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8"/>
  </p:notesMasterIdLst>
  <p:sldIdLst>
    <p:sldId id="543" r:id="rId2"/>
    <p:sldId id="545" r:id="rId3"/>
    <p:sldId id="546" r:id="rId4"/>
    <p:sldId id="547" r:id="rId5"/>
    <p:sldId id="548" r:id="rId6"/>
    <p:sldId id="549" r:id="rId7"/>
    <p:sldId id="550" r:id="rId8"/>
    <p:sldId id="551" r:id="rId9"/>
    <p:sldId id="552" r:id="rId10"/>
    <p:sldId id="553" r:id="rId11"/>
    <p:sldId id="554" r:id="rId12"/>
    <p:sldId id="555" r:id="rId13"/>
    <p:sldId id="556" r:id="rId14"/>
    <p:sldId id="557" r:id="rId15"/>
    <p:sldId id="558" r:id="rId16"/>
    <p:sldId id="559" r:id="rId17"/>
    <p:sldId id="560" r:id="rId18"/>
    <p:sldId id="561" r:id="rId19"/>
    <p:sldId id="562" r:id="rId20"/>
    <p:sldId id="563" r:id="rId21"/>
    <p:sldId id="564" r:id="rId22"/>
    <p:sldId id="565" r:id="rId23"/>
    <p:sldId id="566" r:id="rId24"/>
    <p:sldId id="567" r:id="rId25"/>
    <p:sldId id="568" r:id="rId26"/>
    <p:sldId id="569" r:id="rId27"/>
    <p:sldId id="570" r:id="rId28"/>
    <p:sldId id="571" r:id="rId29"/>
    <p:sldId id="572" r:id="rId30"/>
    <p:sldId id="573" r:id="rId31"/>
    <p:sldId id="574" r:id="rId32"/>
    <p:sldId id="575" r:id="rId33"/>
    <p:sldId id="576" r:id="rId34"/>
    <p:sldId id="577" r:id="rId35"/>
    <p:sldId id="578" r:id="rId36"/>
    <p:sldId id="580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7112F3-67A3-4930-BE55-E27734035764}" type="datetimeFigureOut">
              <a:rPr lang="en-US" smtClean="0"/>
              <a:pPr/>
              <a:t>6/13/2021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FC569D-F722-472E-9D47-A66A270A38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694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160288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932227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750023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73783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14E05F-5D48-4DC5-B73C-F3C056EF67AB}" type="slidenum">
              <a:rPr lang="en-US"/>
              <a:pPr/>
              <a:t>11</a:t>
            </a:fld>
            <a:endParaRPr lang="en-US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255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8CEA5-E8D5-4A6B-9D1E-21DA2B7D23E3}" type="datetime1">
              <a:rPr lang="en-US" smtClean="0"/>
              <a:t>6/13/2021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0528-C745-4B2E-A9A2-DD3FF50D6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75E1C-D257-4D2F-9DA4-254BD440C357}" type="datetime1">
              <a:rPr lang="en-US" smtClean="0"/>
              <a:t>6/13/2021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0528-C745-4B2E-A9A2-DD3FF50D6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07054-8021-4812-8AAA-8E579C95A1BE}" type="datetime1">
              <a:rPr lang="en-US" smtClean="0"/>
              <a:t>6/13/2021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0528-C745-4B2E-A9A2-DD3FF50D6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B9B1F-71C7-464E-BA0B-F07541F89C5E}" type="datetime1">
              <a:rPr lang="en-US" smtClean="0"/>
              <a:t>6/13/2021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46202D-D4E2-421F-8D9F-97579F74FE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677090"/>
      </p:ext>
    </p:extLst>
  </p:cSld>
  <p:clrMapOvr>
    <a:masterClrMapping/>
  </p:clrMapOvr>
  <p:transition>
    <p:zoom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3F895-C6B2-43DD-B12A-C25C400F3464}" type="datetime1">
              <a:rPr lang="en-US" smtClean="0"/>
              <a:t>6/13/2021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0528-C745-4B2E-A9A2-DD3FF50D6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97E4-A67D-44F7-9A68-8149A5ED2B47}" type="datetime1">
              <a:rPr lang="en-US" smtClean="0"/>
              <a:t>6/13/2021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0528-C745-4B2E-A9A2-DD3FF50D6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3144F-3904-4F99-B22F-452E7D70B94C}" type="datetime1">
              <a:rPr lang="en-US" smtClean="0"/>
              <a:t>6/13/2021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0528-C745-4B2E-A9A2-DD3FF50D6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3A4E4-4E20-4EB2-A11D-295A084989B2}" type="datetime1">
              <a:rPr lang="en-US" smtClean="0"/>
              <a:t>6/13/2021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0528-C745-4B2E-A9A2-DD3FF50D6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7E4A4-3220-4393-AF97-7311615F9B32}" type="datetime1">
              <a:rPr lang="en-US" smtClean="0"/>
              <a:t>6/13/2021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0528-C745-4B2E-A9A2-DD3FF50D6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EAB02-15A0-4995-87EA-CF4A53730E54}" type="datetime1">
              <a:rPr lang="en-US" smtClean="0"/>
              <a:t>6/13/2021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0528-C745-4B2E-A9A2-DD3FF50D6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8651D-3DBA-477E-A8B3-F9491534C25D}" type="datetime1">
              <a:rPr lang="en-US" smtClean="0"/>
              <a:t>6/13/2021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0528-C745-4B2E-A9A2-DD3FF50D6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C3F54-8D9D-4871-B34D-5765ADF16958}" type="datetime1">
              <a:rPr lang="en-US" smtClean="0"/>
              <a:t>6/13/2021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0528-C745-4B2E-A9A2-DD3FF50D6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E97A9-341F-4594-95A8-1B113DAAFEAD}" type="datetime1">
              <a:rPr lang="en-US" smtClean="0"/>
              <a:t>6/13/2021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70528-C745-4B2E-A9A2-DD3FF50D6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8"/>
          <p:cNvSpPr txBox="1">
            <a:spLocks noGrp="1"/>
          </p:cNvSpPr>
          <p:nvPr>
            <p:ph type="title"/>
          </p:nvPr>
        </p:nvSpPr>
        <p:spPr>
          <a:xfrm>
            <a:off x="300251" y="1419368"/>
            <a:ext cx="8584442" cy="39032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Calibri" panose="020F0502020204030204"/>
              <a:buNone/>
            </a:pPr>
            <a:r>
              <a:rPr lang="en-US" sz="3200" b="1" dirty="0" smtClean="0">
                <a:solidFill>
                  <a:srgbClr val="53181A"/>
                </a:solidFill>
                <a:latin typeface="Georgia" panose="02040502050405020303" pitchFamily="18" charset="0"/>
                <a:cs typeface="Georgia" panose="02040502050405020303" charset="0"/>
              </a:rPr>
              <a:t>DRUGS USED IN THE TREATMENT OF HEART FAILURE</a:t>
            </a:r>
            <a:endParaRPr lang="en-US" sz="3200" b="1" i="0" u="none" strike="noStrike" cap="none" dirty="0">
              <a:solidFill>
                <a:srgbClr val="53181A"/>
              </a:solidFill>
              <a:latin typeface="Georgia" panose="02040502050405020303" pitchFamily="18" charset="0"/>
              <a:cs typeface="Georgia" panose="02040502050405020303" charset="0"/>
              <a:sym typeface="Calibri" panose="020F0502020204030204"/>
            </a:endParaRPr>
          </a:p>
        </p:txBody>
      </p:sp>
      <p:sp>
        <p:nvSpPr>
          <p:cNvPr id="221" name="Google Shape;221;p32"/>
          <p:cNvSpPr txBox="1"/>
          <p:nvPr/>
        </p:nvSpPr>
        <p:spPr>
          <a:xfrm>
            <a:off x="4817660" y="5488940"/>
            <a:ext cx="3923115" cy="109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Arial" panose="020B0604020202020204"/>
              <a:buNone/>
            </a:pPr>
            <a:endParaRPr lang="en-IN" sz="1600" b="1" dirty="0" smtClean="0">
              <a:solidFill>
                <a:srgbClr val="7030A0"/>
              </a:solidFill>
              <a:latin typeface="Georgia" panose="02040502050405020303" charset="0"/>
              <a:cs typeface="Georgia" panose="02040502050405020303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Arial" panose="020B0604020202020204"/>
              <a:buNone/>
            </a:pPr>
            <a:r>
              <a:rPr lang="en-IN" sz="1600" b="1" dirty="0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Dr </a:t>
            </a:r>
            <a:r>
              <a:rPr lang="en-IN" sz="1600" b="1" dirty="0" err="1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Sindwa</a:t>
            </a:r>
            <a:r>
              <a:rPr lang="en-IN" sz="1600" b="1" dirty="0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lang="en-IN" sz="1600" b="1" dirty="0" err="1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Kanyimba</a:t>
            </a:r>
            <a:endParaRPr lang="en-US" sz="2000" b="1" i="0" u="none" strike="noStrike" cap="none" dirty="0">
              <a:solidFill>
                <a:srgbClr val="7030A0"/>
              </a:solidFill>
              <a:latin typeface="Georgia" panose="02040502050405020303" charset="0"/>
              <a:ea typeface="Arial" panose="020B0604020202020204"/>
              <a:cs typeface="Georgia" panose="02040502050405020303" charset="0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 panose="020B0604020202020204"/>
              <a:buNone/>
            </a:pPr>
            <a:r>
              <a:rPr lang="en-US" sz="1500" b="1" dirty="0" smtClean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Lecturer, Pharmacology</a:t>
            </a:r>
            <a:endParaRPr lang="en-US" sz="1500" b="1" i="0" u="none" strike="noStrike" cap="none" dirty="0">
              <a:solidFill>
                <a:schemeClr val="dk1"/>
              </a:solidFill>
              <a:latin typeface="Georgia" panose="02040502050405020303" charset="0"/>
              <a:ea typeface="Arial" panose="020B0604020202020204"/>
              <a:cs typeface="Georgia" panose="02040502050405020303" charset="0"/>
              <a:sym typeface="Arial" panose="020B0604020202020204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0528-C745-4B2E-A9A2-DD3FF50D6EC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353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rt 1"/>
          <p:cNvSpPr/>
          <p:nvPr/>
        </p:nvSpPr>
        <p:spPr>
          <a:xfrm>
            <a:off x="4114800" y="1219200"/>
            <a:ext cx="990600" cy="1066800"/>
          </a:xfrm>
          <a:prstGeom prst="heart">
            <a:avLst/>
          </a:prstGeom>
          <a:ln>
            <a:solidFill>
              <a:schemeClr val="accent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EG" sz="1600"/>
          </a:p>
        </p:txBody>
      </p:sp>
      <p:sp>
        <p:nvSpPr>
          <p:cNvPr id="3" name="Rectangle 2"/>
          <p:cNvSpPr/>
          <p:nvPr/>
        </p:nvSpPr>
        <p:spPr>
          <a:xfrm>
            <a:off x="2667000" y="1066800"/>
            <a:ext cx="968535" cy="338554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  <a:sym typeface="Wingdings"/>
              </a:rPr>
              <a:t></a:t>
            </a:r>
            <a:r>
              <a:rPr lang="en-US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 C.O.P</a:t>
            </a:r>
            <a:endParaRPr lang="ar-EG" sz="1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9" name="Heart 8"/>
          <p:cNvSpPr/>
          <p:nvPr/>
        </p:nvSpPr>
        <p:spPr>
          <a:xfrm>
            <a:off x="3810000" y="1296988"/>
            <a:ext cx="1524000" cy="1141412"/>
          </a:xfrm>
          <a:prstGeom prst="heart">
            <a:avLst/>
          </a:prstGeom>
          <a:ln w="177800">
            <a:solidFill>
              <a:srgbClr val="C0000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EG" sz="1600"/>
          </a:p>
        </p:txBody>
      </p:sp>
      <p:sp>
        <p:nvSpPr>
          <p:cNvPr id="26633" name="Rectangle 7"/>
          <p:cNvSpPr>
            <a:spLocks noChangeArrowheads="1"/>
          </p:cNvSpPr>
          <p:nvPr/>
        </p:nvSpPr>
        <p:spPr bwMode="auto">
          <a:xfrm>
            <a:off x="533400" y="1600200"/>
            <a:ext cx="2514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US" sz="1600" b="1" dirty="0">
                <a:solidFill>
                  <a:schemeClr val="tx1"/>
                </a:solidFill>
                <a:latin typeface="Arial" pitchFamily="34" charset="0"/>
              </a:rPr>
              <a:t>Hypertrophy </a:t>
            </a:r>
            <a:r>
              <a:rPr lang="en-US" sz="1600" b="1" dirty="0">
                <a:solidFill>
                  <a:schemeClr val="bg1"/>
                </a:solidFill>
                <a:latin typeface="Arial" pitchFamily="34" charset="0"/>
              </a:rPr>
              <a:t>&amp;</a:t>
            </a:r>
            <a:r>
              <a:rPr lang="en-US" sz="1600" b="1" dirty="0">
                <a:latin typeface="Arial" pitchFamily="34" charset="0"/>
              </a:rPr>
              <a:t> Dilatation</a:t>
            </a:r>
            <a:endParaRPr lang="en-US" sz="1600" b="1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1143000" y="2438400"/>
            <a:ext cx="9731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1600" b="1">
                <a:latin typeface="Arial" pitchFamily="34" charset="0"/>
                <a:sym typeface="Symbol" pitchFamily="18" charset="2"/>
              </a:rPr>
              <a:t></a:t>
            </a:r>
            <a:r>
              <a:rPr lang="en-US" sz="1600" b="1">
                <a:latin typeface="Arial" pitchFamily="34" charset="0"/>
              </a:rPr>
              <a:t> E.D.V</a:t>
            </a:r>
            <a:endParaRPr lang="en-US" sz="1600" b="1">
              <a:latin typeface="Arial" pitchFamily="34" charset="0"/>
              <a:sym typeface="Symbol" pitchFamily="18" charset="2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295400" y="2020669"/>
            <a:ext cx="948109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ln w="11430"/>
                <a:gradFill>
                  <a:gsLst>
                    <a:gs pos="0">
                      <a:srgbClr val="FF61B0">
                        <a:tint val="70000"/>
                        <a:satMod val="245000"/>
                      </a:srgbClr>
                    </a:gs>
                    <a:gs pos="75000">
                      <a:srgbClr val="FF61B0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FF61B0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  <a:sym typeface="Wingdings"/>
              </a:rPr>
              <a:t></a:t>
            </a:r>
            <a:endParaRPr lang="ar-EG" sz="3600" dirty="0">
              <a:latin typeface="+mn-lt"/>
              <a:cs typeface="+mn-cs"/>
            </a:endParaRPr>
          </a:p>
        </p:txBody>
      </p:sp>
      <p:sp>
        <p:nvSpPr>
          <p:cNvPr id="26636" name="Rectangle 9"/>
          <p:cNvSpPr>
            <a:spLocks noChangeArrowheads="1"/>
          </p:cNvSpPr>
          <p:nvPr/>
        </p:nvSpPr>
        <p:spPr bwMode="auto">
          <a:xfrm>
            <a:off x="4800600" y="1531938"/>
            <a:ext cx="40386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buClr>
                <a:srgbClr val="000066"/>
              </a:buClr>
            </a:pPr>
            <a:r>
              <a:rPr lang="en-US" sz="1600" b="1" dirty="0">
                <a:solidFill>
                  <a:schemeClr val="tx1"/>
                </a:solidFill>
                <a:latin typeface="Arial" pitchFamily="34" charset="0"/>
              </a:rPr>
              <a:t> 2. </a:t>
            </a:r>
            <a:r>
              <a:rPr lang="en-US" sz="1600" b="1" dirty="0">
                <a:solidFill>
                  <a:schemeClr val="tx1"/>
                </a:solidFill>
                <a:latin typeface="Arial" pitchFamily="34" charset="0"/>
                <a:sym typeface="Symbol" pitchFamily="18" charset="2"/>
              </a:rPr>
              <a:t></a:t>
            </a:r>
            <a:r>
              <a:rPr lang="en-US" sz="1600" b="1" dirty="0">
                <a:solidFill>
                  <a:schemeClr val="tx1"/>
                </a:solidFill>
                <a:latin typeface="Arial" pitchFamily="34" charset="0"/>
              </a:rPr>
              <a:t>Sympathetic activity</a:t>
            </a:r>
            <a:r>
              <a:rPr lang="en-US" sz="1600" b="1" dirty="0">
                <a:solidFill>
                  <a:schemeClr val="bg1"/>
                </a:solidFill>
                <a:latin typeface="Arial" pitchFamily="34" charset="0"/>
              </a:rPr>
              <a:t>:</a:t>
            </a:r>
            <a:endParaRPr lang="ar-EG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867400" y="1819275"/>
            <a:ext cx="2209800" cy="58578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  <a:cs typeface="+mn-cs"/>
                <a:sym typeface="Wingdings 3"/>
              </a:rPr>
              <a:t></a:t>
            </a:r>
            <a:r>
              <a:rPr lang="en-US" sz="1600" b="1" dirty="0">
                <a:solidFill>
                  <a:prstClr val="white"/>
                </a:solidFill>
                <a:latin typeface="+mn-lt"/>
                <a:cs typeface="+mn-cs"/>
                <a:sym typeface="Wingdings"/>
              </a:rPr>
              <a:t> </a:t>
            </a:r>
            <a:r>
              <a:rPr lang="en-US" sz="1600" b="1" dirty="0">
                <a:solidFill>
                  <a:prstClr val="white"/>
                </a:solidFill>
                <a:latin typeface="+mn-lt"/>
                <a:cs typeface="+mn-cs"/>
              </a:rPr>
              <a:t>H.R.</a:t>
            </a:r>
            <a:endParaRPr lang="ar-EG" sz="1600" b="1" dirty="0">
              <a:solidFill>
                <a:prstClr val="white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600" b="1" dirty="0">
                <a:solidFill>
                  <a:schemeClr val="tx1"/>
                </a:solidFill>
                <a:latin typeface="+mn-lt"/>
                <a:cs typeface="+mn-cs"/>
              </a:rPr>
              <a:t>V.C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019800" y="2709446"/>
            <a:ext cx="1327992" cy="33855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  <a:sym typeface="Symbol" pitchFamily="18" charset="2"/>
              </a:rPr>
              <a:t></a:t>
            </a:r>
            <a:r>
              <a:rPr lang="en-US" sz="16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 After-load</a:t>
            </a:r>
            <a:endParaRPr lang="ar-EG" sz="16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362200" y="2328446"/>
            <a:ext cx="1371600" cy="33855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  <a:sym typeface="Symbol" pitchFamily="18" charset="2"/>
              </a:rPr>
              <a:t></a:t>
            </a:r>
            <a:r>
              <a:rPr lang="en-US" sz="16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sym typeface="Symbol" pitchFamily="18" charset="2"/>
              </a:rPr>
              <a:t> </a:t>
            </a:r>
            <a:r>
              <a:rPr lang="en-US" sz="16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sym typeface="Symbol" pitchFamily="18" charset="2"/>
              </a:rPr>
              <a:t>Pre-load.</a:t>
            </a:r>
            <a:endParaRPr lang="ar-EG" sz="16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26640" name="Picture 9" descr="kiden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4495800"/>
            <a:ext cx="1295400" cy="154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Freeform 30"/>
          <p:cNvSpPr/>
          <p:nvPr/>
        </p:nvSpPr>
        <p:spPr>
          <a:xfrm>
            <a:off x="6781800" y="2286000"/>
            <a:ext cx="2057400" cy="2514600"/>
          </a:xfrm>
          <a:custGeom>
            <a:avLst/>
            <a:gdLst>
              <a:gd name="connsiteX0" fmla="*/ 0 w 969433"/>
              <a:gd name="connsiteY0" fmla="*/ 0 h 1930400"/>
              <a:gd name="connsiteX1" fmla="*/ 889000 w 969433"/>
              <a:gd name="connsiteY1" fmla="*/ 508000 h 1930400"/>
              <a:gd name="connsiteX2" fmla="*/ 482600 w 969433"/>
              <a:gd name="connsiteY2" fmla="*/ 1930400 h 1930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9433" h="1930400">
                <a:moveTo>
                  <a:pt x="0" y="0"/>
                </a:moveTo>
                <a:cubicBezTo>
                  <a:pt x="404283" y="93133"/>
                  <a:pt x="808567" y="186267"/>
                  <a:pt x="889000" y="508000"/>
                </a:cubicBezTo>
                <a:cubicBezTo>
                  <a:pt x="969433" y="829733"/>
                  <a:pt x="726016" y="1380066"/>
                  <a:pt x="482600" y="1930400"/>
                </a:cubicBezTo>
              </a:path>
            </a:pathLst>
          </a:custGeom>
          <a:noFill/>
          <a:ln w="76200">
            <a:gradFill flip="none" rotWithShape="1">
              <a:gsLst>
                <a:gs pos="0">
                  <a:schemeClr val="accent5"/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25000"/>
                  </a:schemeClr>
                </a:gs>
              </a:gsLst>
              <a:path path="circle">
                <a:fillToRect l="100000" b="100000"/>
              </a:path>
              <a:tileRect t="-100000" r="-100000"/>
            </a:gradFill>
            <a:tailEnd type="stealth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EG" sz="1600"/>
          </a:p>
        </p:txBody>
      </p:sp>
      <p:sp>
        <p:nvSpPr>
          <p:cNvPr id="26644" name="Rectangle 32"/>
          <p:cNvSpPr>
            <a:spLocks noChangeArrowheads="1"/>
          </p:cNvSpPr>
          <p:nvPr/>
        </p:nvSpPr>
        <p:spPr bwMode="auto">
          <a:xfrm>
            <a:off x="4343400" y="4419600"/>
            <a:ext cx="154241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</a:rPr>
              <a:t>Angiotensin II</a:t>
            </a:r>
            <a:endParaRPr lang="ar-EG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645" name="Rectangle 33"/>
          <p:cNvSpPr>
            <a:spLocks noChangeArrowheads="1"/>
          </p:cNvSpPr>
          <p:nvPr/>
        </p:nvSpPr>
        <p:spPr bwMode="auto">
          <a:xfrm>
            <a:off x="4562475" y="5638800"/>
            <a:ext cx="13811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tx1"/>
                </a:solidFill>
                <a:latin typeface="Arial" pitchFamily="34" charset="0"/>
              </a:rPr>
              <a:t>Aldosterone</a:t>
            </a:r>
            <a:endParaRPr lang="ar-EG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Freeform 34"/>
          <p:cNvSpPr/>
          <p:nvPr/>
        </p:nvSpPr>
        <p:spPr>
          <a:xfrm rot="599439">
            <a:off x="6031595" y="4954482"/>
            <a:ext cx="914400" cy="215900"/>
          </a:xfrm>
          <a:custGeom>
            <a:avLst/>
            <a:gdLst>
              <a:gd name="connsiteX0" fmla="*/ 914400 w 914400"/>
              <a:gd name="connsiteY0" fmla="*/ 76200 h 215900"/>
              <a:gd name="connsiteX1" fmla="*/ 381000 w 914400"/>
              <a:gd name="connsiteY1" fmla="*/ 203200 h 215900"/>
              <a:gd name="connsiteX2" fmla="*/ 0 w 914400"/>
              <a:gd name="connsiteY2" fmla="*/ 0 h 215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4400" h="215900">
                <a:moveTo>
                  <a:pt x="914400" y="76200"/>
                </a:moveTo>
                <a:cubicBezTo>
                  <a:pt x="723900" y="146050"/>
                  <a:pt x="533400" y="215900"/>
                  <a:pt x="381000" y="203200"/>
                </a:cubicBezTo>
                <a:cubicBezTo>
                  <a:pt x="228600" y="190500"/>
                  <a:pt x="114300" y="95250"/>
                  <a:pt x="0" y="0"/>
                </a:cubicBezTo>
              </a:path>
            </a:pathLst>
          </a:custGeom>
          <a:ln w="50800">
            <a:gradFill flip="none" rotWithShape="1">
              <a:gsLst>
                <a:gs pos="0">
                  <a:srgbClr val="3399FF"/>
                </a:gs>
                <a:gs pos="16000">
                  <a:srgbClr val="00CCCC"/>
                </a:gs>
                <a:gs pos="47000">
                  <a:srgbClr val="9999FF"/>
                </a:gs>
                <a:gs pos="60001">
                  <a:srgbClr val="2E6792"/>
                </a:gs>
                <a:gs pos="71001">
                  <a:srgbClr val="3333CC"/>
                </a:gs>
                <a:gs pos="81000">
                  <a:srgbClr val="1170FF"/>
                </a:gs>
                <a:gs pos="100000">
                  <a:srgbClr val="006699"/>
                </a:gs>
              </a:gsLst>
              <a:lin ang="0" scaled="1"/>
              <a:tileRect/>
            </a:gra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EG" sz="1600"/>
          </a:p>
        </p:txBody>
      </p:sp>
      <p:sp>
        <p:nvSpPr>
          <p:cNvPr id="37" name="Freeform 36"/>
          <p:cNvSpPr/>
          <p:nvPr/>
        </p:nvSpPr>
        <p:spPr>
          <a:xfrm>
            <a:off x="6019800" y="5105400"/>
            <a:ext cx="914400" cy="812800"/>
          </a:xfrm>
          <a:custGeom>
            <a:avLst/>
            <a:gdLst>
              <a:gd name="connsiteX0" fmla="*/ 609600 w 609600"/>
              <a:gd name="connsiteY0" fmla="*/ 0 h 609600"/>
              <a:gd name="connsiteX1" fmla="*/ 203200 w 609600"/>
              <a:gd name="connsiteY1" fmla="*/ 152400 h 609600"/>
              <a:gd name="connsiteX2" fmla="*/ 0 w 609600"/>
              <a:gd name="connsiteY2" fmla="*/ 60960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9600" h="609600">
                <a:moveTo>
                  <a:pt x="609600" y="0"/>
                </a:moveTo>
                <a:cubicBezTo>
                  <a:pt x="457200" y="25400"/>
                  <a:pt x="304800" y="50800"/>
                  <a:pt x="203200" y="152400"/>
                </a:cubicBezTo>
                <a:cubicBezTo>
                  <a:pt x="101600" y="254000"/>
                  <a:pt x="50800" y="431800"/>
                  <a:pt x="0" y="609600"/>
                </a:cubicBezTo>
              </a:path>
            </a:pathLst>
          </a:custGeom>
          <a:ln w="50800">
            <a:gradFill flip="none" rotWithShape="1">
              <a:gsLst>
                <a:gs pos="0">
                  <a:srgbClr val="3399FF"/>
                </a:gs>
                <a:gs pos="16000">
                  <a:srgbClr val="00CCCC"/>
                </a:gs>
                <a:gs pos="47000">
                  <a:srgbClr val="9999FF"/>
                </a:gs>
                <a:gs pos="60001">
                  <a:srgbClr val="2E6792"/>
                </a:gs>
                <a:gs pos="71001">
                  <a:srgbClr val="3333CC"/>
                </a:gs>
                <a:gs pos="81000">
                  <a:srgbClr val="1170FF"/>
                </a:gs>
                <a:gs pos="100000">
                  <a:srgbClr val="006699"/>
                </a:gs>
              </a:gsLst>
              <a:lin ang="0" scaled="1"/>
              <a:tileRect/>
            </a:gra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EG" sz="1600"/>
          </a:p>
        </p:txBody>
      </p:sp>
      <p:sp>
        <p:nvSpPr>
          <p:cNvPr id="38" name="Rectangle 37"/>
          <p:cNvSpPr/>
          <p:nvPr/>
        </p:nvSpPr>
        <p:spPr>
          <a:xfrm>
            <a:off x="990600" y="5486400"/>
            <a:ext cx="1905000" cy="58477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Na</a:t>
            </a:r>
            <a:r>
              <a:rPr lang="en-US" sz="1600" b="1" baseline="30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+ </a:t>
            </a:r>
            <a:r>
              <a:rPr lang="en-US" sz="16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&amp; water retention </a:t>
            </a:r>
            <a:endParaRPr lang="ar-EG" sz="16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276600" y="5562600"/>
            <a:ext cx="9144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ln w="11430"/>
                <a:gradFill>
                  <a:gsLst>
                    <a:gs pos="0">
                      <a:srgbClr val="FF61B0">
                        <a:tint val="70000"/>
                        <a:satMod val="245000"/>
                      </a:srgbClr>
                    </a:gs>
                    <a:gs pos="75000">
                      <a:srgbClr val="FF61B0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FF61B0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  <a:sym typeface="Wingdings 3"/>
              </a:rPr>
              <a:t></a:t>
            </a:r>
            <a:endParaRPr lang="ar-EG" sz="3600" dirty="0">
              <a:latin typeface="+mn-lt"/>
              <a:cs typeface="+mn-cs"/>
            </a:endParaRPr>
          </a:p>
        </p:txBody>
      </p:sp>
      <p:sp>
        <p:nvSpPr>
          <p:cNvPr id="43" name="Freeform 42"/>
          <p:cNvSpPr/>
          <p:nvPr/>
        </p:nvSpPr>
        <p:spPr>
          <a:xfrm>
            <a:off x="5029200" y="2286000"/>
            <a:ext cx="914400" cy="2209800"/>
          </a:xfrm>
          <a:custGeom>
            <a:avLst/>
            <a:gdLst>
              <a:gd name="connsiteX0" fmla="*/ 163286 w 1273629"/>
              <a:gd name="connsiteY0" fmla="*/ 1854200 h 1854200"/>
              <a:gd name="connsiteX1" fmla="*/ 76200 w 1273629"/>
              <a:gd name="connsiteY1" fmla="*/ 1745343 h 1854200"/>
              <a:gd name="connsiteX2" fmla="*/ 10886 w 1273629"/>
              <a:gd name="connsiteY2" fmla="*/ 1484085 h 1854200"/>
              <a:gd name="connsiteX3" fmla="*/ 10886 w 1273629"/>
              <a:gd name="connsiteY3" fmla="*/ 1179285 h 1854200"/>
              <a:gd name="connsiteX4" fmla="*/ 76200 w 1273629"/>
              <a:gd name="connsiteY4" fmla="*/ 918028 h 1854200"/>
              <a:gd name="connsiteX5" fmla="*/ 185057 w 1273629"/>
              <a:gd name="connsiteY5" fmla="*/ 613228 h 1854200"/>
              <a:gd name="connsiteX6" fmla="*/ 468086 w 1273629"/>
              <a:gd name="connsiteY6" fmla="*/ 286657 h 1854200"/>
              <a:gd name="connsiteX7" fmla="*/ 947057 w 1273629"/>
              <a:gd name="connsiteY7" fmla="*/ 47171 h 1854200"/>
              <a:gd name="connsiteX8" fmla="*/ 1273629 w 1273629"/>
              <a:gd name="connsiteY8" fmla="*/ 3628 h 1854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3629" h="1854200">
                <a:moveTo>
                  <a:pt x="163286" y="1854200"/>
                </a:moveTo>
                <a:cubicBezTo>
                  <a:pt x="132443" y="1830614"/>
                  <a:pt x="101600" y="1807029"/>
                  <a:pt x="76200" y="1745343"/>
                </a:cubicBezTo>
                <a:cubicBezTo>
                  <a:pt x="50800" y="1683657"/>
                  <a:pt x="21772" y="1578428"/>
                  <a:pt x="10886" y="1484085"/>
                </a:cubicBezTo>
                <a:cubicBezTo>
                  <a:pt x="0" y="1389742"/>
                  <a:pt x="0" y="1273628"/>
                  <a:pt x="10886" y="1179285"/>
                </a:cubicBezTo>
                <a:cubicBezTo>
                  <a:pt x="21772" y="1084942"/>
                  <a:pt x="47172" y="1012371"/>
                  <a:pt x="76200" y="918028"/>
                </a:cubicBezTo>
                <a:cubicBezTo>
                  <a:pt x="105228" y="823685"/>
                  <a:pt x="119743" y="718456"/>
                  <a:pt x="185057" y="613228"/>
                </a:cubicBezTo>
                <a:cubicBezTo>
                  <a:pt x="250371" y="508000"/>
                  <a:pt x="341086" y="381000"/>
                  <a:pt x="468086" y="286657"/>
                </a:cubicBezTo>
                <a:cubicBezTo>
                  <a:pt x="595086" y="192314"/>
                  <a:pt x="812800" y="94342"/>
                  <a:pt x="947057" y="47171"/>
                </a:cubicBezTo>
                <a:cubicBezTo>
                  <a:pt x="1081314" y="0"/>
                  <a:pt x="1177471" y="1814"/>
                  <a:pt x="1273629" y="3628"/>
                </a:cubicBezTo>
              </a:path>
            </a:pathLst>
          </a:custGeom>
          <a:ln w="73025">
            <a:gradFill>
              <a:gsLst>
                <a:gs pos="0">
                  <a:schemeClr val="accent5"/>
                </a:gs>
                <a:gs pos="50000">
                  <a:schemeClr val="accent5">
                    <a:lumMod val="50000"/>
                  </a:schemeClr>
                </a:gs>
                <a:gs pos="100000">
                  <a:schemeClr val="accent5">
                    <a:lumMod val="25000"/>
                  </a:schemeClr>
                </a:gs>
              </a:gsLst>
              <a:lin ang="5400000" scaled="0"/>
            </a:gradFill>
            <a:tailEnd type="stealth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EG" sz="1800"/>
          </a:p>
        </p:txBody>
      </p:sp>
      <p:sp>
        <p:nvSpPr>
          <p:cNvPr id="44" name="Freeform 43"/>
          <p:cNvSpPr/>
          <p:nvPr/>
        </p:nvSpPr>
        <p:spPr>
          <a:xfrm>
            <a:off x="2209800" y="2667000"/>
            <a:ext cx="457200" cy="2743200"/>
          </a:xfrm>
          <a:custGeom>
            <a:avLst/>
            <a:gdLst>
              <a:gd name="connsiteX0" fmla="*/ 163286 w 1273629"/>
              <a:gd name="connsiteY0" fmla="*/ 1854200 h 1854200"/>
              <a:gd name="connsiteX1" fmla="*/ 76200 w 1273629"/>
              <a:gd name="connsiteY1" fmla="*/ 1745343 h 1854200"/>
              <a:gd name="connsiteX2" fmla="*/ 10886 w 1273629"/>
              <a:gd name="connsiteY2" fmla="*/ 1484085 h 1854200"/>
              <a:gd name="connsiteX3" fmla="*/ 10886 w 1273629"/>
              <a:gd name="connsiteY3" fmla="*/ 1179285 h 1854200"/>
              <a:gd name="connsiteX4" fmla="*/ 76200 w 1273629"/>
              <a:gd name="connsiteY4" fmla="*/ 918028 h 1854200"/>
              <a:gd name="connsiteX5" fmla="*/ 185057 w 1273629"/>
              <a:gd name="connsiteY5" fmla="*/ 613228 h 1854200"/>
              <a:gd name="connsiteX6" fmla="*/ 468086 w 1273629"/>
              <a:gd name="connsiteY6" fmla="*/ 286657 h 1854200"/>
              <a:gd name="connsiteX7" fmla="*/ 947057 w 1273629"/>
              <a:gd name="connsiteY7" fmla="*/ 47171 h 1854200"/>
              <a:gd name="connsiteX8" fmla="*/ 1273629 w 1273629"/>
              <a:gd name="connsiteY8" fmla="*/ 3628 h 1854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3629" h="1854200">
                <a:moveTo>
                  <a:pt x="163286" y="1854200"/>
                </a:moveTo>
                <a:cubicBezTo>
                  <a:pt x="132443" y="1830614"/>
                  <a:pt x="101600" y="1807029"/>
                  <a:pt x="76200" y="1745343"/>
                </a:cubicBezTo>
                <a:cubicBezTo>
                  <a:pt x="50800" y="1683657"/>
                  <a:pt x="21772" y="1578428"/>
                  <a:pt x="10886" y="1484085"/>
                </a:cubicBezTo>
                <a:cubicBezTo>
                  <a:pt x="0" y="1389742"/>
                  <a:pt x="0" y="1273628"/>
                  <a:pt x="10886" y="1179285"/>
                </a:cubicBezTo>
                <a:cubicBezTo>
                  <a:pt x="21772" y="1084942"/>
                  <a:pt x="47172" y="1012371"/>
                  <a:pt x="76200" y="918028"/>
                </a:cubicBezTo>
                <a:cubicBezTo>
                  <a:pt x="105228" y="823685"/>
                  <a:pt x="119743" y="718456"/>
                  <a:pt x="185057" y="613228"/>
                </a:cubicBezTo>
                <a:cubicBezTo>
                  <a:pt x="250371" y="508000"/>
                  <a:pt x="341086" y="381000"/>
                  <a:pt x="468086" y="286657"/>
                </a:cubicBezTo>
                <a:cubicBezTo>
                  <a:pt x="595086" y="192314"/>
                  <a:pt x="812800" y="94342"/>
                  <a:pt x="947057" y="47171"/>
                </a:cubicBezTo>
                <a:cubicBezTo>
                  <a:pt x="1081314" y="0"/>
                  <a:pt x="1177471" y="1814"/>
                  <a:pt x="1273629" y="3628"/>
                </a:cubicBezTo>
              </a:path>
            </a:pathLst>
          </a:custGeom>
          <a:ln w="73025">
            <a:gradFill>
              <a:gsLst>
                <a:gs pos="0">
                  <a:schemeClr val="accent5"/>
                </a:gs>
                <a:gs pos="50000">
                  <a:schemeClr val="accent5">
                    <a:lumMod val="50000"/>
                  </a:schemeClr>
                </a:gs>
                <a:gs pos="100000">
                  <a:schemeClr val="accent5">
                    <a:lumMod val="25000"/>
                  </a:schemeClr>
                </a:gs>
              </a:gsLst>
              <a:lin ang="5400000" scaled="0"/>
            </a:gradFill>
            <a:tailEnd type="stealth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EG" sz="1600"/>
          </a:p>
        </p:txBody>
      </p:sp>
      <p:sp>
        <p:nvSpPr>
          <p:cNvPr id="49" name="Up Arrow 48"/>
          <p:cNvSpPr/>
          <p:nvPr/>
        </p:nvSpPr>
        <p:spPr>
          <a:xfrm>
            <a:off x="2362200" y="2286000"/>
            <a:ext cx="228600" cy="381000"/>
          </a:xfrm>
          <a:prstGeom prst="up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EG" sz="1600"/>
          </a:p>
        </p:txBody>
      </p:sp>
      <p:sp>
        <p:nvSpPr>
          <p:cNvPr id="50" name="Up Arrow 49"/>
          <p:cNvSpPr/>
          <p:nvPr/>
        </p:nvSpPr>
        <p:spPr>
          <a:xfrm>
            <a:off x="6096000" y="2667000"/>
            <a:ext cx="228600" cy="381000"/>
          </a:xfrm>
          <a:prstGeom prst="up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EG" sz="1600"/>
          </a:p>
        </p:txBody>
      </p:sp>
      <p:cxnSp>
        <p:nvCxnSpPr>
          <p:cNvPr id="32" name="Straight Connector 31"/>
          <p:cNvCxnSpPr/>
          <p:nvPr/>
        </p:nvCxnSpPr>
        <p:spPr>
          <a:xfrm>
            <a:off x="5562600" y="1870075"/>
            <a:ext cx="2514600" cy="1588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343400" y="4800600"/>
            <a:ext cx="1524000" cy="1588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638675" y="6018213"/>
            <a:ext cx="1295400" cy="1587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3657600" y="1447800"/>
            <a:ext cx="1752599" cy="995422"/>
          </a:xfrm>
          <a:prstGeom prst="roundRect">
            <a:avLst>
              <a:gd name="adj" fmla="val 5000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</a:rPr>
              <a:t>Positive </a:t>
            </a:r>
            <a:r>
              <a:rPr lang="en-US" sz="2000" b="1" dirty="0" err="1">
                <a:solidFill>
                  <a:schemeClr val="tx1"/>
                </a:solidFill>
              </a:rPr>
              <a:t>Inotropics</a:t>
            </a:r>
            <a:endParaRPr lang="ar-EG" sz="2000" dirty="0">
              <a:solidFill>
                <a:schemeClr val="tx1"/>
              </a:solidFill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2743200" y="4953000"/>
            <a:ext cx="1676400" cy="340519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Diuretics</a:t>
            </a:r>
            <a:endParaRPr lang="ar-EG" dirty="0">
              <a:solidFill>
                <a:schemeClr val="tx1"/>
              </a:solidFill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7010400" y="4876801"/>
            <a:ext cx="1752600" cy="367308"/>
          </a:xfrm>
          <a:prstGeom prst="roundRect">
            <a:avLst>
              <a:gd name="adj" fmla="val 28507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ACE inhibitors</a:t>
            </a:r>
            <a:endParaRPr lang="ar-EG" dirty="0">
              <a:solidFill>
                <a:schemeClr val="tx1"/>
              </a:solidFill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6743161" y="3276600"/>
            <a:ext cx="2248439" cy="3745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tx1"/>
                </a:solidFill>
              </a:rPr>
              <a:t>vasodilators</a:t>
            </a:r>
            <a:endParaRPr lang="ar-EG" sz="1600" dirty="0">
              <a:solidFill>
                <a:schemeClr val="tx1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191069" y="228600"/>
            <a:ext cx="8800531" cy="54483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b="1" cap="all" dirty="0">
                <a:solidFill>
                  <a:schemeClr val="tx1"/>
                </a:solidFill>
                <a:latin typeface="Georgia" panose="02040502050405020303" pitchFamily="18" charset="0"/>
              </a:rPr>
              <a:t>Treatment of heart failure</a:t>
            </a:r>
            <a:endParaRPr lang="ar-EG" sz="2600" cap="all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965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E8DF407-7AD8-43EF-8A93-97C2C42C52F9}" type="slidenum">
              <a:rPr lang="en-US"/>
              <a:pPr/>
              <a:t>11</a:t>
            </a:fld>
            <a:endParaRPr lang="en-US"/>
          </a:p>
        </p:txBody>
      </p:sp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>
          <a:xfrm>
            <a:off x="232012" y="122829"/>
            <a:ext cx="8679976" cy="715371"/>
          </a:xfrm>
        </p:spPr>
        <p:txBody>
          <a:bodyPr>
            <a:noAutofit/>
          </a:bodyPr>
          <a:lstStyle/>
          <a:p>
            <a:pPr algn="l" eaLnBrk="1" hangingPunct="1"/>
            <a:r>
              <a:rPr lang="en-US" sz="2600" b="1" dirty="0" smtClean="0">
                <a:latin typeface="Georgia" panose="02040502050405020303" pitchFamily="18" charset="0"/>
              </a:rPr>
              <a:t>DRUGS USED IN HEART FAILURE TREATMENT 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2012" y="1241947"/>
            <a:ext cx="8679976" cy="5384278"/>
          </a:xfrm>
        </p:spPr>
        <p:txBody>
          <a:bodyPr>
            <a:normAutofit/>
          </a:bodyPr>
          <a:lstStyle/>
          <a:p>
            <a:pPr algn="ctr" eaLnBrk="1" hangingPunct="1"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  <a:sym typeface="Symbol" pitchFamily="18" charset="2"/>
              </a:rPr>
              <a:t> Fluid load,  Preload,  </a:t>
            </a:r>
            <a:r>
              <a:rPr lang="en-US" sz="2400" dirty="0" err="1" smtClean="0">
                <a:latin typeface="Georgia" panose="02040502050405020303" pitchFamily="18" charset="0"/>
                <a:sym typeface="Symbol" pitchFamily="18" charset="2"/>
              </a:rPr>
              <a:t>Afterload</a:t>
            </a:r>
            <a:endParaRPr lang="en-US" sz="2400" dirty="0" smtClean="0">
              <a:latin typeface="Georgia" panose="02040502050405020303" pitchFamily="18" charset="0"/>
              <a:sym typeface="Symbol" pitchFamily="18" charset="2"/>
            </a:endParaRPr>
          </a:p>
          <a:p>
            <a:pPr algn="ctr" eaLnBrk="1" hangingPunct="1">
              <a:spcBef>
                <a:spcPts val="1800"/>
              </a:spcBef>
              <a:buFontTx/>
              <a:buNone/>
            </a:pPr>
            <a:endParaRPr lang="en-US" sz="2600" dirty="0" smtClean="0">
              <a:latin typeface="Georgia" panose="02040502050405020303" pitchFamily="18" charset="0"/>
              <a:sym typeface="Symbol" pitchFamily="18" charset="2"/>
            </a:endParaRPr>
          </a:p>
          <a:p>
            <a:pPr algn="ctr">
              <a:spcBef>
                <a:spcPts val="1800"/>
              </a:spcBef>
              <a:buNone/>
            </a:pPr>
            <a:endParaRPr lang="en-US" sz="2600" dirty="0" smtClean="0">
              <a:latin typeface="Georgia" panose="02040502050405020303" pitchFamily="18" charset="0"/>
              <a:sym typeface="Symbol" pitchFamily="18" charset="2"/>
            </a:endParaRPr>
          </a:p>
          <a:p>
            <a:pPr algn="ctr"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  <a:sym typeface="Symbol" pitchFamily="18" charset="2"/>
              </a:rPr>
              <a:t>Improve contractility (positive inotropic agents)</a:t>
            </a:r>
          </a:p>
          <a:p>
            <a:pPr algn="ctr" eaLnBrk="1" hangingPunct="1">
              <a:spcBef>
                <a:spcPts val="1800"/>
              </a:spcBef>
              <a:buFontTx/>
              <a:buNone/>
            </a:pPr>
            <a:endParaRPr lang="en-US" sz="2600" dirty="0" smtClean="0">
              <a:latin typeface="Georgia" panose="02040502050405020303" pitchFamily="18" charset="0"/>
              <a:sym typeface="Symbol" pitchFamily="18" charset="2"/>
            </a:endParaRPr>
          </a:p>
          <a:p>
            <a:pPr algn="ctr" eaLnBrk="1" hangingPunct="1">
              <a:spcBef>
                <a:spcPts val="1800"/>
              </a:spcBef>
              <a:buFontTx/>
              <a:buNone/>
            </a:pPr>
            <a:endParaRPr lang="en-US" sz="2600" dirty="0" smtClean="0">
              <a:latin typeface="Georgia" panose="02040502050405020303" pitchFamily="18" charset="0"/>
              <a:sym typeface="Symbol" pitchFamily="18" charset="2"/>
            </a:endParaRPr>
          </a:p>
          <a:p>
            <a:pPr algn="ctr" eaLnBrk="1" hangingPunct="1"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  <a:sym typeface="Symbol" pitchFamily="18" charset="2"/>
              </a:rPr>
              <a:t> </a:t>
            </a:r>
            <a:r>
              <a:rPr lang="en-US" sz="2400" dirty="0" smtClean="0">
                <a:latin typeface="Georgia" panose="02040502050405020303" pitchFamily="18" charset="0"/>
                <a:sym typeface="Symbol" pitchFamily="18" charset="2"/>
              </a:rPr>
              <a:t>Workload of the heart</a:t>
            </a:r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2588516" y="1956578"/>
            <a:ext cx="4038600" cy="830997"/>
          </a:xfrm>
          <a:prstGeom prst="rect">
            <a:avLst/>
          </a:prstGeom>
          <a:solidFill>
            <a:srgbClr val="D744E2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rgbClr val="FFFF00"/>
                </a:solidFill>
              </a:rPr>
              <a:t>ACE </a:t>
            </a:r>
            <a:r>
              <a:rPr lang="en-US" sz="2400" b="1" dirty="0" smtClean="0">
                <a:solidFill>
                  <a:srgbClr val="FFFF00"/>
                </a:solidFill>
              </a:rPr>
              <a:t>inhibitors/AT</a:t>
            </a:r>
            <a:r>
              <a:rPr lang="en-US" sz="2400" b="1" baseline="-25000" dirty="0" smtClean="0">
                <a:solidFill>
                  <a:srgbClr val="FFFF00"/>
                </a:solidFill>
              </a:rPr>
              <a:t>1</a:t>
            </a:r>
            <a:r>
              <a:rPr lang="en-US" sz="2400" b="1" dirty="0" smtClean="0">
                <a:solidFill>
                  <a:srgbClr val="FFFF00"/>
                </a:solidFill>
              </a:rPr>
              <a:t> blockers &amp; Diuretics</a:t>
            </a:r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2560086" y="3837914"/>
            <a:ext cx="4038601" cy="830997"/>
          </a:xfrm>
          <a:prstGeom prst="rect">
            <a:avLst/>
          </a:prstGeom>
          <a:solidFill>
            <a:srgbClr val="D744E2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smtClean="0">
                <a:solidFill>
                  <a:srgbClr val="FFFF00"/>
                </a:solidFill>
                <a:latin typeface="Calibri" pitchFamily="34" charset="0"/>
              </a:rPr>
              <a:t>Digoxin, </a:t>
            </a:r>
            <a:r>
              <a:rPr lang="en-US" sz="2400" b="1" dirty="0" err="1" smtClean="0">
                <a:solidFill>
                  <a:srgbClr val="FFFF00"/>
                </a:solidFill>
                <a:latin typeface="Calibri" pitchFamily="34" charset="0"/>
              </a:rPr>
              <a:t>Dobutamine</a:t>
            </a:r>
            <a:r>
              <a:rPr lang="en-US" sz="2400" b="1" dirty="0" smtClean="0">
                <a:solidFill>
                  <a:srgbClr val="FFFF00"/>
                </a:solidFill>
                <a:latin typeface="Calibri" pitchFamily="34" charset="0"/>
              </a:rPr>
              <a:t> and Dopamine</a:t>
            </a:r>
            <a:endParaRPr lang="en-US" sz="2400" b="1" dirty="0">
              <a:solidFill>
                <a:srgbClr val="FFFF00"/>
              </a:solidFill>
              <a:latin typeface="Calibri" pitchFamily="34" charset="0"/>
            </a:endParaRPr>
          </a:p>
        </p:txBody>
      </p:sp>
      <p:sp>
        <p:nvSpPr>
          <p:cNvPr id="46086" name="Text Box 6"/>
          <p:cNvSpPr txBox="1">
            <a:spLocks noChangeArrowheads="1"/>
          </p:cNvSpPr>
          <p:nvPr/>
        </p:nvSpPr>
        <p:spPr bwMode="auto">
          <a:xfrm>
            <a:off x="2588516" y="5613419"/>
            <a:ext cx="4038601" cy="461665"/>
          </a:xfrm>
          <a:prstGeom prst="rect">
            <a:avLst/>
          </a:prstGeom>
          <a:solidFill>
            <a:srgbClr val="D744E2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smtClean="0">
                <a:solidFill>
                  <a:srgbClr val="FFFF00"/>
                </a:solidFill>
              </a:rPr>
              <a:t>Beta blockers</a:t>
            </a:r>
            <a:endParaRPr lang="en-US" sz="2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244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460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46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 autoUpdateAnimBg="0"/>
      <p:bldP spid="46084" grpId="0" animBg="1" autoUpdateAnimBg="0"/>
      <p:bldP spid="46085" grpId="0" animBg="1" autoUpdateAnimBg="0"/>
      <p:bldP spid="46086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716" y="231775"/>
            <a:ext cx="8714096" cy="868362"/>
          </a:xfrm>
        </p:spPr>
        <p:txBody>
          <a:bodyPr>
            <a:noAutofit/>
          </a:bodyPr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Drugs used in the TREATMENT of heart failure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716" y="1447800"/>
            <a:ext cx="8714096" cy="4908550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2400" dirty="0" err="1" smtClean="0">
                <a:latin typeface="Georgia" panose="02040502050405020303" pitchFamily="18" charset="0"/>
              </a:rPr>
              <a:t>Angiotensin</a:t>
            </a:r>
            <a:r>
              <a:rPr lang="en-US" sz="2400" dirty="0" smtClean="0">
                <a:latin typeface="Georgia" panose="02040502050405020303" pitchFamily="18" charset="0"/>
              </a:rPr>
              <a:t>-converting enzyme (ACE) inhibitors</a:t>
            </a:r>
          </a:p>
          <a:p>
            <a:pPr>
              <a:spcBef>
                <a:spcPts val="1800"/>
              </a:spcBef>
            </a:pPr>
            <a:r>
              <a:rPr lang="en-US" sz="2400" dirty="0" err="1" smtClean="0">
                <a:latin typeface="Georgia" panose="02040502050405020303" pitchFamily="18" charset="0"/>
              </a:rPr>
              <a:t>Angiotensin</a:t>
            </a:r>
            <a:r>
              <a:rPr lang="en-US" sz="2400" dirty="0" smtClean="0">
                <a:latin typeface="Georgia" panose="02040502050405020303" pitchFamily="18" charset="0"/>
              </a:rPr>
              <a:t> II receptor blockers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Beta-blockers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Other vasodilators ( nitroglycerin)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Cardiac glycosides (</a:t>
            </a:r>
            <a:r>
              <a:rPr lang="en-US" sz="2400" dirty="0" err="1" smtClean="0">
                <a:latin typeface="Georgia" panose="02040502050405020303" pitchFamily="18" charset="0"/>
              </a:rPr>
              <a:t>digoxin</a:t>
            </a:r>
            <a:r>
              <a:rPr lang="en-US" sz="2400" dirty="0" smtClean="0">
                <a:latin typeface="Georgia" panose="02040502050405020303" pitchFamily="18" charset="0"/>
              </a:rPr>
              <a:t>)</a:t>
            </a:r>
          </a:p>
          <a:p>
            <a:pPr>
              <a:spcBef>
                <a:spcPts val="1800"/>
              </a:spcBef>
            </a:pPr>
            <a:r>
              <a:rPr lang="en-US" sz="2400" dirty="0" err="1" smtClean="0">
                <a:latin typeface="Georgia" panose="02040502050405020303" pitchFamily="18" charset="0"/>
              </a:rPr>
              <a:t>Aldosterone</a:t>
            </a:r>
            <a:r>
              <a:rPr lang="en-US" sz="2400" dirty="0" smtClean="0">
                <a:latin typeface="Georgia" panose="02040502050405020303" pitchFamily="18" charset="0"/>
              </a:rPr>
              <a:t> receptor blockers (</a:t>
            </a:r>
            <a:r>
              <a:rPr lang="en-US" sz="2400" dirty="0" err="1" smtClean="0">
                <a:latin typeface="Georgia" panose="02040502050405020303" pitchFamily="18" charset="0"/>
              </a:rPr>
              <a:t>spironolactone</a:t>
            </a:r>
            <a:r>
              <a:rPr lang="en-US" sz="2400" dirty="0" smtClean="0">
                <a:latin typeface="Georgia" panose="02040502050405020303" pitchFamily="18" charset="0"/>
              </a:rPr>
              <a:t>)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Loop diuretics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Potassium-sparing </a:t>
            </a:r>
            <a:r>
              <a:rPr lang="en-US" sz="2400" dirty="0" smtClean="0">
                <a:latin typeface="Georgia" panose="02040502050405020303" pitchFamily="18" charset="0"/>
              </a:rPr>
              <a:t>diuretics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813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228600"/>
            <a:ext cx="8707272" cy="871537"/>
          </a:xfrm>
        </p:spPr>
        <p:txBody>
          <a:bodyPr>
            <a:noAutofit/>
          </a:bodyPr>
          <a:lstStyle/>
          <a:p>
            <a:pPr algn="l"/>
            <a:r>
              <a:rPr lang="en-US" sz="2600" b="1" cap="all" dirty="0">
                <a:latin typeface="Georgia" panose="02040502050405020303" pitchFamily="18" charset="0"/>
              </a:rPr>
              <a:t>Drugs used in the TREATMENT of heart </a:t>
            </a:r>
            <a:r>
              <a:rPr lang="en-US" sz="2600" b="1" cap="all" dirty="0" smtClean="0">
                <a:latin typeface="Georgia" panose="02040502050405020303" pitchFamily="18" charset="0"/>
              </a:rPr>
              <a:t>failure …. CONT’D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447800"/>
            <a:ext cx="8707272" cy="4908550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Thiazide and thiazide-like diuretics</a:t>
            </a:r>
            <a:endParaRPr lang="ar-EG" sz="2400" dirty="0" smtClean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Anticoagulants (heparin)</a:t>
            </a:r>
            <a:endParaRPr lang="ar-EG" sz="2400" dirty="0" smtClean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Opioids (morphine and </a:t>
            </a:r>
            <a:r>
              <a:rPr lang="en-US" sz="2400" dirty="0" err="1" smtClean="0">
                <a:latin typeface="Georgia" panose="02040502050405020303" pitchFamily="18" charset="0"/>
              </a:rPr>
              <a:t>diamorphine</a:t>
            </a:r>
            <a:r>
              <a:rPr lang="en-US" sz="2400" dirty="0" smtClean="0">
                <a:latin typeface="Georgia" panose="02040502050405020303" pitchFamily="18" charset="0"/>
              </a:rPr>
              <a:t>) to relieve anxiety</a:t>
            </a:r>
            <a:endParaRPr lang="ar-EG" sz="2400" dirty="0" smtClean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Positive inotropic drugs (drugs that make muscle contract more forcefully) - Include </a:t>
            </a:r>
            <a:r>
              <a:rPr lang="en-US" sz="2400" dirty="0" err="1" smtClean="0">
                <a:latin typeface="Georgia" panose="02040502050405020303" pitchFamily="18" charset="0"/>
              </a:rPr>
              <a:t>dobutamine</a:t>
            </a:r>
            <a:r>
              <a:rPr lang="en-US" sz="2400" dirty="0" smtClean="0">
                <a:latin typeface="Georgia" panose="02040502050405020303" pitchFamily="18" charset="0"/>
              </a:rPr>
              <a:t>, dopamine and </a:t>
            </a:r>
            <a:r>
              <a:rPr lang="en-US" sz="2400" dirty="0" err="1" smtClean="0">
                <a:latin typeface="Georgia" panose="02040502050405020303" pitchFamily="18" charset="0"/>
              </a:rPr>
              <a:t>phosphodiesterase</a:t>
            </a:r>
            <a:r>
              <a:rPr lang="en-US" sz="2400" dirty="0" smtClean="0">
                <a:latin typeface="Georgia" panose="02040502050405020303" pitchFamily="18" charset="0"/>
              </a:rPr>
              <a:t> III inhibitors.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Brain natriuretic peptide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Oxygen for pulmonary edema is required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805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307" y="191069"/>
            <a:ext cx="8639033" cy="818865"/>
          </a:xfrm>
        </p:spPr>
        <p:txBody>
          <a:bodyPr>
            <a:normAutofit/>
          </a:bodyPr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Cardiac glycosides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447799"/>
            <a:ext cx="8639033" cy="4908551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Include </a:t>
            </a:r>
            <a:r>
              <a:rPr lang="en-US" sz="2400" dirty="0" err="1" smtClean="0">
                <a:latin typeface="Georgia" panose="02040502050405020303" pitchFamily="18" charset="0"/>
              </a:rPr>
              <a:t>ouabain</a:t>
            </a:r>
            <a:r>
              <a:rPr lang="en-US" sz="2400" dirty="0" smtClean="0">
                <a:latin typeface="Georgia" panose="02040502050405020303" pitchFamily="18" charset="0"/>
              </a:rPr>
              <a:t> and digitalis glycosides (digoxin and </a:t>
            </a:r>
            <a:r>
              <a:rPr lang="en-US" sz="2400" dirty="0" err="1" smtClean="0">
                <a:latin typeface="Georgia" panose="02040502050405020303" pitchFamily="18" charset="0"/>
              </a:rPr>
              <a:t>digitoxin</a:t>
            </a:r>
            <a:r>
              <a:rPr lang="en-US" sz="2400" dirty="0" smtClean="0">
                <a:latin typeface="Georgia" panose="02040502050405020303" pitchFamily="18" charset="0"/>
              </a:rPr>
              <a:t>)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Digitalis glycosides have been used for many years in patients with heart failure and </a:t>
            </a:r>
            <a:r>
              <a:rPr lang="en-US" sz="2400" dirty="0" err="1" smtClean="0">
                <a:latin typeface="Georgia" panose="02040502050405020303" pitchFamily="18" charset="0"/>
              </a:rPr>
              <a:t>atrial</a:t>
            </a:r>
            <a:r>
              <a:rPr lang="en-US" sz="2400" dirty="0" smtClean="0">
                <a:latin typeface="Georgia" panose="02040502050405020303" pitchFamily="18" charset="0"/>
              </a:rPr>
              <a:t> fibrillation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Cardiac glycosides act as positive </a:t>
            </a:r>
            <a:r>
              <a:rPr lang="en-US" sz="2400" dirty="0" err="1" smtClean="0">
                <a:latin typeface="Georgia" panose="02040502050405020303" pitchFamily="18" charset="0"/>
              </a:rPr>
              <a:t>inotropes</a:t>
            </a:r>
            <a:r>
              <a:rPr lang="en-US" sz="2400" dirty="0" smtClean="0">
                <a:latin typeface="Georgia" panose="02040502050405020303" pitchFamily="18" charset="0"/>
              </a:rPr>
              <a:t> by competitive inhibition of Na</a:t>
            </a:r>
            <a:r>
              <a:rPr lang="en-US" sz="2400" baseline="30000" dirty="0" smtClean="0">
                <a:latin typeface="Georgia" panose="02040502050405020303" pitchFamily="18" charset="0"/>
              </a:rPr>
              <a:t>+</a:t>
            </a:r>
            <a:r>
              <a:rPr lang="en-US" sz="2400" dirty="0" smtClean="0">
                <a:latin typeface="Georgia" panose="02040502050405020303" pitchFamily="18" charset="0"/>
              </a:rPr>
              <a:t>/K</a:t>
            </a:r>
            <a:r>
              <a:rPr lang="en-US" sz="2400" baseline="30000" dirty="0" smtClean="0">
                <a:latin typeface="Georgia" panose="02040502050405020303" pitchFamily="18" charset="0"/>
              </a:rPr>
              <a:t>+</a:t>
            </a:r>
            <a:r>
              <a:rPr lang="en-US" sz="2400" dirty="0" smtClean="0">
                <a:latin typeface="Georgia" panose="02040502050405020303" pitchFamily="18" charset="0"/>
              </a:rPr>
              <a:t>-</a:t>
            </a:r>
            <a:r>
              <a:rPr lang="en-US" sz="2400" dirty="0" err="1" smtClean="0">
                <a:latin typeface="Georgia" panose="02040502050405020303" pitchFamily="18" charset="0"/>
              </a:rPr>
              <a:t>ATPase</a:t>
            </a:r>
            <a:r>
              <a:rPr lang="en-US" sz="2400" dirty="0" smtClean="0">
                <a:latin typeface="Georgia" panose="02040502050405020303" pitchFamily="18" charset="0"/>
              </a:rPr>
              <a:t>, producing high levels of intracellular sodium. This is then exchanged for extracellular calcium. High levels of intracellular calcium result in increased myocardial contractility. 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They also improve baroreceptor responsiveness, and reduces sympathetic activity and circulating renin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67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517340" cy="868362"/>
          </a:xfrm>
        </p:spPr>
        <p:txBody>
          <a:bodyPr>
            <a:noAutofit/>
          </a:bodyPr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Mechanism of action of cardiac glycosides in heart failure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517340" cy="4832350"/>
          </a:xfrm>
        </p:spPr>
        <p:txBody>
          <a:bodyPr>
            <a:no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Inhibit Na</a:t>
            </a:r>
            <a:r>
              <a:rPr lang="en-US" sz="2400" baseline="30000" dirty="0" smtClean="0">
                <a:latin typeface="Georgia" panose="02040502050405020303" pitchFamily="18" charset="0"/>
              </a:rPr>
              <a:t>+</a:t>
            </a:r>
            <a:r>
              <a:rPr lang="en-US" sz="2400" dirty="0" smtClean="0">
                <a:latin typeface="Georgia" panose="02040502050405020303" pitchFamily="18" charset="0"/>
              </a:rPr>
              <a:t>/K</a:t>
            </a:r>
            <a:r>
              <a:rPr lang="en-US" sz="2400" baseline="30000" dirty="0" smtClean="0">
                <a:latin typeface="Georgia" panose="02040502050405020303" pitchFamily="18" charset="0"/>
              </a:rPr>
              <a:t>+</a:t>
            </a:r>
            <a:r>
              <a:rPr lang="en-US" sz="2400" dirty="0" smtClean="0">
                <a:latin typeface="Georgia" panose="02040502050405020303" pitchFamily="18" charset="0"/>
              </a:rPr>
              <a:t> ATPase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  <a:sym typeface="Symbol"/>
              </a:rPr>
              <a:t>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 algn="ctr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  <a:sym typeface="Symbol"/>
              </a:rPr>
              <a:t></a:t>
            </a:r>
            <a:r>
              <a:rPr lang="en-US" sz="2400" dirty="0" smtClean="0">
                <a:latin typeface="Georgia" panose="02040502050405020303" pitchFamily="18" charset="0"/>
              </a:rPr>
              <a:t> [Na</a:t>
            </a:r>
            <a:r>
              <a:rPr lang="en-US" sz="2400" baseline="30000" dirty="0" smtClean="0">
                <a:latin typeface="Georgia" panose="02040502050405020303" pitchFamily="18" charset="0"/>
              </a:rPr>
              <a:t>+</a:t>
            </a:r>
            <a:r>
              <a:rPr lang="en-US" sz="2400" dirty="0" smtClean="0">
                <a:latin typeface="Georgia" panose="02040502050405020303" pitchFamily="18" charset="0"/>
              </a:rPr>
              <a:t>]</a:t>
            </a:r>
            <a:r>
              <a:rPr lang="en-US" sz="2400" baseline="-25000" dirty="0" err="1" smtClean="0">
                <a:latin typeface="Georgia" panose="02040502050405020303" pitchFamily="18" charset="0"/>
              </a:rPr>
              <a:t>i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 algn="ctr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  <a:sym typeface="Symbol"/>
              </a:rPr>
              <a:t>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 algn="ctr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  <a:sym typeface="Symbol"/>
              </a:rPr>
              <a:t></a:t>
            </a:r>
            <a:r>
              <a:rPr lang="en-US" sz="2400" dirty="0" smtClean="0">
                <a:latin typeface="Georgia" panose="02040502050405020303" pitchFamily="18" charset="0"/>
              </a:rPr>
              <a:t>Na</a:t>
            </a:r>
            <a:r>
              <a:rPr lang="en-US" sz="2400" baseline="30000" dirty="0" smtClean="0">
                <a:latin typeface="Georgia" panose="02040502050405020303" pitchFamily="18" charset="0"/>
              </a:rPr>
              <a:t>+ </a:t>
            </a:r>
            <a:r>
              <a:rPr lang="en-US" sz="2400" dirty="0" smtClean="0">
                <a:latin typeface="Georgia" panose="02040502050405020303" pitchFamily="18" charset="0"/>
              </a:rPr>
              <a:t>entry into cells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  <a:sym typeface="Symbol"/>
              </a:rPr>
              <a:t>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 algn="ctr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  <a:sym typeface="Symbol"/>
              </a:rPr>
              <a:t></a:t>
            </a:r>
            <a:r>
              <a:rPr lang="en-US" sz="2400" dirty="0" smtClean="0">
                <a:latin typeface="Georgia" panose="02040502050405020303" pitchFamily="18" charset="0"/>
              </a:rPr>
              <a:t>Extrusion of Ca</a:t>
            </a:r>
            <a:r>
              <a:rPr lang="en-US" sz="2400" baseline="30000" dirty="0" smtClean="0">
                <a:latin typeface="Georgia" panose="02040502050405020303" pitchFamily="18" charset="0"/>
              </a:rPr>
              <a:t>2+</a:t>
            </a:r>
            <a:r>
              <a:rPr lang="en-US" sz="2400" dirty="0" smtClean="0">
                <a:latin typeface="Georgia" panose="02040502050405020303" pitchFamily="18" charset="0"/>
              </a:rPr>
              <a:t> by the Na</a:t>
            </a:r>
            <a:r>
              <a:rPr lang="en-US" sz="2400" baseline="30000" dirty="0" smtClean="0">
                <a:latin typeface="Georgia" panose="02040502050405020303" pitchFamily="18" charset="0"/>
              </a:rPr>
              <a:t>+</a:t>
            </a:r>
            <a:r>
              <a:rPr lang="en-US" sz="2400" dirty="0" smtClean="0">
                <a:latin typeface="Georgia" panose="02040502050405020303" pitchFamily="18" charset="0"/>
              </a:rPr>
              <a:t>/ Ca</a:t>
            </a:r>
            <a:r>
              <a:rPr lang="en-US" sz="2400" baseline="30000" dirty="0" smtClean="0">
                <a:latin typeface="Georgia" panose="02040502050405020303" pitchFamily="18" charset="0"/>
              </a:rPr>
              <a:t>2+</a:t>
            </a:r>
            <a:r>
              <a:rPr lang="en-US" sz="2400" dirty="0" smtClean="0">
                <a:latin typeface="Georgia" panose="02040502050405020303" pitchFamily="18" charset="0"/>
              </a:rPr>
              <a:t> exchanger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  <a:sym typeface="Symbol"/>
              </a:rPr>
              <a:t>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 algn="ctr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  <a:sym typeface="Symbol"/>
              </a:rPr>
              <a:t></a:t>
            </a:r>
            <a:r>
              <a:rPr lang="en-US" sz="2400" dirty="0" smtClean="0">
                <a:latin typeface="Georgia" panose="02040502050405020303" pitchFamily="18" charset="0"/>
              </a:rPr>
              <a:t>[Ca</a:t>
            </a:r>
            <a:r>
              <a:rPr lang="en-US" sz="2400" baseline="30000" dirty="0" smtClean="0">
                <a:latin typeface="Georgia" panose="02040502050405020303" pitchFamily="18" charset="0"/>
              </a:rPr>
              <a:t>2+</a:t>
            </a:r>
            <a:r>
              <a:rPr lang="en-US" sz="2400" dirty="0" smtClean="0">
                <a:latin typeface="Georgia" panose="02040502050405020303" pitchFamily="18" charset="0"/>
              </a:rPr>
              <a:t>]</a:t>
            </a:r>
            <a:r>
              <a:rPr lang="en-US" sz="2400" baseline="-25000" dirty="0" smtClean="0">
                <a:latin typeface="Georgia" panose="02040502050405020303" pitchFamily="18" charset="0"/>
              </a:rPr>
              <a:t>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228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517340" cy="868362"/>
          </a:xfrm>
        </p:spPr>
        <p:txBody>
          <a:bodyPr>
            <a:noAutofit/>
          </a:bodyPr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Mechanism of action of cardiac glycosides in heart failure …. Cont’d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05800" cy="4756150"/>
          </a:xfrm>
        </p:spPr>
        <p:txBody>
          <a:bodyPr>
            <a:no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  <a:buNone/>
            </a:pPr>
            <a:endParaRPr lang="en-US" sz="2400" dirty="0" smtClean="0">
              <a:latin typeface="Georgia" panose="02040502050405020303" pitchFamily="18" charset="0"/>
              <a:sym typeface="Symbol"/>
            </a:endParaRPr>
          </a:p>
          <a:p>
            <a:pPr algn="ctr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  <a:sym typeface="Symbol"/>
              </a:rPr>
              <a:t></a:t>
            </a:r>
            <a:r>
              <a:rPr lang="en-US" sz="2400" dirty="0" smtClean="0">
                <a:latin typeface="Georgia" panose="02040502050405020303" pitchFamily="18" charset="0"/>
              </a:rPr>
              <a:t>[Ca</a:t>
            </a:r>
            <a:r>
              <a:rPr lang="en-US" sz="2400" baseline="30000" dirty="0" smtClean="0">
                <a:latin typeface="Georgia" panose="02040502050405020303" pitchFamily="18" charset="0"/>
              </a:rPr>
              <a:t>2+</a:t>
            </a:r>
            <a:r>
              <a:rPr lang="en-US" sz="2400" dirty="0" smtClean="0">
                <a:latin typeface="Georgia" panose="02040502050405020303" pitchFamily="18" charset="0"/>
              </a:rPr>
              <a:t>]</a:t>
            </a:r>
            <a:r>
              <a:rPr lang="en-US" sz="2400" baseline="-25000" dirty="0" smtClean="0">
                <a:latin typeface="Georgia" panose="02040502050405020303" pitchFamily="18" charset="0"/>
              </a:rPr>
              <a:t>I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  <a:sym typeface="Symbol"/>
              </a:rPr>
              <a:t> 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More Ca</a:t>
            </a:r>
            <a:r>
              <a:rPr lang="en-US" sz="2400" baseline="30000" dirty="0" smtClean="0">
                <a:latin typeface="Georgia" panose="02040502050405020303" pitchFamily="18" charset="0"/>
              </a:rPr>
              <a:t>2+</a:t>
            </a:r>
            <a:r>
              <a:rPr lang="en-US" sz="2400" dirty="0" smtClean="0">
                <a:latin typeface="Georgia" panose="02040502050405020303" pitchFamily="18" charset="0"/>
              </a:rPr>
              <a:t> stored in sarcoplasmic reticulum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  <a:sym typeface="Symbol"/>
              </a:rPr>
              <a:t>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 algn="ctr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More Ca</a:t>
            </a:r>
            <a:r>
              <a:rPr lang="en-US" sz="2400" baseline="30000" dirty="0" smtClean="0">
                <a:latin typeface="Georgia" panose="02040502050405020303" pitchFamily="18" charset="0"/>
              </a:rPr>
              <a:t>2+</a:t>
            </a:r>
            <a:r>
              <a:rPr lang="en-US" sz="2400" dirty="0" smtClean="0">
                <a:latin typeface="Georgia" panose="02040502050405020303" pitchFamily="18" charset="0"/>
              </a:rPr>
              <a:t> released in action potential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  <a:sym typeface="Symbol"/>
              </a:rPr>
              <a:t>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Increased force of contraction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630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" y="152400"/>
            <a:ext cx="8607187" cy="701675"/>
          </a:xfrm>
        </p:spPr>
        <p:txBody>
          <a:bodyPr>
            <a:noAutofit/>
          </a:bodyPr>
          <a:lstStyle/>
          <a:p>
            <a:pPr algn="l"/>
            <a:r>
              <a:rPr lang="en-US" sz="2600" b="1" cap="all" dirty="0" err="1" smtClean="0">
                <a:latin typeface="Georgia" panose="02040502050405020303" pitchFamily="18" charset="0"/>
              </a:rPr>
              <a:t>Electrophysiologic</a:t>
            </a:r>
            <a:r>
              <a:rPr lang="en-US" sz="2600" b="1" cap="all" dirty="0" smtClean="0">
                <a:latin typeface="Georgia" panose="02040502050405020303" pitchFamily="18" charset="0"/>
              </a:rPr>
              <a:t> effects of cardiac glycosides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799" y="1219200"/>
            <a:ext cx="8607187" cy="513715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en-US" sz="2400" b="1" dirty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E</a:t>
            </a:r>
            <a:r>
              <a:rPr lang="en-US" sz="2400" b="1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ffects due to increased intracellular </a:t>
            </a:r>
            <a:r>
              <a:rPr lang="en-US" sz="2400" b="1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calcium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Spontaneous </a:t>
            </a: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depolarization of atrial </a:t>
            </a:r>
            <a:r>
              <a:rPr lang="en-US" sz="2400" dirty="0" err="1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cardiomyocytes</a:t>
            </a: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 at high doses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Effects due to stimulation of the </a:t>
            </a:r>
            <a:r>
              <a:rPr lang="en-US" sz="2400" b="1" dirty="0" err="1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vagus</a:t>
            </a:r>
            <a:r>
              <a:rPr lang="en-US" sz="2400" b="1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 nucleus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Increased parasympathetic tone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Decreased SA/AV node automaticity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Decreased AV node conduction velocity and increased refractory period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Net effect: decrease HR and impair impulse transmission in AV node</a:t>
            </a:r>
            <a:endParaRPr lang="en-US" sz="2400" dirty="0" smtClean="0">
              <a:latin typeface="Georgia" panose="02040502050405020303" pitchFamily="18" charset="0"/>
              <a:ea typeface="ヒラギノ角ゴ Pro W6" charset="0"/>
              <a:cs typeface="ヒラギノ角ゴ Pro W6" charset="0"/>
              <a:sym typeface="Cooper Black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705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717" y="150125"/>
            <a:ext cx="8679976" cy="992875"/>
          </a:xfrm>
        </p:spPr>
        <p:txBody>
          <a:bodyPr>
            <a:normAutofit/>
          </a:bodyPr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Therapeutic uses of digitalis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799" y="1676400"/>
            <a:ext cx="8579894" cy="4679950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The most widely used cardiac glycoside is digoxin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D</a:t>
            </a:r>
            <a:r>
              <a:rPr lang="en-US" sz="2400" dirty="0" smtClean="0">
                <a:latin typeface="Georgia" panose="02040502050405020303" pitchFamily="18" charset="0"/>
              </a:rPr>
              <a:t>igoxin is indicated if the patient continues </a:t>
            </a:r>
            <a:r>
              <a:rPr lang="en-US" sz="2400" dirty="0">
                <a:latin typeface="Georgia" panose="02040502050405020303" pitchFamily="18" charset="0"/>
              </a:rPr>
              <a:t>to be symptomatic despite adequate doses of diuretic and ACE </a:t>
            </a:r>
            <a:r>
              <a:rPr lang="en-US" sz="2400" dirty="0" smtClean="0">
                <a:latin typeface="Georgia" panose="02040502050405020303" pitchFamily="18" charset="0"/>
              </a:rPr>
              <a:t>inhibitor</a:t>
            </a:r>
            <a:endParaRPr lang="en-US" sz="2400" dirty="0" smtClean="0">
              <a:latin typeface="Georgia" panose="02040502050405020303" pitchFamily="18" charset="0"/>
              <a:ea typeface="Cooper Black" pitchFamily="18" charset="0"/>
              <a:cs typeface="Cooper Black" pitchFamily="18" charset="0"/>
              <a:sym typeface="Cooper Black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Digoxin is also indicated in patients with heart failure and atrial fibrillation, who need control of the ventricular rate</a:t>
            </a:r>
            <a:endParaRPr lang="en-US" sz="2400" dirty="0" smtClean="0">
              <a:latin typeface="Georgia" panose="02040502050405020303" pitchFamily="18" charset="0"/>
              <a:sym typeface="Cooper Black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Digoxin, however, does not stop disease progression or prolong life in CHF patients</a:t>
            </a:r>
            <a:endParaRPr lang="en-US" sz="2400" dirty="0" smtClean="0">
              <a:latin typeface="Georgia" panose="02040502050405020303" pitchFamily="18" charset="0"/>
              <a:ea typeface="ヒラギノ角ゴ Pro W6" charset="0"/>
              <a:cs typeface="ヒラギノ角ゴ Pro W6" charset="0"/>
              <a:sym typeface="Cooper Black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397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716" y="274638"/>
            <a:ext cx="8707272" cy="792162"/>
          </a:xfrm>
        </p:spPr>
        <p:txBody>
          <a:bodyPr>
            <a:normAutofit/>
          </a:bodyPr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Adverse effects of digitalis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716" y="1447800"/>
            <a:ext cx="8707272" cy="4908550"/>
          </a:xfrm>
        </p:spPr>
        <p:txBody>
          <a:bodyPr>
            <a:noAutofit/>
          </a:bodyPr>
          <a:lstStyle/>
          <a:p>
            <a:pPr marL="25400" indent="0"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Digitalis has a very low therapeutic index (~2)</a:t>
            </a:r>
          </a:p>
          <a:p>
            <a:pPr marL="2540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I</a:t>
            </a: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nhibition of Na</a:t>
            </a:r>
            <a:r>
              <a:rPr lang="en-US" sz="2400" baseline="300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+</a:t>
            </a: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/K</a:t>
            </a:r>
            <a:r>
              <a:rPr lang="en-US" sz="2400" baseline="300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+</a:t>
            </a: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 ATPase in extra-cardiac tissues contributes to the adverse effects</a:t>
            </a:r>
          </a:p>
          <a:p>
            <a:pPr marL="2540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In acute toxicity, give </a:t>
            </a:r>
            <a:r>
              <a:rPr lang="en-US" sz="2400" dirty="0">
                <a:latin typeface="Georgia" panose="02040502050405020303" pitchFamily="18" charset="0"/>
                <a:ea typeface="Times New Roman" pitchFamily="18" charset="0"/>
                <a:cs typeface="Arial" pitchFamily="34" charset="0"/>
              </a:rPr>
              <a:t>specific digitalis antibodies (Fab </a:t>
            </a:r>
            <a:r>
              <a:rPr lang="en-US" sz="2400" dirty="0" smtClean="0">
                <a:latin typeface="Georgia" panose="02040502050405020303" pitchFamily="18" charset="0"/>
                <a:ea typeface="Times New Roman" pitchFamily="18" charset="0"/>
                <a:cs typeface="Arial" pitchFamily="34" charset="0"/>
              </a:rPr>
              <a:t>fragment) which bind and inactivate digitalis</a:t>
            </a:r>
          </a:p>
          <a:p>
            <a:pPr marL="25400" indent="0">
              <a:spcBef>
                <a:spcPts val="18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  <a:ea typeface="Cooper Black" pitchFamily="18" charset="0"/>
                <a:cs typeface="Arial" pitchFamily="34" charset="0"/>
                <a:sym typeface="Cooper Black" pitchFamily="18" charset="0"/>
              </a:rPr>
              <a:t>Extra-cardiac adverse effects</a:t>
            </a:r>
            <a:endParaRPr lang="en-US" sz="2400" b="1" dirty="0" smtClean="0">
              <a:latin typeface="Georgia" panose="02040502050405020303" pitchFamily="18" charset="0"/>
              <a:ea typeface="Cooper Black" pitchFamily="18" charset="0"/>
              <a:cs typeface="Cooper Black" pitchFamily="18" charset="0"/>
              <a:sym typeface="Cooper Black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CNS: malaise, confusion, depression, vertigo, visual disturbances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GI: anorexia, nausea, vomiting, intestinal cramping, diarrhea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880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9"/>
          <p:cNvSpPr txBox="1"/>
          <p:nvPr/>
        </p:nvSpPr>
        <p:spPr>
          <a:xfrm>
            <a:off x="204715" y="1371600"/>
            <a:ext cx="8662194" cy="5223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Heart </a:t>
            </a:r>
            <a:r>
              <a:rPr lang="en-US" sz="2400" dirty="0">
                <a:latin typeface="Georgia" panose="02040502050405020303" pitchFamily="18" charset="0"/>
              </a:rPr>
              <a:t>failure is a clinical syndrome usually due to left ventricular dysfunction, resulting in acute or chronic symptoms of cardiac pump failure 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Heart failure describes the clinical syndrome that develops when the heart cannot maintain an adequate cardiac output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The clinical syndrome can result from any structural or functional cardiac disorder that impairs the ability of the ventricle to fill with or eject blood</a:t>
            </a:r>
          </a:p>
        </p:txBody>
      </p:sp>
      <p:sp>
        <p:nvSpPr>
          <p:cNvPr id="203" name="Google Shape;203;p29"/>
          <p:cNvSpPr txBox="1"/>
          <p:nvPr/>
        </p:nvSpPr>
        <p:spPr>
          <a:xfrm>
            <a:off x="204715" y="53975"/>
            <a:ext cx="8662194" cy="10651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rgbClr val="7030A0"/>
              </a:buClr>
            </a:pPr>
            <a:r>
              <a:rPr lang="en-US" sz="2600" b="1" dirty="0" smtClean="0">
                <a:solidFill>
                  <a:srgbClr val="7030A0"/>
                </a:solidFill>
                <a:latin typeface="Georgia" panose="02040502050405020303" pitchFamily="18" charset="0"/>
                <a:cs typeface="Georgia" panose="02040502050405020303" charset="0"/>
                <a:sym typeface="Arial" panose="020B0604020202020204"/>
              </a:rPr>
              <a:t>INTRODUCTION</a:t>
            </a:r>
            <a:endParaRPr lang="en-US" sz="2600" b="1" dirty="0">
              <a:solidFill>
                <a:srgbClr val="7030A0"/>
              </a:solidFill>
              <a:latin typeface="Georgia" panose="02040502050405020303" pitchFamily="18" charset="0"/>
              <a:cs typeface="Georgia" panose="02040502050405020303" charset="0"/>
              <a:sym typeface="Arial" panose="020B0604020202020204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0528-C745-4B2E-A9A2-DD3FF50D6EC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67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716" y="274638"/>
            <a:ext cx="8707272" cy="944562"/>
          </a:xfrm>
        </p:spPr>
        <p:txBody>
          <a:bodyPr>
            <a:normAutofit/>
          </a:bodyPr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digitalis ADVERSE EFFECTS …. CONT’D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716" y="1676400"/>
            <a:ext cx="8634484" cy="4679950"/>
          </a:xfrm>
        </p:spPr>
        <p:txBody>
          <a:bodyPr>
            <a:normAutofit/>
          </a:bodyPr>
          <a:lstStyle/>
          <a:p>
            <a:pPr marL="25400" indent="0">
              <a:spcBef>
                <a:spcPts val="18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Cardiac adverse effects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Cardiac: bradycardia, arrhythmias (heart block, </a:t>
            </a:r>
            <a:r>
              <a:rPr lang="en-US" sz="2400" dirty="0" err="1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tachyarrhythmias</a:t>
            </a: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)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Toxic doses produce oscillatory after-</a:t>
            </a:r>
            <a:r>
              <a:rPr lang="en-US" sz="2400" dirty="0" err="1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depolarizations</a:t>
            </a: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 leading to ventricular tachycardia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478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069" y="274638"/>
            <a:ext cx="8679976" cy="825499"/>
          </a:xfrm>
        </p:spPr>
        <p:txBody>
          <a:bodyPr>
            <a:normAutofit/>
          </a:bodyPr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Digitalis …. Cont’d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0251" y="1371599"/>
            <a:ext cx="8570794" cy="4984751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  <a:buSzPct val="66000"/>
              <a:buNone/>
            </a:pPr>
            <a:r>
              <a:rPr lang="en-US" sz="2400" b="1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Serum electrolytes affect digitalis toxicity</a:t>
            </a:r>
            <a:endParaRPr lang="en-US" sz="2400" dirty="0" smtClean="0">
              <a:latin typeface="Georgia" panose="02040502050405020303" pitchFamily="18" charset="0"/>
              <a:ea typeface="Cooper Black" pitchFamily="18" charset="0"/>
              <a:cs typeface="Cooper Black" pitchFamily="18" charset="0"/>
              <a:sym typeface="Cooper Black" pitchFamily="18" charset="0"/>
            </a:endParaRPr>
          </a:p>
          <a:p>
            <a:pPr>
              <a:spcBef>
                <a:spcPts val="1800"/>
              </a:spcBef>
              <a:buSzPct val="100000"/>
            </a:pP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Calcium: </a:t>
            </a:r>
            <a:r>
              <a:rPr lang="en-US" sz="2400" dirty="0" err="1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hypercalcemia</a:t>
            </a: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 increases toxicity</a:t>
            </a:r>
          </a:p>
          <a:p>
            <a:pPr>
              <a:spcBef>
                <a:spcPts val="1800"/>
              </a:spcBef>
              <a:buSzPct val="100000"/>
            </a:pP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Potassium: digitalis competes for K</a:t>
            </a:r>
            <a:r>
              <a:rPr lang="en-US" sz="2400" baseline="300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+</a:t>
            </a: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 binding site on Na</a:t>
            </a:r>
            <a:r>
              <a:rPr lang="en-US" sz="2400" baseline="300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+</a:t>
            </a: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/K</a:t>
            </a:r>
            <a:r>
              <a:rPr lang="en-US" sz="2400" baseline="300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+</a:t>
            </a: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 </a:t>
            </a:r>
            <a:r>
              <a:rPr lang="en-US" sz="2400" dirty="0" err="1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ATPase</a:t>
            </a:r>
            <a:endParaRPr lang="en-US" sz="2400" dirty="0" smtClean="0">
              <a:latin typeface="Georgia" panose="02040502050405020303" pitchFamily="18" charset="0"/>
              <a:ea typeface="Cooper Black" pitchFamily="18" charset="0"/>
              <a:cs typeface="Cooper Black" pitchFamily="18" charset="0"/>
              <a:sym typeface="Cooper Black" pitchFamily="18" charset="0"/>
            </a:endParaRPr>
          </a:p>
          <a:p>
            <a:pPr lvl="1">
              <a:spcBef>
                <a:spcPts val="1800"/>
              </a:spcBef>
              <a:buSzPct val="100000"/>
              <a:buFont typeface="Wingdings" pitchFamily="2" charset="2"/>
              <a:buChar char="Ø"/>
            </a:pPr>
            <a:r>
              <a:rPr lang="en-US" sz="2400" dirty="0" err="1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Hypokalemia</a:t>
            </a: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: increased toxicity</a:t>
            </a:r>
          </a:p>
          <a:p>
            <a:pPr lvl="1">
              <a:spcBef>
                <a:spcPts val="1800"/>
              </a:spcBef>
              <a:buSzPct val="100000"/>
              <a:buFont typeface="Wingdings" pitchFamily="2" charset="2"/>
              <a:buChar char="Ø"/>
            </a:pPr>
            <a:r>
              <a:rPr lang="en-US" sz="2400" dirty="0" err="1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Hyperkalemia</a:t>
            </a: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: decrease toxicity</a:t>
            </a:r>
          </a:p>
          <a:p>
            <a:pPr>
              <a:spcBef>
                <a:spcPts val="18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Contraindications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Wolff-Parkinson-White syndrome</a:t>
            </a:r>
          </a:p>
          <a:p>
            <a:pPr>
              <a:spcBef>
                <a:spcPts val="1800"/>
              </a:spcBef>
            </a:pPr>
            <a:r>
              <a:rPr lang="en-US" sz="2400" dirty="0" err="1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Hypokalaemia</a:t>
            </a:r>
            <a:endParaRPr lang="en-US" sz="2400" dirty="0" smtClean="0">
              <a:latin typeface="Georgia" panose="02040502050405020303" pitchFamily="18" charset="0"/>
              <a:ea typeface="Cooper Black" pitchFamily="18" charset="0"/>
              <a:cs typeface="Cooper Black" pitchFamily="18" charset="0"/>
              <a:sym typeface="Cooper Black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90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7" y="120650"/>
            <a:ext cx="8798944" cy="838200"/>
          </a:xfrm>
        </p:spPr>
        <p:txBody>
          <a:bodyPr>
            <a:noAutofit/>
          </a:bodyPr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  <a:ea typeface="Lucida Grande" charset="0"/>
                <a:cs typeface="Lucida Grande" charset="0"/>
                <a:sym typeface="Cooper Black" pitchFamily="18" charset="0"/>
              </a:rPr>
              <a:t>βeta-</a:t>
            </a:r>
            <a:r>
              <a:rPr lang="en-US" sz="2600" b="1" cap="all" dirty="0" err="1" smtClean="0">
                <a:latin typeface="Georgia" panose="02040502050405020303" pitchFamily="18" charset="0"/>
                <a:ea typeface="Lucida Grande" charset="0"/>
                <a:cs typeface="Lucida Grande" charset="0"/>
                <a:sym typeface="Cooper Black" pitchFamily="18" charset="0"/>
              </a:rPr>
              <a:t>adrenoceptor</a:t>
            </a:r>
            <a:r>
              <a:rPr lang="en-US" sz="2600" b="1" cap="all" dirty="0" smtClean="0">
                <a:latin typeface="Georgia" panose="02040502050405020303" pitchFamily="18" charset="0"/>
                <a:ea typeface="Lucida Grande" charset="0"/>
                <a:cs typeface="Lucida Grande" charset="0"/>
                <a:sym typeface="Cooper Black" pitchFamily="18" charset="0"/>
              </a:rPr>
              <a:t> </a:t>
            </a:r>
            <a:r>
              <a:rPr lang="en-US" sz="2600" b="1" cap="all" dirty="0" smtClean="0">
                <a:latin typeface="Georgia" panose="02040502050405020303" pitchFamily="18" charset="0"/>
                <a:ea typeface="Lucida Grande" charset="0"/>
                <a:cs typeface="Lucida Grande" charset="0"/>
                <a:sym typeface="Cooper Black" pitchFamily="18" charset="0"/>
              </a:rPr>
              <a:t>antagonists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955" y="1214651"/>
            <a:ext cx="8679976" cy="5141699"/>
          </a:xfrm>
        </p:spPr>
        <p:txBody>
          <a:bodyPr>
            <a:norm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  <a:ea typeface="Lucida Grande" charset="0"/>
                <a:cs typeface="Lucida Grande" charset="0"/>
                <a:sym typeface="Cooper Black" pitchFamily="18" charset="0"/>
              </a:rPr>
              <a:t>Pure antagonists are used. Avoid beta-blockers that have intrinsic sympathomimetic activity.</a:t>
            </a:r>
          </a:p>
          <a:p>
            <a:pPr>
              <a:spcBef>
                <a:spcPts val="18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  <a:ea typeface="Lucida Grande" charset="0"/>
                <a:cs typeface="Lucida Grande" charset="0"/>
                <a:sym typeface="Cooper Black" pitchFamily="18" charset="0"/>
              </a:rPr>
              <a:t>Mode of action in heart failure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  <a:ea typeface="Lucida Grande" charset="0"/>
                <a:cs typeface="Lucida Grande" charset="0"/>
                <a:sym typeface="Cooper Black" pitchFamily="18" charset="0"/>
              </a:rPr>
              <a:t>Antagonizes β-adrenergic receptors on cardiac </a:t>
            </a:r>
            <a:r>
              <a:rPr lang="en-US" sz="2400" dirty="0" err="1" smtClean="0">
                <a:latin typeface="Georgia" panose="02040502050405020303" pitchFamily="18" charset="0"/>
                <a:ea typeface="Lucida Grande" charset="0"/>
                <a:cs typeface="Lucida Grande" charset="0"/>
                <a:sym typeface="Cooper Black" pitchFamily="18" charset="0"/>
              </a:rPr>
              <a:t>myocytes</a:t>
            </a:r>
            <a:endParaRPr lang="en-US" sz="2400" dirty="0" smtClean="0">
              <a:latin typeface="Georgia" panose="02040502050405020303" pitchFamily="18" charset="0"/>
              <a:ea typeface="ヒラギノ角ゴ Pro W6" charset="0"/>
              <a:cs typeface="ヒラギノ角ゴ Pro W6" charset="0"/>
              <a:sym typeface="Cooper Black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Counterbalances increased SNS activity in CHF</a:t>
            </a:r>
            <a:endParaRPr lang="en-US" sz="2400" dirty="0" smtClean="0">
              <a:latin typeface="Georgia" panose="02040502050405020303" pitchFamily="18" charset="0"/>
              <a:ea typeface="ヒラギノ角ゴ Pro W6" charset="0"/>
              <a:cs typeface="ヒラギノ角ゴ Pro W6" charset="0"/>
              <a:sym typeface="Cooper Black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Prevents development of arrhythmias</a:t>
            </a:r>
            <a:endParaRPr lang="en-US" sz="2400" dirty="0" smtClean="0">
              <a:latin typeface="Georgia" panose="02040502050405020303" pitchFamily="18" charset="0"/>
              <a:ea typeface="ヒラギノ角ゴ Pro W6" charset="0"/>
              <a:cs typeface="ヒラギノ角ゴ Pro W6" charset="0"/>
              <a:sym typeface="Cooper Black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Reduces cardiac remodeling (hypertrophy of cardiac </a:t>
            </a:r>
            <a:r>
              <a:rPr lang="en-US" sz="2400" dirty="0" err="1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myocytes</a:t>
            </a: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, apoptosis and fibrosis)</a:t>
            </a:r>
            <a:endParaRPr lang="en-US" sz="2400" dirty="0" smtClean="0">
              <a:latin typeface="Georgia" panose="02040502050405020303" pitchFamily="18" charset="0"/>
              <a:ea typeface="ヒラギノ角ゴ Pro W6" charset="0"/>
              <a:cs typeface="ヒラギノ角ゴ Pro W6" charset="0"/>
              <a:sym typeface="Cooper Black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Prevents renin release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041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59" y="274638"/>
            <a:ext cx="8625385" cy="776240"/>
          </a:xfrm>
        </p:spPr>
        <p:txBody>
          <a:bodyPr>
            <a:noAutofit/>
          </a:bodyPr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Use of beta-blockers in the management of heart failure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59" y="1524000"/>
            <a:ext cx="8625385" cy="4832350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Beta-blockers are recommended for all people with heart failure (NYHA grades I-IV) whose heart failure is stable [ejection fraction &gt; 40%], unless there is a contraindication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Beta-blockers are usually given in conjunction with other therapy: ACE inhibitors ± diuretics and </a:t>
            </a: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digoxin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Beta-blockers in combination with other treatments, such as ACE inhibitors, diuretics and digoxin, improve survival by more than 30%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849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1" y="204716"/>
            <a:ext cx="8656092" cy="865258"/>
          </a:xfrm>
        </p:spPr>
        <p:txBody>
          <a:bodyPr>
            <a:normAutofit/>
          </a:bodyPr>
          <a:lstStyle/>
          <a:p>
            <a:pPr algn="l">
              <a:spcBef>
                <a:spcPts val="1800"/>
              </a:spcBef>
            </a:pPr>
            <a:r>
              <a:rPr lang="en-US" sz="2600" b="1" cap="all" dirty="0" smtClean="0">
                <a:latin typeface="Georgia" panose="02040502050405020303" pitchFamily="18" charset="0"/>
              </a:rPr>
              <a:t>Direct acting </a:t>
            </a:r>
            <a:r>
              <a:rPr lang="en-US" sz="2600" b="1" cap="all" dirty="0" err="1" smtClean="0">
                <a:latin typeface="Georgia" panose="02040502050405020303" pitchFamily="18" charset="0"/>
              </a:rPr>
              <a:t>sympathomimetics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1600200"/>
            <a:ext cx="8656092" cy="4756150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  <a:buSzPct val="66000"/>
            </a:pP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Cause immediate increases in cardiac </a:t>
            </a:r>
            <a:r>
              <a:rPr lang="en-US" sz="2400" dirty="0" err="1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inotropy</a:t>
            </a:r>
            <a:endParaRPr lang="en-US" sz="2400" dirty="0" smtClean="0">
              <a:latin typeface="Georgia" panose="02040502050405020303" pitchFamily="18" charset="0"/>
              <a:ea typeface="Cooper Black" pitchFamily="18" charset="0"/>
              <a:cs typeface="Cooper Black" pitchFamily="18" charset="0"/>
              <a:sym typeface="Cooper Black" pitchFamily="18" charset="0"/>
            </a:endParaRPr>
          </a:p>
          <a:p>
            <a:pPr>
              <a:spcBef>
                <a:spcPts val="1800"/>
              </a:spcBef>
              <a:buSzPct val="66000"/>
            </a:pP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Goal: to increase cardiac output without affecting total peripheral resistance</a:t>
            </a:r>
          </a:p>
          <a:p>
            <a:pPr>
              <a:spcBef>
                <a:spcPts val="1800"/>
              </a:spcBef>
              <a:buSzPct val="66000"/>
            </a:pP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Used in treatment of acute life-threatening CHF</a:t>
            </a:r>
          </a:p>
          <a:p>
            <a:pPr>
              <a:spcBef>
                <a:spcPts val="1800"/>
              </a:spcBef>
              <a:buSzPct val="66000"/>
            </a:pPr>
            <a:r>
              <a:rPr lang="en-US" sz="2400" dirty="0" smtClean="0">
                <a:latin typeface="Georgia" panose="02040502050405020303" pitchFamily="18" charset="0"/>
              </a:rPr>
              <a:t>Intravenous </a:t>
            </a:r>
            <a:r>
              <a:rPr lang="en-US" sz="2400" dirty="0" err="1" smtClean="0">
                <a:latin typeface="Georgia" panose="02040502050405020303" pitchFamily="18" charset="0"/>
              </a:rPr>
              <a:t>inotropes</a:t>
            </a:r>
            <a:r>
              <a:rPr lang="en-US" sz="2400" dirty="0" smtClean="0">
                <a:latin typeface="Georgia" panose="02040502050405020303" pitchFamily="18" charset="0"/>
              </a:rPr>
              <a:t> are frequently used to support myocardial function in patients with acute left ventricular failure and following cardiac surgery</a:t>
            </a:r>
          </a:p>
          <a:p>
            <a:pPr>
              <a:spcBef>
                <a:spcPts val="1800"/>
              </a:spcBef>
              <a:buSzPct val="66000"/>
            </a:pPr>
            <a:r>
              <a:rPr lang="en-US" sz="2400" dirty="0" smtClean="0">
                <a:latin typeface="Georgia" panose="02040502050405020303" pitchFamily="18" charset="0"/>
              </a:rPr>
              <a:t>The most commonly used intravenous adrenergic agonists for cardiac </a:t>
            </a:r>
            <a:r>
              <a:rPr lang="en-US" sz="2400" dirty="0" err="1" smtClean="0">
                <a:latin typeface="Georgia" panose="02040502050405020303" pitchFamily="18" charset="0"/>
              </a:rPr>
              <a:t>inotropy</a:t>
            </a:r>
            <a:r>
              <a:rPr lang="en-US" sz="2400" dirty="0" smtClean="0">
                <a:latin typeface="Georgia" panose="02040502050405020303" pitchFamily="18" charset="0"/>
              </a:rPr>
              <a:t> are dopamine and </a:t>
            </a:r>
            <a:r>
              <a:rPr lang="en-US" sz="2400" dirty="0" err="1" smtClean="0">
                <a:latin typeface="Georgia" panose="02040502050405020303" pitchFamily="18" charset="0"/>
              </a:rPr>
              <a:t>dobutamine</a:t>
            </a:r>
            <a:endParaRPr lang="en-US" sz="2400" dirty="0" smtClean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177421"/>
            <a:ext cx="8707272" cy="813179"/>
          </a:xfrm>
        </p:spPr>
        <p:txBody>
          <a:bodyPr>
            <a:normAutofit/>
          </a:bodyPr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Dopamine and </a:t>
            </a:r>
            <a:r>
              <a:rPr lang="en-US" sz="2600" b="1" cap="all" dirty="0" err="1" smtClean="0">
                <a:latin typeface="Georgia" panose="02040502050405020303" pitchFamily="18" charset="0"/>
              </a:rPr>
              <a:t>dobutamine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524000"/>
            <a:ext cx="8707272" cy="4832350"/>
          </a:xfrm>
        </p:spPr>
        <p:txBody>
          <a:bodyPr>
            <a:normAutofit/>
          </a:bodyPr>
          <a:lstStyle/>
          <a:p>
            <a:pPr marL="347472" lvl="1" indent="-347472">
              <a:spcBef>
                <a:spcPts val="1800"/>
              </a:spcBef>
              <a:buFont typeface="Arial" pitchFamily="34" charset="0"/>
              <a:buChar char="•"/>
            </a:pP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Dopamine: </a:t>
            </a:r>
            <a:r>
              <a:rPr lang="en-US" sz="2400" dirty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A</a:t>
            </a:r>
            <a:r>
              <a:rPr lang="en-US" sz="2400" dirty="0" smtClean="0">
                <a:latin typeface="Georgia" panose="02040502050405020303" pitchFamily="18" charset="0"/>
                <a:ea typeface="Lucida Grande" charset="0"/>
                <a:cs typeface="Lucida Grande" charset="0"/>
                <a:sym typeface="Cooper Black" pitchFamily="18" charset="0"/>
              </a:rPr>
              <a:t>ctivates cardiac β</a:t>
            </a:r>
            <a:r>
              <a:rPr lang="en-US" sz="2400" baseline="-25000" dirty="0" smtClean="0">
                <a:latin typeface="Georgia" panose="02040502050405020303" pitchFamily="18" charset="0"/>
                <a:ea typeface="Lucida Grande" charset="0"/>
                <a:cs typeface="Lucida Grande" charset="0"/>
                <a:sym typeface="Cooper Black" pitchFamily="18" charset="0"/>
              </a:rPr>
              <a:t>1</a:t>
            </a:r>
            <a:r>
              <a:rPr lang="en-US" sz="2400" dirty="0" smtClean="0">
                <a:latin typeface="Georgia" panose="02040502050405020303" pitchFamily="18" charset="0"/>
                <a:ea typeface="Lucida Grande" charset="0"/>
                <a:cs typeface="Lucida Grande" charset="0"/>
                <a:sym typeface="Cooper Black" pitchFamily="18" charset="0"/>
              </a:rPr>
              <a:t>-adrenergic receptors thereby increasing cardiac output. U</a:t>
            </a: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sed in cardiogenic, traumatic or hypovolemic shock. Used in conjunction with loop diuretics in patients with </a:t>
            </a:r>
            <a:r>
              <a:rPr lang="en-US" sz="2400" dirty="0" err="1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oedema</a:t>
            </a: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.</a:t>
            </a:r>
            <a:endParaRPr lang="en-US" sz="2400" dirty="0" smtClean="0">
              <a:latin typeface="Georgia" panose="02040502050405020303" pitchFamily="18" charset="0"/>
              <a:ea typeface="Lucida Grande" charset="0"/>
              <a:cs typeface="Lucida Grande" charset="0"/>
              <a:sym typeface="Cooper Black" pitchFamily="18" charset="0"/>
            </a:endParaRPr>
          </a:p>
          <a:p>
            <a:pPr marL="347472" lvl="1" indent="-347472">
              <a:spcBef>
                <a:spcPts val="1800"/>
              </a:spcBef>
              <a:buFont typeface="Arial" pitchFamily="34" charset="0"/>
              <a:buChar char="•"/>
            </a:pPr>
            <a:r>
              <a:rPr lang="en-US" sz="2400" dirty="0" err="1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Dobutamine</a:t>
            </a: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: </a:t>
            </a:r>
            <a:r>
              <a:rPr lang="en-US" sz="2400" dirty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S</a:t>
            </a:r>
            <a:r>
              <a:rPr lang="en-US" sz="2400" dirty="0" smtClean="0">
                <a:latin typeface="Georgia" panose="02040502050405020303" pitchFamily="18" charset="0"/>
                <a:ea typeface="Lucida Grande" charset="0"/>
                <a:cs typeface="Lucida Grande" charset="0"/>
                <a:sym typeface="Cooper Black" pitchFamily="18" charset="0"/>
              </a:rPr>
              <a:t>timulates </a:t>
            </a:r>
            <a:r>
              <a:rPr lang="en-US" sz="2400" dirty="0" smtClean="0">
                <a:latin typeface="Georgia" panose="02040502050405020303" pitchFamily="18" charset="0"/>
                <a:ea typeface="Lucida Grande" charset="0"/>
                <a:cs typeface="Lucida Grande" charset="0"/>
                <a:sym typeface="Cooper Black" pitchFamily="18" charset="0"/>
              </a:rPr>
              <a:t>β</a:t>
            </a:r>
            <a:r>
              <a:rPr lang="en-US" sz="2400" baseline="-25000" dirty="0" smtClean="0">
                <a:latin typeface="Georgia" panose="02040502050405020303" pitchFamily="18" charset="0"/>
                <a:ea typeface="Lucida Grande" charset="0"/>
                <a:cs typeface="Lucida Grande" charset="0"/>
                <a:sym typeface="Cooper Black" pitchFamily="18" charset="0"/>
              </a:rPr>
              <a:t>1</a:t>
            </a:r>
            <a:r>
              <a:rPr lang="en-US" sz="2400" dirty="0" smtClean="0">
                <a:latin typeface="Georgia" panose="02040502050405020303" pitchFamily="18" charset="0"/>
                <a:ea typeface="Lucida Grande" charset="0"/>
                <a:cs typeface="Lucida Grande" charset="0"/>
                <a:sym typeface="Cooper Black" pitchFamily="18" charset="0"/>
              </a:rPr>
              <a:t>-adrenergic receptors and produces </a:t>
            </a: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peripheral vasodilation. Used in patients with low cardiac output and increased left ventricular end-diastolic pressure. Should be used in conjunction with dopamine in hypotensive patients.</a:t>
            </a:r>
          </a:p>
          <a:p>
            <a:pPr marL="347472" lvl="1" indent="-347472">
              <a:spcBef>
                <a:spcPts val="1800"/>
              </a:spcBef>
              <a:buFont typeface="Arial" pitchFamily="34" charset="0"/>
              <a:buChar char="•"/>
            </a:pPr>
            <a:r>
              <a:rPr lang="en-US" sz="2400" dirty="0" smtClean="0">
                <a:latin typeface="Georgia" panose="02040502050405020303" pitchFamily="18" charset="0"/>
                <a:ea typeface="ヒラギノ角ゴ Pro W6" charset="0"/>
                <a:cs typeface="ヒラギノ角ゴ Pro W6" charset="0"/>
                <a:sym typeface="Cooper Black" pitchFamily="18" charset="0"/>
              </a:rPr>
              <a:t>Dopamine and </a:t>
            </a:r>
            <a:r>
              <a:rPr lang="en-US" sz="2400" dirty="0" err="1" smtClean="0">
                <a:latin typeface="Georgia" panose="02040502050405020303" pitchFamily="18" charset="0"/>
                <a:ea typeface="ヒラギノ角ゴ Pro W6" charset="0"/>
                <a:cs typeface="ヒラギノ角ゴ Pro W6" charset="0"/>
                <a:sym typeface="Cooper Black" pitchFamily="18" charset="0"/>
              </a:rPr>
              <a:t>dobutamine</a:t>
            </a:r>
            <a:r>
              <a:rPr lang="en-US" sz="2400" dirty="0" smtClean="0">
                <a:latin typeface="Georgia" panose="02040502050405020303" pitchFamily="18" charset="0"/>
                <a:ea typeface="ヒラギノ角ゴ Pro W6" charset="0"/>
                <a:cs typeface="ヒラギノ角ゴ Pro W6" charset="0"/>
                <a:sym typeface="Cooper Black" pitchFamily="18" charset="0"/>
              </a:rPr>
              <a:t> have very short half-lives and are given by IV infusion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625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6" y="120649"/>
            <a:ext cx="8771649" cy="979487"/>
          </a:xfrm>
        </p:spPr>
        <p:txBody>
          <a:bodyPr>
            <a:normAutofit/>
          </a:bodyPr>
          <a:lstStyle/>
          <a:p>
            <a:pPr marL="0" indent="0" algn="l">
              <a:lnSpc>
                <a:spcPct val="120000"/>
              </a:lnSpc>
              <a:spcBef>
                <a:spcPts val="1200"/>
              </a:spcBef>
            </a:pPr>
            <a:r>
              <a:rPr lang="en-US" sz="2500" b="1" cap="all" dirty="0" err="1">
                <a:latin typeface="Georgia" panose="02040502050405020303" pitchFamily="18" charset="0"/>
              </a:rPr>
              <a:t>Phosphodiesterase</a:t>
            </a:r>
            <a:r>
              <a:rPr lang="en-US" sz="2500" b="1" cap="all" dirty="0">
                <a:latin typeface="Georgia" panose="02040502050405020303" pitchFamily="18" charset="0"/>
              </a:rPr>
              <a:t>-III (PDE-III) </a:t>
            </a:r>
            <a:r>
              <a:rPr lang="en-US" sz="2500" b="1" cap="all" dirty="0" smtClean="0">
                <a:latin typeface="Georgia" panose="02040502050405020303" pitchFamily="18" charset="0"/>
              </a:rPr>
              <a:t>inhibitors</a:t>
            </a:r>
            <a:endParaRPr lang="en-US" sz="25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955" y="1371599"/>
            <a:ext cx="8652680" cy="4984751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en-US" sz="2300" dirty="0" smtClean="0">
                <a:latin typeface="Georgia" panose="02040502050405020303" pitchFamily="18" charset="0"/>
              </a:rPr>
              <a:t>Include </a:t>
            </a:r>
            <a:r>
              <a:rPr lang="en-US" sz="2300" dirty="0" err="1" smtClean="0">
                <a:latin typeface="Georgia" panose="02040502050405020303" pitchFamily="18" charset="0"/>
              </a:rPr>
              <a:t>enoximone</a:t>
            </a:r>
            <a:r>
              <a:rPr lang="en-US" sz="2300" dirty="0" smtClean="0">
                <a:latin typeface="Georgia" panose="02040502050405020303" pitchFamily="18" charset="0"/>
              </a:rPr>
              <a:t> and </a:t>
            </a:r>
            <a:r>
              <a:rPr lang="en-US" sz="2300" dirty="0" err="1" smtClean="0">
                <a:latin typeface="Georgia" panose="02040502050405020303" pitchFamily="18" charset="0"/>
              </a:rPr>
              <a:t>milrinone</a:t>
            </a:r>
            <a:endParaRPr lang="en-US" sz="2300" dirty="0" smtClean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300" dirty="0" smtClean="0">
                <a:latin typeface="Georgia" panose="02040502050405020303" pitchFamily="18" charset="0"/>
              </a:rPr>
              <a:t>Have a positive inotropic effect on the heart</a:t>
            </a:r>
          </a:p>
          <a:p>
            <a:pPr>
              <a:spcBef>
                <a:spcPts val="1800"/>
              </a:spcBef>
            </a:pPr>
            <a:r>
              <a:rPr lang="en-US" sz="2300" dirty="0" smtClean="0">
                <a:latin typeface="Georgia" panose="02040502050405020303" pitchFamily="18" charset="0"/>
              </a:rPr>
              <a:t>Inhibit type III PDE found in myocardial muscle and vascular smooth muscle cells. Inhibition of PDE results in increased </a:t>
            </a:r>
            <a:r>
              <a:rPr lang="en-US" sz="2300" dirty="0" err="1" smtClean="0">
                <a:latin typeface="Georgia" panose="02040502050405020303" pitchFamily="18" charset="0"/>
              </a:rPr>
              <a:t>cAMP</a:t>
            </a:r>
            <a:r>
              <a:rPr lang="en-US" sz="2300" dirty="0" smtClean="0">
                <a:latin typeface="Georgia" panose="02040502050405020303" pitchFamily="18" charset="0"/>
              </a:rPr>
              <a:t> and this causes an increase in myocardial contractility.</a:t>
            </a:r>
          </a:p>
          <a:p>
            <a:pPr>
              <a:spcBef>
                <a:spcPts val="1800"/>
              </a:spcBef>
            </a:pPr>
            <a:r>
              <a:rPr lang="en-US" sz="2300" dirty="0" smtClean="0">
                <a:latin typeface="Georgia" panose="02040502050405020303" pitchFamily="18" charset="0"/>
              </a:rPr>
              <a:t>Indications: severe acute heart failure, resistant to other drugs</a:t>
            </a:r>
          </a:p>
          <a:p>
            <a:pPr>
              <a:spcBef>
                <a:spcPts val="1800"/>
              </a:spcBef>
            </a:pPr>
            <a:r>
              <a:rPr lang="en-US" sz="2300" dirty="0" smtClean="0">
                <a:latin typeface="Georgia" panose="02040502050405020303" pitchFamily="18" charset="0"/>
              </a:rPr>
              <a:t>Have not been shown to reduce mortality</a:t>
            </a:r>
          </a:p>
          <a:p>
            <a:pPr>
              <a:spcBef>
                <a:spcPts val="1800"/>
              </a:spcBef>
            </a:pPr>
            <a:r>
              <a:rPr lang="en-US" sz="2300" dirty="0" smtClean="0">
                <a:latin typeface="Georgia" panose="02040502050405020303" pitchFamily="18" charset="0"/>
              </a:rPr>
              <a:t>Adverse effects: nausea and vomiting , </a:t>
            </a:r>
            <a:r>
              <a:rPr lang="en-US" sz="2300" dirty="0" err="1" smtClean="0">
                <a:latin typeface="Georgia" panose="02040502050405020303" pitchFamily="18" charset="0"/>
              </a:rPr>
              <a:t>tachyarrhythmias</a:t>
            </a:r>
            <a:r>
              <a:rPr lang="en-US" sz="2300" dirty="0" smtClean="0">
                <a:latin typeface="Georgia" panose="02040502050405020303" pitchFamily="18" charset="0"/>
              </a:rPr>
              <a:t>, liver dysfunction, abdominal pain, hypersensitivity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43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204716"/>
            <a:ext cx="8693624" cy="938284"/>
          </a:xfrm>
        </p:spPr>
        <p:txBody>
          <a:bodyPr>
            <a:noAutofit/>
          </a:bodyPr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ACE inhibitors and ANGIOTENSIN AT</a:t>
            </a:r>
            <a:r>
              <a:rPr lang="en-US" sz="2600" b="1" cap="all" baseline="-250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1 </a:t>
            </a:r>
            <a:r>
              <a:rPr lang="en-US" sz="2600" b="1" cap="all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receptor antagonists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490855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ACE and AT1 receptor antagonists are the drugs of choice in heart failure</a:t>
            </a:r>
            <a:endParaRPr lang="en-US" sz="2400" dirty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2400" b="1" dirty="0">
                <a:latin typeface="Georgia" panose="02040502050405020303" pitchFamily="18" charset="0"/>
              </a:rPr>
              <a:t>Beneficial actions in heart </a:t>
            </a:r>
            <a:r>
              <a:rPr lang="en-US" sz="2400" b="1" dirty="0" smtClean="0">
                <a:latin typeface="Georgia" panose="02040502050405020303" pitchFamily="18" charset="0"/>
              </a:rPr>
              <a:t>failure: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Reduce afterload, </a:t>
            </a:r>
            <a:r>
              <a:rPr lang="en-US" sz="2400" dirty="0">
                <a:latin typeface="Georgia" panose="02040502050405020303" pitchFamily="18" charset="0"/>
              </a:rPr>
              <a:t>which enhances ventricular stroke volume and improves ejection </a:t>
            </a:r>
            <a:r>
              <a:rPr lang="en-US" sz="2400" dirty="0" smtClean="0">
                <a:latin typeface="Georgia" panose="02040502050405020303" pitchFamily="18" charset="0"/>
              </a:rPr>
              <a:t>fraction</a:t>
            </a:r>
            <a:endParaRPr lang="en-US" sz="2400" dirty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Reduce preload, </a:t>
            </a:r>
            <a:r>
              <a:rPr lang="en-US" sz="2400" dirty="0">
                <a:latin typeface="Georgia" panose="02040502050405020303" pitchFamily="18" charset="0"/>
              </a:rPr>
              <a:t>which decreases pulmonary and systemic congestion </a:t>
            </a:r>
            <a:r>
              <a:rPr lang="en-US" sz="2400" dirty="0" smtClean="0">
                <a:latin typeface="Georgia" panose="02040502050405020303" pitchFamily="18" charset="0"/>
              </a:rPr>
              <a:t>and </a:t>
            </a:r>
            <a:r>
              <a:rPr lang="en-US" sz="2400" dirty="0" err="1" smtClean="0">
                <a:latin typeface="Georgia" panose="02040502050405020303" pitchFamily="18" charset="0"/>
              </a:rPr>
              <a:t>oedema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Reduce sympathetic </a:t>
            </a:r>
            <a:r>
              <a:rPr lang="en-US" sz="2400" dirty="0">
                <a:latin typeface="Georgia" panose="02040502050405020303" pitchFamily="18" charset="0"/>
              </a:rPr>
              <a:t>activation, which has been shown to be deleterious in heart </a:t>
            </a:r>
            <a:r>
              <a:rPr lang="en-US" sz="2400" dirty="0" smtClean="0">
                <a:latin typeface="Georgia" panose="02040502050405020303" pitchFamily="18" charset="0"/>
              </a:rPr>
              <a:t>failure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34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204716"/>
            <a:ext cx="8693624" cy="938284"/>
          </a:xfrm>
        </p:spPr>
        <p:txBody>
          <a:bodyPr>
            <a:noAutofit/>
          </a:bodyPr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ACE inhibitors and ANGIOTENSIN AT</a:t>
            </a:r>
            <a:r>
              <a:rPr lang="en-US" sz="2600" b="1" cap="all" baseline="-250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1 </a:t>
            </a:r>
            <a:r>
              <a:rPr lang="en-US" sz="2600" b="1" cap="all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receptor antagonists …. CONT’D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524000"/>
            <a:ext cx="8693624" cy="4724400"/>
          </a:xfrm>
        </p:spPr>
        <p:txBody>
          <a:bodyPr>
            <a:noAutofit/>
          </a:bodyPr>
          <a:lstStyle/>
          <a:p>
            <a:pPr marL="25400" indent="0">
              <a:spcBef>
                <a:spcPts val="18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Beneficial actions in heart failure …. Cont’d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Improve </a:t>
            </a:r>
            <a:r>
              <a:rPr lang="en-US" sz="2400" dirty="0">
                <a:latin typeface="Georgia" panose="02040502050405020303" pitchFamily="18" charset="0"/>
              </a:rPr>
              <a:t>the oxygen supply/demand </a:t>
            </a:r>
            <a:r>
              <a:rPr lang="en-US" sz="2400" dirty="0" smtClean="0">
                <a:latin typeface="Georgia" panose="02040502050405020303" pitchFamily="18" charset="0"/>
              </a:rPr>
              <a:t>ratio </a:t>
            </a:r>
            <a:r>
              <a:rPr lang="en-US" sz="2400" dirty="0">
                <a:latin typeface="Georgia" panose="02040502050405020303" pitchFamily="18" charset="0"/>
              </a:rPr>
              <a:t>primarily by decreasing demand through the reductions in afterload and </a:t>
            </a:r>
            <a:r>
              <a:rPr lang="en-US" sz="2400" dirty="0" smtClean="0">
                <a:latin typeface="Georgia" panose="02040502050405020303" pitchFamily="18" charset="0"/>
              </a:rPr>
              <a:t>preload</a:t>
            </a:r>
            <a:endParaRPr lang="en-US" sz="2400" dirty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Prevents </a:t>
            </a:r>
            <a:r>
              <a:rPr lang="en-US" sz="2400" dirty="0">
                <a:latin typeface="Georgia" panose="02040502050405020303" pitchFamily="18" charset="0"/>
              </a:rPr>
              <a:t>angiotensin II from triggering </a:t>
            </a:r>
            <a:r>
              <a:rPr lang="en-US" sz="2400" dirty="0" smtClean="0">
                <a:latin typeface="Georgia" panose="02040502050405020303" pitchFamily="18" charset="0"/>
              </a:rPr>
              <a:t>harmful </a:t>
            </a:r>
            <a:r>
              <a:rPr lang="en-US" sz="2400" dirty="0">
                <a:latin typeface="Georgia" panose="02040502050405020303" pitchFamily="18" charset="0"/>
              </a:rPr>
              <a:t>cardiac </a:t>
            </a:r>
            <a:r>
              <a:rPr lang="en-US" sz="2400" dirty="0" smtClean="0">
                <a:latin typeface="Georgia" panose="02040502050405020303" pitchFamily="18" charset="0"/>
              </a:rPr>
              <a:t>remodeling</a:t>
            </a:r>
            <a:endParaRPr lang="en-US" sz="2400" dirty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Increase survival in long term CHF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Slow progression of left ventricular dysfunction in CHF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09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177421"/>
            <a:ext cx="8693624" cy="889379"/>
          </a:xfrm>
        </p:spPr>
        <p:txBody>
          <a:bodyPr>
            <a:noAutofit/>
          </a:bodyPr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Use of vasodilators in congestive heart failure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523999"/>
            <a:ext cx="8693624" cy="4832351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SzPct val="100000"/>
              <a:buNone/>
            </a:pPr>
            <a:r>
              <a:rPr lang="en-US" sz="2400" b="1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Benefits</a:t>
            </a:r>
          </a:p>
          <a:p>
            <a:pPr marL="342900" indent="-342900">
              <a:spcBef>
                <a:spcPts val="1800"/>
              </a:spcBef>
              <a:buSzPct val="100000"/>
            </a:pP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Reduce preload</a:t>
            </a:r>
          </a:p>
          <a:p>
            <a:pPr marL="342900" indent="-342900">
              <a:spcBef>
                <a:spcPts val="1800"/>
              </a:spcBef>
              <a:buSzPct val="100000"/>
            </a:pP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Reduce afterload</a:t>
            </a:r>
          </a:p>
          <a:p>
            <a:pPr marL="342900" indent="-342900">
              <a:spcBef>
                <a:spcPts val="1800"/>
              </a:spcBef>
              <a:buSzPct val="100000"/>
            </a:pP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Relieve symptoms</a:t>
            </a:r>
          </a:p>
          <a:p>
            <a:pPr marL="342900" indent="-342900">
              <a:spcBef>
                <a:spcPts val="1800"/>
              </a:spcBef>
              <a:buSzPct val="100000"/>
            </a:pP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Improve exercise tolerance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787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9"/>
          <p:cNvSpPr txBox="1"/>
          <p:nvPr/>
        </p:nvSpPr>
        <p:spPr>
          <a:xfrm>
            <a:off x="240281" y="53976"/>
            <a:ext cx="8689902" cy="110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rgbClr val="7030A0"/>
              </a:buClr>
            </a:pPr>
            <a:r>
              <a:rPr lang="en-IN" altLang="en-US" sz="2600" b="1" dirty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  <a:sym typeface="Arial" panose="020B0604020202020204"/>
              </a:rPr>
              <a:t>LEARNING </a:t>
            </a:r>
            <a:r>
              <a:rPr lang="en-US" sz="2600" b="1" dirty="0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  <a:sym typeface="Arial" panose="020B0604020202020204"/>
              </a:rPr>
              <a:t>OBJECTIVES</a:t>
            </a:r>
            <a:endParaRPr lang="en-US" sz="2600" b="1" dirty="0">
              <a:solidFill>
                <a:srgbClr val="7030A0"/>
              </a:solidFill>
              <a:latin typeface="Georgia" panose="02040502050405020303" charset="0"/>
              <a:cs typeface="Georgia" panose="02040502050405020303" charset="0"/>
              <a:sym typeface="Arial" panose="020B0604020202020204"/>
            </a:endParaRPr>
          </a:p>
        </p:txBody>
      </p:sp>
      <p:sp>
        <p:nvSpPr>
          <p:cNvPr id="204" name="Google Shape;204;p29"/>
          <p:cNvSpPr txBox="1"/>
          <p:nvPr/>
        </p:nvSpPr>
        <p:spPr>
          <a:xfrm>
            <a:off x="249381" y="1160061"/>
            <a:ext cx="8689901" cy="5419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457200" rtl="0">
              <a:spcBef>
                <a:spcPts val="1800"/>
              </a:spcBef>
              <a:buClrTx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Georgia" panose="02040502050405020303" charset="0"/>
                <a:cs typeface="Georgia" panose="02040502050405020303" charset="0"/>
              </a:rPr>
              <a:t>To list the goals of drug therapy in heart failure</a:t>
            </a:r>
          </a:p>
          <a:p>
            <a:pPr marL="457200" marR="0" lvl="0" indent="-457200" rtl="0">
              <a:spcBef>
                <a:spcPts val="1800"/>
              </a:spcBef>
              <a:buClrTx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Georgia" panose="02040502050405020303" charset="0"/>
                <a:cs typeface="Georgia" panose="02040502050405020303" charset="0"/>
              </a:rPr>
              <a:t>To describe the pathophysiological and </a:t>
            </a:r>
            <a:r>
              <a:rPr lang="en-US" sz="2400" dirty="0" err="1" smtClean="0">
                <a:solidFill>
                  <a:schemeClr val="tx1"/>
                </a:solidFill>
                <a:latin typeface="Georgia" panose="02040502050405020303" charset="0"/>
                <a:cs typeface="Georgia" panose="02040502050405020303" charset="0"/>
              </a:rPr>
              <a:t>neuro-humoral</a:t>
            </a:r>
            <a:r>
              <a:rPr lang="en-US" sz="2400" dirty="0" smtClean="0">
                <a:solidFill>
                  <a:schemeClr val="tx1"/>
                </a:solidFill>
                <a:latin typeface="Georgia" panose="02040502050405020303" charset="0"/>
                <a:cs typeface="Georgia" panose="02040502050405020303" charset="0"/>
              </a:rPr>
              <a:t> changes that occur in heart failure</a:t>
            </a:r>
          </a:p>
          <a:p>
            <a:pPr marL="457200" marR="0" lvl="0" indent="-457200" rtl="0">
              <a:spcBef>
                <a:spcPts val="1800"/>
              </a:spcBef>
              <a:buClrTx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Georgia" panose="02040502050405020303" charset="0"/>
                <a:cs typeface="Georgia" panose="02040502050405020303" charset="0"/>
              </a:rPr>
              <a:t>To describe the mechanisms and modes of action of drugs used to treat heart failure, and explain their beneficial effects in heart failure</a:t>
            </a:r>
          </a:p>
          <a:p>
            <a:pPr marL="457200" marR="0" lvl="0" indent="-457200" rtl="0">
              <a:spcBef>
                <a:spcPts val="1800"/>
              </a:spcBef>
              <a:buClrTx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Georgia" panose="02040502050405020303" charset="0"/>
                <a:cs typeface="Georgia" panose="02040502050405020303" charset="0"/>
              </a:rPr>
              <a:t>To describe the adverse effects of digitalis, </a:t>
            </a:r>
            <a:r>
              <a:rPr lang="en-US" sz="2400" dirty="0" err="1" smtClean="0">
                <a:solidFill>
                  <a:schemeClr val="tx1"/>
                </a:solidFill>
                <a:latin typeface="Georgia" panose="02040502050405020303" charset="0"/>
                <a:cs typeface="Georgia" panose="02040502050405020303" charset="0"/>
              </a:rPr>
              <a:t>nesiritide</a:t>
            </a:r>
            <a:r>
              <a:rPr lang="en-US" sz="2400" dirty="0" smtClean="0">
                <a:solidFill>
                  <a:schemeClr val="tx1"/>
                </a:solidFill>
                <a:latin typeface="Georgia" panose="02040502050405020303" charset="0"/>
                <a:cs typeface="Georgia" panose="02040502050405020303" charset="0"/>
              </a:rPr>
              <a:t> and </a:t>
            </a:r>
            <a:r>
              <a:rPr lang="en-US" sz="2400" dirty="0" err="1" smtClean="0">
                <a:solidFill>
                  <a:schemeClr val="tx1"/>
                </a:solidFill>
                <a:latin typeface="Georgia" panose="02040502050405020303" charset="0"/>
                <a:cs typeface="Georgia" panose="02040502050405020303" charset="0"/>
              </a:rPr>
              <a:t>phosphodiesterase</a:t>
            </a:r>
            <a:r>
              <a:rPr lang="en-US" sz="2400" dirty="0" smtClean="0">
                <a:solidFill>
                  <a:schemeClr val="tx1"/>
                </a:solidFill>
                <a:latin typeface="Georgia" panose="02040502050405020303" charset="0"/>
                <a:cs typeface="Georgia" panose="02040502050405020303" charset="0"/>
              </a:rPr>
              <a:t> III inhibitors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0528-C745-4B2E-A9A2-DD3FF50D6EC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11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177421"/>
            <a:ext cx="8693624" cy="889379"/>
          </a:xfrm>
        </p:spPr>
        <p:txBody>
          <a:bodyPr>
            <a:noAutofit/>
          </a:bodyPr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Use of vasodilators in congestive heart failure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676400"/>
            <a:ext cx="8693624" cy="467995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SzPct val="100000"/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Vasodilators </a:t>
            </a:r>
            <a:r>
              <a:rPr lang="en-US" sz="2400" b="1" dirty="0">
                <a:latin typeface="Georgia" panose="02040502050405020303" pitchFamily="18" charset="0"/>
              </a:rPr>
              <a:t>used in congestive heart failure</a:t>
            </a:r>
            <a:endParaRPr lang="en-US" sz="2400" dirty="0" smtClean="0">
              <a:latin typeface="Georgia" panose="02040502050405020303" pitchFamily="18" charset="0"/>
              <a:ea typeface="Cooper Black" pitchFamily="18" charset="0"/>
              <a:cs typeface="Cooper Black" pitchFamily="18" charset="0"/>
              <a:sym typeface="Cooper Black" pitchFamily="18" charset="0"/>
            </a:endParaRPr>
          </a:p>
          <a:p>
            <a:pPr marL="347472" indent="-347472"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Organic nitrates (nitroglycerin, </a:t>
            </a:r>
            <a:r>
              <a:rPr lang="en-US" sz="2400" dirty="0" err="1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isosorbide</a:t>
            </a:r>
            <a:r>
              <a:rPr lang="en-US" sz="2400" dirty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dinitrate</a:t>
            </a:r>
            <a:r>
              <a:rPr lang="en-US" sz="2400" dirty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) and hydralazine</a:t>
            </a:r>
          </a:p>
          <a:p>
            <a:pPr marL="347472" indent="-347472"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Nitrates </a:t>
            </a:r>
            <a:r>
              <a:rPr lang="en-US" sz="2400" dirty="0" smtClean="0">
                <a:latin typeface="Georgia" panose="02040502050405020303" pitchFamily="18" charset="0"/>
              </a:rPr>
              <a:t>reduce </a:t>
            </a:r>
            <a:r>
              <a:rPr lang="en-US" sz="2400" dirty="0">
                <a:latin typeface="Georgia" panose="02040502050405020303" pitchFamily="18" charset="0"/>
              </a:rPr>
              <a:t>preload and </a:t>
            </a:r>
            <a:r>
              <a:rPr lang="en-US" sz="2400" dirty="0" smtClean="0">
                <a:latin typeface="Georgia" panose="02040502050405020303" pitchFamily="18" charset="0"/>
              </a:rPr>
              <a:t>lower </a:t>
            </a:r>
            <a:r>
              <a:rPr lang="en-US" sz="2400" dirty="0">
                <a:latin typeface="Georgia" panose="02040502050405020303" pitchFamily="18" charset="0"/>
              </a:rPr>
              <a:t>venous </a:t>
            </a:r>
            <a:r>
              <a:rPr lang="en-US" sz="2400" dirty="0" smtClean="0">
                <a:latin typeface="Georgia" panose="02040502050405020303" pitchFamily="18" charset="0"/>
              </a:rPr>
              <a:t>pressure</a:t>
            </a:r>
          </a:p>
          <a:p>
            <a:pPr marL="347472" indent="-347472"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Hydralazine reduces afterload</a:t>
            </a:r>
            <a:endParaRPr lang="en-US" sz="2400" dirty="0">
              <a:latin typeface="Georgia" panose="02040502050405020303" pitchFamily="18" charset="0"/>
            </a:endParaRPr>
          </a:p>
          <a:p>
            <a:pPr marL="347472" indent="-347472"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Only combination therapy of nitrate with hydralazine has been shown to reduce mortality and improve exercise performance, and may be useful when ACEI &amp; AT</a:t>
            </a:r>
            <a:r>
              <a:rPr lang="en-US" sz="2400" baseline="-25000" dirty="0">
                <a:latin typeface="Georgia" panose="02040502050405020303" pitchFamily="18" charset="0"/>
              </a:rPr>
              <a:t>1 </a:t>
            </a:r>
            <a:r>
              <a:rPr lang="en-US" sz="2400" dirty="0">
                <a:latin typeface="Georgia" panose="02040502050405020303" pitchFamily="18" charset="0"/>
              </a:rPr>
              <a:t>receptor antagonists are </a:t>
            </a:r>
            <a:r>
              <a:rPr lang="en-US" sz="2400" dirty="0" smtClean="0">
                <a:latin typeface="Georgia" panose="02040502050405020303" pitchFamily="18" charset="0"/>
              </a:rPr>
              <a:t>contraindicated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930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251" y="274637"/>
            <a:ext cx="8639033" cy="721649"/>
          </a:xfrm>
        </p:spPr>
        <p:txBody>
          <a:bodyPr>
            <a:noAutofit/>
          </a:bodyPr>
          <a:lstStyle/>
          <a:p>
            <a:pPr lvl="1" algn="l"/>
            <a:r>
              <a:rPr lang="en-US" sz="2600" b="1" cap="all" dirty="0" err="1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Nesiritide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0251" y="1219201"/>
            <a:ext cx="8639033" cy="5137150"/>
          </a:xfrm>
        </p:spPr>
        <p:txBody>
          <a:bodyPr>
            <a:noAutofit/>
          </a:bodyPr>
          <a:lstStyle/>
          <a:p>
            <a:pPr marL="0" lvl="1" indent="0">
              <a:spcBef>
                <a:spcPts val="1800"/>
              </a:spcBef>
              <a:buNone/>
            </a:pPr>
            <a:r>
              <a:rPr lang="en-US" sz="2400" dirty="0" err="1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Nesiritide</a:t>
            </a: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 is recombinant brain natriuretic peptide</a:t>
            </a:r>
          </a:p>
          <a:p>
            <a:pPr marL="342900" lvl="1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Increases </a:t>
            </a:r>
            <a:r>
              <a:rPr lang="en-US" sz="2400" dirty="0" err="1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cGMP</a:t>
            </a: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 in smooth muscle cells thereby produces vasodilatation</a:t>
            </a:r>
            <a:endParaRPr lang="en-US" sz="2400" dirty="0" smtClean="0">
              <a:latin typeface="Georgia" panose="02040502050405020303" pitchFamily="18" charset="0"/>
              <a:ea typeface="ヒラギノ角ゴ Pro W6" charset="0"/>
              <a:cs typeface="ヒラギノ角ゴ Pro W6" charset="0"/>
              <a:sym typeface="Cooper Black" pitchFamily="18" charset="0"/>
            </a:endParaRPr>
          </a:p>
          <a:p>
            <a:pPr marL="347472" lvl="2" indent="-347472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Decreases preload and </a:t>
            </a:r>
            <a:r>
              <a:rPr lang="en-US" dirty="0" err="1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afterload</a:t>
            </a:r>
            <a:endParaRPr lang="en-US" dirty="0" smtClean="0">
              <a:latin typeface="Georgia" panose="02040502050405020303" pitchFamily="18" charset="0"/>
              <a:ea typeface="ヒラギノ角ゴ Pro W6" charset="0"/>
              <a:cs typeface="ヒラギノ角ゴ Pro W6" charset="0"/>
              <a:sym typeface="Cooper Black" pitchFamily="18" charset="0"/>
            </a:endParaRPr>
          </a:p>
          <a:p>
            <a:pPr marL="347472" lvl="1" indent="-347472">
              <a:spcBef>
                <a:spcPts val="1800"/>
              </a:spcBef>
              <a:buFont typeface="Arial" pitchFamily="34" charset="0"/>
              <a:buChar char="•"/>
            </a:pP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Inhibits cardiac </a:t>
            </a:r>
            <a:r>
              <a:rPr lang="en-US" sz="2400" dirty="0" err="1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remodelling</a:t>
            </a:r>
            <a:endParaRPr lang="en-US" sz="2400" dirty="0" smtClean="0">
              <a:latin typeface="Georgia" panose="02040502050405020303" pitchFamily="18" charset="0"/>
              <a:ea typeface="ヒラギノ角ゴ Pro W6" charset="0"/>
              <a:cs typeface="ヒラギノ角ゴ Pro W6" charset="0"/>
              <a:sym typeface="Cooper Black" pitchFamily="18" charset="0"/>
            </a:endParaRPr>
          </a:p>
          <a:p>
            <a:pPr marL="347472" lvl="1" indent="-347472">
              <a:spcBef>
                <a:spcPts val="1800"/>
              </a:spcBef>
              <a:buFont typeface="Arial" pitchFamily="34" charset="0"/>
              <a:buChar char="•"/>
            </a:pP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Suppresses aldosterone secretion</a:t>
            </a:r>
          </a:p>
          <a:p>
            <a:pPr marL="347472" lvl="1" indent="-347472">
              <a:spcBef>
                <a:spcPts val="1800"/>
              </a:spcBef>
              <a:buFont typeface="Arial" pitchFamily="34" charset="0"/>
              <a:buChar char="•"/>
            </a:pPr>
            <a:r>
              <a:rPr lang="en-US" sz="2400" dirty="0" smtClean="0">
                <a:latin typeface="Georgia" panose="02040502050405020303" pitchFamily="18" charset="0"/>
                <a:ea typeface="ヒラギノ角ゴ Pro W6" charset="0"/>
                <a:cs typeface="ヒラギノ角ゴ Pro W6" charset="0"/>
                <a:sym typeface="Cooper Black" pitchFamily="18" charset="0"/>
              </a:rPr>
              <a:t>Promotes </a:t>
            </a:r>
            <a:r>
              <a:rPr lang="en-US" sz="2400" dirty="0" err="1" smtClean="0">
                <a:latin typeface="Georgia" panose="02040502050405020303" pitchFamily="18" charset="0"/>
                <a:ea typeface="ヒラギノ角ゴ Pro W6" charset="0"/>
                <a:cs typeface="ヒラギノ角ゴ Pro W6" charset="0"/>
                <a:sym typeface="Cooper Black" pitchFamily="18" charset="0"/>
              </a:rPr>
              <a:t>natriuresis</a:t>
            </a:r>
            <a:endParaRPr lang="en-US" sz="2400" dirty="0" smtClean="0">
              <a:latin typeface="Georgia" panose="02040502050405020303" pitchFamily="18" charset="0"/>
              <a:ea typeface="ヒラギノ角ゴ Pro W6" charset="0"/>
              <a:cs typeface="ヒラギノ角ゴ Pro W6" charset="0"/>
              <a:sym typeface="Cooper Black" pitchFamily="18" charset="0"/>
            </a:endParaRPr>
          </a:p>
          <a:p>
            <a:pPr marL="347472" lvl="1" indent="-347472">
              <a:spcBef>
                <a:spcPts val="1800"/>
              </a:spcBef>
              <a:buFont typeface="Arial" pitchFamily="34" charset="0"/>
              <a:buChar char="•"/>
            </a:pP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Administered IV for acute </a:t>
            </a:r>
            <a:r>
              <a:rPr lang="en-US" sz="2400" dirty="0" err="1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decompensated</a:t>
            </a: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 CHF</a:t>
            </a:r>
            <a:endParaRPr lang="en-US" sz="2400" dirty="0" smtClean="0">
              <a:latin typeface="Georgia" panose="02040502050405020303" pitchFamily="18" charset="0"/>
              <a:ea typeface="ヒラギノ角ゴ Pro W6" charset="0"/>
              <a:cs typeface="ヒラギノ角ゴ Pro W6" charset="0"/>
              <a:sym typeface="Cooper Black" pitchFamily="18" charset="0"/>
            </a:endParaRPr>
          </a:p>
          <a:p>
            <a:pPr marL="347472" lvl="1" indent="-347472">
              <a:spcBef>
                <a:spcPts val="1800"/>
              </a:spcBef>
              <a:buFont typeface="Arial" pitchFamily="34" charset="0"/>
              <a:buChar char="•"/>
            </a:pP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Adverse effects: hypotension, renal failure</a:t>
            </a:r>
            <a:endParaRPr lang="en-US" sz="2400" dirty="0" smtClean="0">
              <a:latin typeface="Georgia" panose="02040502050405020303" pitchFamily="18" charset="0"/>
              <a:ea typeface="ヒラギノ角ゴ Pro W6" charset="0"/>
              <a:cs typeface="ヒラギノ角ゴ Pro W6" charset="0"/>
              <a:sym typeface="Cooper Black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705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7"/>
            <a:ext cx="8686800" cy="719137"/>
          </a:xfrm>
        </p:spPr>
        <p:txBody>
          <a:bodyPr>
            <a:normAutofit/>
          </a:bodyPr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Diuretics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756150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Thiazide and loop diuretics are commonly used as adjunct therapies in CHF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Goal of diuretic therapy: to reduce preload and </a:t>
            </a: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afterload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Diuretics reduce extracellular fluid volume and are thus primarily </a:t>
            </a:r>
            <a:r>
              <a:rPr lang="en-US" sz="2400" dirty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used in CCF patient who have volume </a:t>
            </a: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overload</a:t>
            </a:r>
            <a:endParaRPr lang="en-US" sz="2400" dirty="0" smtClean="0">
              <a:latin typeface="Georgia" panose="02040502050405020303" pitchFamily="18" charset="0"/>
              <a:ea typeface="ヒラギノ角ゴ Pro W6" charset="0"/>
              <a:cs typeface="ヒラギノ角ゴ Pro W6" charset="0"/>
              <a:sym typeface="Cooper Black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Diuretics produce relief of </a:t>
            </a:r>
            <a:r>
              <a:rPr lang="en-US" sz="2400" dirty="0" err="1" smtClean="0">
                <a:latin typeface="Georgia" panose="02040502050405020303" pitchFamily="18" charset="0"/>
              </a:rPr>
              <a:t>dyspnoea</a:t>
            </a:r>
            <a:r>
              <a:rPr lang="en-US" sz="2400" dirty="0" smtClean="0">
                <a:latin typeface="Georgia" panose="02040502050405020303" pitchFamily="18" charset="0"/>
              </a:rPr>
              <a:t> and peripheral </a:t>
            </a:r>
            <a:r>
              <a:rPr lang="en-US" sz="2400" dirty="0" err="1" smtClean="0">
                <a:latin typeface="Georgia" panose="02040502050405020303" pitchFamily="18" charset="0"/>
              </a:rPr>
              <a:t>oedema</a:t>
            </a:r>
            <a:endParaRPr lang="en-US" sz="2400" dirty="0" smtClean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76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60" y="274638"/>
            <a:ext cx="8679976" cy="762592"/>
          </a:xfrm>
        </p:spPr>
        <p:txBody>
          <a:bodyPr>
            <a:normAutofit/>
          </a:bodyPr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Diuretics …. cont’d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0" y="1524000"/>
            <a:ext cx="8679976" cy="4832350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Diuretics give rapid symptom relief and should be started early in symptomatic patients with signs of fluid overload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Apart from spironolactone </a:t>
            </a:r>
            <a:r>
              <a:rPr lang="en-US" sz="2400" dirty="0">
                <a:latin typeface="Georgia" panose="02040502050405020303" pitchFamily="18" charset="0"/>
              </a:rPr>
              <a:t>which has been shown to improve prognosis in heart </a:t>
            </a:r>
            <a:r>
              <a:rPr lang="en-US" sz="2400" dirty="0" smtClean="0">
                <a:latin typeface="Georgia" panose="02040502050405020303" pitchFamily="18" charset="0"/>
              </a:rPr>
              <a:t>failure, the long-term effects of diuretics on mortality rate when given alone are not known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Loop </a:t>
            </a:r>
            <a:r>
              <a:rPr lang="en-US" sz="2400" dirty="0">
                <a:latin typeface="Georgia" panose="02040502050405020303" pitchFamily="18" charset="0"/>
              </a:rPr>
              <a:t>diuretics are usually preferred to thiazide diuretics for rapid symptomatic </a:t>
            </a:r>
            <a:r>
              <a:rPr lang="en-US" sz="2400" dirty="0" smtClean="0">
                <a:latin typeface="Georgia" panose="02040502050405020303" pitchFamily="18" charset="0"/>
              </a:rPr>
              <a:t>relief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The combination of a thiazide with a loop diuretic gives a synergistic effect and may be useful in people with severe, persistent </a:t>
            </a:r>
            <a:r>
              <a:rPr lang="en-US" sz="2400" dirty="0" smtClean="0">
                <a:latin typeface="Georgia" panose="02040502050405020303" pitchFamily="18" charset="0"/>
              </a:rPr>
              <a:t>symptoms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974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6" y="204716"/>
            <a:ext cx="8785297" cy="754134"/>
          </a:xfrm>
        </p:spPr>
        <p:txBody>
          <a:bodyPr>
            <a:normAutofit/>
          </a:bodyPr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Aldosterone antagonists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603" y="1269242"/>
            <a:ext cx="8652680" cy="5087108"/>
          </a:xfrm>
        </p:spPr>
        <p:txBody>
          <a:bodyPr>
            <a:normAutofit/>
          </a:bodyPr>
          <a:lstStyle/>
          <a:p>
            <a:pPr marL="347472" indent="-347472"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The elevated angiotensin II level in CCF increases production of aldosterone in the adrenal cortex</a:t>
            </a:r>
            <a:endParaRPr lang="en-US" sz="2400" dirty="0" smtClean="0">
              <a:latin typeface="Georgia" panose="02040502050405020303" pitchFamily="18" charset="0"/>
              <a:ea typeface="ヒラギノ角ゴ Pro W6" charset="0"/>
              <a:cs typeface="ヒラギノ角ゴ Pro W6" charset="0"/>
              <a:sym typeface="Cooper Black" pitchFamily="18" charset="0"/>
            </a:endParaRPr>
          </a:p>
          <a:p>
            <a:pPr marL="347472" indent="-347472"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Aldosterone promotes: (1) Na</a:t>
            </a:r>
            <a:r>
              <a:rPr lang="en-US" sz="2400" baseline="300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+ </a:t>
            </a: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retention, and Mg</a:t>
            </a:r>
            <a:r>
              <a:rPr lang="en-US" sz="2400" baseline="300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2+</a:t>
            </a: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 and K</a:t>
            </a:r>
            <a:r>
              <a:rPr lang="en-US" sz="2400" baseline="300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+</a:t>
            </a: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 loss (2) increased sympathetic nervous system activity (3) decreased parasympathetic nervous system activity (4) myocardial/vascular fibrosis</a:t>
            </a:r>
          </a:p>
          <a:p>
            <a:pPr marL="347472" indent="-347472"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Aldosterone antagonists are given in CCF to inhibit the negative effects of aldosterone</a:t>
            </a:r>
          </a:p>
          <a:p>
            <a:pPr marL="347472" indent="-347472"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Aldosterone antagonists </a:t>
            </a:r>
            <a:r>
              <a:rPr lang="en-US" sz="2400" dirty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reduce mortality in </a:t>
            </a: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CCF</a:t>
            </a:r>
            <a:endParaRPr lang="en-US" sz="2400" dirty="0">
              <a:latin typeface="Georgia" panose="02040502050405020303" pitchFamily="18" charset="0"/>
              <a:ea typeface="ヒラギノ角ゴ Pro W6" charset="0"/>
              <a:cs typeface="ヒラギノ角ゴ Pro W6" charset="0"/>
              <a:sym typeface="Cooper Black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37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1" y="191069"/>
            <a:ext cx="8652681" cy="799531"/>
          </a:xfrm>
        </p:spPr>
        <p:txBody>
          <a:bodyPr>
            <a:noAutofit/>
          </a:bodyPr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aldosterone antagonists …. CONT’D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1" y="1447800"/>
            <a:ext cx="8454789" cy="4800600"/>
          </a:xfrm>
        </p:spPr>
        <p:txBody>
          <a:bodyPr>
            <a:noAutofit/>
          </a:bodyPr>
          <a:lstStyle/>
          <a:p>
            <a:pPr marL="347472" indent="-347472"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Aldosterone receptor antagonists include spironolactone and </a:t>
            </a:r>
            <a:r>
              <a:rPr lang="en-US" sz="2400" dirty="0" err="1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eplerenone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 marL="347472" indent="-347472"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Should only be used in patients with normal renal function and K</a:t>
            </a:r>
            <a:r>
              <a:rPr lang="en-US" sz="2400" baseline="300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+</a:t>
            </a: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 levels</a:t>
            </a:r>
          </a:p>
          <a:p>
            <a:pPr marL="347472" indent="-347472"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Monitor </a:t>
            </a:r>
            <a:r>
              <a:rPr lang="en-US" sz="2400" dirty="0">
                <a:latin typeface="Georgia" panose="02040502050405020303" pitchFamily="18" charset="0"/>
              </a:rPr>
              <a:t>for </a:t>
            </a:r>
            <a:r>
              <a:rPr lang="en-US" sz="2400" dirty="0" err="1" smtClean="0">
                <a:latin typeface="Georgia" panose="02040502050405020303" pitchFamily="18" charset="0"/>
              </a:rPr>
              <a:t>hyperkalaemia</a:t>
            </a:r>
            <a:endParaRPr lang="en-US" sz="2400" dirty="0" smtClean="0">
              <a:latin typeface="Georgia" panose="02040502050405020303" pitchFamily="18" charset="0"/>
              <a:ea typeface="ヒラギノ角ゴ Pro W6" charset="0"/>
              <a:cs typeface="ヒラギノ角ゴ Pro W6" charset="0"/>
              <a:sym typeface="Cooper Black" pitchFamily="18" charset="0"/>
            </a:endParaRPr>
          </a:p>
          <a:p>
            <a:pPr marL="347472" indent="-347472"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Use with K</a:t>
            </a:r>
            <a:r>
              <a:rPr lang="en-US" sz="2400" baseline="300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+</a:t>
            </a:r>
            <a:r>
              <a:rPr lang="en-US" sz="2400" dirty="0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 losing diuretic to avoid </a:t>
            </a:r>
            <a:r>
              <a:rPr lang="en-US" sz="2400" dirty="0" err="1" smtClean="0">
                <a:latin typeface="Georgia" panose="02040502050405020303" pitchFamily="18" charset="0"/>
                <a:ea typeface="Cooper Black" pitchFamily="18" charset="0"/>
                <a:cs typeface="Cooper Black" pitchFamily="18" charset="0"/>
                <a:sym typeface="Cooper Black" pitchFamily="18" charset="0"/>
              </a:rPr>
              <a:t>hyperkalaemia</a:t>
            </a:r>
            <a:endParaRPr lang="en-US" sz="2400" dirty="0" smtClean="0">
              <a:latin typeface="Georgia" panose="02040502050405020303" pitchFamily="18" charset="0"/>
              <a:ea typeface="Cooper Black" pitchFamily="18" charset="0"/>
              <a:cs typeface="Cooper Black" pitchFamily="18" charset="0"/>
              <a:sym typeface="Cooper Black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36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9600" b="1" i="1" dirty="0" smtClean="0">
                <a:latin typeface="Georgia" panose="02040502050405020303" pitchFamily="18" charset="0"/>
              </a:rPr>
              <a:t>END</a:t>
            </a:r>
            <a:endParaRPr lang="en-US" sz="9600" b="1" i="1" dirty="0">
              <a:latin typeface="Georgia" panose="02040502050405020303" pitchFamily="18" charset="0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968690"/>
          </a:xfrm>
        </p:spPr>
        <p:txBody>
          <a:bodyPr/>
          <a:lstStyle/>
          <a:p>
            <a:endParaRPr lang="en-US" dirty="0" smtClean="0">
              <a:latin typeface="Georgia" panose="02040502050405020303" pitchFamily="18" charset="0"/>
            </a:endParaRPr>
          </a:p>
          <a:p>
            <a:r>
              <a:rPr lang="en-US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Thanks for listening</a:t>
            </a:r>
            <a:endParaRPr lang="en-US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03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9"/>
          <p:cNvSpPr txBox="1"/>
          <p:nvPr/>
        </p:nvSpPr>
        <p:spPr>
          <a:xfrm>
            <a:off x="249381" y="53975"/>
            <a:ext cx="8689902" cy="110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Calibri" panose="020F0502020204030204"/>
              <a:buNone/>
            </a:pPr>
            <a:r>
              <a:rPr lang="en-US" sz="2600" b="1" dirty="0" smtClean="0">
                <a:solidFill>
                  <a:schemeClr val="tx1"/>
                </a:solidFill>
                <a:latin typeface="Georgia" panose="02040502050405020303" charset="0"/>
                <a:ea typeface="Calibri" panose="020F0502020204030204"/>
                <a:cs typeface="Georgia" panose="02040502050405020303" charset="0"/>
                <a:sym typeface="Calibri" panose="020F0502020204030204"/>
              </a:rPr>
              <a:t>GOALS OF HEART FAILURE TREATMENT</a:t>
            </a:r>
            <a:endParaRPr lang="en-US" sz="2600" b="1" i="0" u="none" strike="noStrike" cap="none" dirty="0">
              <a:solidFill>
                <a:schemeClr val="tx1"/>
              </a:solidFill>
              <a:latin typeface="Georgia" panose="02040502050405020303" charset="0"/>
              <a:ea typeface="Calibri" panose="020F0502020204030204"/>
              <a:cs typeface="Georgia" panose="02040502050405020303" charset="0"/>
              <a:sym typeface="Calibri" panose="020F0502020204030204"/>
            </a:endParaRPr>
          </a:p>
        </p:txBody>
      </p:sp>
      <p:sp>
        <p:nvSpPr>
          <p:cNvPr id="204" name="Google Shape;204;p29"/>
          <p:cNvSpPr txBox="1"/>
          <p:nvPr/>
        </p:nvSpPr>
        <p:spPr>
          <a:xfrm>
            <a:off x="249381" y="1160061"/>
            <a:ext cx="8689901" cy="5419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57200">
              <a:spcBef>
                <a:spcPts val="1800"/>
              </a:spcBef>
              <a:buClrTx/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Georgia" panose="02040502050405020303" pitchFamily="18" charset="0"/>
              </a:rPr>
              <a:t>Relieve symptoms</a:t>
            </a:r>
          </a:p>
          <a:p>
            <a:pPr marL="457200" lvl="0" indent="-457200">
              <a:spcBef>
                <a:spcPts val="1800"/>
              </a:spcBef>
              <a:buClrTx/>
              <a:buFont typeface="Arial" panose="020B0604020202020204" pitchFamily="34" charset="0"/>
              <a:buChar char="•"/>
            </a:pPr>
            <a:r>
              <a:rPr lang="en-US" sz="2400" dirty="0">
                <a:latin typeface="Georgia" panose="02040502050405020303" pitchFamily="18" charset="0"/>
              </a:rPr>
              <a:t>I</a:t>
            </a:r>
            <a:r>
              <a:rPr lang="en-US" sz="2400" dirty="0" smtClean="0">
                <a:latin typeface="Georgia" panose="02040502050405020303" pitchFamily="18" charset="0"/>
              </a:rPr>
              <a:t>mprove </a:t>
            </a:r>
            <a:r>
              <a:rPr lang="en-US" sz="2400" dirty="0">
                <a:latin typeface="Georgia" panose="02040502050405020303" pitchFamily="18" charset="0"/>
              </a:rPr>
              <a:t>exercise </a:t>
            </a:r>
            <a:r>
              <a:rPr lang="en-US" sz="2400" dirty="0" smtClean="0">
                <a:latin typeface="Georgia" panose="02040502050405020303" pitchFamily="18" charset="0"/>
              </a:rPr>
              <a:t>tolerance</a:t>
            </a:r>
          </a:p>
          <a:p>
            <a:pPr marL="457200" lvl="0" indent="-457200">
              <a:spcBef>
                <a:spcPts val="1800"/>
              </a:spcBef>
              <a:buClrTx/>
              <a:buFont typeface="Arial" panose="020B0604020202020204" pitchFamily="34" charset="0"/>
              <a:buChar char="•"/>
            </a:pPr>
            <a:r>
              <a:rPr lang="en-US" sz="2400" dirty="0">
                <a:latin typeface="Georgia" panose="02040502050405020303" pitchFamily="18" charset="0"/>
              </a:rPr>
              <a:t>P</a:t>
            </a:r>
            <a:r>
              <a:rPr lang="en-US" sz="2400" dirty="0" smtClean="0">
                <a:latin typeface="Georgia" panose="02040502050405020303" pitchFamily="18" charset="0"/>
              </a:rPr>
              <a:t>revent </a:t>
            </a:r>
            <a:r>
              <a:rPr lang="en-US" sz="2400" dirty="0">
                <a:latin typeface="Georgia" panose="02040502050405020303" pitchFamily="18" charset="0"/>
              </a:rPr>
              <a:t>further deterioration of cardiac </a:t>
            </a:r>
            <a:r>
              <a:rPr lang="en-US" sz="2400" dirty="0" smtClean="0">
                <a:latin typeface="Georgia" panose="02040502050405020303" pitchFamily="18" charset="0"/>
              </a:rPr>
              <a:t>function</a:t>
            </a:r>
          </a:p>
          <a:p>
            <a:pPr marL="457200" lvl="0" indent="-457200">
              <a:spcBef>
                <a:spcPts val="1800"/>
              </a:spcBef>
              <a:buClrTx/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Georgia" panose="02040502050405020303" pitchFamily="18" charset="0"/>
              </a:rPr>
              <a:t>Slow disease progression</a:t>
            </a:r>
            <a:endParaRPr lang="en-US" sz="2400" dirty="0">
              <a:latin typeface="Georgia" panose="02040502050405020303" pitchFamily="18" charset="0"/>
            </a:endParaRPr>
          </a:p>
          <a:p>
            <a:pPr marL="457200" lvl="0" indent="-457200">
              <a:spcBef>
                <a:spcPts val="1800"/>
              </a:spcBef>
              <a:buClrTx/>
              <a:buFont typeface="Arial" panose="020B0604020202020204" pitchFamily="34" charset="0"/>
              <a:buChar char="•"/>
            </a:pPr>
            <a:r>
              <a:rPr lang="en-US" sz="2400" dirty="0">
                <a:latin typeface="Georgia" panose="02040502050405020303" pitchFamily="18" charset="0"/>
              </a:rPr>
              <a:t>P</a:t>
            </a:r>
            <a:r>
              <a:rPr lang="en-US" sz="2400" dirty="0" smtClean="0">
                <a:latin typeface="Georgia" panose="02040502050405020303" pitchFamily="18" charset="0"/>
              </a:rPr>
              <a:t>rolong life</a:t>
            </a:r>
            <a:endParaRPr lang="en-US" sz="2400" dirty="0" smtClean="0">
              <a:latin typeface="Georgia" panose="02040502050405020303" pitchFamily="18" charset="0"/>
              <a:cs typeface="Georgia" panose="02040502050405020303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0528-C745-4B2E-A9A2-DD3FF50D6EC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425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069" y="177421"/>
            <a:ext cx="8720919" cy="965579"/>
          </a:xfrm>
        </p:spPr>
        <p:txBody>
          <a:bodyPr>
            <a:noAutofit/>
          </a:bodyPr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Compensatory mechanisms in heart failure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069" y="1241945"/>
            <a:ext cx="8720919" cy="5384279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FontTx/>
              <a:buNone/>
            </a:pPr>
            <a:r>
              <a:rPr lang="en-US" altLang="zh-CN" sz="2400" dirty="0" smtClean="0">
                <a:latin typeface="Georgia" panose="02040502050405020303" pitchFamily="18" charset="0"/>
              </a:rPr>
              <a:t>The heart depends on a number of adaptive mechanisms for maintenance of its pumping function:</a:t>
            </a:r>
          </a:p>
          <a:p>
            <a:pPr marL="347472" indent="-347472">
              <a:spcBef>
                <a:spcPts val="1800"/>
              </a:spcBef>
            </a:pPr>
            <a:r>
              <a:rPr lang="en-US" altLang="zh-CN" sz="2400" dirty="0" smtClean="0">
                <a:latin typeface="Georgia" panose="02040502050405020303" pitchFamily="18" charset="0"/>
              </a:rPr>
              <a:t>The Frank Starling mechanism (cardiac dilatation)</a:t>
            </a:r>
          </a:p>
          <a:p>
            <a:pPr marL="347472" indent="-347472">
              <a:spcBef>
                <a:spcPts val="1800"/>
              </a:spcBef>
            </a:pPr>
            <a:r>
              <a:rPr lang="en-US" altLang="zh-CN" sz="2400" dirty="0" smtClean="0">
                <a:latin typeface="Georgia" panose="02040502050405020303" pitchFamily="18" charset="0"/>
              </a:rPr>
              <a:t>Myocardial hypertrophy</a:t>
            </a:r>
          </a:p>
          <a:p>
            <a:pPr marL="347472" indent="-347472">
              <a:spcBef>
                <a:spcPts val="1800"/>
              </a:spcBef>
            </a:pPr>
            <a:r>
              <a:rPr lang="en-US" altLang="zh-CN" sz="2400" dirty="0" smtClean="0">
                <a:latin typeface="Georgia" panose="02040502050405020303" pitchFamily="18" charset="0"/>
              </a:rPr>
              <a:t>Increased release of </a:t>
            </a:r>
            <a:r>
              <a:rPr lang="en-US" altLang="zh-CN" sz="2400" dirty="0" err="1" smtClean="0">
                <a:latin typeface="Georgia" panose="02040502050405020303" pitchFamily="18" charset="0"/>
              </a:rPr>
              <a:t>catecholamines</a:t>
            </a:r>
            <a:r>
              <a:rPr lang="en-US" altLang="zh-CN" sz="2400" dirty="0" smtClean="0">
                <a:latin typeface="Georgia" panose="02040502050405020303" pitchFamily="18" charset="0"/>
              </a:rPr>
              <a:t>, activation of </a:t>
            </a:r>
            <a:r>
              <a:rPr lang="en-US" altLang="zh-CN" sz="2400" dirty="0" err="1" smtClean="0">
                <a:latin typeface="Georgia" panose="02040502050405020303" pitchFamily="18" charset="0"/>
              </a:rPr>
              <a:t>renin-angiotensin-aldosterone</a:t>
            </a:r>
            <a:r>
              <a:rPr lang="en-US" altLang="zh-CN" sz="2400" dirty="0" smtClean="0">
                <a:latin typeface="Georgia" panose="02040502050405020303" pitchFamily="18" charset="0"/>
              </a:rPr>
              <a:t> system and other </a:t>
            </a:r>
            <a:r>
              <a:rPr lang="en-US" altLang="zh-CN" sz="2400" dirty="0" err="1" smtClean="0">
                <a:latin typeface="Georgia" panose="02040502050405020303" pitchFamily="18" charset="0"/>
              </a:rPr>
              <a:t>neurohumoral</a:t>
            </a:r>
            <a:r>
              <a:rPr lang="en-US" altLang="zh-CN" sz="2400" dirty="0" smtClean="0">
                <a:latin typeface="Georgia" panose="02040502050405020303" pitchFamily="18" charset="0"/>
              </a:rPr>
              <a:t> adjustments</a:t>
            </a:r>
          </a:p>
          <a:p>
            <a:pPr marL="0" indent="0">
              <a:spcBef>
                <a:spcPts val="1800"/>
              </a:spcBef>
              <a:buFontTx/>
              <a:buNone/>
            </a:pPr>
            <a:r>
              <a:rPr lang="en-US" altLang="zh-CN" sz="2400" dirty="0" smtClean="0">
                <a:latin typeface="Georgia" panose="02040502050405020303" pitchFamily="18" charset="0"/>
              </a:rPr>
              <a:t>N.B: These effects are compensatory at first, then they </a:t>
            </a:r>
            <a:r>
              <a:rPr lang="en-US" sz="2400" dirty="0" smtClean="0">
                <a:latin typeface="Georgia" panose="02040502050405020303" pitchFamily="18" charset="0"/>
              </a:rPr>
              <a:t>are overwhelmed and become </a:t>
            </a:r>
            <a:r>
              <a:rPr lang="en-US" sz="2400" dirty="0" err="1" smtClean="0">
                <a:latin typeface="Georgia" panose="02040502050405020303" pitchFamily="18" charset="0"/>
              </a:rPr>
              <a:t>pathophysiological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573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18363" y="177421"/>
            <a:ext cx="8734567" cy="813179"/>
          </a:xfrm>
        </p:spPr>
        <p:txBody>
          <a:bodyPr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sz="2600" b="1" cap="all" dirty="0" err="1" smtClean="0">
                <a:latin typeface="Georgia" panose="02040502050405020303" pitchFamily="18" charset="0"/>
              </a:rPr>
              <a:t>Pathophysiological</a:t>
            </a:r>
            <a:r>
              <a:rPr lang="en-US" sz="2600" b="1" cap="all" dirty="0" smtClean="0">
                <a:latin typeface="Georgia" panose="02040502050405020303" pitchFamily="18" charset="0"/>
              </a:rPr>
              <a:t> changes in heart failure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218363" y="1524000"/>
            <a:ext cx="8734567" cy="5102224"/>
          </a:xfrm>
        </p:spPr>
        <p:txBody>
          <a:bodyPr>
            <a:normAutofit/>
          </a:bodyPr>
          <a:lstStyle/>
          <a:p>
            <a:pPr marL="347472" indent="-347472" fontAlgn="auto">
              <a:spcBef>
                <a:spcPts val="18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defRPr/>
            </a:pPr>
            <a:r>
              <a:rPr lang="en-US" sz="2400" dirty="0" smtClean="0">
                <a:latin typeface="Georgia" panose="02040502050405020303" pitchFamily="18" charset="0"/>
              </a:rPr>
              <a:t>Ventricular dilatation</a:t>
            </a:r>
          </a:p>
          <a:p>
            <a:pPr marL="347472" indent="-347472" fontAlgn="auto">
              <a:spcBef>
                <a:spcPts val="18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defRPr/>
            </a:pPr>
            <a:r>
              <a:rPr lang="en-US" sz="2400" dirty="0" err="1" smtClean="0">
                <a:latin typeface="Georgia" panose="02040502050405020303" pitchFamily="18" charset="0"/>
              </a:rPr>
              <a:t>Myocyte</a:t>
            </a:r>
            <a:r>
              <a:rPr lang="en-US" sz="2400" dirty="0" smtClean="0">
                <a:latin typeface="Georgia" panose="02040502050405020303" pitchFamily="18" charset="0"/>
              </a:rPr>
              <a:t> hypertrophy</a:t>
            </a:r>
          </a:p>
          <a:p>
            <a:pPr marL="347472" indent="-347472" fontAlgn="auto">
              <a:spcBef>
                <a:spcPts val="18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defRPr/>
            </a:pPr>
            <a:r>
              <a:rPr lang="en-US" sz="2400" dirty="0" smtClean="0">
                <a:latin typeface="Georgia" panose="02040502050405020303" pitchFamily="18" charset="0"/>
              </a:rPr>
              <a:t>Increased collagen synthesis</a:t>
            </a:r>
          </a:p>
          <a:p>
            <a:pPr marL="347472" indent="-347472" fontAlgn="auto">
              <a:spcBef>
                <a:spcPts val="18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defRPr/>
            </a:pPr>
            <a:r>
              <a:rPr lang="en-US" sz="2400" dirty="0" smtClean="0">
                <a:latin typeface="Georgia" panose="02040502050405020303" pitchFamily="18" charset="0"/>
              </a:rPr>
              <a:t>Altered myosin gene expression</a:t>
            </a:r>
          </a:p>
          <a:p>
            <a:pPr marL="347472" indent="-347472" fontAlgn="auto">
              <a:spcBef>
                <a:spcPts val="18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defRPr/>
            </a:pPr>
            <a:r>
              <a:rPr lang="nb-NO" sz="2400" dirty="0" smtClean="0">
                <a:latin typeface="Georgia" panose="02040502050405020303" pitchFamily="18" charset="0"/>
              </a:rPr>
              <a:t>Altered sarcoplasmic Ca</a:t>
            </a:r>
            <a:r>
              <a:rPr lang="nb-NO" sz="2400" baseline="30000" dirty="0" smtClean="0">
                <a:latin typeface="Georgia" panose="02040502050405020303" pitchFamily="18" charset="0"/>
              </a:rPr>
              <a:t>2+</a:t>
            </a:r>
            <a:r>
              <a:rPr lang="nb-NO" sz="2400" dirty="0" smtClean="0">
                <a:latin typeface="Georgia" panose="02040502050405020303" pitchFamily="18" charset="0"/>
              </a:rPr>
              <a:t>-ATPase density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332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18363" y="177421"/>
            <a:ext cx="8734567" cy="813179"/>
          </a:xfrm>
        </p:spPr>
        <p:txBody>
          <a:bodyPr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sz="2600" b="1" cap="all" dirty="0" smtClean="0">
                <a:latin typeface="Georgia" panose="02040502050405020303" pitchFamily="18" charset="0"/>
              </a:rPr>
              <a:t>Pathophysiological changes in heart failure …. CONT’D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218363" y="1600200"/>
            <a:ext cx="8734567" cy="5026024"/>
          </a:xfrm>
        </p:spPr>
        <p:txBody>
          <a:bodyPr>
            <a:normAutofit/>
          </a:bodyPr>
          <a:lstStyle/>
          <a:p>
            <a:pPr marL="347472" indent="-347472" fontAlgn="auto">
              <a:spcBef>
                <a:spcPts val="18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defRPr/>
            </a:pPr>
            <a:r>
              <a:rPr lang="en-US" sz="2400" dirty="0" smtClean="0">
                <a:latin typeface="Georgia" panose="02040502050405020303" pitchFamily="18" charset="0"/>
              </a:rPr>
              <a:t>Increased atrial natriuretic peptide and brain natriuretic peptide (ANP and BNP) secretion</a:t>
            </a:r>
          </a:p>
          <a:p>
            <a:pPr marL="347472" indent="-347472" fontAlgn="auto">
              <a:spcBef>
                <a:spcPts val="18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defRPr/>
            </a:pPr>
            <a:r>
              <a:rPr lang="en-US" sz="2400" dirty="0" smtClean="0">
                <a:latin typeface="Georgia" panose="02040502050405020303" pitchFamily="18" charset="0"/>
              </a:rPr>
              <a:t>Sodium and water retention</a:t>
            </a:r>
          </a:p>
          <a:p>
            <a:pPr marL="347472" indent="-347472" fontAlgn="auto">
              <a:spcBef>
                <a:spcPts val="18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defRPr/>
            </a:pPr>
            <a:r>
              <a:rPr lang="en-US" sz="2400" dirty="0" smtClean="0">
                <a:latin typeface="Georgia" panose="02040502050405020303" pitchFamily="18" charset="0"/>
              </a:rPr>
              <a:t>Sympathetic stimulation</a:t>
            </a:r>
          </a:p>
          <a:p>
            <a:pPr marL="347472" indent="-347472" fontAlgn="auto">
              <a:spcBef>
                <a:spcPts val="18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defRPr/>
            </a:pPr>
            <a:r>
              <a:rPr lang="en-US" sz="2400" dirty="0" smtClean="0">
                <a:latin typeface="Georgia" panose="02040502050405020303" pitchFamily="18" charset="0"/>
              </a:rPr>
              <a:t>Peripheral vasoconstriction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36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22830"/>
            <a:ext cx="8759588" cy="928048"/>
          </a:xfrm>
        </p:spPr>
        <p:txBody>
          <a:bodyPr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sz="2400" b="1" cap="all" dirty="0" err="1" smtClean="0">
                <a:latin typeface="Georgia" panose="02040502050405020303" pitchFamily="18" charset="0"/>
              </a:rPr>
              <a:t>Neuro</a:t>
            </a:r>
            <a:r>
              <a:rPr lang="en-US" sz="2400" b="1" cap="all" dirty="0" smtClean="0">
                <a:latin typeface="Georgia" panose="02040502050405020303" pitchFamily="18" charset="0"/>
              </a:rPr>
              <a:t>-hormonal changes in heart failure</a:t>
            </a:r>
          </a:p>
        </p:txBody>
      </p:sp>
      <p:graphicFrame>
        <p:nvGraphicFramePr>
          <p:cNvPr id="11353" name="Group 89"/>
          <p:cNvGraphicFramePr>
            <a:graphicFrameLocks noGrp="1"/>
          </p:cNvGraphicFramePr>
          <p:nvPr>
            <p:ph type="tbl" idx="1"/>
            <p:extLst/>
          </p:nvPr>
        </p:nvGraphicFramePr>
        <p:xfrm>
          <a:off x="272955" y="1296537"/>
          <a:ext cx="8639033" cy="5224230"/>
        </p:xfrm>
        <a:graphic>
          <a:graphicData uri="http://schemas.openxmlformats.org/drawingml/2006/table">
            <a:tbl>
              <a:tblPr/>
              <a:tblGrid>
                <a:gridCol w="286622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8876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98404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629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Neuro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-hormonal changes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Favorable effect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Unfavorable effect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3764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sym typeface="Symbol" pitchFamily="18" charset="2"/>
                        </a:rPr>
                        <a:t> Sympathetic activity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sym typeface="Symbol" pitchFamily="18" charset="2"/>
                        </a:rPr>
                        <a:t> HR , contractility,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sym typeface="Symbol" pitchFamily="18" charset="2"/>
                        </a:rPr>
                        <a:t>venoconstriction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sym typeface="Symbol" pitchFamily="18" charset="2"/>
                        </a:rPr>
                        <a:t>   Venous return,  ventricular filling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Symbol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sym typeface="Symbol" pitchFamily="18" charset="2"/>
                        </a:rPr>
                        <a:t>Vasoconstriction 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Symbol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sym typeface="Symbol" pitchFamily="18" charset="2"/>
                        </a:rPr>
                        <a:t>Afterload  workload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Symbol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sym typeface="Symbol" pitchFamily="18" charset="2"/>
                        </a:rPr>
                        <a:t> O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sym typeface="Symbol" pitchFamily="18" charset="2"/>
                        </a:rPr>
                        <a:t>2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sym typeface="Symbol" pitchFamily="18" charset="2"/>
                        </a:rPr>
                        <a:t> consumption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093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Symbol" pitchFamily="18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sym typeface="Symbol" pitchFamily="18" charset="2"/>
                        </a:rPr>
                        <a:t> Renin-Angiotensin –     Aldosterone 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Sodium and water retention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sym typeface="Symbol" pitchFamily="18" charset="2"/>
                        </a:rPr>
                        <a:t>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 venous return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Symbol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sym typeface="Symbol" pitchFamily="18" charset="2"/>
                        </a:rPr>
                        <a:t>Vasoconstriction 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Symbol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sym typeface="Symbol" pitchFamily="18" charset="2"/>
                        </a:rPr>
                        <a:t> Afterload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072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sym typeface="Symbol" pitchFamily="18" charset="2"/>
                        </a:rPr>
                        <a:t> Vasopressin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Same effect as above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Same effect as above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229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sym typeface="Symbol" pitchFamily="18" charset="2"/>
                        </a:rPr>
                        <a:t> Interleukins and TNF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May have roles in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myocyte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 hypertrophy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Apoptosis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072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sym typeface="Symbol" pitchFamily="18" charset="2"/>
                        </a:rPr>
                        <a:t>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Endothelin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Vasoconstriction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sym typeface="Symbol" pitchFamily="18" charset="2"/>
                        </a:rPr>
                        <a:t> PVR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sym typeface="Symbol" pitchFamily="18" charset="2"/>
                        </a:rPr>
                        <a:t> After load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46202D-D4E2-421F-8D9F-97579F74FE9C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385377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191069" y="218364"/>
            <a:ext cx="8734567" cy="859809"/>
          </a:xfrm>
        </p:spPr>
        <p:txBody>
          <a:bodyPr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sz="2600" b="1" cap="all" dirty="0" smtClean="0">
                <a:latin typeface="Georgia" panose="02040502050405020303" pitchFamily="18" charset="0"/>
              </a:rPr>
              <a:t>New York Heart Association (NYHA)</a:t>
            </a:r>
            <a:br>
              <a:rPr lang="en-US" sz="2600" b="1" cap="all" dirty="0" smtClean="0">
                <a:latin typeface="Georgia" panose="02040502050405020303" pitchFamily="18" charset="0"/>
              </a:rPr>
            </a:br>
            <a:r>
              <a:rPr lang="en-US" sz="2600" b="1" cap="all" dirty="0" smtClean="0">
                <a:latin typeface="Georgia" panose="02040502050405020303" pitchFamily="18" charset="0"/>
              </a:rPr>
              <a:t>Classification of heart failure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191069" y="1600199"/>
            <a:ext cx="8734567" cy="5026025"/>
          </a:xfrm>
        </p:spPr>
        <p:txBody>
          <a:bodyPr>
            <a:noAutofit/>
          </a:bodyPr>
          <a:lstStyle/>
          <a:p>
            <a:pPr marL="514350" indent="-514350" fontAlgn="auto">
              <a:spcBef>
                <a:spcPts val="18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en-US" sz="2400" dirty="0" smtClean="0">
                <a:latin typeface="Georgia" panose="02040502050405020303" pitchFamily="18" charset="0"/>
              </a:rPr>
              <a:t>Class I: No limitation. Normal physical exercise does not </a:t>
            </a:r>
            <a:r>
              <a:rPr lang="fr-FR" sz="2400" dirty="0" smtClean="0">
                <a:latin typeface="Georgia" panose="02040502050405020303" pitchFamily="18" charset="0"/>
              </a:rPr>
              <a:t>cause fatigue, </a:t>
            </a:r>
            <a:r>
              <a:rPr lang="fr-FR" sz="2400" dirty="0" err="1" smtClean="0">
                <a:latin typeface="Georgia" panose="02040502050405020303" pitchFamily="18" charset="0"/>
              </a:rPr>
              <a:t>dyspnoea</a:t>
            </a:r>
            <a:r>
              <a:rPr lang="fr-FR" sz="2400" dirty="0" smtClean="0">
                <a:latin typeface="Georgia" panose="02040502050405020303" pitchFamily="18" charset="0"/>
              </a:rPr>
              <a:t> or palpitations</a:t>
            </a:r>
          </a:p>
          <a:p>
            <a:pPr marL="514350" indent="-514350" fontAlgn="auto">
              <a:spcBef>
                <a:spcPts val="18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en-US" sz="2400" dirty="0" smtClean="0">
                <a:latin typeface="Georgia" panose="02040502050405020303" pitchFamily="18" charset="0"/>
              </a:rPr>
              <a:t>Class II: Mild limitation. Comfortable at rest but normal physical activity produces fatigue, </a:t>
            </a:r>
            <a:r>
              <a:rPr lang="en-US" sz="2400" dirty="0" err="1" smtClean="0">
                <a:latin typeface="Georgia" panose="02040502050405020303" pitchFamily="18" charset="0"/>
              </a:rPr>
              <a:t>dyspnoea</a:t>
            </a:r>
            <a:r>
              <a:rPr lang="en-US" sz="2400" dirty="0" smtClean="0">
                <a:latin typeface="Georgia" panose="02040502050405020303" pitchFamily="18" charset="0"/>
              </a:rPr>
              <a:t> or palpitations</a:t>
            </a:r>
          </a:p>
          <a:p>
            <a:pPr marL="514350" indent="-514350" fontAlgn="auto">
              <a:spcBef>
                <a:spcPts val="18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en-US" sz="2400" dirty="0" smtClean="0">
                <a:latin typeface="Georgia" panose="02040502050405020303" pitchFamily="18" charset="0"/>
              </a:rPr>
              <a:t>Class III: Marked limitation. Comfortable at rest but less gentle physical activity produces marked symptoms of heart failure</a:t>
            </a:r>
          </a:p>
          <a:p>
            <a:pPr marL="514350" indent="-514350" fontAlgn="auto">
              <a:spcBef>
                <a:spcPts val="18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en-US" sz="2400" dirty="0" smtClean="0">
                <a:latin typeface="Georgia" panose="02040502050405020303" pitchFamily="18" charset="0"/>
              </a:rPr>
              <a:t>Class IV: Symptoms of heart failure occur at rest and are exacerbated by any physical activity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BD4F-29C5-43EF-A599-64CFB4C00A4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33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9147</TotalTime>
  <Words>1920</Words>
  <Application>Microsoft Office PowerPoint</Application>
  <PresentationFormat>On-screen Show (4:3)</PresentationFormat>
  <Paragraphs>286</Paragraphs>
  <Slides>36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8" baseType="lpstr">
      <vt:lpstr>宋体</vt:lpstr>
      <vt:lpstr>Arial</vt:lpstr>
      <vt:lpstr>Calibri</vt:lpstr>
      <vt:lpstr>Cooper Black</vt:lpstr>
      <vt:lpstr>Georgia</vt:lpstr>
      <vt:lpstr>Lucida Grande</vt:lpstr>
      <vt:lpstr>Symbol</vt:lpstr>
      <vt:lpstr>Times New Roman</vt:lpstr>
      <vt:lpstr>Wingdings</vt:lpstr>
      <vt:lpstr>Wingdings 3</vt:lpstr>
      <vt:lpstr>ヒラギノ角ゴ Pro W6</vt:lpstr>
      <vt:lpstr>Office Theme</vt:lpstr>
      <vt:lpstr>DRUGS USED IN THE TREATMENT OF HEART FAILURE</vt:lpstr>
      <vt:lpstr>PowerPoint Presentation</vt:lpstr>
      <vt:lpstr>PowerPoint Presentation</vt:lpstr>
      <vt:lpstr>PowerPoint Presentation</vt:lpstr>
      <vt:lpstr>Compensatory mechanisms in heart failure</vt:lpstr>
      <vt:lpstr>Pathophysiological changes in heart failure</vt:lpstr>
      <vt:lpstr>Pathophysiological changes in heart failure …. CONT’D</vt:lpstr>
      <vt:lpstr>Neuro-hormonal changes in heart failure</vt:lpstr>
      <vt:lpstr>New York Heart Association (NYHA) Classification of heart failure</vt:lpstr>
      <vt:lpstr>PowerPoint Presentation</vt:lpstr>
      <vt:lpstr>DRUGS USED IN HEART FAILURE TREATMENT </vt:lpstr>
      <vt:lpstr>Drugs used in the TREATMENT of heart failure</vt:lpstr>
      <vt:lpstr>Drugs used in the TREATMENT of heart failure …. CONT’D</vt:lpstr>
      <vt:lpstr>Cardiac glycosides</vt:lpstr>
      <vt:lpstr>Mechanism of action of cardiac glycosides in heart failure</vt:lpstr>
      <vt:lpstr>Mechanism of action of cardiac glycosides in heart failure …. Cont’d</vt:lpstr>
      <vt:lpstr>Electrophysiologic effects of cardiac glycosides</vt:lpstr>
      <vt:lpstr>Therapeutic uses of digitalis</vt:lpstr>
      <vt:lpstr>Adverse effects of digitalis</vt:lpstr>
      <vt:lpstr>digitalis ADVERSE EFFECTS …. CONT’D</vt:lpstr>
      <vt:lpstr>Digitalis …. Cont’d</vt:lpstr>
      <vt:lpstr>βeta-adrenoceptor antagonists</vt:lpstr>
      <vt:lpstr>Use of beta-blockers in the management of heart failure</vt:lpstr>
      <vt:lpstr>Direct acting sympathomimetics</vt:lpstr>
      <vt:lpstr>Dopamine and dobutamine</vt:lpstr>
      <vt:lpstr>Phosphodiesterase-III (PDE-III) inhibitors</vt:lpstr>
      <vt:lpstr>ACE inhibitors and ANGIOTENSIN AT1 receptor antagonists</vt:lpstr>
      <vt:lpstr>ACE inhibitors and ANGIOTENSIN AT1 receptor antagonists …. CONT’D</vt:lpstr>
      <vt:lpstr>Use of vasodilators in congestive heart failure</vt:lpstr>
      <vt:lpstr>Use of vasodilators in congestive heart failure</vt:lpstr>
      <vt:lpstr>Nesiritide</vt:lpstr>
      <vt:lpstr>Diuretics</vt:lpstr>
      <vt:lpstr>Diuretics …. cont’d</vt:lpstr>
      <vt:lpstr>Aldosterone antagonists</vt:lpstr>
      <vt:lpstr>aldosterone antagonists …. CONT’D</vt:lpstr>
      <vt:lpstr>END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DRUGS ACTING ON BLOOD COAGULATION</dc:title>
  <dc:creator>Dr Sindwa Namataa</dc:creator>
  <cp:lastModifiedBy>Windows User</cp:lastModifiedBy>
  <cp:revision>261</cp:revision>
  <dcterms:created xsi:type="dcterms:W3CDTF">2013-01-20T13:17:56Z</dcterms:created>
  <dcterms:modified xsi:type="dcterms:W3CDTF">2021-06-13T16:38:18Z</dcterms:modified>
</cp:coreProperties>
</file>