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459" r:id="rId2"/>
    <p:sldId id="461" r:id="rId3"/>
    <p:sldId id="462" r:id="rId4"/>
    <p:sldId id="463" r:id="rId5"/>
    <p:sldId id="464" r:id="rId6"/>
    <p:sldId id="465" r:id="rId7"/>
    <p:sldId id="466" r:id="rId8"/>
    <p:sldId id="467" r:id="rId9"/>
    <p:sldId id="468" r:id="rId10"/>
    <p:sldId id="469" r:id="rId11"/>
    <p:sldId id="470" r:id="rId12"/>
    <p:sldId id="471" r:id="rId13"/>
    <p:sldId id="472" r:id="rId14"/>
    <p:sldId id="473" r:id="rId15"/>
    <p:sldId id="474" r:id="rId16"/>
    <p:sldId id="475" r:id="rId17"/>
    <p:sldId id="476" r:id="rId18"/>
    <p:sldId id="477" r:id="rId19"/>
    <p:sldId id="478" r:id="rId20"/>
    <p:sldId id="479" r:id="rId21"/>
    <p:sldId id="480" r:id="rId22"/>
    <p:sldId id="481" r:id="rId23"/>
    <p:sldId id="482" r:id="rId24"/>
    <p:sldId id="483" r:id="rId25"/>
    <p:sldId id="484" r:id="rId26"/>
    <p:sldId id="485" r:id="rId27"/>
    <p:sldId id="486" r:id="rId28"/>
    <p:sldId id="487" r:id="rId29"/>
    <p:sldId id="488" r:id="rId30"/>
    <p:sldId id="489" r:id="rId31"/>
    <p:sldId id="490" r:id="rId32"/>
    <p:sldId id="491" r:id="rId33"/>
    <p:sldId id="49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112F3-67A3-4930-BE55-E27734035764}" type="datetimeFigureOut">
              <a:rPr lang="en-US" smtClean="0"/>
              <a:pPr/>
              <a:t>6/2/2021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C569D-F722-472E-9D47-A66A270A38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9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3594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4194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4980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7867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CEA5-E8D5-4A6B-9D1E-21DA2B7D23E3}" type="datetime1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75E1C-D257-4D2F-9DA4-254BD440C357}" type="datetime1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7054-8021-4812-8AAA-8E579C95A1BE}" type="datetime1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3F895-C6B2-43DD-B12A-C25C400F3464}" type="datetime1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97E4-A67D-44F7-9A68-8149A5ED2B47}" type="datetime1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144F-3904-4F99-B22F-452E7D70B94C}" type="datetime1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A4E4-4E20-4EB2-A11D-295A084989B2}" type="datetime1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7E4A4-3220-4393-AF97-7311615F9B32}" type="datetime1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AB02-15A0-4995-87EA-CF4A53730E54}" type="datetime1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651D-3DBA-477E-A8B3-F9491534C25D}" type="datetime1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3F54-8D9D-4871-B34D-5765ADF16958}" type="datetime1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E97A9-341F-4594-95A8-1B113DAAFEAD}" type="datetime1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70528-C745-4B2E-A9A2-DD3FF50D6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3200" b="1" dirty="0" smtClean="0">
                <a:solidFill>
                  <a:srgbClr val="53181A"/>
                </a:solidFill>
                <a:latin typeface="Georgia" panose="02040502050405020303" pitchFamily="18" charset="0"/>
                <a:cs typeface="Georgia" panose="02040502050405020303" charset="0"/>
              </a:rPr>
              <a:t>ANTI-ANGINAL DRUGS</a:t>
            </a:r>
            <a:endParaRPr lang="en-US" sz="3200" b="1" i="0" u="none" strike="noStrike" cap="none" dirty="0">
              <a:solidFill>
                <a:srgbClr val="53181A"/>
              </a:solidFill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3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95535"/>
            <a:ext cx="8652680" cy="982638"/>
          </a:xfrm>
        </p:spPr>
        <p:txBody>
          <a:bodyPr>
            <a:noAutofit/>
          </a:bodyPr>
          <a:lstStyle/>
          <a:p>
            <a:pPr algn="l"/>
            <a:r>
              <a:rPr lang="en-US" sz="2500" b="1" cap="all" dirty="0" smtClean="0">
                <a:latin typeface="Georgia" panose="02040502050405020303" pitchFamily="18" charset="0"/>
              </a:rPr>
              <a:t>Therapeutic strategies in angina …. cont’d</a:t>
            </a:r>
            <a:endParaRPr lang="en-US" sz="25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371599"/>
            <a:ext cx="8652680" cy="4984751"/>
          </a:xfrm>
        </p:spPr>
        <p:txBody>
          <a:bodyPr>
            <a:noAutofit/>
          </a:bodyPr>
          <a:lstStyle/>
          <a:p>
            <a:pPr marL="347472" indent="-347472">
              <a:spcBef>
                <a:spcPts val="1800"/>
              </a:spcBef>
            </a:pPr>
            <a:r>
              <a:rPr lang="en-US" sz="2250" dirty="0" smtClean="0">
                <a:latin typeface="Georgia" panose="02040502050405020303" pitchFamily="18" charset="0"/>
              </a:rPr>
              <a:t>Nitrates, calcium blockers, beta-blockers and potassium channel openers  all reduce the O</a:t>
            </a:r>
            <a:r>
              <a:rPr lang="en-US" sz="2250" baseline="-25000" dirty="0" smtClean="0">
                <a:latin typeface="Georgia" panose="02040502050405020303" pitchFamily="18" charset="0"/>
              </a:rPr>
              <a:t>2</a:t>
            </a:r>
            <a:r>
              <a:rPr lang="en-US" sz="2250" dirty="0" smtClean="0">
                <a:latin typeface="Georgia" panose="02040502050405020303" pitchFamily="18" charset="0"/>
              </a:rPr>
              <a:t> requirement  in atherosclerotic angina</a:t>
            </a:r>
          </a:p>
          <a:p>
            <a:pPr marL="347472" indent="-347472">
              <a:spcBef>
                <a:spcPts val="1800"/>
              </a:spcBef>
            </a:pPr>
            <a:r>
              <a:rPr lang="en-US" sz="2250" dirty="0" smtClean="0">
                <a:latin typeface="Georgia" panose="02040502050405020303" pitchFamily="18" charset="0"/>
              </a:rPr>
              <a:t>Nitrates and calcium channel blockers [</a:t>
            </a:r>
            <a:r>
              <a:rPr lang="en-US" sz="225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250" dirty="0" smtClean="0">
                <a:latin typeface="Georgia" panose="02040502050405020303" pitchFamily="18" charset="0"/>
              </a:rPr>
              <a:t> and </a:t>
            </a:r>
            <a:r>
              <a:rPr lang="en-US" sz="2250" dirty="0" err="1" smtClean="0">
                <a:latin typeface="Georgia" panose="02040502050405020303" pitchFamily="18" charset="0"/>
              </a:rPr>
              <a:t>diltiazem</a:t>
            </a:r>
            <a:r>
              <a:rPr lang="en-US" sz="2250" dirty="0" smtClean="0">
                <a:latin typeface="Georgia" panose="02040502050405020303" pitchFamily="18" charset="0"/>
              </a:rPr>
              <a:t>] (but not beta-blockers) can increase O</a:t>
            </a:r>
            <a:r>
              <a:rPr lang="en-US" sz="2250" baseline="-25000" dirty="0" smtClean="0">
                <a:latin typeface="Georgia" panose="02040502050405020303" pitchFamily="18" charset="0"/>
              </a:rPr>
              <a:t>2</a:t>
            </a:r>
            <a:r>
              <a:rPr lang="en-US" sz="2250" dirty="0" smtClean="0">
                <a:latin typeface="Georgia" panose="02040502050405020303" pitchFamily="18" charset="0"/>
              </a:rPr>
              <a:t> delivery by reducing vasospasm (only in </a:t>
            </a:r>
            <a:r>
              <a:rPr lang="en-US" sz="2250" dirty="0" err="1" smtClean="0">
                <a:latin typeface="Georgia" panose="02040502050405020303" pitchFamily="18" charset="0"/>
              </a:rPr>
              <a:t>vasospastic</a:t>
            </a:r>
            <a:r>
              <a:rPr lang="en-US" sz="2250" dirty="0" smtClean="0">
                <a:latin typeface="Georgia" panose="02040502050405020303" pitchFamily="18" charset="0"/>
              </a:rPr>
              <a:t> angina)</a:t>
            </a:r>
          </a:p>
          <a:p>
            <a:pPr marL="347472" indent="-347472">
              <a:spcBef>
                <a:spcPts val="1800"/>
              </a:spcBef>
            </a:pPr>
            <a:r>
              <a:rPr lang="en-US" sz="2250" dirty="0" smtClean="0">
                <a:latin typeface="Georgia" panose="02040502050405020303" pitchFamily="18" charset="0"/>
              </a:rPr>
              <a:t>In unstable angina, oxygen delivery is increased by myocardial revascularization (by angioplasty) which corrects coronary obstruction</a:t>
            </a:r>
          </a:p>
          <a:p>
            <a:pPr marL="347472" indent="-347472">
              <a:spcBef>
                <a:spcPts val="1800"/>
              </a:spcBef>
            </a:pPr>
            <a:r>
              <a:rPr lang="en-US" sz="2250" dirty="0" smtClean="0">
                <a:latin typeface="Georgia" panose="02040502050405020303" pitchFamily="18" charset="0"/>
              </a:rPr>
              <a:t>Therapy for unstable angina is urgent angioplasty and inhibiting platelet aggregation is major target of drug therapy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8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74638"/>
            <a:ext cx="8710684" cy="7921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Organic nitrates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46799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Organic nitrates relax all types of smooth muscles </a:t>
            </a:r>
            <a:r>
              <a:rPr lang="en-US" sz="2400" dirty="0">
                <a:latin typeface="Georgia" panose="02040502050405020303" pitchFamily="18" charset="0"/>
              </a:rPr>
              <a:t>(</a:t>
            </a:r>
            <a:r>
              <a:rPr lang="en-US" sz="2400" dirty="0" smtClean="0">
                <a:latin typeface="Georgia" panose="02040502050405020303" pitchFamily="18" charset="0"/>
              </a:rPr>
              <a:t>vascular and non-vascular)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Relax both arteries and veins but more effective on veins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have no direct effect on cardiac or skeletal muscles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Are </a:t>
            </a:r>
            <a:r>
              <a:rPr lang="en-US" sz="2400" dirty="0" err="1" smtClean="0">
                <a:latin typeface="Georgia" panose="02040502050405020303" pitchFamily="18" charset="0"/>
              </a:rPr>
              <a:t>denitrated</a:t>
            </a:r>
            <a:r>
              <a:rPr lang="en-US" sz="2400" dirty="0" smtClean="0">
                <a:latin typeface="Georgia" panose="02040502050405020303" pitchFamily="18" charset="0"/>
              </a:rPr>
              <a:t> to release of nitric oxide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921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Organic nitrates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7561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Nitrate </a:t>
            </a:r>
            <a:r>
              <a:rPr lang="en-US" sz="2400" dirty="0" smtClean="0">
                <a:latin typeface="Georgia" panose="02040502050405020303" pitchFamily="18" charset="0"/>
                <a:cs typeface="Arial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  <a:sym typeface="Symbol" pitchFamily="18" charset="2"/>
              </a:rPr>
              <a:t>   Nitric </a:t>
            </a:r>
            <a:r>
              <a:rPr lang="en-US" sz="2400" dirty="0">
                <a:latin typeface="Georgia" panose="02040502050405020303" pitchFamily="18" charset="0"/>
                <a:sym typeface="Symbol" pitchFamily="18" charset="2"/>
              </a:rPr>
              <a:t>oxide </a:t>
            </a:r>
            <a:r>
              <a:rPr lang="en-US" sz="2400" dirty="0" smtClean="0">
                <a:latin typeface="Georgia" panose="02040502050405020303" pitchFamily="18" charset="0"/>
                <a:sym typeface="Symbol" pitchFamily="18" charset="2"/>
              </a:rPr>
              <a:t>(mediated by g</a:t>
            </a:r>
            <a:r>
              <a:rPr lang="en-US" sz="2400" dirty="0" smtClean="0">
                <a:latin typeface="Georgia" panose="02040502050405020303" pitchFamily="18" charset="0"/>
              </a:rPr>
              <a:t>lutathione S-</a:t>
            </a:r>
            <a:r>
              <a:rPr lang="en-US" sz="2400" dirty="0" err="1" smtClean="0">
                <a:latin typeface="Georgia" panose="02040502050405020303" pitchFamily="18" charset="0"/>
              </a:rPr>
              <a:t>transferase</a:t>
            </a:r>
            <a:r>
              <a:rPr lang="en-US" sz="2400" dirty="0" smtClean="0">
                <a:latin typeface="Georgia" panose="02040502050405020303" pitchFamily="18" charset="0"/>
                <a:sym typeface="Symbol" pitchFamily="18" charset="2"/>
              </a:rPr>
              <a:t>)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The </a:t>
            </a:r>
            <a:r>
              <a:rPr lang="en-US" sz="2400" dirty="0" smtClean="0">
                <a:latin typeface="Georgia" panose="02040502050405020303" pitchFamily="18" charset="0"/>
              </a:rPr>
              <a:t>nitric oxide </a:t>
            </a:r>
            <a:r>
              <a:rPr lang="en-US" sz="2400" dirty="0">
                <a:latin typeface="Georgia" panose="02040502050405020303" pitchFamily="18" charset="0"/>
              </a:rPr>
              <a:t>released stimulates </a:t>
            </a:r>
            <a:r>
              <a:rPr lang="en-US" sz="2400" dirty="0" err="1">
                <a:latin typeface="Georgia" panose="02040502050405020303" pitchFamily="18" charset="0"/>
              </a:rPr>
              <a:t>guanylyl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cyclase</a:t>
            </a:r>
            <a:r>
              <a:rPr lang="en-US" sz="2400" dirty="0">
                <a:latin typeface="Georgia" panose="02040502050405020303" pitchFamily="18" charset="0"/>
              </a:rPr>
              <a:t> which leads to formation of cyclic GMP 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Cyclic GMP </a:t>
            </a:r>
            <a:r>
              <a:rPr lang="en-US" sz="2400" dirty="0">
                <a:latin typeface="Georgia" panose="02040502050405020303" pitchFamily="18" charset="0"/>
              </a:rPr>
              <a:t>causes smooth muscle relaxation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In platelets </a:t>
            </a:r>
            <a:r>
              <a:rPr lang="en-US" sz="2400" dirty="0" smtClean="0">
                <a:latin typeface="Georgia" panose="02040502050405020303" pitchFamily="18" charset="0"/>
              </a:rPr>
              <a:t>cyclic GMP </a:t>
            </a:r>
            <a:r>
              <a:rPr lang="en-US" sz="2400" dirty="0">
                <a:latin typeface="Georgia" panose="02040502050405020303" pitchFamily="18" charset="0"/>
              </a:rPr>
              <a:t>decreases platelet </a:t>
            </a:r>
            <a:r>
              <a:rPr lang="en-US" sz="2400" dirty="0" smtClean="0">
                <a:latin typeface="Georgia" panose="02040502050405020303" pitchFamily="18" charset="0"/>
              </a:rPr>
              <a:t>aggregation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0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0125"/>
            <a:ext cx="8503692" cy="843649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2600" b="1" cap="all" dirty="0" err="1" smtClean="0">
                <a:latin typeface="Georgia" panose="02040502050405020303" pitchFamily="18" charset="0"/>
              </a:rPr>
              <a:t>Glyceryl</a:t>
            </a:r>
            <a:r>
              <a:rPr lang="en-US" sz="2600" b="1" cap="all" dirty="0" smtClean="0">
                <a:latin typeface="Georgia" panose="02040502050405020303" pitchFamily="18" charset="0"/>
              </a:rPr>
              <a:t> </a:t>
            </a:r>
            <a:r>
              <a:rPr lang="en-US" sz="2600" b="1" cap="all" dirty="0" err="1" smtClean="0">
                <a:latin typeface="Georgia" panose="02040502050405020303" pitchFamily="18" charset="0"/>
              </a:rPr>
              <a:t>trinitrate</a:t>
            </a:r>
            <a:r>
              <a:rPr lang="en-US" sz="2600" b="1" cap="all" dirty="0" smtClean="0">
                <a:latin typeface="Georgia" panose="02040502050405020303" pitchFamily="18" charset="0"/>
              </a:rPr>
              <a:t> [Nitroglycerine (NTG/GTN)]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503692" cy="46037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GTN is the </a:t>
            </a:r>
            <a:r>
              <a:rPr lang="en-US" sz="2400" dirty="0">
                <a:latin typeface="Georgia" panose="02040502050405020303" pitchFamily="18" charset="0"/>
              </a:rPr>
              <a:t>m</a:t>
            </a:r>
            <a:r>
              <a:rPr lang="en-US" sz="2400" dirty="0" smtClean="0">
                <a:latin typeface="Georgia" panose="02040502050405020303" pitchFamily="18" charset="0"/>
              </a:rPr>
              <a:t>ost important of the nitrates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Rapidly </a:t>
            </a:r>
            <a:r>
              <a:rPr lang="en-US" sz="2400" dirty="0" err="1">
                <a:latin typeface="Georgia" panose="02040502050405020303" pitchFamily="18" charset="0"/>
              </a:rPr>
              <a:t>denitrated</a:t>
            </a:r>
            <a:r>
              <a:rPr lang="en-US" sz="2400" dirty="0">
                <a:latin typeface="Georgia" panose="02040502050405020303" pitchFamily="18" charset="0"/>
              </a:rPr>
              <a:t> in the liver and smooth muscle to </a:t>
            </a:r>
            <a:r>
              <a:rPr lang="en-US" sz="2400" dirty="0" err="1">
                <a:latin typeface="Georgia" panose="02040502050405020303" pitchFamily="18" charset="0"/>
              </a:rPr>
              <a:t>dinitrate</a:t>
            </a:r>
            <a:r>
              <a:rPr lang="en-US" sz="2400" dirty="0">
                <a:latin typeface="Georgia" panose="02040502050405020303" pitchFamily="18" charset="0"/>
              </a:rPr>
              <a:t> and </a:t>
            </a:r>
            <a:r>
              <a:rPr lang="en-US" sz="2400" dirty="0" err="1">
                <a:latin typeface="Georgia" panose="02040502050405020303" pitchFamily="18" charset="0"/>
              </a:rPr>
              <a:t>mononitrate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Undergoes extensive first-pass metabolism (&gt; 90%) thus swallowed GTN is </a:t>
            </a:r>
            <a:r>
              <a:rPr lang="en-US" sz="2400" dirty="0" smtClean="0">
                <a:latin typeface="Georgia" panose="02040502050405020303" pitchFamily="18" charset="0"/>
              </a:rPr>
              <a:t>ineffective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6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150125"/>
            <a:ext cx="8666329" cy="843649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2800" b="1" cap="all" dirty="0" err="1" smtClean="0">
                <a:latin typeface="Georgia" panose="02040502050405020303" pitchFamily="18" charset="0"/>
              </a:rPr>
              <a:t>Glyceryl</a:t>
            </a:r>
            <a:r>
              <a:rPr lang="en-US" sz="2800" b="1" cap="all" dirty="0" smtClean="0">
                <a:latin typeface="Georgia" panose="02040502050405020303" pitchFamily="18" charset="0"/>
              </a:rPr>
              <a:t> </a:t>
            </a:r>
            <a:r>
              <a:rPr lang="en-US" sz="2800" b="1" cap="all" dirty="0" err="1" smtClean="0">
                <a:latin typeface="Georgia" panose="02040502050405020303" pitchFamily="18" charset="0"/>
              </a:rPr>
              <a:t>trinitrate</a:t>
            </a:r>
            <a:r>
              <a:rPr lang="en-US" sz="2800" b="1" cap="all" dirty="0">
                <a:latin typeface="Georgia" panose="02040502050405020303" pitchFamily="18" charset="0"/>
              </a:rPr>
              <a:t> </a:t>
            </a:r>
            <a:r>
              <a:rPr lang="en-US" sz="2800" b="1" cap="all" dirty="0" smtClean="0">
                <a:latin typeface="Georgia" panose="02040502050405020303" pitchFamily="18" charset="0"/>
              </a:rPr>
              <a:t>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201003"/>
            <a:ext cx="8666329" cy="5425221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Available forms of GTN:</a:t>
            </a:r>
          </a:p>
          <a:p>
            <a:pPr marL="457200" lvl="2" indent="-457200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Sublingual (duration of action: 10-20 min): </a:t>
            </a:r>
            <a:r>
              <a:rPr lang="en-US" sz="2600" dirty="0">
                <a:latin typeface="Georgia" panose="02040502050405020303" pitchFamily="18" charset="0"/>
              </a:rPr>
              <a:t>standard form for treatment of acute </a:t>
            </a:r>
            <a:r>
              <a:rPr lang="en-US" sz="2600" dirty="0" err="1">
                <a:latin typeface="Georgia" panose="02040502050405020303" pitchFamily="18" charset="0"/>
              </a:rPr>
              <a:t>anginal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pain. Sublingual administration avoids first-pass hepatic metabolism.</a:t>
            </a:r>
          </a:p>
          <a:p>
            <a:pPr marL="457200" lvl="2" indent="-457200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Transdermal (duration of action: 8-10 h): used for prophylaxis</a:t>
            </a:r>
          </a:p>
          <a:p>
            <a:pPr marL="457200" lvl="2" indent="-457200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Intravenous: used in emergencies  (unstable angina and myocardial infarction)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3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36479"/>
            <a:ext cx="8652680" cy="933496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Long-acting nitrates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73707"/>
            <a:ext cx="8652680" cy="5452518"/>
          </a:xfrm>
        </p:spPr>
        <p:txBody>
          <a:bodyPr>
            <a:noAutofit/>
          </a:bodyPr>
          <a:lstStyle/>
          <a:p>
            <a:pPr marL="347472" indent="-347472">
              <a:spcBef>
                <a:spcPts val="1200"/>
              </a:spcBef>
              <a:buFont typeface="Wingdings" pitchFamily="2" charset="2"/>
              <a:buNone/>
            </a:pPr>
            <a:r>
              <a:rPr lang="en-US" sz="2500" dirty="0" smtClean="0">
                <a:latin typeface="Georgia" panose="02040502050405020303" pitchFamily="18" charset="0"/>
              </a:rPr>
              <a:t>Long acting nitrates are used for prophylaxis</a:t>
            </a:r>
          </a:p>
          <a:p>
            <a:pPr marL="347472" indent="-347472">
              <a:spcBef>
                <a:spcPts val="1200"/>
              </a:spcBef>
              <a:buFont typeface="Wingdings" pitchFamily="2" charset="2"/>
              <a:buNone/>
            </a:pPr>
            <a:r>
              <a:rPr lang="en-US" sz="2500" b="1" dirty="0" err="1" smtClean="0">
                <a:latin typeface="Georgia" panose="02040502050405020303" pitchFamily="18" charset="0"/>
              </a:rPr>
              <a:t>Isosorbide</a:t>
            </a:r>
            <a:r>
              <a:rPr lang="en-US" sz="2500" b="1" dirty="0" smtClean="0">
                <a:latin typeface="Georgia" panose="02040502050405020303" pitchFamily="18" charset="0"/>
              </a:rPr>
              <a:t> </a:t>
            </a:r>
            <a:r>
              <a:rPr lang="en-US" sz="2500" b="1" dirty="0" err="1" smtClean="0">
                <a:latin typeface="Georgia" panose="02040502050405020303" pitchFamily="18" charset="0"/>
              </a:rPr>
              <a:t>dinitrate</a:t>
            </a:r>
            <a:r>
              <a:rPr lang="en-US" sz="2500" b="1" dirty="0" smtClean="0">
                <a:latin typeface="Georgia" panose="02040502050405020303" pitchFamily="18" charset="0"/>
              </a:rPr>
              <a:t> </a:t>
            </a:r>
          </a:p>
          <a:p>
            <a:pPr marL="347472" indent="-347472">
              <a:spcBef>
                <a:spcPts val="12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Another commonly used nitrate</a:t>
            </a:r>
          </a:p>
          <a:p>
            <a:pPr marL="347472" indent="-347472">
              <a:spcBef>
                <a:spcPts val="12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Available in sublingual and oral forms</a:t>
            </a:r>
          </a:p>
          <a:p>
            <a:pPr marL="347472" indent="-347472">
              <a:spcBef>
                <a:spcPts val="12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Rapidly </a:t>
            </a:r>
            <a:r>
              <a:rPr lang="en-US" sz="2500" dirty="0" err="1" smtClean="0">
                <a:latin typeface="Georgia" panose="02040502050405020303" pitchFamily="18" charset="0"/>
              </a:rPr>
              <a:t>denitrated</a:t>
            </a:r>
            <a:r>
              <a:rPr lang="en-US" sz="2500" dirty="0" smtClean="0">
                <a:latin typeface="Georgia" panose="02040502050405020303" pitchFamily="18" charset="0"/>
              </a:rPr>
              <a:t> in the liver and smooth muscle to </a:t>
            </a:r>
            <a:r>
              <a:rPr lang="en-US" sz="2500" dirty="0" err="1" smtClean="0">
                <a:latin typeface="Georgia" panose="02040502050405020303" pitchFamily="18" charset="0"/>
              </a:rPr>
              <a:t>isosorbide</a:t>
            </a:r>
            <a:r>
              <a:rPr lang="en-US" sz="2500" dirty="0" smtClean="0">
                <a:latin typeface="Georgia" panose="02040502050405020303" pitchFamily="18" charset="0"/>
              </a:rPr>
              <a:t> </a:t>
            </a:r>
            <a:r>
              <a:rPr lang="en-US" sz="2500" dirty="0" err="1" smtClean="0">
                <a:latin typeface="Georgia" panose="02040502050405020303" pitchFamily="18" charset="0"/>
              </a:rPr>
              <a:t>mononitrate</a:t>
            </a:r>
            <a:r>
              <a:rPr lang="en-US" sz="2500" dirty="0" smtClean="0">
                <a:latin typeface="Georgia" panose="02040502050405020303" pitchFamily="18" charset="0"/>
              </a:rPr>
              <a:t> which is also active</a:t>
            </a:r>
          </a:p>
          <a:p>
            <a:pPr marL="347472" indent="-347472">
              <a:spcBef>
                <a:spcPts val="1200"/>
              </a:spcBef>
              <a:buFont typeface="Wingdings" pitchFamily="2" charset="2"/>
              <a:buNone/>
            </a:pPr>
            <a:r>
              <a:rPr lang="en-US" sz="2500" b="1" dirty="0" err="1" smtClean="0">
                <a:latin typeface="Georgia" panose="02040502050405020303" pitchFamily="18" charset="0"/>
              </a:rPr>
              <a:t>Isosorbide</a:t>
            </a:r>
            <a:r>
              <a:rPr lang="en-US" sz="2500" b="1" dirty="0" smtClean="0">
                <a:latin typeface="Georgia" panose="02040502050405020303" pitchFamily="18" charset="0"/>
              </a:rPr>
              <a:t> </a:t>
            </a:r>
            <a:r>
              <a:rPr lang="en-US" sz="2500" b="1" dirty="0" err="1" smtClean="0">
                <a:latin typeface="Georgia" panose="02040502050405020303" pitchFamily="18" charset="0"/>
              </a:rPr>
              <a:t>mononitrate</a:t>
            </a:r>
            <a:endParaRPr lang="en-US" sz="2500" b="1" dirty="0" smtClean="0">
              <a:latin typeface="Georgia" panose="02040502050405020303" pitchFamily="18" charset="0"/>
            </a:endParaRPr>
          </a:p>
          <a:p>
            <a:pPr marL="347472" indent="-347472">
              <a:spcBef>
                <a:spcPts val="12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A metabolite of </a:t>
            </a:r>
            <a:r>
              <a:rPr lang="en-US" sz="2500" dirty="0" err="1" smtClean="0">
                <a:latin typeface="Georgia" panose="02040502050405020303" pitchFamily="18" charset="0"/>
              </a:rPr>
              <a:t>isosorbide</a:t>
            </a:r>
            <a:r>
              <a:rPr lang="en-US" sz="2500" dirty="0" smtClean="0">
                <a:latin typeface="Georgia" panose="02040502050405020303" pitchFamily="18" charset="0"/>
              </a:rPr>
              <a:t> </a:t>
            </a:r>
            <a:r>
              <a:rPr lang="en-US" sz="2500" dirty="0" err="1">
                <a:latin typeface="Georgia" panose="02040502050405020303" pitchFamily="18" charset="0"/>
              </a:rPr>
              <a:t>d</a:t>
            </a:r>
            <a:r>
              <a:rPr lang="en-US" sz="2500" dirty="0" err="1" smtClean="0">
                <a:latin typeface="Georgia" panose="02040502050405020303" pitchFamily="18" charset="0"/>
              </a:rPr>
              <a:t>initrate</a:t>
            </a:r>
            <a:r>
              <a:rPr lang="en-US" sz="2500" dirty="0" smtClean="0">
                <a:latin typeface="Georgia" panose="02040502050405020303" pitchFamily="18" charset="0"/>
              </a:rPr>
              <a:t>, available as a separate drug </a:t>
            </a:r>
          </a:p>
          <a:p>
            <a:pPr marL="347472" indent="-347472">
              <a:spcBef>
                <a:spcPts val="12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Oral form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63773"/>
            <a:ext cx="8785297" cy="928047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cap="all" dirty="0" smtClean="0">
                <a:latin typeface="Georgia" panose="02040502050405020303" pitchFamily="18" charset="0"/>
              </a:rPr>
              <a:t>Organic nitrates: effects on the CVS</a:t>
            </a:r>
            <a:endParaRPr lang="en-US" sz="32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5"/>
            <a:ext cx="8666329" cy="5384279"/>
          </a:xfrm>
        </p:spPr>
        <p:txBody>
          <a:bodyPr>
            <a:normAutofit/>
          </a:bodyPr>
          <a:lstStyle/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Smooth muscle relaxation leads to peripheral </a:t>
            </a:r>
            <a:r>
              <a:rPr lang="en-US" sz="2600" dirty="0" err="1" smtClean="0">
                <a:latin typeface="Georgia" panose="02040502050405020303" pitchFamily="18" charset="0"/>
              </a:rPr>
              <a:t>venodilatation</a:t>
            </a:r>
            <a:r>
              <a:rPr lang="en-US" sz="2600" dirty="0" smtClean="0">
                <a:latin typeface="Georgia" panose="02040502050405020303" pitchFamily="18" charset="0"/>
              </a:rPr>
              <a:t> resulting in reduced preload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Reduced afterload because of arteriolar dilatation (reduced peripheral vascular resistance resulting in reduced blood pressure)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Overall, there is reduction in O</a:t>
            </a:r>
            <a:r>
              <a:rPr lang="en-US" sz="2600" baseline="-25000" dirty="0" smtClean="0">
                <a:latin typeface="Georgia" panose="02040502050405020303" pitchFamily="18" charset="0"/>
              </a:rPr>
              <a:t>2 </a:t>
            </a:r>
            <a:r>
              <a:rPr lang="en-US" sz="2600" dirty="0" smtClean="0">
                <a:latin typeface="Georgia" panose="02040502050405020303" pitchFamily="18" charset="0"/>
              </a:rPr>
              <a:t>consumption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Can cause reflex tachycardia and increased force of contraction in response to reduction in blood pressure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2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22830"/>
            <a:ext cx="8669740" cy="955343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Organic nitrates: clinical uses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28299"/>
            <a:ext cx="8669740" cy="5397926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Short acting nitrates (sublingual GTN): for acute attacks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Long acting nitrates (</a:t>
            </a:r>
            <a:r>
              <a:rPr lang="en-US" sz="2400" dirty="0" err="1" smtClean="0">
                <a:latin typeface="Georgia" panose="02040502050405020303" pitchFamily="18" charset="0"/>
              </a:rPr>
              <a:t>isosorbide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dinitrate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mononitrate</a:t>
            </a:r>
            <a:r>
              <a:rPr lang="en-US" sz="2400" dirty="0" smtClean="0">
                <a:latin typeface="Georgia" panose="02040502050405020303" pitchFamily="18" charset="0"/>
              </a:rPr>
              <a:t>, and </a:t>
            </a:r>
            <a:r>
              <a:rPr lang="en-US" sz="2400" dirty="0" err="1" smtClean="0">
                <a:latin typeface="Georgia" panose="02040502050405020303" pitchFamily="18" charset="0"/>
              </a:rPr>
              <a:t>transdermal</a:t>
            </a:r>
            <a:r>
              <a:rPr lang="en-US" sz="2400" dirty="0" smtClean="0">
                <a:latin typeface="Georgia" panose="02040502050405020303" pitchFamily="18" charset="0"/>
              </a:rPr>
              <a:t> GTN): for prophylaxis</a:t>
            </a:r>
          </a:p>
          <a:p>
            <a:pPr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Used for treatment of all types of angina: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Exertional</a:t>
            </a:r>
            <a:r>
              <a:rPr lang="en-US" sz="2400" dirty="0" smtClean="0">
                <a:latin typeface="Georgia" panose="02040502050405020303" pitchFamily="18" charset="0"/>
              </a:rPr>
              <a:t> angina: decrease preload and </a:t>
            </a:r>
            <a:r>
              <a:rPr lang="en-US" sz="2400" dirty="0" err="1" smtClean="0">
                <a:latin typeface="Georgia" panose="02040502050405020303" pitchFamily="18" charset="0"/>
              </a:rPr>
              <a:t>afterload</a:t>
            </a:r>
            <a:r>
              <a:rPr lang="en-US" sz="2400" dirty="0" smtClean="0">
                <a:latin typeface="Georgia" panose="02040502050405020303" pitchFamily="18" charset="0"/>
              </a:rPr>
              <a:t> (decrease myocardial oxygen requirement)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Georgia" panose="02040502050405020303" pitchFamily="18" charset="0"/>
              </a:rPr>
              <a:t>Vasospastic</a:t>
            </a:r>
            <a:r>
              <a:rPr lang="en-US" sz="2400" dirty="0" smtClean="0">
                <a:latin typeface="Georgia" panose="02040502050405020303" pitchFamily="18" charset="0"/>
              </a:rPr>
              <a:t> angina: relax smooth muscle of </a:t>
            </a:r>
            <a:r>
              <a:rPr lang="en-US" sz="2400" dirty="0" err="1" smtClean="0">
                <a:latin typeface="Georgia" panose="02040502050405020303" pitchFamily="18" charset="0"/>
              </a:rPr>
              <a:t>epicardial</a:t>
            </a:r>
            <a:r>
              <a:rPr lang="en-US" sz="2400" dirty="0" smtClean="0">
                <a:latin typeface="Georgia" panose="02040502050405020303" pitchFamily="18" charset="0"/>
              </a:rPr>
              <a:t> coronary artery and relieve coronary spasm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Unstable angina: decrease myocardial oxygen requirement, relieve coronary spasm and decrease platelet aggregation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4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22831"/>
            <a:ext cx="8748215" cy="968990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Organic nitrates: adverse effects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19199"/>
            <a:ext cx="8748215" cy="5407025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Adverse effects related to </a:t>
            </a:r>
            <a:r>
              <a:rPr lang="en-US" sz="2600" b="1" dirty="0" err="1" smtClean="0">
                <a:latin typeface="Georgia" panose="02040502050405020303" pitchFamily="18" charset="0"/>
              </a:rPr>
              <a:t>venodilatation</a:t>
            </a:r>
            <a:r>
              <a:rPr lang="en-US" sz="2600" b="1" dirty="0" smtClean="0">
                <a:latin typeface="Georgia" panose="02040502050405020303" pitchFamily="18" charset="0"/>
              </a:rPr>
              <a:t> and vasodilatation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Tachycardia (baroreceptor reflex)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Orthostatic hypotension (direct extension of </a:t>
            </a:r>
            <a:r>
              <a:rPr lang="en-US" sz="2600" dirty="0" err="1" smtClean="0">
                <a:latin typeface="Georgia" panose="02040502050405020303" pitchFamily="18" charset="0"/>
              </a:rPr>
              <a:t>venodilator</a:t>
            </a:r>
            <a:r>
              <a:rPr lang="en-US" sz="2600" dirty="0" smtClean="0">
                <a:latin typeface="Georgia" panose="02040502050405020303" pitchFamily="18" charset="0"/>
              </a:rPr>
              <a:t> effect)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Throbbing headache (from </a:t>
            </a:r>
            <a:r>
              <a:rPr lang="en-US" sz="2600" dirty="0" err="1" smtClean="0">
                <a:latin typeface="Georgia" panose="02040502050405020303" pitchFamily="18" charset="0"/>
              </a:rPr>
              <a:t>meningeal</a:t>
            </a:r>
            <a:r>
              <a:rPr lang="en-US" sz="2600" dirty="0" smtClean="0">
                <a:latin typeface="Georgia" panose="02040502050405020303" pitchFamily="18" charset="0"/>
              </a:rPr>
              <a:t> artery vasodilatation)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Facial or cutaneous flushing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0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22831"/>
            <a:ext cx="8748215" cy="968990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Organic nitrates: adverse effects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19199"/>
            <a:ext cx="8748215" cy="5407025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Other adverse effects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Tolerance (</a:t>
            </a:r>
            <a:r>
              <a:rPr lang="en-US" sz="2600" dirty="0" err="1" smtClean="0">
                <a:latin typeface="Georgia" panose="02040502050405020303" pitchFamily="18" charset="0"/>
              </a:rPr>
              <a:t>tachyphylaxis</a:t>
            </a:r>
            <a:r>
              <a:rPr lang="en-US" sz="2600" dirty="0" smtClean="0">
                <a:latin typeface="Georgia" panose="02040502050405020303" pitchFamily="18" charset="0"/>
              </a:rPr>
              <a:t>) [due to depletion of SH </a:t>
            </a:r>
            <a:r>
              <a:rPr lang="en-US" sz="2600" dirty="0">
                <a:latin typeface="Georgia" panose="02040502050405020303" pitchFamily="18" charset="0"/>
              </a:rPr>
              <a:t>groups that are </a:t>
            </a:r>
            <a:r>
              <a:rPr lang="en-US" sz="2600" dirty="0" smtClean="0">
                <a:latin typeface="Georgia" panose="02040502050405020303" pitchFamily="18" charset="0"/>
              </a:rPr>
              <a:t>required glutathione S-</a:t>
            </a:r>
            <a:r>
              <a:rPr lang="en-US" sz="2600" dirty="0" err="1" smtClean="0">
                <a:latin typeface="Georgia" panose="02040502050405020303" pitchFamily="18" charset="0"/>
              </a:rPr>
              <a:t>transferase</a:t>
            </a:r>
            <a:r>
              <a:rPr lang="en-US" sz="2600" dirty="0" smtClean="0">
                <a:latin typeface="Georgia" panose="02040502050405020303" pitchFamily="18" charset="0"/>
              </a:rPr>
              <a:t> for activity]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Sodium and water retention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Carcinogenicity</a:t>
            </a:r>
            <a:endParaRPr lang="en-US" sz="2600" b="1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5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300355" y="1447800"/>
            <a:ext cx="8566554" cy="490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Angina </a:t>
            </a:r>
            <a:r>
              <a:rPr lang="en-GB" sz="2400" dirty="0">
                <a:latin typeface="Georgia" panose="02040502050405020303" pitchFamily="18" charset="0"/>
              </a:rPr>
              <a:t>pectoris is the result of myocardial ischemia caused by an imbalance between myocardial blood supply and oxygen demand</a:t>
            </a:r>
          </a:p>
          <a:p>
            <a:pPr>
              <a:spcBef>
                <a:spcPts val="1800"/>
              </a:spcBef>
            </a:pPr>
            <a:r>
              <a:rPr lang="en-GB" sz="2400" dirty="0">
                <a:latin typeface="Georgia" panose="02040502050405020303" pitchFamily="18" charset="0"/>
              </a:rPr>
              <a:t>Angina is a common presenting symptom among patients with coronary artery disease</a:t>
            </a:r>
          </a:p>
          <a:p>
            <a:pPr>
              <a:spcBef>
                <a:spcPts val="1800"/>
              </a:spcBef>
            </a:pPr>
            <a:r>
              <a:rPr lang="en-GB" sz="2400" dirty="0">
                <a:latin typeface="Georgia" panose="02040502050405020303" pitchFamily="18" charset="0"/>
              </a:rPr>
              <a:t>Myocardial ischemia develops when coronary blood flow becomes inadequate to meet myocardial oxygen demand</a:t>
            </a:r>
          </a:p>
          <a:p>
            <a:pPr>
              <a:spcBef>
                <a:spcPts val="1800"/>
              </a:spcBef>
            </a:pPr>
            <a:r>
              <a:rPr lang="en-GB" sz="2400" dirty="0">
                <a:latin typeface="Georgia" panose="02040502050405020303" pitchFamily="18" charset="0"/>
              </a:rPr>
              <a:t>Angina pectoris is the most common clinical manifestation of myocardial </a:t>
            </a:r>
            <a:r>
              <a:rPr lang="en-GB" sz="2400" dirty="0" smtClean="0">
                <a:latin typeface="Georgia" panose="02040502050405020303" pitchFamily="18" charset="0"/>
              </a:rPr>
              <a:t>ischemia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300355" y="381000"/>
            <a:ext cx="8566554" cy="738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INTRODUCTION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7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1" y="136478"/>
            <a:ext cx="8693625" cy="822372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Organic Nitrates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693625" cy="5397925"/>
          </a:xfrm>
        </p:spPr>
        <p:txBody>
          <a:bodyPr>
            <a:normAutofit/>
          </a:bodyPr>
          <a:lstStyle/>
          <a:p>
            <a:pPr marL="347472" indent="-347472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Contraindications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Nitrates are contraindicated in patients with hypotension and in patients with increased intracranial pressure (nitric oxide mediated cerebral vasodilatation could further elevate intracranial pressure)</a:t>
            </a:r>
          </a:p>
          <a:p>
            <a:pPr marL="347472" indent="-347472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Drug interactions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Interact with sildenafil and similar drugs (these drugs inhibit degradation of </a:t>
            </a:r>
            <a:r>
              <a:rPr lang="en-US" sz="2600" dirty="0" err="1" smtClean="0">
                <a:latin typeface="Georgia" panose="02040502050405020303" pitchFamily="18" charset="0"/>
              </a:rPr>
              <a:t>cGMP</a:t>
            </a:r>
            <a:r>
              <a:rPr lang="en-US" sz="2600" dirty="0" smtClean="0">
                <a:latin typeface="Georgia" panose="02040502050405020303" pitchFamily="18" charset="0"/>
              </a:rPr>
              <a:t>): synergistic relaxation of vascular smooth muscle with potentially dangerous hypotension and </a:t>
            </a:r>
            <a:r>
              <a:rPr lang="en-US" sz="2600" dirty="0" err="1" smtClean="0">
                <a:latin typeface="Georgia" panose="02040502050405020303" pitchFamily="18" charset="0"/>
              </a:rPr>
              <a:t>hypoperfusion</a:t>
            </a:r>
            <a:r>
              <a:rPr lang="en-US" sz="2600" dirty="0" smtClean="0">
                <a:latin typeface="Georgia" panose="02040502050405020303" pitchFamily="18" charset="0"/>
              </a:rPr>
              <a:t> of critical organs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720920" cy="868362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Calcium channel blockers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142999"/>
            <a:ext cx="8720920" cy="5483225"/>
          </a:xfrm>
        </p:spPr>
        <p:txBody>
          <a:bodyPr>
            <a:noAutofit/>
          </a:bodyPr>
          <a:lstStyle/>
          <a:p>
            <a:pPr marL="347472" indent="-347472"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Include </a:t>
            </a:r>
            <a:r>
              <a:rPr lang="en-US" sz="25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500" dirty="0" smtClean="0">
                <a:latin typeface="Georgia" panose="02040502050405020303" pitchFamily="18" charset="0"/>
              </a:rPr>
              <a:t> (e.g. </a:t>
            </a:r>
            <a:r>
              <a:rPr lang="en-US" sz="2500" dirty="0" err="1" smtClean="0">
                <a:latin typeface="Georgia" panose="02040502050405020303" pitchFamily="18" charset="0"/>
              </a:rPr>
              <a:t>nifedipine</a:t>
            </a:r>
            <a:r>
              <a:rPr lang="en-US" sz="2500" dirty="0" smtClean="0">
                <a:latin typeface="Georgia" panose="02040502050405020303" pitchFamily="18" charset="0"/>
              </a:rPr>
              <a:t>, amlodipine, </a:t>
            </a:r>
            <a:r>
              <a:rPr lang="en-US" sz="2500" dirty="0" err="1" smtClean="0">
                <a:latin typeface="Georgia" panose="02040502050405020303" pitchFamily="18" charset="0"/>
              </a:rPr>
              <a:t>nicardipine</a:t>
            </a:r>
            <a:r>
              <a:rPr lang="en-US" sz="2500" dirty="0" smtClean="0">
                <a:latin typeface="Georgia" panose="02040502050405020303" pitchFamily="18" charset="0"/>
              </a:rPr>
              <a:t>), </a:t>
            </a:r>
            <a:r>
              <a:rPr lang="en-US" sz="2500" dirty="0" err="1" smtClean="0">
                <a:latin typeface="Georgia" panose="02040502050405020303" pitchFamily="18" charset="0"/>
              </a:rPr>
              <a:t>diltiazem</a:t>
            </a:r>
            <a:r>
              <a:rPr lang="en-US" sz="2500" dirty="0" smtClean="0">
                <a:latin typeface="Georgia" panose="02040502050405020303" pitchFamily="18" charset="0"/>
              </a:rPr>
              <a:t> and verapamil, which differ markedly in structure</a:t>
            </a:r>
          </a:p>
          <a:p>
            <a:pPr marL="347472" indent="-347472"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Verapamil and </a:t>
            </a:r>
            <a:r>
              <a:rPr lang="en-US" sz="2500" dirty="0" err="1" smtClean="0">
                <a:latin typeface="Georgia" panose="02040502050405020303" pitchFamily="18" charset="0"/>
              </a:rPr>
              <a:t>diltiazem</a:t>
            </a:r>
            <a:r>
              <a:rPr lang="en-US" sz="2500" dirty="0" smtClean="0">
                <a:latin typeface="Georgia" panose="02040502050405020303" pitchFamily="18" charset="0"/>
              </a:rPr>
              <a:t>: Block calcium entry in myocardium causing decreased myocardium contractility, decreased heart rate with resultant decrease in myocardium oxygen requirement</a:t>
            </a:r>
          </a:p>
          <a:p>
            <a:pPr marL="347472" indent="-347472">
              <a:spcBef>
                <a:spcPts val="1800"/>
              </a:spcBef>
            </a:pPr>
            <a:r>
              <a:rPr lang="en-US" sz="25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500" dirty="0" smtClean="0">
                <a:latin typeface="Georgia" panose="02040502050405020303" pitchFamily="18" charset="0"/>
              </a:rPr>
              <a:t> and </a:t>
            </a:r>
            <a:r>
              <a:rPr lang="en-US" sz="2500" dirty="0" err="1" smtClean="0">
                <a:latin typeface="Georgia" panose="02040502050405020303" pitchFamily="18" charset="0"/>
              </a:rPr>
              <a:t>diltiazem</a:t>
            </a:r>
            <a:r>
              <a:rPr lang="en-US" sz="2500" dirty="0" smtClean="0">
                <a:latin typeface="Georgia" panose="02040502050405020303" pitchFamily="18" charset="0"/>
              </a:rPr>
              <a:t>: Block calcium entry in vascular smooth muscle of arterioles causing decrease in peripheral vascular resistance (after load) with resultant  decrease in oxygen requirement and relief of coronary spasm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91069"/>
            <a:ext cx="8707272" cy="875731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Calcium channel blockers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28298"/>
            <a:ext cx="8707272" cy="5397927"/>
          </a:xfrm>
        </p:spPr>
        <p:txBody>
          <a:bodyPr>
            <a:noAutofit/>
          </a:bodyPr>
          <a:lstStyle/>
          <a:p>
            <a:pPr marL="347472" indent="-347472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Mechanism of action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Block voltage-gated “L-type” calcium channels (channel most important in cardiac and smooth muscle)	     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Reduce intracellular calcium concentration and muscle contractility (vascular smooth muscle and myocardium) </a:t>
            </a:r>
          </a:p>
          <a:p>
            <a:pPr marL="347472" indent="-347472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Clinical use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Prophylactic therapy in </a:t>
            </a:r>
            <a:r>
              <a:rPr lang="en-US" sz="2600" dirty="0" err="1" smtClean="0">
                <a:latin typeface="Georgia" panose="02040502050405020303" pitchFamily="18" charset="0"/>
              </a:rPr>
              <a:t>exertional</a:t>
            </a:r>
            <a:r>
              <a:rPr lang="en-US" sz="2600" dirty="0" smtClean="0">
                <a:latin typeface="Georgia" panose="02040502050405020303" pitchFamily="18" charset="0"/>
              </a:rPr>
              <a:t> and </a:t>
            </a:r>
            <a:r>
              <a:rPr lang="en-US" sz="2600" dirty="0" err="1" smtClean="0">
                <a:latin typeface="Georgia" panose="02040502050405020303" pitchFamily="18" charset="0"/>
              </a:rPr>
              <a:t>vasospastic</a:t>
            </a:r>
            <a:r>
              <a:rPr lang="en-US" sz="2600" dirty="0" smtClean="0">
                <a:latin typeface="Georgia" panose="02040502050405020303" pitchFamily="18" charset="0"/>
              </a:rPr>
              <a:t> angina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Combination with organic nitrates is synergistic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91069"/>
            <a:ext cx="8707272" cy="875731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Calcium channel blockers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28298"/>
            <a:ext cx="8707272" cy="5397927"/>
          </a:xfrm>
        </p:spPr>
        <p:txBody>
          <a:bodyPr>
            <a:normAutofit/>
          </a:bodyPr>
          <a:lstStyle/>
          <a:p>
            <a:pPr marL="347472" indent="-347472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Adverse </a:t>
            </a:r>
            <a:r>
              <a:rPr lang="en-US" sz="2600" b="1" dirty="0">
                <a:latin typeface="Georgia" panose="02040502050405020303" pitchFamily="18" charset="0"/>
              </a:rPr>
              <a:t>effects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Constipation, nausea and dizziness (all)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Headache, pretibial edema and flushing (</a:t>
            </a:r>
            <a:r>
              <a:rPr lang="en-US" sz="2600" dirty="0" err="1">
                <a:latin typeface="Georgia" panose="02040502050405020303" pitchFamily="18" charset="0"/>
              </a:rPr>
              <a:t>dihydropyridines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  <a:p>
            <a:pPr marL="347472" indent="-347472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Heart failure, AV blockade and sinus node depression (</a:t>
            </a:r>
            <a:r>
              <a:rPr lang="en-US" sz="2600" dirty="0" err="1">
                <a:latin typeface="Georgia" panose="02040502050405020303" pitchFamily="18" charset="0"/>
              </a:rPr>
              <a:t>diltiazem</a:t>
            </a:r>
            <a:r>
              <a:rPr lang="en-US" sz="2600" dirty="0">
                <a:latin typeface="Georgia" panose="02040502050405020303" pitchFamily="18" charset="0"/>
              </a:rPr>
              <a:t> and verapamil</a:t>
            </a:r>
            <a:r>
              <a:rPr lang="en-US" sz="2600" dirty="0" smtClean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43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Beta-adrenergic RECEPTOR blockers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2999"/>
            <a:ext cx="8666328" cy="5483225"/>
          </a:xfrm>
        </p:spPr>
        <p:txBody>
          <a:bodyPr>
            <a:noAutofit/>
          </a:bodyPr>
          <a:lstStyle/>
          <a:p>
            <a:pPr marL="347472" indent="-347472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Mode of action in angina pectoris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They decrease both heart rate &amp; myocardial contractility with resultant decrease in myocardial oxygen requirement at rest &amp; in exercise and so improve exercise tolerance</a:t>
            </a:r>
          </a:p>
          <a:p>
            <a:pPr marL="347472" indent="-347472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Clinical use</a:t>
            </a:r>
          </a:p>
          <a:p>
            <a:pPr marL="347472" indent="-347472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Prophylactic treatment of </a:t>
            </a:r>
            <a:r>
              <a:rPr lang="en-US" sz="2400" dirty="0" err="1" smtClean="0">
                <a:latin typeface="Georgia" panose="02040502050405020303" pitchFamily="18" charset="0"/>
              </a:rPr>
              <a:t>exertional</a:t>
            </a:r>
            <a:r>
              <a:rPr lang="en-US" sz="2400" dirty="0" smtClean="0">
                <a:latin typeface="Georgia" panose="02040502050405020303" pitchFamily="18" charset="0"/>
              </a:rPr>
              <a:t> and unstable angina</a:t>
            </a:r>
          </a:p>
          <a:p>
            <a:pPr marL="347472" indent="-347472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No value for acute attacks</a:t>
            </a:r>
          </a:p>
          <a:p>
            <a:pPr marL="347472" indent="-347472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Should not be used in </a:t>
            </a:r>
            <a:r>
              <a:rPr lang="en-US" sz="2400" dirty="0" err="1" smtClean="0">
                <a:latin typeface="Georgia" panose="02040502050405020303" pitchFamily="18" charset="0"/>
              </a:rPr>
              <a:t>vasospastic</a:t>
            </a:r>
            <a:r>
              <a:rPr lang="en-US" sz="2400" dirty="0" smtClean="0">
                <a:latin typeface="Georgia" panose="02040502050405020303" pitchFamily="18" charset="0"/>
              </a:rPr>
              <a:t> angina</a:t>
            </a:r>
          </a:p>
          <a:p>
            <a:pPr marL="347472" indent="-347472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Combination with nitrates reduces the undesirable compensatory effects like tachycardia and increased cardiac force of contraction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9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04716"/>
            <a:ext cx="8693625" cy="754134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Beta-blockers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214651"/>
            <a:ext cx="8693625" cy="541157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Beta-blockers used in angina: pure antagonists e.g. propranolol, </a:t>
            </a:r>
            <a:r>
              <a:rPr lang="en-US" sz="2600" dirty="0" err="1" smtClean="0">
                <a:latin typeface="Georgia" panose="02040502050405020303" pitchFamily="18" charset="0"/>
              </a:rPr>
              <a:t>metoprolol</a:t>
            </a:r>
            <a:r>
              <a:rPr lang="en-US" sz="2600" dirty="0" smtClean="0">
                <a:latin typeface="Georgia" panose="02040502050405020303" pitchFamily="18" charset="0"/>
              </a:rPr>
              <a:t> and atenolol  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Beta-blockers with partial beta-agonist activity (intrinsic </a:t>
            </a:r>
            <a:r>
              <a:rPr lang="en-US" sz="2600" dirty="0" err="1" smtClean="0">
                <a:latin typeface="Georgia" panose="02040502050405020303" pitchFamily="18" charset="0"/>
              </a:rPr>
              <a:t>sympathomimetic</a:t>
            </a:r>
            <a:r>
              <a:rPr lang="en-US" sz="2600" dirty="0" smtClean="0">
                <a:latin typeface="Georgia" panose="02040502050405020303" pitchFamily="18" charset="0"/>
              </a:rPr>
              <a:t> activity) are less desirable in patients with angina because the increased heart rate during their use may exacerbate angina</a:t>
            </a:r>
          </a:p>
          <a:p>
            <a:pPr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Adverse effects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Sedation, fatigue, sleep alteration, depression, </a:t>
            </a:r>
            <a:r>
              <a:rPr lang="en-US" sz="2600" dirty="0" err="1" smtClean="0">
                <a:latin typeface="Georgia" panose="02040502050405020303" pitchFamily="18" charset="0"/>
              </a:rPr>
              <a:t>bradycardia</a:t>
            </a:r>
            <a:r>
              <a:rPr lang="en-US" sz="2600" dirty="0" smtClean="0">
                <a:latin typeface="Georgia" panose="02040502050405020303" pitchFamily="18" charset="0"/>
              </a:rPr>
              <a:t>, AV blockade, heart failure and worsen the asthma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7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45660"/>
            <a:ext cx="8758001" cy="83251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Potassium channel opener: </a:t>
            </a:r>
            <a:r>
              <a:rPr lang="en-US" sz="2800" b="1" cap="all" dirty="0" err="1" smtClean="0">
                <a:latin typeface="Georgia" panose="02040502050405020303" pitchFamily="18" charset="0"/>
              </a:rPr>
              <a:t>Nicorandil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269242"/>
            <a:ext cx="8625384" cy="525438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Activates potassium channels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Also causes release of nitric oxide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Produces </a:t>
            </a:r>
            <a:r>
              <a:rPr lang="en-US" sz="2600" dirty="0" err="1" smtClean="0">
                <a:latin typeface="Georgia" panose="02040502050405020303" pitchFamily="18" charset="0"/>
              </a:rPr>
              <a:t>arterio</a:t>
            </a:r>
            <a:r>
              <a:rPr lang="en-US" sz="2600" dirty="0" smtClean="0">
                <a:latin typeface="Georgia" panose="02040502050405020303" pitchFamily="18" charset="0"/>
              </a:rPr>
              <a:t>- &amp; </a:t>
            </a:r>
            <a:r>
              <a:rPr lang="en-US" sz="2600" dirty="0" err="1" smtClean="0">
                <a:latin typeface="Georgia" panose="02040502050405020303" pitchFamily="18" charset="0"/>
              </a:rPr>
              <a:t>veno</a:t>
            </a:r>
            <a:r>
              <a:rPr lang="en-US" sz="2600" dirty="0" smtClean="0">
                <a:latin typeface="Georgia" panose="02040502050405020303" pitchFamily="18" charset="0"/>
              </a:rPr>
              <a:t>-dilatation (therefore reduces both preload and </a:t>
            </a:r>
            <a:r>
              <a:rPr lang="en-US" sz="2600" dirty="0" err="1" smtClean="0">
                <a:latin typeface="Georgia" panose="02040502050405020303" pitchFamily="18" charset="0"/>
              </a:rPr>
              <a:t>afterload</a:t>
            </a:r>
            <a:r>
              <a:rPr lang="en-US" sz="26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Used as prophylactic therapy in all types of angina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Adverse effects: headache, flushing and dizziness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50124"/>
            <a:ext cx="8707271" cy="808725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Drug treatment of angina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07271" cy="539792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2500" b="1" dirty="0" smtClean="0">
                <a:latin typeface="Georgia" panose="02040502050405020303" pitchFamily="18" charset="0"/>
              </a:rPr>
              <a:t>Acute attack</a:t>
            </a:r>
          </a:p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Short acting nitrates (sublingual nitroglycerin)</a:t>
            </a:r>
          </a:p>
          <a:p>
            <a:pPr>
              <a:spcBef>
                <a:spcPts val="1800"/>
              </a:spcBef>
              <a:buNone/>
            </a:pPr>
            <a:r>
              <a:rPr lang="en-US" sz="2500" b="1" dirty="0" smtClean="0">
                <a:latin typeface="Georgia" panose="02040502050405020303" pitchFamily="18" charset="0"/>
              </a:rPr>
              <a:t>Prophylactic therapy</a:t>
            </a:r>
          </a:p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Long-acting nitrates (</a:t>
            </a:r>
            <a:r>
              <a:rPr lang="en-US" sz="2500" dirty="0" err="1" smtClean="0">
                <a:latin typeface="Georgia" panose="02040502050405020303" pitchFamily="18" charset="0"/>
              </a:rPr>
              <a:t>isosorbide</a:t>
            </a:r>
            <a:r>
              <a:rPr lang="en-US" sz="2500" dirty="0" smtClean="0">
                <a:latin typeface="Georgia" panose="02040502050405020303" pitchFamily="18" charset="0"/>
              </a:rPr>
              <a:t> </a:t>
            </a:r>
            <a:r>
              <a:rPr lang="en-US" sz="2500" dirty="0" err="1" smtClean="0">
                <a:latin typeface="Georgia" panose="02040502050405020303" pitchFamily="18" charset="0"/>
              </a:rPr>
              <a:t>mononitrate</a:t>
            </a:r>
            <a:r>
              <a:rPr lang="en-US" sz="2500" dirty="0" smtClean="0">
                <a:latin typeface="Georgia" panose="02040502050405020303" pitchFamily="18" charset="0"/>
              </a:rPr>
              <a:t> </a:t>
            </a:r>
            <a:r>
              <a:rPr lang="en-US" sz="2500" dirty="0">
                <a:latin typeface="Georgia" panose="02040502050405020303" pitchFamily="18" charset="0"/>
              </a:rPr>
              <a:t>&amp;</a:t>
            </a:r>
            <a:r>
              <a:rPr lang="en-US" sz="2500" dirty="0" smtClean="0">
                <a:latin typeface="Georgia" panose="02040502050405020303" pitchFamily="18" charset="0"/>
              </a:rPr>
              <a:t> </a:t>
            </a:r>
            <a:r>
              <a:rPr lang="en-US" sz="2500" dirty="0" err="1" smtClean="0">
                <a:latin typeface="Georgia" panose="02040502050405020303" pitchFamily="18" charset="0"/>
              </a:rPr>
              <a:t>dinitrate</a:t>
            </a:r>
            <a:r>
              <a:rPr lang="en-US" sz="25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500" dirty="0">
                <a:latin typeface="Georgia" panose="02040502050405020303" pitchFamily="18" charset="0"/>
              </a:rPr>
              <a:t>T</a:t>
            </a:r>
            <a:r>
              <a:rPr lang="en-US" sz="2500" dirty="0" smtClean="0">
                <a:latin typeface="Georgia" panose="02040502050405020303" pitchFamily="18" charset="0"/>
              </a:rPr>
              <a:t>ransdermal nitroglycerin</a:t>
            </a:r>
          </a:p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Calcium channel blockers</a:t>
            </a:r>
          </a:p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  <a:cs typeface="Arial" charset="0"/>
              </a:rPr>
              <a:t>β-blockers</a:t>
            </a:r>
          </a:p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  <a:cs typeface="Arial" charset="0"/>
              </a:rPr>
              <a:t>Potassium channel openers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3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74638"/>
            <a:ext cx="8720919" cy="825499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CHRONIC STABLE ANGINA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214651"/>
            <a:ext cx="8611737" cy="5295331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Beta-blocker ± long acting nitrate [or </a:t>
            </a:r>
            <a:r>
              <a:rPr lang="en-US" sz="2600" dirty="0" err="1" smtClean="0">
                <a:latin typeface="Georgia" panose="02040502050405020303" pitchFamily="18" charset="0"/>
              </a:rPr>
              <a:t>dihydropyridine</a:t>
            </a:r>
            <a:r>
              <a:rPr lang="en-US" sz="2600" dirty="0" smtClean="0">
                <a:latin typeface="Georgia" panose="02040502050405020303" pitchFamily="18" charset="0"/>
              </a:rPr>
              <a:t> calcium channel blocker (avoid combination of verapamil with beta-blocker as dangerous bradycardia may result)]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If contraindication to a beta-blocker (e.g. bronchial asthma) a calcium channel blocker substitutes for beta-blocker. Verapamil and </a:t>
            </a:r>
            <a:r>
              <a:rPr lang="en-US" sz="2600" dirty="0" err="1" smtClean="0">
                <a:latin typeface="Georgia" panose="02040502050405020303" pitchFamily="18" charset="0"/>
              </a:rPr>
              <a:t>diltiazem</a:t>
            </a:r>
            <a:r>
              <a:rPr lang="en-US" sz="2600" dirty="0" smtClean="0">
                <a:latin typeface="Georgia" panose="02040502050405020303" pitchFamily="18" charset="0"/>
              </a:rPr>
              <a:t> are preferred to </a:t>
            </a:r>
            <a:r>
              <a:rPr lang="en-US" sz="26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600" dirty="0" smtClean="0">
                <a:latin typeface="Georgia" panose="02040502050405020303" pitchFamily="18" charset="0"/>
              </a:rPr>
              <a:t> because of their effect of slowing heart 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8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02" y="163773"/>
            <a:ext cx="8598090" cy="1055427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CHRONIC STABLE ANGINA …. CONT’D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2" y="1219199"/>
            <a:ext cx="8598089" cy="54070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smtClean="0">
                <a:latin typeface="Georgia" panose="02040502050405020303" pitchFamily="18" charset="0"/>
              </a:rPr>
              <a:t>In patients with resting bradycardia or AV block, a </a:t>
            </a:r>
            <a:r>
              <a:rPr lang="en-US" dirty="0" err="1" smtClean="0">
                <a:latin typeface="Georgia" panose="02040502050405020303" pitchFamily="18" charset="0"/>
              </a:rPr>
              <a:t>dihydropyridine</a:t>
            </a:r>
            <a:r>
              <a:rPr lang="en-US" dirty="0" smtClean="0">
                <a:latin typeface="Georgia" panose="02040502050405020303" pitchFamily="18" charset="0"/>
              </a:rPr>
              <a:t> calcium blocker is better choice (avoid verapamil and </a:t>
            </a:r>
            <a:r>
              <a:rPr lang="en-US" dirty="0" err="1" smtClean="0">
                <a:latin typeface="Georgia" panose="02040502050405020303" pitchFamily="18" charset="0"/>
              </a:rPr>
              <a:t>diltiazem</a:t>
            </a:r>
            <a:r>
              <a:rPr lang="en-US" dirty="0" smtClean="0">
                <a:latin typeface="Georgia" panose="02040502050405020303" pitchFamily="18" charset="0"/>
              </a:rPr>
              <a:t> in these cases)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smtClean="0">
                <a:latin typeface="Georgia" panose="02040502050405020303" pitchFamily="18" charset="0"/>
              </a:rPr>
              <a:t>In patients with congestive heart failure: nitrates are preferred. </a:t>
            </a:r>
            <a:r>
              <a:rPr lang="en-US" dirty="0" err="1" smtClean="0">
                <a:latin typeface="Georgia" panose="02040502050405020303" pitchFamily="18" charset="0"/>
              </a:rPr>
              <a:t>Amlodipine</a:t>
            </a:r>
            <a:r>
              <a:rPr lang="en-US" dirty="0" smtClean="0">
                <a:latin typeface="Georgia" panose="02040502050405020303" pitchFamily="18" charset="0"/>
              </a:rPr>
              <a:t> can be added if additional therapy is needed.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smtClean="0">
                <a:latin typeface="Georgia" panose="02040502050405020303" pitchFamily="18" charset="0"/>
              </a:rPr>
              <a:t>Patients with concomitant hypertension: beta-blockers or calcium channel blockers are useful in treatment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smtClean="0">
                <a:latin typeface="Georgia" panose="02040502050405020303" pitchFamily="18" charset="0"/>
              </a:rPr>
              <a:t>Patients with atrial fibrillation: treatment with beta-blocker, verapamil or </a:t>
            </a:r>
            <a:r>
              <a:rPr lang="en-US" dirty="0" err="1" smtClean="0">
                <a:latin typeface="Georgia" panose="02040502050405020303" pitchFamily="18" charset="0"/>
              </a:rPr>
              <a:t>diltiazem</a:t>
            </a:r>
            <a:r>
              <a:rPr lang="en-US" dirty="0" smtClean="0">
                <a:latin typeface="Georgia" panose="02040502050405020303" pitchFamily="18" charset="0"/>
              </a:rPr>
              <a:t> is recommended to slow ventricular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300355" y="1524000"/>
            <a:ext cx="8566554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Adenosine </a:t>
            </a:r>
            <a:r>
              <a:rPr lang="en-GB" sz="2400" dirty="0">
                <a:latin typeface="Georgia" panose="02040502050405020303" pitchFamily="18" charset="0"/>
              </a:rPr>
              <a:t>is the main chemical mediator of </a:t>
            </a:r>
            <a:r>
              <a:rPr lang="en-GB" sz="2400" dirty="0" err="1">
                <a:latin typeface="Georgia" panose="02040502050405020303" pitchFamily="18" charset="0"/>
              </a:rPr>
              <a:t>anginal</a:t>
            </a:r>
            <a:r>
              <a:rPr lang="en-GB" sz="2400" dirty="0">
                <a:latin typeface="Georgia" panose="02040502050405020303" pitchFamily="18" charset="0"/>
              </a:rPr>
              <a:t> pain</a:t>
            </a:r>
          </a:p>
          <a:p>
            <a:pPr>
              <a:spcBef>
                <a:spcPts val="1800"/>
              </a:spcBef>
            </a:pPr>
            <a:r>
              <a:rPr lang="en-GB" sz="2400" dirty="0">
                <a:latin typeface="Georgia" panose="02040502050405020303" pitchFamily="18" charset="0"/>
              </a:rPr>
              <a:t>During ischemia, ATP is degraded to adenosine, which causes arteriolar dilation and </a:t>
            </a:r>
            <a:r>
              <a:rPr lang="en-GB" sz="2400" dirty="0" err="1">
                <a:latin typeface="Georgia" panose="02040502050405020303" pitchFamily="18" charset="0"/>
              </a:rPr>
              <a:t>anginal</a:t>
            </a:r>
            <a:r>
              <a:rPr lang="en-GB" sz="2400" dirty="0">
                <a:latin typeface="Georgia" panose="02040502050405020303" pitchFamily="18" charset="0"/>
              </a:rPr>
              <a:t> pain</a:t>
            </a:r>
          </a:p>
          <a:p>
            <a:pPr>
              <a:spcBef>
                <a:spcPts val="1800"/>
              </a:spcBef>
            </a:pPr>
            <a:r>
              <a:rPr lang="en-GB" sz="2400" dirty="0">
                <a:latin typeface="Georgia" panose="02040502050405020303" pitchFamily="18" charset="0"/>
              </a:rPr>
              <a:t>Adenosine induces angina mainly by stimulating the A</a:t>
            </a:r>
            <a:r>
              <a:rPr lang="en-GB" sz="2400" baseline="-25000" dirty="0">
                <a:latin typeface="Georgia" panose="02040502050405020303" pitchFamily="18" charset="0"/>
              </a:rPr>
              <a:t>1 </a:t>
            </a:r>
            <a:r>
              <a:rPr lang="en-GB" sz="2400" dirty="0">
                <a:latin typeface="Georgia" panose="02040502050405020303" pitchFamily="18" charset="0"/>
              </a:rPr>
              <a:t>receptors in cardiac afferent nerve endings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300355" y="381000"/>
            <a:ext cx="8386445" cy="738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US" sz="2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INTRODUCTION …. </a:t>
            </a: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CONT’D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6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707272" cy="844478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VASOSPASTIC ANGINA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9199"/>
            <a:ext cx="8707272" cy="5407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Nitrates </a:t>
            </a:r>
            <a:r>
              <a:rPr lang="en-US" sz="2600" dirty="0">
                <a:latin typeface="Georgia" panose="02040502050405020303" pitchFamily="18" charset="0"/>
              </a:rPr>
              <a:t>and calcium channel </a:t>
            </a:r>
            <a:r>
              <a:rPr lang="en-US" sz="2600" dirty="0" smtClean="0">
                <a:latin typeface="Georgia" panose="02040502050405020303" pitchFamily="18" charset="0"/>
              </a:rPr>
              <a:t>blockers (</a:t>
            </a:r>
            <a:r>
              <a:rPr lang="en-US" sz="2600" dirty="0" err="1" smtClean="0">
                <a:latin typeface="Georgia" panose="02040502050405020303" pitchFamily="18" charset="0"/>
              </a:rPr>
              <a:t>dihydropyridines</a:t>
            </a:r>
            <a:r>
              <a:rPr lang="en-US" sz="2600" dirty="0" smtClean="0">
                <a:latin typeface="Georgia" panose="02040502050405020303" pitchFamily="18" charset="0"/>
              </a:rPr>
              <a:t> or </a:t>
            </a:r>
            <a:r>
              <a:rPr lang="en-US" sz="2600" dirty="0" err="1" smtClean="0">
                <a:latin typeface="Georgia" panose="02040502050405020303" pitchFamily="18" charset="0"/>
              </a:rPr>
              <a:t>diltiazem</a:t>
            </a:r>
            <a:r>
              <a:rPr lang="en-US" sz="2600" dirty="0" smtClean="0">
                <a:latin typeface="Georgia" panose="02040502050405020303" pitchFamily="18" charset="0"/>
              </a:rPr>
              <a:t>) </a:t>
            </a:r>
            <a:r>
              <a:rPr lang="en-US" sz="2600" dirty="0">
                <a:latin typeface="Georgia" panose="02040502050405020303" pitchFamily="18" charset="0"/>
              </a:rPr>
              <a:t>are used for relieving attacks and for prophylaxis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Avoid beta-blockers as they can increase coronary </a:t>
            </a:r>
            <a:r>
              <a:rPr lang="en-US" sz="2600" dirty="0" smtClean="0">
                <a:latin typeface="Georgia" panose="02040502050405020303" pitchFamily="18" charset="0"/>
              </a:rPr>
              <a:t>vasoconstriction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3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707272" cy="844478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UNSTABLE ANGINA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9199"/>
            <a:ext cx="8707272" cy="540702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Platelet-rich </a:t>
            </a:r>
            <a:r>
              <a:rPr lang="en-US" sz="2500" dirty="0">
                <a:latin typeface="Georgia" panose="02040502050405020303" pitchFamily="18" charset="0"/>
              </a:rPr>
              <a:t>thrombus formation is the principal mechanism</a:t>
            </a:r>
          </a:p>
          <a:p>
            <a:pPr>
              <a:spcBef>
                <a:spcPts val="1800"/>
              </a:spcBef>
            </a:pPr>
            <a:r>
              <a:rPr lang="en-US" sz="2500" dirty="0">
                <a:latin typeface="Georgia" panose="02040502050405020303" pitchFamily="18" charset="0"/>
              </a:rPr>
              <a:t>Therapeutic objectives: reduce myocardial oxygen demand and </a:t>
            </a:r>
            <a:r>
              <a:rPr lang="en-US" sz="2500" dirty="0" smtClean="0">
                <a:latin typeface="Georgia" panose="02040502050405020303" pitchFamily="18" charset="0"/>
              </a:rPr>
              <a:t>increase coronary </a:t>
            </a:r>
            <a:r>
              <a:rPr lang="en-US" sz="2500" dirty="0">
                <a:latin typeface="Georgia" panose="02040502050405020303" pitchFamily="18" charset="0"/>
              </a:rPr>
              <a:t>blood flow</a:t>
            </a:r>
          </a:p>
          <a:p>
            <a:pPr>
              <a:spcBef>
                <a:spcPts val="1800"/>
              </a:spcBef>
            </a:pPr>
            <a:r>
              <a:rPr lang="en-US" sz="2500" dirty="0">
                <a:latin typeface="Georgia" panose="02040502050405020303" pitchFamily="18" charset="0"/>
              </a:rPr>
              <a:t>Anti-platelet and anticoagulant agents: aspirin and parenteral anticoagulants </a:t>
            </a:r>
            <a:r>
              <a:rPr lang="en-US" sz="2500" dirty="0" smtClean="0">
                <a:latin typeface="Georgia" panose="02040502050405020303" pitchFamily="18" charset="0"/>
              </a:rPr>
              <a:t>reduce </a:t>
            </a:r>
            <a:r>
              <a:rPr lang="en-US" sz="2500" dirty="0">
                <a:latin typeface="Georgia" panose="02040502050405020303" pitchFamily="18" charset="0"/>
              </a:rPr>
              <a:t>incidence of myocardial infarction and cardiac death in unstable </a:t>
            </a:r>
            <a:r>
              <a:rPr lang="en-US" sz="2500" dirty="0" smtClean="0">
                <a:latin typeface="Georgia" panose="02040502050405020303" pitchFamily="18" charset="0"/>
              </a:rPr>
              <a:t>angina</a:t>
            </a:r>
          </a:p>
          <a:p>
            <a:pPr>
              <a:spcBef>
                <a:spcPts val="1800"/>
              </a:spcBef>
            </a:pPr>
            <a:r>
              <a:rPr lang="en-US" sz="2500" dirty="0" err="1">
                <a:latin typeface="Georgia" panose="02040502050405020303" pitchFamily="18" charset="0"/>
              </a:rPr>
              <a:t>Clopidogrel</a:t>
            </a:r>
            <a:r>
              <a:rPr lang="en-US" sz="2500" dirty="0">
                <a:latin typeface="Georgia" panose="02040502050405020303" pitchFamily="18" charset="0"/>
              </a:rPr>
              <a:t> or </a:t>
            </a:r>
            <a:r>
              <a:rPr lang="en-US" sz="2500" dirty="0" err="1">
                <a:latin typeface="Georgia" panose="02040502050405020303" pitchFamily="18" charset="0"/>
              </a:rPr>
              <a:t>ticlopidine</a:t>
            </a:r>
            <a:r>
              <a:rPr lang="en-US" sz="2500" dirty="0">
                <a:latin typeface="Georgia" panose="02040502050405020303" pitchFamily="18" charset="0"/>
              </a:rPr>
              <a:t> are used in individuals intolerant to aspirin</a:t>
            </a:r>
          </a:p>
          <a:p>
            <a:pPr>
              <a:spcBef>
                <a:spcPts val="1800"/>
              </a:spcBef>
            </a:pPr>
            <a:r>
              <a:rPr lang="en-US" sz="2500" dirty="0">
                <a:latin typeface="Georgia" panose="02040502050405020303" pitchFamily="18" charset="0"/>
              </a:rPr>
              <a:t>Aspirin may be combined with </a:t>
            </a:r>
            <a:r>
              <a:rPr lang="en-US" sz="2500" dirty="0" err="1" smtClean="0">
                <a:latin typeface="Georgia" panose="02040502050405020303" pitchFamily="18" charset="0"/>
              </a:rPr>
              <a:t>clopidogrel</a:t>
            </a:r>
            <a:endParaRPr lang="en-US" sz="25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7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36479"/>
            <a:ext cx="8707272" cy="955342"/>
          </a:xfrm>
        </p:spPr>
        <p:txBody>
          <a:bodyPr>
            <a:norm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unstable angina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87355"/>
            <a:ext cx="8707272" cy="5438869"/>
          </a:xfrm>
        </p:spPr>
        <p:txBody>
          <a:bodyPr>
            <a:norm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If percutaneous coronary intervention with stenting is required, a glycoprotein </a:t>
            </a:r>
            <a:r>
              <a:rPr lang="en-US" sz="2600" dirty="0" err="1" smtClean="0">
                <a:latin typeface="Georgia" panose="02040502050405020303" pitchFamily="18" charset="0"/>
              </a:rPr>
              <a:t>IIb</a:t>
            </a:r>
            <a:r>
              <a:rPr lang="en-US" sz="2600" dirty="0" smtClean="0">
                <a:latin typeface="Georgia" panose="02040502050405020303" pitchFamily="18" charset="0"/>
              </a:rPr>
              <a:t>/</a:t>
            </a:r>
            <a:r>
              <a:rPr lang="en-US" sz="2600" dirty="0" err="1" smtClean="0">
                <a:latin typeface="Georgia" panose="02040502050405020303" pitchFamily="18" charset="0"/>
              </a:rPr>
              <a:t>IIIa</a:t>
            </a:r>
            <a:r>
              <a:rPr lang="en-US" sz="2600" dirty="0" smtClean="0">
                <a:latin typeface="Georgia" panose="02040502050405020303" pitchFamily="18" charset="0"/>
              </a:rPr>
              <a:t> inhibitor is added</a:t>
            </a:r>
          </a:p>
          <a:p>
            <a:pPr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Treatment also includes: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GTN and beta-blockers (+ calcium channel blockers in refractory cases)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Lipid lowering drugs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ACE inhibitors (prophylaxis against myocardial infarction)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6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Algerian" pitchFamily="82" charset="0"/>
              </a:rPr>
              <a:t>END</a:t>
            </a:r>
            <a:endParaRPr lang="en-US" sz="9600" b="1" i="1" dirty="0">
              <a:latin typeface="Algerian" pitchFamily="8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152400"/>
            <a:ext cx="8689902" cy="777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IN" altLang="en-US" sz="25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5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endParaRPr lang="en-US" sz="25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295401"/>
            <a:ext cx="8689901" cy="5060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3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describe the pathophysiology of angina pectoris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3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describe the factors that determine myocardial oxygen demand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3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classify angina pectoris according to pathogenesis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3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classify anti-angina drugs according to mechanism of action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300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</a:rPr>
              <a:t>To describe the mechanisms of actions, clinical uses and unwanted effects of various anti-angina drugs</a:t>
            </a:r>
          </a:p>
          <a:p>
            <a:pPr marL="457200" marR="0" lvl="0" indent="-457200" rtl="0"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300" i="0" strike="noStrike" cap="none" dirty="0" smtClean="0">
                <a:solidFill>
                  <a:schemeClr val="tx1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To outline the pharmacotherapy of the various types of angina pectoris</a:t>
            </a:r>
            <a:endParaRPr lang="en-US" sz="2300" i="0" strike="noStrike" cap="none" dirty="0">
              <a:solidFill>
                <a:schemeClr val="tx1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0528-C745-4B2E-A9A2-DD3FF50D6EC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799"/>
            <a:ext cx="8153400" cy="765175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>
                <a:latin typeface="Georgia" panose="02040502050405020303" pitchFamily="18" charset="0"/>
              </a:rPr>
              <a:t>Determinants of myocardial oxygen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53400" cy="4572000"/>
          </a:xfrm>
        </p:spPr>
        <p:txBody>
          <a:bodyPr>
            <a:noAutofit/>
          </a:bodyPr>
          <a:lstStyle/>
          <a:p>
            <a:pPr marL="0" indent="-57150">
              <a:spcBef>
                <a:spcPts val="1800"/>
              </a:spcBef>
              <a:buNone/>
            </a:pPr>
            <a:r>
              <a:rPr lang="en-GB" sz="2400" dirty="0" smtClean="0">
                <a:latin typeface="Georgia" panose="02040502050405020303" pitchFamily="18" charset="0"/>
              </a:rPr>
              <a:t>The determinants of myocardial oxygen demand are:</a:t>
            </a:r>
          </a:p>
          <a:p>
            <a:pPr marL="747522" lvl="1" indent="-347472">
              <a:spcBef>
                <a:spcPts val="1800"/>
              </a:spcBef>
              <a:buFont typeface="+mj-lt"/>
              <a:buAutoNum type="arabicPeriod"/>
            </a:pPr>
            <a:r>
              <a:rPr lang="en-GB" sz="2400" dirty="0" smtClean="0">
                <a:latin typeface="Georgia" panose="02040502050405020303" pitchFamily="18" charset="0"/>
              </a:rPr>
              <a:t>Heart rate</a:t>
            </a:r>
          </a:p>
          <a:p>
            <a:pPr marL="747522" lvl="1" indent="-347472">
              <a:spcBef>
                <a:spcPts val="1800"/>
              </a:spcBef>
              <a:buFont typeface="+mj-lt"/>
              <a:buAutoNum type="arabicPeriod"/>
            </a:pPr>
            <a:r>
              <a:rPr lang="en-GB" sz="2400" dirty="0" smtClean="0">
                <a:latin typeface="Georgia" panose="02040502050405020303" pitchFamily="18" charset="0"/>
              </a:rPr>
              <a:t>Myocardial </a:t>
            </a:r>
            <a:r>
              <a:rPr lang="en-GB" sz="2400" dirty="0" err="1" smtClean="0">
                <a:latin typeface="Georgia" panose="02040502050405020303" pitchFamily="18" charset="0"/>
              </a:rPr>
              <a:t>inotropic</a:t>
            </a:r>
            <a:r>
              <a:rPr lang="en-GB" sz="2400" dirty="0" smtClean="0">
                <a:latin typeface="Georgia" panose="02040502050405020303" pitchFamily="18" charset="0"/>
              </a:rPr>
              <a:t> state</a:t>
            </a:r>
          </a:p>
          <a:p>
            <a:pPr marL="747522" lvl="1" indent="-347472">
              <a:spcBef>
                <a:spcPts val="1800"/>
              </a:spcBef>
              <a:buFont typeface="+mj-lt"/>
              <a:buAutoNum type="arabicPeriod"/>
            </a:pPr>
            <a:r>
              <a:rPr lang="en-GB" sz="2400" dirty="0" smtClean="0">
                <a:latin typeface="Georgia" panose="02040502050405020303" pitchFamily="18" charset="0"/>
              </a:rPr>
              <a:t>Myocardial wall tension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3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304799"/>
            <a:ext cx="8679976" cy="854075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Determinants of myocardial oxygen demand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524000"/>
            <a:ext cx="8679976" cy="483235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Increases in the heart rate and myocardial contractile state result in increased myocardial oxygen demand</a:t>
            </a: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Increases in both </a:t>
            </a:r>
            <a:r>
              <a:rPr lang="en-GB" sz="2400" dirty="0" err="1" smtClean="0">
                <a:latin typeface="Georgia" panose="02040502050405020303" pitchFamily="18" charset="0"/>
              </a:rPr>
              <a:t>afterload</a:t>
            </a:r>
            <a:r>
              <a:rPr lang="en-GB" sz="2400" dirty="0" smtClean="0">
                <a:latin typeface="Georgia" panose="02040502050405020303" pitchFamily="18" charset="0"/>
              </a:rPr>
              <a:t> (i.e. aortic pressure) and preload (i.e. ventricular end-diastolic volume) result in a proportional elevation of myocardial wall tension and therefore, increased myocardial oxygen demand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Preload is a function of blood volume and venous tone. Venous tone is mainly controlled by sympathetic outflow.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Afterload is determined by arterial blood pressure (peripheral vascular </a:t>
            </a:r>
            <a:r>
              <a:rPr lang="en-US" sz="2400" dirty="0" smtClean="0">
                <a:latin typeface="Georgia" panose="02040502050405020303" pitchFamily="18" charset="0"/>
              </a:rPr>
              <a:t>resistance</a:t>
            </a:r>
            <a:r>
              <a:rPr lang="en-US" sz="2400" dirty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58200" cy="868362"/>
          </a:xfrm>
        </p:spPr>
        <p:txBody>
          <a:bodyPr>
            <a:norm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Classification of angina</a:t>
            </a:r>
            <a:r>
              <a:rPr lang="en-US" sz="2600" cap="all" dirty="0" smtClean="0">
                <a:latin typeface="Georgia" panose="02040502050405020303" pitchFamily="18" charset="0"/>
              </a:rPr>
              <a:t> </a:t>
            </a:r>
            <a:endParaRPr lang="en-US" sz="26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908550"/>
          </a:xfrm>
        </p:spPr>
        <p:txBody>
          <a:bodyPr>
            <a:normAutofit/>
          </a:bodyPr>
          <a:lstStyle/>
          <a:p>
            <a:pPr marL="347472" indent="-347472" eaLnBrk="0" hangingPunct="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Exertional</a:t>
            </a:r>
            <a:r>
              <a:rPr lang="en-US" sz="2400" dirty="0" smtClean="0">
                <a:latin typeface="Georgia" panose="02040502050405020303" pitchFamily="18" charset="0"/>
              </a:rPr>
              <a:t> angina (stable, atherosclerotic or classic angina): due to obstruction of coronaries by </a:t>
            </a:r>
            <a:r>
              <a:rPr lang="en-US" sz="2400" dirty="0" err="1" smtClean="0">
                <a:latin typeface="Georgia" panose="02040502050405020303" pitchFamily="18" charset="0"/>
              </a:rPr>
              <a:t>atheroma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347472" indent="-347472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Variant (</a:t>
            </a:r>
            <a:r>
              <a:rPr lang="en-US" sz="2400" dirty="0" err="1" smtClean="0">
                <a:latin typeface="Georgia" panose="02040502050405020303" pitchFamily="18" charset="0"/>
              </a:rPr>
              <a:t>Prinzmetal</a:t>
            </a:r>
            <a:r>
              <a:rPr lang="en-US" sz="2400" dirty="0" smtClean="0">
                <a:latin typeface="Georgia" panose="02040502050405020303" pitchFamily="18" charset="0"/>
              </a:rPr>
              <a:t>, rest or </a:t>
            </a:r>
            <a:r>
              <a:rPr lang="en-US" sz="2400" dirty="0" err="1" smtClean="0">
                <a:latin typeface="Georgia" panose="02040502050405020303" pitchFamily="18" charset="0"/>
              </a:rPr>
              <a:t>vasospastic</a:t>
            </a:r>
            <a:r>
              <a:rPr lang="en-US" sz="2400" dirty="0" smtClean="0">
                <a:latin typeface="Georgia" panose="02040502050405020303" pitchFamily="18" charset="0"/>
              </a:rPr>
              <a:t> angina): due to spasm of coronaries</a:t>
            </a:r>
          </a:p>
          <a:p>
            <a:pPr marL="347472" indent="-347472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Unstable angina (crescendo angina; acute coronary syndrome): due to spasm and partial obstruction of </a:t>
            </a:r>
            <a:r>
              <a:rPr lang="en-US" sz="2400" dirty="0">
                <a:latin typeface="Georgia" panose="02040502050405020303" pitchFamily="18" charset="0"/>
              </a:rPr>
              <a:t>coronaries. Immediate precursor of myocardial </a:t>
            </a:r>
            <a:r>
              <a:rPr lang="en-US" sz="2400" dirty="0" smtClean="0">
                <a:latin typeface="Georgia" panose="02040502050405020303" pitchFamily="18" charset="0"/>
              </a:rPr>
              <a:t>infarction.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8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9" y="228600"/>
            <a:ext cx="8639033" cy="84957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Therapeutic strategies in management of angina</a:t>
            </a:r>
            <a:endParaRPr lang="en-US" sz="26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59" y="1676400"/>
            <a:ext cx="8639033" cy="4679950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The defect that causes </a:t>
            </a:r>
            <a:r>
              <a:rPr lang="en-US" sz="2400" dirty="0" err="1" smtClean="0">
                <a:latin typeface="Georgia" panose="02040502050405020303" pitchFamily="18" charset="0"/>
              </a:rPr>
              <a:t>anginal</a:t>
            </a:r>
            <a:r>
              <a:rPr lang="en-US" sz="2400" dirty="0" smtClean="0">
                <a:latin typeface="Georgia" panose="02040502050405020303" pitchFamily="18" charset="0"/>
              </a:rPr>
              <a:t> pain is inadequate O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delivery relative to myocardial O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requirement</a:t>
            </a:r>
          </a:p>
          <a:p>
            <a:pPr marL="347472" indent="-347472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Corrected in two ways</a:t>
            </a:r>
          </a:p>
          <a:p>
            <a:pPr marL="347472" indent="-347472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	1. Increasing O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delivery</a:t>
            </a:r>
          </a:p>
          <a:p>
            <a:pPr marL="347472" indent="-347472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	2. Reducing O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requirement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9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1" y="136478"/>
            <a:ext cx="8720919" cy="1006522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Drugs </a:t>
            </a:r>
            <a:r>
              <a:rPr lang="en-US" sz="2600" b="1" cap="all" dirty="0">
                <a:latin typeface="Georgia" panose="02040502050405020303" pitchFamily="18" charset="0"/>
              </a:rPr>
              <a:t>used in </a:t>
            </a:r>
            <a:r>
              <a:rPr lang="en-US" sz="2600" b="1" cap="all" dirty="0" smtClean="0">
                <a:latin typeface="Georgia" panose="02040502050405020303" pitchFamily="18" charset="0"/>
              </a:rPr>
              <a:t>THE TREATMENT OF angina pectoris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1524000"/>
            <a:ext cx="8720919" cy="4832350"/>
          </a:xfrm>
        </p:spPr>
        <p:txBody>
          <a:bodyPr>
            <a:normAutofit/>
          </a:bodyPr>
          <a:lstStyle/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Organic nitrates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Beta-</a:t>
            </a:r>
            <a:r>
              <a:rPr lang="en-US" sz="2400" dirty="0" err="1" smtClean="0">
                <a:latin typeface="Georgia" panose="02040502050405020303" pitchFamily="18" charset="0"/>
              </a:rPr>
              <a:t>adrenoceptor</a:t>
            </a:r>
            <a:r>
              <a:rPr lang="en-US" sz="2400" dirty="0" smtClean="0">
                <a:latin typeface="Georgia" panose="02040502050405020303" pitchFamily="18" charset="0"/>
              </a:rPr>
              <a:t> antagonists (beta-blockers)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Calcium channel blockers</a:t>
            </a:r>
          </a:p>
          <a:p>
            <a:pPr marL="347472" indent="-347472"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Potassium channel openers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9105</TotalTime>
  <Words>1644</Words>
  <Application>Microsoft Office PowerPoint</Application>
  <PresentationFormat>On-screen Show (4:3)</PresentationFormat>
  <Paragraphs>207</Paragraphs>
  <Slides>33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Algerian</vt:lpstr>
      <vt:lpstr>Arial</vt:lpstr>
      <vt:lpstr>Britannic Bold</vt:lpstr>
      <vt:lpstr>Calibri</vt:lpstr>
      <vt:lpstr>Georgia</vt:lpstr>
      <vt:lpstr>Symbol</vt:lpstr>
      <vt:lpstr>Wingdings</vt:lpstr>
      <vt:lpstr>Office Theme</vt:lpstr>
      <vt:lpstr>ANTI-ANGINAL DRUGS</vt:lpstr>
      <vt:lpstr>PowerPoint Presentation</vt:lpstr>
      <vt:lpstr>PowerPoint Presentation</vt:lpstr>
      <vt:lpstr>PowerPoint Presentation</vt:lpstr>
      <vt:lpstr>Determinants of myocardial oxygen demand</vt:lpstr>
      <vt:lpstr>Determinants of myocardial oxygen demand …. CONT’D</vt:lpstr>
      <vt:lpstr>Classification of angina </vt:lpstr>
      <vt:lpstr>Therapeutic strategies in management of angina</vt:lpstr>
      <vt:lpstr>Drugs used in THE TREATMENT OF angina pectoris</vt:lpstr>
      <vt:lpstr>Therapeutic strategies in angina …. cont’d</vt:lpstr>
      <vt:lpstr>Organic nitrates</vt:lpstr>
      <vt:lpstr>Organic nitrates …. CONT’D</vt:lpstr>
      <vt:lpstr>Glyceryl trinitrate [Nitroglycerine (NTG/GTN)]</vt:lpstr>
      <vt:lpstr>Glyceryl trinitrate …. Cont’d</vt:lpstr>
      <vt:lpstr>Long-acting nitrates</vt:lpstr>
      <vt:lpstr>Organic nitrates: effects on the CVS</vt:lpstr>
      <vt:lpstr>Organic nitrates: clinical uses</vt:lpstr>
      <vt:lpstr>Organic nitrates: adverse effects</vt:lpstr>
      <vt:lpstr>Organic nitrates: adverse effects …. Cont’d</vt:lpstr>
      <vt:lpstr>Organic Nitrates …. cont’d</vt:lpstr>
      <vt:lpstr>Calcium channel blockers</vt:lpstr>
      <vt:lpstr>Calcium channel blockers …. cont’d</vt:lpstr>
      <vt:lpstr>Calcium channel blockers …. cont’d</vt:lpstr>
      <vt:lpstr>Beta-adrenergic RECEPTOR blockers</vt:lpstr>
      <vt:lpstr>Beta-blockers …. cont’d</vt:lpstr>
      <vt:lpstr>Potassium channel opener: Nicorandil</vt:lpstr>
      <vt:lpstr>Drug treatment of angina</vt:lpstr>
      <vt:lpstr>CHRONIC STABLE ANGINA</vt:lpstr>
      <vt:lpstr>CHRONIC STABLE ANGINA …. CONT’D</vt:lpstr>
      <vt:lpstr>VASOSPASTIC ANGINA</vt:lpstr>
      <vt:lpstr>UNSTABLE ANGINA</vt:lpstr>
      <vt:lpstr>unstable angina …. cont’d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ACTING ON BLOOD COAGULATION</dc:title>
  <dc:creator>Dr Sindwa Namataa</dc:creator>
  <cp:lastModifiedBy>Windows User</cp:lastModifiedBy>
  <cp:revision>243</cp:revision>
  <dcterms:created xsi:type="dcterms:W3CDTF">2013-01-20T13:17:56Z</dcterms:created>
  <dcterms:modified xsi:type="dcterms:W3CDTF">2021-06-02T14:36:38Z</dcterms:modified>
</cp:coreProperties>
</file>