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79" r:id="rId3"/>
    <p:sldId id="264" r:id="rId4"/>
    <p:sldId id="265" r:id="rId5"/>
    <p:sldId id="266" r:id="rId6"/>
    <p:sldId id="268" r:id="rId7"/>
    <p:sldId id="269" r:id="rId8"/>
    <p:sldId id="274" r:id="rId9"/>
    <p:sldId id="275" r:id="rId10"/>
    <p:sldId id="276" r:id="rId11"/>
    <p:sldId id="278" r:id="rId12"/>
    <p:sldId id="280" r:id="rId13"/>
    <p:sldId id="28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2D9D0A-BE02-4D64-9C5E-1978116BA22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CB41B3A-317C-4D2E-BC23-63F3E5646F61}">
      <dgm:prSet phldrT="[Text]" custT="1"/>
      <dgm:spPr/>
      <dgm:t>
        <a:bodyPr/>
        <a:lstStyle/>
        <a:p>
          <a:r>
            <a:rPr lang="en-GB" sz="2800" b="1" dirty="0" smtClean="0"/>
            <a:t>Cardiac Arrhythmias</a:t>
          </a:r>
          <a:endParaRPr lang="en-GB" sz="2800" b="1" dirty="0"/>
        </a:p>
      </dgm:t>
    </dgm:pt>
    <dgm:pt modelId="{DB4D7E2A-4BB6-4F55-B13F-13C05DBC0B39}" type="parTrans" cxnId="{9935C9BB-FA76-4B2E-9AAF-C6A91F750872}">
      <dgm:prSet/>
      <dgm:spPr/>
      <dgm:t>
        <a:bodyPr/>
        <a:lstStyle/>
        <a:p>
          <a:endParaRPr lang="en-GB"/>
        </a:p>
      </dgm:t>
    </dgm:pt>
    <dgm:pt modelId="{20B485C5-27A6-4069-89ED-4F220F56E05A}" type="sibTrans" cxnId="{9935C9BB-FA76-4B2E-9AAF-C6A91F750872}">
      <dgm:prSet/>
      <dgm:spPr/>
      <dgm:t>
        <a:bodyPr/>
        <a:lstStyle/>
        <a:p>
          <a:endParaRPr lang="en-GB"/>
        </a:p>
      </dgm:t>
    </dgm:pt>
    <dgm:pt modelId="{21FB643D-4D8B-4245-ACF0-ABBE971D23E8}">
      <dgm:prSet phldrT="[Text]" custT="1"/>
      <dgm:spPr/>
      <dgm:t>
        <a:bodyPr/>
        <a:lstStyle/>
        <a:p>
          <a:pPr algn="ctr"/>
          <a:r>
            <a: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Disturbance in impulse generation</a:t>
          </a:r>
        </a:p>
        <a:p>
          <a:pPr algn="l"/>
          <a:r>
            <a:rPr lang="en-GB" sz="1400" i="1" dirty="0" smtClean="0">
              <a:effectLst/>
            </a:rPr>
            <a:t>e.g. Increased/decreased automaticity; ectopic focus</a:t>
          </a:r>
          <a:endParaRPr lang="en-GB" sz="1400" i="1" dirty="0">
            <a:effectLst/>
          </a:endParaRPr>
        </a:p>
      </dgm:t>
    </dgm:pt>
    <dgm:pt modelId="{9C64EE7E-171D-4069-A97A-5302A5D56412}" type="parTrans" cxnId="{DCA6EE9D-1D95-47A9-A840-11851CAF3587}">
      <dgm:prSet/>
      <dgm:spPr/>
      <dgm:t>
        <a:bodyPr/>
        <a:lstStyle/>
        <a:p>
          <a:endParaRPr lang="en-GB"/>
        </a:p>
      </dgm:t>
    </dgm:pt>
    <dgm:pt modelId="{77A6CB28-0C74-41E6-9A28-6B4B26163B39}" type="sibTrans" cxnId="{DCA6EE9D-1D95-47A9-A840-11851CAF3587}">
      <dgm:prSet/>
      <dgm:spPr/>
      <dgm:t>
        <a:bodyPr/>
        <a:lstStyle/>
        <a:p>
          <a:endParaRPr lang="en-GB"/>
        </a:p>
      </dgm:t>
    </dgm:pt>
    <dgm:pt modelId="{DBF4BC66-C606-4056-8070-C63753057AF4}">
      <dgm:prSet phldrT="[Text]" custT="1"/>
      <dgm:spPr/>
      <dgm:t>
        <a:bodyPr/>
        <a:lstStyle/>
        <a:p>
          <a:pPr algn="ctr"/>
          <a:r>
            <a: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Disturbance in impulse conduction</a:t>
          </a:r>
        </a:p>
        <a:p>
          <a:pPr algn="ctr"/>
          <a:endParaRPr lang="en-GB" sz="14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algn="l"/>
          <a:r>
            <a:rPr lang="en-GB" sz="1400" i="1" dirty="0" smtClean="0">
              <a:effectLst/>
            </a:rPr>
            <a:t>e.g. AV block</a:t>
          </a:r>
          <a:endParaRPr lang="en-GB" sz="1400" i="1" dirty="0">
            <a:effectLst/>
          </a:endParaRPr>
        </a:p>
      </dgm:t>
    </dgm:pt>
    <dgm:pt modelId="{E3F21692-9D87-472A-B995-6FD837440F51}" type="parTrans" cxnId="{6368552D-37A0-4580-87F5-8AB91F375672}">
      <dgm:prSet/>
      <dgm:spPr/>
      <dgm:t>
        <a:bodyPr/>
        <a:lstStyle/>
        <a:p>
          <a:endParaRPr lang="en-GB"/>
        </a:p>
      </dgm:t>
    </dgm:pt>
    <dgm:pt modelId="{62D1592F-244E-4B24-B638-6E4C9448E951}" type="sibTrans" cxnId="{6368552D-37A0-4580-87F5-8AB91F375672}">
      <dgm:prSet/>
      <dgm:spPr/>
      <dgm:t>
        <a:bodyPr/>
        <a:lstStyle/>
        <a:p>
          <a:endParaRPr lang="en-GB"/>
        </a:p>
      </dgm:t>
    </dgm:pt>
    <dgm:pt modelId="{05C91FB5-E0D1-4AB3-9563-844504DDAA23}">
      <dgm:prSet custT="1"/>
      <dgm:spPr/>
      <dgm:t>
        <a:bodyPr/>
        <a:lstStyle/>
        <a:p>
          <a:r>
            <a: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Re-entry arrhythmia</a:t>
          </a:r>
          <a:endParaRPr lang="en-GB" sz="11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en-GB" sz="1400" i="1" dirty="0" smtClean="0">
              <a:effectLst/>
            </a:rPr>
            <a:t>e.g. Decreased retrograde conduction, WPW syndrome, etc</a:t>
          </a:r>
        </a:p>
        <a:p>
          <a:endParaRPr lang="en-GB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7E84F66-57C3-42C1-A7C5-5B4582F6F5AC}" type="parTrans" cxnId="{535BD63D-0378-4C4C-8395-AACF6D2234EC}">
      <dgm:prSet/>
      <dgm:spPr/>
      <dgm:t>
        <a:bodyPr/>
        <a:lstStyle/>
        <a:p>
          <a:endParaRPr lang="en-GB"/>
        </a:p>
      </dgm:t>
    </dgm:pt>
    <dgm:pt modelId="{92F67181-7D5D-4006-9961-231E273FBFB5}" type="sibTrans" cxnId="{535BD63D-0378-4C4C-8395-AACF6D2234EC}">
      <dgm:prSet/>
      <dgm:spPr/>
      <dgm:t>
        <a:bodyPr/>
        <a:lstStyle/>
        <a:p>
          <a:endParaRPr lang="en-GB"/>
        </a:p>
      </dgm:t>
    </dgm:pt>
    <dgm:pt modelId="{000CB797-9DB8-4833-A2EA-5E210D3C0B87}" type="pres">
      <dgm:prSet presAssocID="{BF2D9D0A-BE02-4D64-9C5E-1978116BA22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288C599-8CC0-4665-861E-DB236F9F7662}" type="pres">
      <dgm:prSet presAssocID="{DCB41B3A-317C-4D2E-BC23-63F3E5646F61}" presName="hierRoot1" presStyleCnt="0"/>
      <dgm:spPr/>
    </dgm:pt>
    <dgm:pt modelId="{E8083127-C63F-4852-9C70-33CE1FF97793}" type="pres">
      <dgm:prSet presAssocID="{DCB41B3A-317C-4D2E-BC23-63F3E5646F61}" presName="composite" presStyleCnt="0"/>
      <dgm:spPr/>
    </dgm:pt>
    <dgm:pt modelId="{D3F3EC8F-C6FE-4A9B-A8D3-28D08445A84B}" type="pres">
      <dgm:prSet presAssocID="{DCB41B3A-317C-4D2E-BC23-63F3E5646F61}" presName="background" presStyleLbl="node0" presStyleIdx="0" presStyleCnt="1"/>
      <dgm:spPr/>
    </dgm:pt>
    <dgm:pt modelId="{998DF138-5848-4B6B-ABD6-AE401AAABCEF}" type="pres">
      <dgm:prSet presAssocID="{DCB41B3A-317C-4D2E-BC23-63F3E5646F61}" presName="text" presStyleLbl="fgAcc0" presStyleIdx="0" presStyleCnt="1" custScaleX="11175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DB2FBAB-43B1-49EF-8596-8DDA83592E38}" type="pres">
      <dgm:prSet presAssocID="{DCB41B3A-317C-4D2E-BC23-63F3E5646F61}" presName="hierChild2" presStyleCnt="0"/>
      <dgm:spPr/>
    </dgm:pt>
    <dgm:pt modelId="{B5BD9DEA-52DA-4F03-A801-F3127D8C4826}" type="pres">
      <dgm:prSet presAssocID="{9C64EE7E-171D-4069-A97A-5302A5D56412}" presName="Name10" presStyleLbl="parChTrans1D2" presStyleIdx="0" presStyleCnt="3"/>
      <dgm:spPr/>
      <dgm:t>
        <a:bodyPr/>
        <a:lstStyle/>
        <a:p>
          <a:endParaRPr lang="en-GB"/>
        </a:p>
      </dgm:t>
    </dgm:pt>
    <dgm:pt modelId="{DD9B8429-0000-495B-BDCE-AC0DDBC35DEF}" type="pres">
      <dgm:prSet presAssocID="{21FB643D-4D8B-4245-ACF0-ABBE971D23E8}" presName="hierRoot2" presStyleCnt="0"/>
      <dgm:spPr/>
    </dgm:pt>
    <dgm:pt modelId="{E86A6C0B-A449-445D-8B3D-0087CE5B49FC}" type="pres">
      <dgm:prSet presAssocID="{21FB643D-4D8B-4245-ACF0-ABBE971D23E8}" presName="composite2" presStyleCnt="0"/>
      <dgm:spPr/>
    </dgm:pt>
    <dgm:pt modelId="{71C95461-F952-4B0D-B013-5321753D26D2}" type="pres">
      <dgm:prSet presAssocID="{21FB643D-4D8B-4245-ACF0-ABBE971D23E8}" presName="background2" presStyleLbl="node2" presStyleIdx="0" presStyleCnt="3"/>
      <dgm:spPr/>
    </dgm:pt>
    <dgm:pt modelId="{7BB2AB90-382F-4CCD-89B0-EF5D18788F1E}" type="pres">
      <dgm:prSet presAssocID="{21FB643D-4D8B-4245-ACF0-ABBE971D23E8}" presName="text2" presStyleLbl="fgAcc2" presStyleIdx="0" presStyleCnt="3" custScaleY="15578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AB0E914-BF4E-4954-82F3-5425980C51A5}" type="pres">
      <dgm:prSet presAssocID="{21FB643D-4D8B-4245-ACF0-ABBE971D23E8}" presName="hierChild3" presStyleCnt="0"/>
      <dgm:spPr/>
    </dgm:pt>
    <dgm:pt modelId="{88C7D0C7-4F90-4818-B53B-6546896FF3D4}" type="pres">
      <dgm:prSet presAssocID="{E3F21692-9D87-472A-B995-6FD837440F51}" presName="Name10" presStyleLbl="parChTrans1D2" presStyleIdx="1" presStyleCnt="3"/>
      <dgm:spPr/>
      <dgm:t>
        <a:bodyPr/>
        <a:lstStyle/>
        <a:p>
          <a:endParaRPr lang="en-GB"/>
        </a:p>
      </dgm:t>
    </dgm:pt>
    <dgm:pt modelId="{D47D6700-A8E1-4A25-B133-CBB45F2290E8}" type="pres">
      <dgm:prSet presAssocID="{DBF4BC66-C606-4056-8070-C63753057AF4}" presName="hierRoot2" presStyleCnt="0"/>
      <dgm:spPr/>
    </dgm:pt>
    <dgm:pt modelId="{A1FDFB20-1AAA-4310-AD5D-B70CA2BF64F6}" type="pres">
      <dgm:prSet presAssocID="{DBF4BC66-C606-4056-8070-C63753057AF4}" presName="composite2" presStyleCnt="0"/>
      <dgm:spPr/>
    </dgm:pt>
    <dgm:pt modelId="{E806E9CA-CC5D-4D57-B460-3A47312D986B}" type="pres">
      <dgm:prSet presAssocID="{DBF4BC66-C606-4056-8070-C63753057AF4}" presName="background2" presStyleLbl="node2" presStyleIdx="1" presStyleCnt="3"/>
      <dgm:spPr/>
    </dgm:pt>
    <dgm:pt modelId="{E21C1CC8-4C96-4703-9A8A-8109918838E1}" type="pres">
      <dgm:prSet presAssocID="{DBF4BC66-C606-4056-8070-C63753057AF4}" presName="text2" presStyleLbl="fgAcc2" presStyleIdx="1" presStyleCnt="3" custScaleY="15390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E8733F2-477C-42A0-8B93-200251398C94}" type="pres">
      <dgm:prSet presAssocID="{DBF4BC66-C606-4056-8070-C63753057AF4}" presName="hierChild3" presStyleCnt="0"/>
      <dgm:spPr/>
    </dgm:pt>
    <dgm:pt modelId="{93B41762-36FB-4A49-930E-61B449C427F7}" type="pres">
      <dgm:prSet presAssocID="{C7E84F66-57C3-42C1-A7C5-5B4582F6F5AC}" presName="Name10" presStyleLbl="parChTrans1D2" presStyleIdx="2" presStyleCnt="3"/>
      <dgm:spPr/>
      <dgm:t>
        <a:bodyPr/>
        <a:lstStyle/>
        <a:p>
          <a:endParaRPr lang="en-GB"/>
        </a:p>
      </dgm:t>
    </dgm:pt>
    <dgm:pt modelId="{9DA315B0-4F8A-4645-A73E-DBD105834F26}" type="pres">
      <dgm:prSet presAssocID="{05C91FB5-E0D1-4AB3-9563-844504DDAA23}" presName="hierRoot2" presStyleCnt="0"/>
      <dgm:spPr/>
    </dgm:pt>
    <dgm:pt modelId="{617CCF24-2553-409D-965C-E7708DF74B27}" type="pres">
      <dgm:prSet presAssocID="{05C91FB5-E0D1-4AB3-9563-844504DDAA23}" presName="composite2" presStyleCnt="0"/>
      <dgm:spPr/>
    </dgm:pt>
    <dgm:pt modelId="{0FD8EA1F-E2C0-48BF-8761-1E231EBC63CC}" type="pres">
      <dgm:prSet presAssocID="{05C91FB5-E0D1-4AB3-9563-844504DDAA23}" presName="background2" presStyleLbl="node2" presStyleIdx="2" presStyleCnt="3"/>
      <dgm:spPr/>
    </dgm:pt>
    <dgm:pt modelId="{6B131F63-6BEF-44B5-9178-BB93FFCECA23}" type="pres">
      <dgm:prSet presAssocID="{05C91FB5-E0D1-4AB3-9563-844504DDAA23}" presName="text2" presStyleLbl="fgAcc2" presStyleIdx="2" presStyleCnt="3" custScaleY="15323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6A8D120-C818-4EB0-B9A1-EDC29A69E6C2}" type="pres">
      <dgm:prSet presAssocID="{05C91FB5-E0D1-4AB3-9563-844504DDAA23}" presName="hierChild3" presStyleCnt="0"/>
      <dgm:spPr/>
    </dgm:pt>
  </dgm:ptLst>
  <dgm:cxnLst>
    <dgm:cxn modelId="{DCA6EE9D-1D95-47A9-A840-11851CAF3587}" srcId="{DCB41B3A-317C-4D2E-BC23-63F3E5646F61}" destId="{21FB643D-4D8B-4245-ACF0-ABBE971D23E8}" srcOrd="0" destOrd="0" parTransId="{9C64EE7E-171D-4069-A97A-5302A5D56412}" sibTransId="{77A6CB28-0C74-41E6-9A28-6B4B26163B39}"/>
    <dgm:cxn modelId="{E609C51A-54BE-47BF-9FDD-46D35F0BABAD}" type="presOf" srcId="{05C91FB5-E0D1-4AB3-9563-844504DDAA23}" destId="{6B131F63-6BEF-44B5-9178-BB93FFCECA23}" srcOrd="0" destOrd="0" presId="urn:microsoft.com/office/officeart/2005/8/layout/hierarchy1"/>
    <dgm:cxn modelId="{9EECFCF3-634B-4646-B983-FD42934A0DF8}" type="presOf" srcId="{C7E84F66-57C3-42C1-A7C5-5B4582F6F5AC}" destId="{93B41762-36FB-4A49-930E-61B449C427F7}" srcOrd="0" destOrd="0" presId="urn:microsoft.com/office/officeart/2005/8/layout/hierarchy1"/>
    <dgm:cxn modelId="{535BD63D-0378-4C4C-8395-AACF6D2234EC}" srcId="{DCB41B3A-317C-4D2E-BC23-63F3E5646F61}" destId="{05C91FB5-E0D1-4AB3-9563-844504DDAA23}" srcOrd="2" destOrd="0" parTransId="{C7E84F66-57C3-42C1-A7C5-5B4582F6F5AC}" sibTransId="{92F67181-7D5D-4006-9961-231E273FBFB5}"/>
    <dgm:cxn modelId="{58CF2DD8-9872-435C-AED7-0ABF2C1CEC4F}" type="presOf" srcId="{BF2D9D0A-BE02-4D64-9C5E-1978116BA228}" destId="{000CB797-9DB8-4833-A2EA-5E210D3C0B87}" srcOrd="0" destOrd="0" presId="urn:microsoft.com/office/officeart/2005/8/layout/hierarchy1"/>
    <dgm:cxn modelId="{D5AD74F1-AEBE-469C-9965-48F325B4AB6A}" type="presOf" srcId="{E3F21692-9D87-472A-B995-6FD837440F51}" destId="{88C7D0C7-4F90-4818-B53B-6546896FF3D4}" srcOrd="0" destOrd="0" presId="urn:microsoft.com/office/officeart/2005/8/layout/hierarchy1"/>
    <dgm:cxn modelId="{0D3FAE8F-0E32-4382-AF29-0A3FC1D366FA}" type="presOf" srcId="{21FB643D-4D8B-4245-ACF0-ABBE971D23E8}" destId="{7BB2AB90-382F-4CCD-89B0-EF5D18788F1E}" srcOrd="0" destOrd="0" presId="urn:microsoft.com/office/officeart/2005/8/layout/hierarchy1"/>
    <dgm:cxn modelId="{6368552D-37A0-4580-87F5-8AB91F375672}" srcId="{DCB41B3A-317C-4D2E-BC23-63F3E5646F61}" destId="{DBF4BC66-C606-4056-8070-C63753057AF4}" srcOrd="1" destOrd="0" parTransId="{E3F21692-9D87-472A-B995-6FD837440F51}" sibTransId="{62D1592F-244E-4B24-B638-6E4C9448E951}"/>
    <dgm:cxn modelId="{5CA666C5-F23D-48F9-AEAE-D08612E9ED78}" type="presOf" srcId="{9C64EE7E-171D-4069-A97A-5302A5D56412}" destId="{B5BD9DEA-52DA-4F03-A801-F3127D8C4826}" srcOrd="0" destOrd="0" presId="urn:microsoft.com/office/officeart/2005/8/layout/hierarchy1"/>
    <dgm:cxn modelId="{9935C9BB-FA76-4B2E-9AAF-C6A91F750872}" srcId="{BF2D9D0A-BE02-4D64-9C5E-1978116BA228}" destId="{DCB41B3A-317C-4D2E-BC23-63F3E5646F61}" srcOrd="0" destOrd="0" parTransId="{DB4D7E2A-4BB6-4F55-B13F-13C05DBC0B39}" sibTransId="{20B485C5-27A6-4069-89ED-4F220F56E05A}"/>
    <dgm:cxn modelId="{39FF7995-A67C-4E12-A40F-248AC376B59F}" type="presOf" srcId="{DBF4BC66-C606-4056-8070-C63753057AF4}" destId="{E21C1CC8-4C96-4703-9A8A-8109918838E1}" srcOrd="0" destOrd="0" presId="urn:microsoft.com/office/officeart/2005/8/layout/hierarchy1"/>
    <dgm:cxn modelId="{4911317F-EFD4-4D4E-A80A-2CF451FDB1F2}" type="presOf" srcId="{DCB41B3A-317C-4D2E-BC23-63F3E5646F61}" destId="{998DF138-5848-4B6B-ABD6-AE401AAABCEF}" srcOrd="0" destOrd="0" presId="urn:microsoft.com/office/officeart/2005/8/layout/hierarchy1"/>
    <dgm:cxn modelId="{12150A76-963E-42EB-A554-3ADB1D0D59CA}" type="presParOf" srcId="{000CB797-9DB8-4833-A2EA-5E210D3C0B87}" destId="{E288C599-8CC0-4665-861E-DB236F9F7662}" srcOrd="0" destOrd="0" presId="urn:microsoft.com/office/officeart/2005/8/layout/hierarchy1"/>
    <dgm:cxn modelId="{CC8A2344-125D-4F18-8794-E884075A1F92}" type="presParOf" srcId="{E288C599-8CC0-4665-861E-DB236F9F7662}" destId="{E8083127-C63F-4852-9C70-33CE1FF97793}" srcOrd="0" destOrd="0" presId="urn:microsoft.com/office/officeart/2005/8/layout/hierarchy1"/>
    <dgm:cxn modelId="{695FFA45-DE81-4590-A7C8-1EC4281B99B9}" type="presParOf" srcId="{E8083127-C63F-4852-9C70-33CE1FF97793}" destId="{D3F3EC8F-C6FE-4A9B-A8D3-28D08445A84B}" srcOrd="0" destOrd="0" presId="urn:microsoft.com/office/officeart/2005/8/layout/hierarchy1"/>
    <dgm:cxn modelId="{E11FE6B9-612A-4810-8A78-74A9F879E849}" type="presParOf" srcId="{E8083127-C63F-4852-9C70-33CE1FF97793}" destId="{998DF138-5848-4B6B-ABD6-AE401AAABCEF}" srcOrd="1" destOrd="0" presId="urn:microsoft.com/office/officeart/2005/8/layout/hierarchy1"/>
    <dgm:cxn modelId="{8CF0E3A4-3176-4653-9630-33A272D001E9}" type="presParOf" srcId="{E288C599-8CC0-4665-861E-DB236F9F7662}" destId="{ADB2FBAB-43B1-49EF-8596-8DDA83592E38}" srcOrd="1" destOrd="0" presId="urn:microsoft.com/office/officeart/2005/8/layout/hierarchy1"/>
    <dgm:cxn modelId="{CB89AD43-1AB7-469D-9568-FFC76AFD1056}" type="presParOf" srcId="{ADB2FBAB-43B1-49EF-8596-8DDA83592E38}" destId="{B5BD9DEA-52DA-4F03-A801-F3127D8C4826}" srcOrd="0" destOrd="0" presId="urn:microsoft.com/office/officeart/2005/8/layout/hierarchy1"/>
    <dgm:cxn modelId="{73F5EDDF-CC68-4A04-B071-7958D5D80FBA}" type="presParOf" srcId="{ADB2FBAB-43B1-49EF-8596-8DDA83592E38}" destId="{DD9B8429-0000-495B-BDCE-AC0DDBC35DEF}" srcOrd="1" destOrd="0" presId="urn:microsoft.com/office/officeart/2005/8/layout/hierarchy1"/>
    <dgm:cxn modelId="{904B5FD6-2BDB-4633-870B-298940975CAA}" type="presParOf" srcId="{DD9B8429-0000-495B-BDCE-AC0DDBC35DEF}" destId="{E86A6C0B-A449-445D-8B3D-0087CE5B49FC}" srcOrd="0" destOrd="0" presId="urn:microsoft.com/office/officeart/2005/8/layout/hierarchy1"/>
    <dgm:cxn modelId="{951B995B-9ADA-4E3D-85E2-3C116D21888D}" type="presParOf" srcId="{E86A6C0B-A449-445D-8B3D-0087CE5B49FC}" destId="{71C95461-F952-4B0D-B013-5321753D26D2}" srcOrd="0" destOrd="0" presId="urn:microsoft.com/office/officeart/2005/8/layout/hierarchy1"/>
    <dgm:cxn modelId="{20AD55C4-0ED1-4423-A9C5-3441B21B0ABC}" type="presParOf" srcId="{E86A6C0B-A449-445D-8B3D-0087CE5B49FC}" destId="{7BB2AB90-382F-4CCD-89B0-EF5D18788F1E}" srcOrd="1" destOrd="0" presId="urn:microsoft.com/office/officeart/2005/8/layout/hierarchy1"/>
    <dgm:cxn modelId="{735CFAAC-B086-46D1-BE84-2AC78630B13C}" type="presParOf" srcId="{DD9B8429-0000-495B-BDCE-AC0DDBC35DEF}" destId="{6AB0E914-BF4E-4954-82F3-5425980C51A5}" srcOrd="1" destOrd="0" presId="urn:microsoft.com/office/officeart/2005/8/layout/hierarchy1"/>
    <dgm:cxn modelId="{30763974-17E3-4DB6-8BB7-413A99F6C9C1}" type="presParOf" srcId="{ADB2FBAB-43B1-49EF-8596-8DDA83592E38}" destId="{88C7D0C7-4F90-4818-B53B-6546896FF3D4}" srcOrd="2" destOrd="0" presId="urn:microsoft.com/office/officeart/2005/8/layout/hierarchy1"/>
    <dgm:cxn modelId="{D641D320-9F1C-43F2-8B1F-002D81B181A0}" type="presParOf" srcId="{ADB2FBAB-43B1-49EF-8596-8DDA83592E38}" destId="{D47D6700-A8E1-4A25-B133-CBB45F2290E8}" srcOrd="3" destOrd="0" presId="urn:microsoft.com/office/officeart/2005/8/layout/hierarchy1"/>
    <dgm:cxn modelId="{8286D843-4BA2-4F54-A17B-76F5357BFE10}" type="presParOf" srcId="{D47D6700-A8E1-4A25-B133-CBB45F2290E8}" destId="{A1FDFB20-1AAA-4310-AD5D-B70CA2BF64F6}" srcOrd="0" destOrd="0" presId="urn:microsoft.com/office/officeart/2005/8/layout/hierarchy1"/>
    <dgm:cxn modelId="{D287AEA6-E77C-45A1-8BA6-57BA09AB2E64}" type="presParOf" srcId="{A1FDFB20-1AAA-4310-AD5D-B70CA2BF64F6}" destId="{E806E9CA-CC5D-4D57-B460-3A47312D986B}" srcOrd="0" destOrd="0" presId="urn:microsoft.com/office/officeart/2005/8/layout/hierarchy1"/>
    <dgm:cxn modelId="{55A5C3CC-36E5-4D8B-87EF-6FC402766465}" type="presParOf" srcId="{A1FDFB20-1AAA-4310-AD5D-B70CA2BF64F6}" destId="{E21C1CC8-4C96-4703-9A8A-8109918838E1}" srcOrd="1" destOrd="0" presId="urn:microsoft.com/office/officeart/2005/8/layout/hierarchy1"/>
    <dgm:cxn modelId="{5B4009E3-D29D-445E-96D0-84CCF16EEA4A}" type="presParOf" srcId="{D47D6700-A8E1-4A25-B133-CBB45F2290E8}" destId="{6E8733F2-477C-42A0-8B93-200251398C94}" srcOrd="1" destOrd="0" presId="urn:microsoft.com/office/officeart/2005/8/layout/hierarchy1"/>
    <dgm:cxn modelId="{678969EE-4527-45F8-9472-FD30B5AD754B}" type="presParOf" srcId="{ADB2FBAB-43B1-49EF-8596-8DDA83592E38}" destId="{93B41762-36FB-4A49-930E-61B449C427F7}" srcOrd="4" destOrd="0" presId="urn:microsoft.com/office/officeart/2005/8/layout/hierarchy1"/>
    <dgm:cxn modelId="{C51DBA46-28AE-430D-AD3B-11A4DE5FA937}" type="presParOf" srcId="{ADB2FBAB-43B1-49EF-8596-8DDA83592E38}" destId="{9DA315B0-4F8A-4645-A73E-DBD105834F26}" srcOrd="5" destOrd="0" presId="urn:microsoft.com/office/officeart/2005/8/layout/hierarchy1"/>
    <dgm:cxn modelId="{C2A416B5-7583-4615-8E45-0E30D2AB82CC}" type="presParOf" srcId="{9DA315B0-4F8A-4645-A73E-DBD105834F26}" destId="{617CCF24-2553-409D-965C-E7708DF74B27}" srcOrd="0" destOrd="0" presId="urn:microsoft.com/office/officeart/2005/8/layout/hierarchy1"/>
    <dgm:cxn modelId="{1A7237A1-03CE-4AEE-87A7-3485784178FE}" type="presParOf" srcId="{617CCF24-2553-409D-965C-E7708DF74B27}" destId="{0FD8EA1F-E2C0-48BF-8761-1E231EBC63CC}" srcOrd="0" destOrd="0" presId="urn:microsoft.com/office/officeart/2005/8/layout/hierarchy1"/>
    <dgm:cxn modelId="{44CC4AF6-138C-4857-B25C-81F2C2BBF976}" type="presParOf" srcId="{617CCF24-2553-409D-965C-E7708DF74B27}" destId="{6B131F63-6BEF-44B5-9178-BB93FFCECA23}" srcOrd="1" destOrd="0" presId="urn:microsoft.com/office/officeart/2005/8/layout/hierarchy1"/>
    <dgm:cxn modelId="{C84669AF-5ADF-4385-AF82-9DE63E7EF7A6}" type="presParOf" srcId="{9DA315B0-4F8A-4645-A73E-DBD105834F26}" destId="{96A8D120-C818-4EB0-B9A1-EDC29A69E6C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B8139-868B-48A5-91B8-F2DD09AB03D7}" type="datetime5">
              <a:rPr lang="en-US" smtClean="0">
                <a:solidFill>
                  <a:srgbClr val="FBEEC9">
                    <a:shade val="90000"/>
                  </a:srgbClr>
                </a:solidFill>
              </a:rPr>
              <a:pPr/>
              <a:t>17-Jul-23</a:t>
            </a:fld>
            <a:endParaRPr lang="en-GB">
              <a:solidFill>
                <a:srgbClr val="FBEEC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FBEEC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BED9-C237-4212-8854-E6E9F1E35534}" type="slidenum">
              <a:rPr lang="en-GB" smtClean="0">
                <a:solidFill>
                  <a:srgbClr val="FBEEC9">
                    <a:shade val="90000"/>
                  </a:srgbClr>
                </a:solidFill>
              </a:rPr>
              <a:pPr/>
              <a:t>‹#›</a:t>
            </a:fld>
            <a:endParaRPr lang="en-GB">
              <a:solidFill>
                <a:srgbClr val="FBEEC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6392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8F52F-C172-44B2-8677-3D0224B5475B}" type="datetime5">
              <a:rPr lang="en-US" smtClean="0">
                <a:solidFill>
                  <a:srgbClr val="4E3B30">
                    <a:shade val="90000"/>
                  </a:srgbClr>
                </a:solidFill>
              </a:rPr>
              <a:pPr/>
              <a:t>17-Jul-23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BED9-C237-4212-8854-E6E9F1E35534}" type="slidenum">
              <a:rPr lang="en-GB" smtClean="0">
                <a:solidFill>
                  <a:srgbClr val="4E3B30">
                    <a:shade val="90000"/>
                  </a:srgbClr>
                </a:solidFill>
              </a:rPr>
              <a:pPr/>
              <a:t>‹#›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451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2BBE5-FC32-4E5B-AF30-831CEB862266}" type="datetime5">
              <a:rPr lang="en-US" smtClean="0">
                <a:solidFill>
                  <a:srgbClr val="4E3B30">
                    <a:shade val="90000"/>
                  </a:srgbClr>
                </a:solidFill>
              </a:rPr>
              <a:pPr/>
              <a:t>17-Jul-23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BED9-C237-4212-8854-E6E9F1E35534}" type="slidenum">
              <a:rPr lang="en-GB" smtClean="0">
                <a:solidFill>
                  <a:srgbClr val="4E3B30">
                    <a:shade val="90000"/>
                  </a:srgbClr>
                </a:solidFill>
              </a:rPr>
              <a:pPr/>
              <a:t>‹#›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145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3ECC-B7CD-4AC9-B951-90C2431F24C8}" type="datetime5">
              <a:rPr lang="en-US" smtClean="0">
                <a:solidFill>
                  <a:srgbClr val="4E3B30">
                    <a:shade val="90000"/>
                  </a:srgbClr>
                </a:solidFill>
              </a:rPr>
              <a:pPr/>
              <a:t>17-Jul-23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BED9-C237-4212-8854-E6E9F1E35534}" type="slidenum">
              <a:rPr lang="en-GB" smtClean="0">
                <a:solidFill>
                  <a:srgbClr val="4E3B30">
                    <a:shade val="90000"/>
                  </a:srgbClr>
                </a:solidFill>
              </a:rPr>
              <a:pPr/>
              <a:t>‹#›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496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2DC8-5D55-437C-8F31-9C1E04A5D630}" type="datetime5">
              <a:rPr lang="en-US" smtClean="0">
                <a:solidFill>
                  <a:srgbClr val="FBEEC9">
                    <a:shade val="90000"/>
                  </a:srgbClr>
                </a:solidFill>
              </a:rPr>
              <a:pPr/>
              <a:t>17-Jul-23</a:t>
            </a:fld>
            <a:endParaRPr lang="en-GB">
              <a:solidFill>
                <a:srgbClr val="FBEEC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FBEEC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BED9-C237-4212-8854-E6E9F1E35534}" type="slidenum">
              <a:rPr lang="en-GB" smtClean="0">
                <a:solidFill>
                  <a:srgbClr val="FBEEC9">
                    <a:shade val="90000"/>
                  </a:srgbClr>
                </a:solidFill>
              </a:rPr>
              <a:pPr/>
              <a:t>‹#›</a:t>
            </a:fld>
            <a:endParaRPr lang="en-GB">
              <a:solidFill>
                <a:srgbClr val="FBEEC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9828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2E147-5BE6-45BB-91FA-538917770202}" type="datetime5">
              <a:rPr lang="en-US" smtClean="0">
                <a:solidFill>
                  <a:srgbClr val="4E3B30">
                    <a:shade val="90000"/>
                  </a:srgbClr>
                </a:solidFill>
              </a:rPr>
              <a:pPr/>
              <a:t>17-Jul-23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BED9-C237-4212-8854-E6E9F1E35534}" type="slidenum">
              <a:rPr lang="en-GB" smtClean="0">
                <a:solidFill>
                  <a:srgbClr val="4E3B30">
                    <a:shade val="90000"/>
                  </a:srgbClr>
                </a:solidFill>
              </a:rPr>
              <a:pPr/>
              <a:t>‹#›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068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DD457-0E37-489C-9E0F-7FE1AD221E5E}" type="datetime5">
              <a:rPr lang="en-US" smtClean="0">
                <a:solidFill>
                  <a:srgbClr val="4E3B30">
                    <a:shade val="90000"/>
                  </a:srgbClr>
                </a:solidFill>
              </a:rPr>
              <a:pPr/>
              <a:t>17-Jul-23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BED9-C237-4212-8854-E6E9F1E35534}" type="slidenum">
              <a:rPr lang="en-GB" smtClean="0">
                <a:solidFill>
                  <a:srgbClr val="4E3B30">
                    <a:shade val="90000"/>
                  </a:srgbClr>
                </a:solidFill>
              </a:rPr>
              <a:pPr/>
              <a:t>‹#›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460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DB35-C0CE-4C2D-A2EB-7EB3CAEDD7AB}" type="datetime5">
              <a:rPr lang="en-US" smtClean="0">
                <a:solidFill>
                  <a:srgbClr val="4E3B30">
                    <a:shade val="90000"/>
                  </a:srgbClr>
                </a:solidFill>
              </a:rPr>
              <a:pPr/>
              <a:t>17-Jul-23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BED9-C237-4212-8854-E6E9F1E35534}" type="slidenum">
              <a:rPr lang="en-GB" smtClean="0">
                <a:solidFill>
                  <a:srgbClr val="4E3B30">
                    <a:shade val="90000"/>
                  </a:srgbClr>
                </a:solidFill>
              </a:rPr>
              <a:pPr/>
              <a:t>‹#›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595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8C592-B027-4273-931F-FA3036CF1ECA}" type="datetime5">
              <a:rPr lang="en-US" smtClean="0">
                <a:solidFill>
                  <a:srgbClr val="4E3B30">
                    <a:shade val="90000"/>
                  </a:srgbClr>
                </a:solidFill>
              </a:rPr>
              <a:pPr/>
              <a:t>17-Jul-23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BED9-C237-4212-8854-E6E9F1E35534}" type="slidenum">
              <a:rPr lang="en-GB" smtClean="0">
                <a:solidFill>
                  <a:srgbClr val="4E3B30">
                    <a:shade val="90000"/>
                  </a:srgbClr>
                </a:solidFill>
              </a:rPr>
              <a:pPr/>
              <a:t>‹#›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065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A6AC-1DAF-481E-988E-C87527A6A63D}" type="datetime5">
              <a:rPr lang="en-US" smtClean="0">
                <a:solidFill>
                  <a:srgbClr val="4E3B30">
                    <a:shade val="90000"/>
                  </a:srgbClr>
                </a:solidFill>
              </a:rPr>
              <a:pPr/>
              <a:t>17-Jul-23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BED9-C237-4212-8854-E6E9F1E35534}" type="slidenum">
              <a:rPr lang="en-GB" smtClean="0">
                <a:solidFill>
                  <a:srgbClr val="4E3B30">
                    <a:shade val="90000"/>
                  </a:srgbClr>
                </a:solidFill>
              </a:rPr>
              <a:pPr/>
              <a:t>‹#›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20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EFBD-7285-409A-93CF-DF47096A1E16}" type="datetime5">
              <a:rPr lang="en-US" smtClean="0">
                <a:solidFill>
                  <a:srgbClr val="4E3B30">
                    <a:shade val="90000"/>
                  </a:srgbClr>
                </a:solidFill>
              </a:rPr>
              <a:pPr/>
              <a:t>17-Jul-23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165ABED9-C237-4212-8854-E6E9F1E35534}" type="slidenum">
              <a:rPr lang="en-GB" smtClean="0">
                <a:solidFill>
                  <a:srgbClr val="4E3B30">
                    <a:shade val="90000"/>
                  </a:srgbClr>
                </a:solidFill>
              </a:rPr>
              <a:pPr/>
              <a:t>‹#›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658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95BECE-5B92-49D7-8000-45DD46FC7374}" type="datetime5">
              <a:rPr lang="en-US" smtClean="0">
                <a:solidFill>
                  <a:srgbClr val="4E3B30">
                    <a:shade val="90000"/>
                  </a:srgbClr>
                </a:solidFill>
              </a:rPr>
              <a:pPr/>
              <a:t>17-Jul-23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5ABED9-C237-4212-8854-E6E9F1E35534}" type="slidenum">
              <a:rPr lang="en-GB" smtClean="0">
                <a:solidFill>
                  <a:srgbClr val="4E3B30">
                    <a:shade val="90000"/>
                  </a:srgbClr>
                </a:solidFill>
              </a:rPr>
              <a:pPr/>
              <a:t>‹#›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 sz="180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4369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90000"/>
            <a:lum/>
          </a:blip>
          <a:srcRect/>
          <a:stretch>
            <a:fillRect l="-23000" r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F83ECC-B7CD-4AC9-B951-90C2431F24C8}" type="datetime5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17-Jul-23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5ABED9-C237-4212-8854-E6E9F1E3553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43279" y="2468071"/>
            <a:ext cx="9115172" cy="1100517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58B80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ZA" alt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ZA" altLang="en-US" sz="26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M.Kampamba</a:t>
            </a:r>
            <a:r>
              <a:rPr kumimoji="0" lang="en-ZA" altLang="en-US" sz="2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kumimoji="0" lang="en-ZA" altLang="en-US" sz="26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DipPharm</a:t>
            </a:r>
            <a:r>
              <a:rPr kumimoji="0" lang="en-ZA" altLang="en-US" sz="2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ZA" altLang="en-US" sz="26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Bpharm</a:t>
            </a:r>
            <a:r>
              <a:rPr kumimoji="0" lang="en-ZA" altLang="en-US" sz="2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ZA" altLang="en-US" sz="26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MclinPharm</a:t>
            </a:r>
            <a:r>
              <a:rPr kumimoji="0" lang="en-ZA" altLang="en-US" sz="2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PhD candidate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58B80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ZA" altLang="en-US" sz="2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Clinical Pharmacy Specialist (Specialty:  </a:t>
            </a:r>
            <a:r>
              <a:rPr kumimoji="0" lang="en-ZA" altLang="en-US" sz="26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Pharmacotherapist</a:t>
            </a:r>
            <a:endParaRPr kumimoji="0" lang="en-ZA" altLang="en-US" sz="14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58B80"/>
              </a:buClr>
              <a:buSzPct val="95000"/>
              <a:buFont typeface="Wingdings 2"/>
              <a:buChar char=""/>
              <a:tabLst/>
              <a:defRPr/>
            </a:pPr>
            <a:endParaRPr kumimoji="0" lang="en-ZA" altLang="en-US" sz="2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58B80"/>
              </a:buClr>
              <a:buSzPct val="95000"/>
              <a:buFont typeface="Wingdings 2"/>
              <a:buChar char=""/>
              <a:tabLst/>
              <a:defRPr/>
            </a:pPr>
            <a:endParaRPr kumimoji="0" lang="en-ZA" altLang="en-US" sz="2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58B80"/>
              </a:buClr>
              <a:buSzPct val="95000"/>
              <a:buFont typeface="Wingdings 2"/>
              <a:buChar char=""/>
              <a:tabLst/>
              <a:defRPr/>
            </a:pPr>
            <a:endParaRPr kumimoji="0" lang="en-ZA" altLang="en-US" sz="2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58B80"/>
              </a:buClr>
              <a:buSzPct val="95000"/>
              <a:buFont typeface="Wingdings 2"/>
              <a:buChar char=""/>
              <a:tabLst/>
              <a:defRPr/>
            </a:pPr>
            <a:endParaRPr kumimoji="0" lang="en-US" altLang="en-US" sz="2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B58B80"/>
              </a:buClr>
              <a:buSzPct val="95000"/>
              <a:buFont typeface="Wingdings 2"/>
              <a:buChar char=""/>
              <a:tabLst/>
              <a:defRPr/>
            </a:pPr>
            <a:endParaRPr kumimoji="0" lang="en-GB" alt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4662869"/>
            <a:ext cx="4423646" cy="71558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50" b="1" i="0" u="none" strike="noStrike" kern="1200" cap="none" spc="0" normalizeH="0" baseline="0" noProof="0" dirty="0">
                <a:ln/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Lecturer University of Zambia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50" b="1" i="0" u="none" strike="noStrike" kern="1200" cap="none" spc="0" normalizeH="0" baseline="0" noProof="0" dirty="0">
                <a:ln/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School of Health Sciences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350" b="1" dirty="0" smtClean="0">
                <a:ln/>
                <a:solidFill>
                  <a:srgbClr val="A5A5A5"/>
                </a:solidFill>
                <a:latin typeface="Calibri" panose="020F0502020204030204"/>
              </a:rPr>
              <a:t>School of Medicine</a:t>
            </a:r>
            <a:endParaRPr kumimoji="0" lang="en-GB" sz="1350" b="1" i="0" u="none" strike="noStrike" kern="1200" cap="none" spc="0" normalizeH="0" baseline="0" noProof="0" dirty="0">
              <a:ln/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639616" y="517889"/>
            <a:ext cx="7475428" cy="1439499"/>
          </a:xfrm>
          <a:prstGeom prst="rect">
            <a:avLst/>
          </a:prstGeom>
          <a:extLst/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100" b="1" i="0" u="none" strike="noStrike" kern="1200" cap="none" spc="0" normalizeH="0" baseline="0" noProof="0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Anti-</a:t>
            </a:r>
            <a:r>
              <a:rPr kumimoji="0" lang="en-US" altLang="en-US" sz="3100" b="1" i="0" u="none" strike="noStrike" kern="1200" cap="none" spc="0" normalizeH="0" baseline="0" noProof="0" dirty="0" err="1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arrythmic</a:t>
            </a:r>
            <a:r>
              <a:rPr kumimoji="0" lang="en-US" altLang="en-US" sz="3100" b="1" i="0" u="none" strike="noStrike" kern="1200" cap="none" spc="0" normalizeH="0" baseline="0" noProof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Drugs </a:t>
            </a:r>
            <a:r>
              <a:rPr kumimoji="0" lang="en-US" altLang="en-US" sz="3100" b="1" i="0" u="none" strike="noStrike" kern="1200" cap="none" spc="0" normalizeH="0" baseline="0" noProof="0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/>
            </a:r>
            <a:br>
              <a:rPr kumimoji="0" lang="en-US" altLang="en-US" sz="3100" b="1" i="0" u="none" strike="noStrike" kern="1200" cap="none" spc="0" normalizeH="0" baseline="0" noProof="0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en-US" altLang="en-US" sz="3100" b="1" i="0" u="none" strike="noStrike" kern="1200" cap="none" spc="0" normalizeH="0" baseline="0" noProof="0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/>
            </a:r>
            <a:br>
              <a:rPr kumimoji="0" lang="en-US" altLang="en-US" sz="3100" b="1" i="0" u="none" strike="noStrike" kern="1200" cap="none" spc="0" normalizeH="0" baseline="0" noProof="0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kumimoji="0" lang="en-US" altLang="en-US" sz="2025" b="1" i="0" u="none" strike="noStrike" kern="1200" cap="none" spc="0" normalizeH="0" baseline="0" noProof="0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/>
            </a:r>
            <a:br>
              <a:rPr kumimoji="0" lang="en-US" altLang="en-US" sz="2025" b="1" i="0" u="none" strike="noStrike" kern="1200" cap="none" spc="0" normalizeH="0" baseline="0" noProof="0" dirty="0" smtClean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ED7D31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endParaRPr kumimoji="0" lang="en-US" altLang="en-US" sz="2025" b="1" i="0" u="none" strike="noStrike" kern="1200" cap="none" spc="0" normalizeH="0" baseline="0" noProof="0" dirty="0">
              <a:ln w="22225">
                <a:solidFill>
                  <a:srgbClr val="ED7D31"/>
                </a:solidFill>
                <a:prstDash val="solid"/>
              </a:ln>
              <a:solidFill>
                <a:srgbClr val="ED7D31">
                  <a:lumMod val="40000"/>
                  <a:lumOff val="6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0785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714356"/>
            <a:ext cx="8229600" cy="5610244"/>
          </a:xfrm>
        </p:spPr>
        <p:txBody>
          <a:bodyPr/>
          <a:lstStyle/>
          <a:p>
            <a:pPr algn="just">
              <a:buNone/>
            </a:pPr>
            <a:r>
              <a:rPr lang="en-GB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Magnesium</a:t>
            </a:r>
          </a:p>
          <a:p>
            <a:pPr algn="just">
              <a:buNone/>
            </a:pPr>
            <a:endParaRPr lang="en-GB" sz="1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n-GB" sz="2400" dirty="0"/>
              <a:t>Precise </a:t>
            </a:r>
            <a:r>
              <a:rPr lang="en-GB" sz="2400" dirty="0" err="1"/>
              <a:t>antiarryhthmic</a:t>
            </a:r>
            <a:r>
              <a:rPr lang="en-GB" sz="2400" dirty="0"/>
              <a:t> mechanism not well understood;</a:t>
            </a:r>
          </a:p>
          <a:p>
            <a:pPr algn="just"/>
            <a:r>
              <a:rPr lang="en-GB" sz="2400" dirty="0"/>
              <a:t>Mechanism postulated to involve important influence on Na</a:t>
            </a:r>
            <a:r>
              <a:rPr lang="en-GB" sz="2400" baseline="30000" dirty="0"/>
              <a:t>+</a:t>
            </a:r>
            <a:r>
              <a:rPr lang="en-GB" sz="2400" dirty="0"/>
              <a:t>/K</a:t>
            </a:r>
            <a:r>
              <a:rPr lang="en-GB" sz="2400" baseline="30000" dirty="0"/>
              <a:t>+</a:t>
            </a:r>
            <a:r>
              <a:rPr lang="en-GB" sz="2400" dirty="0"/>
              <a:t> </a:t>
            </a:r>
            <a:r>
              <a:rPr lang="en-GB" sz="2400" dirty="0" err="1"/>
              <a:t>ATPase</a:t>
            </a:r>
            <a:r>
              <a:rPr lang="en-GB" sz="2400" dirty="0"/>
              <a:t> transport across myocardial cell membrane and therefore on cardiac action potential.</a:t>
            </a:r>
          </a:p>
          <a:p>
            <a:pPr algn="just"/>
            <a:endParaRPr lang="en-GB" sz="2400" dirty="0"/>
          </a:p>
          <a:p>
            <a:pPr algn="just"/>
            <a:r>
              <a:rPr lang="en-GB" sz="2400" dirty="0"/>
              <a:t>Used for therapy of </a:t>
            </a:r>
            <a:r>
              <a:rPr lang="en-GB" sz="2400" dirty="0" err="1"/>
              <a:t>torsades</a:t>
            </a:r>
            <a:r>
              <a:rPr lang="en-GB" sz="2400" dirty="0"/>
              <a:t> de pointes </a:t>
            </a:r>
            <a:r>
              <a:rPr lang="en-GB" sz="2000" i="1" dirty="0"/>
              <a:t>(Mg</a:t>
            </a:r>
            <a:r>
              <a:rPr lang="en-GB" sz="2000" i="1" baseline="30000" dirty="0"/>
              <a:t>2+</a:t>
            </a:r>
            <a:r>
              <a:rPr lang="en-GB" sz="2000" i="1" dirty="0"/>
              <a:t> has suppressive effect on development of spontaneous </a:t>
            </a:r>
            <a:r>
              <a:rPr lang="en-GB" sz="2000" i="1" dirty="0" smtClean="0"/>
              <a:t>after  </a:t>
            </a:r>
            <a:r>
              <a:rPr lang="en-GB" sz="2000" i="1" dirty="0" err="1" smtClean="0"/>
              <a:t>depolarizations</a:t>
            </a:r>
            <a:r>
              <a:rPr lang="en-GB" sz="2000" i="1" dirty="0" smtClean="0"/>
              <a:t> </a:t>
            </a:r>
            <a:r>
              <a:rPr lang="en-GB" sz="2000" i="1" dirty="0"/>
              <a:t>that cause this arrhythmia)</a:t>
            </a:r>
          </a:p>
          <a:p>
            <a:pPr algn="just"/>
            <a:r>
              <a:rPr lang="en-GB" sz="2400" dirty="0"/>
              <a:t>Also useful in treating arrhythmias associated with digitalis toxicity</a:t>
            </a:r>
          </a:p>
          <a:p>
            <a:pPr algn="just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F83ECC-B7CD-4AC9-B951-90C2431F24C8}" type="datetime5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17-Jul-23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5ABED9-C237-4212-8854-E6E9F1E3553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47649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4034" y="0"/>
            <a:ext cx="8229600" cy="642942"/>
          </a:xfrm>
        </p:spPr>
        <p:txBody>
          <a:bodyPr>
            <a:noAutofit/>
          </a:bodyPr>
          <a:lstStyle/>
          <a:p>
            <a:pPr algn="ctr"/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 of Cardiac Arrhythmias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809720" y="785794"/>
          <a:ext cx="8572500" cy="55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Arrhythmia Type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r>
                        <a:rPr lang="en-GB" baseline="30000" dirty="0" smtClean="0"/>
                        <a:t>st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Choice Drug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Alternative Choice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GB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Atrial</a:t>
                      </a:r>
                      <a:endParaRPr kumimoji="0" lang="en-GB" sz="18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GB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fibrillation/flutter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Verapamil</a:t>
                      </a:r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Diltiazem</a:t>
                      </a:r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and/or β-blocker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Digoxin</a:t>
                      </a:r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Class IA, IC drugs, Low dose </a:t>
                      </a:r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amiodarone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GB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Supraventricular</a:t>
                      </a:r>
                      <a:endParaRPr kumimoji="0" lang="en-GB" sz="18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GB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tachycardia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Adenosine, </a:t>
                      </a:r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Verapamil</a:t>
                      </a:r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or</a:t>
                      </a:r>
                    </a:p>
                    <a:p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Diltiazem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Class II drugs, </a:t>
                      </a:r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Digoxin</a:t>
                      </a:r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Class IA, IC, II, or IV</a:t>
                      </a:r>
                    </a:p>
                    <a:p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drugs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GB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Sustained Ventricular</a:t>
                      </a:r>
                    </a:p>
                    <a:p>
                      <a:r>
                        <a:rPr kumimoji="0" lang="en-GB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Tachycardia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Cardioversion</a:t>
                      </a:r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(safest  &amp; effective option), </a:t>
                      </a:r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Lidocaine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Procainamide</a:t>
                      </a:r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Bretylium</a:t>
                      </a:r>
                      <a:endParaRPr kumimoji="0" lang="en-GB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 </a:t>
                      </a:r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Amiodarone</a:t>
                      </a:r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Sotalol</a:t>
                      </a:r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Class IA, IB, II, III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GB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Ventricular Fibrillation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Defibrillation is</a:t>
                      </a:r>
                    </a:p>
                    <a:p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treatment of choice; </a:t>
                      </a:r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Lidocaine</a:t>
                      </a:r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prevent</a:t>
                      </a:r>
                    </a:p>
                    <a:p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recurrence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Amiodarone</a:t>
                      </a:r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procainamide</a:t>
                      </a:r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or</a:t>
                      </a:r>
                    </a:p>
                    <a:p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bretylium</a:t>
                      </a:r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prevent</a:t>
                      </a:r>
                    </a:p>
                    <a:p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recurrence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GB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Torsades</a:t>
                      </a:r>
                      <a:r>
                        <a:rPr kumimoji="0" lang="en-GB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pointes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Magnesium </a:t>
                      </a:r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sulfate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Potassium (if</a:t>
                      </a:r>
                    </a:p>
                    <a:p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hypokalemic</a:t>
                      </a:r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Isoprenaline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Bradyarrhythmia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Atropine, </a:t>
                      </a:r>
                      <a:r>
                        <a:rPr lang="en-GB" dirty="0" err="1" smtClean="0"/>
                        <a:t>Ipratropium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Cardiac</a:t>
                      </a:r>
                      <a:r>
                        <a:rPr lang="en-GB" baseline="0" dirty="0" smtClean="0"/>
                        <a:t> pacing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5ABED9-C237-4212-8854-E6E9F1E3553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E130BD-4CD5-4449-978F-0624AE826C8B}" type="datetime5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17-Jul-23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54833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1" y="922491"/>
            <a:ext cx="10972800" cy="49110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sz="3100" dirty="0" smtClean="0"/>
              <a:t>Question Time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311" y="1830832"/>
            <a:ext cx="10972800" cy="4708081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latin typeface="Comic Sans MS" panose="030F0702030302020204" pitchFamily="66" charset="0"/>
              </a:rPr>
              <a:t>Which one of the following is class 1c antiarrhythmic?</a:t>
            </a: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   a. </a:t>
            </a:r>
            <a:r>
              <a:rPr lang="en-US" dirty="0" err="1" smtClean="0">
                <a:latin typeface="Comic Sans MS" panose="030F0702030302020204" pitchFamily="66" charset="0"/>
              </a:rPr>
              <a:t>fleceinide</a:t>
            </a:r>
            <a:endParaRPr lang="en-US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   b. quinidine</a:t>
            </a: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   c. phenytoin</a:t>
            </a: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   d. </a:t>
            </a:r>
            <a:r>
              <a:rPr lang="en-US" dirty="0" err="1" smtClean="0">
                <a:latin typeface="Comic Sans MS" panose="030F0702030302020204" pitchFamily="66" charset="0"/>
              </a:rPr>
              <a:t>propafenone</a:t>
            </a:r>
            <a:endParaRPr lang="en-US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dirty="0" smtClean="0">
              <a:latin typeface="Comic Sans MS" panose="030F0702030302020204" pitchFamily="66" charset="0"/>
            </a:endParaRPr>
          </a:p>
          <a:p>
            <a:pPr marL="514350" indent="-514350">
              <a:buAutoNum type="arabicPeriod" startAt="2"/>
            </a:pPr>
            <a:r>
              <a:rPr lang="en-US" dirty="0" smtClean="0">
                <a:latin typeface="Comic Sans MS" panose="030F0702030302020204" pitchFamily="66" charset="0"/>
              </a:rPr>
              <a:t>Alteration of thyroid function can be caused by:</a:t>
            </a: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   a. </a:t>
            </a:r>
            <a:r>
              <a:rPr lang="en-US" dirty="0" err="1" smtClean="0">
                <a:latin typeface="Comic Sans MS" panose="030F0702030302020204" pitchFamily="66" charset="0"/>
              </a:rPr>
              <a:t>Sotalol</a:t>
            </a:r>
            <a:endParaRPr lang="en-US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   b. Phenytoin</a:t>
            </a: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   c. Amiodarone</a:t>
            </a: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smtClean="0">
                <a:latin typeface="Comic Sans MS" panose="030F0702030302020204" pitchFamily="66" charset="0"/>
              </a:rPr>
              <a:t>      d. Verapamil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3ECC-B7CD-4AC9-B951-90C2431F24C8}" type="datetime5">
              <a:rPr lang="en-US" smtClean="0">
                <a:solidFill>
                  <a:srgbClr val="4E3B30">
                    <a:shade val="90000"/>
                  </a:srgbClr>
                </a:solidFill>
              </a:rPr>
              <a:pPr/>
              <a:t>17-Jul-23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BED9-C237-4212-8854-E6E9F1E35534}" type="slidenum">
              <a:rPr lang="en-GB" smtClean="0">
                <a:solidFill>
                  <a:srgbClr val="4E3B30">
                    <a:shade val="90000"/>
                  </a:srgbClr>
                </a:solidFill>
              </a:rPr>
              <a:pPr/>
              <a:t>12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190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944" y="1652258"/>
            <a:ext cx="10972800" cy="4389120"/>
          </a:xfrm>
        </p:spPr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                        END OF LECTURE</a:t>
            </a:r>
          </a:p>
          <a:p>
            <a:pPr marL="0" indent="0">
              <a:buNone/>
            </a:pPr>
            <a:r>
              <a:rPr lang="en-US" smtClean="0"/>
              <a:t>                                         Thank </a:t>
            </a:r>
            <a:r>
              <a:rPr lang="en-US" dirty="0" smtClean="0"/>
              <a:t>you </a:t>
            </a:r>
            <a:r>
              <a:rPr lang="en-US" smtClean="0"/>
              <a:t>for having 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3ECC-B7CD-4AC9-B951-90C2431F24C8}" type="datetime5">
              <a:rPr lang="en-US" smtClean="0">
                <a:solidFill>
                  <a:srgbClr val="4E3B30">
                    <a:shade val="90000"/>
                  </a:srgbClr>
                </a:solidFill>
              </a:rPr>
              <a:pPr/>
              <a:t>17-Jul-23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BED9-C237-4212-8854-E6E9F1E35534}" type="slidenum">
              <a:rPr lang="en-GB" smtClean="0">
                <a:solidFill>
                  <a:srgbClr val="4E3B30">
                    <a:shade val="90000"/>
                  </a:srgbClr>
                </a:solidFill>
              </a:rPr>
              <a:pPr/>
              <a:t>13</a:t>
            </a:fld>
            <a:endParaRPr lang="en-GB">
              <a:solidFill>
                <a:srgbClr val="4E3B30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553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84847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omic Sans MS" panose="030F0702030302020204" pitchFamily="66" charset="0"/>
              </a:rPr>
              <a:t>Learning objectives</a:t>
            </a:r>
            <a:endParaRPr lang="en-US" sz="28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07419"/>
            <a:ext cx="10972800" cy="4617181"/>
          </a:xfrm>
        </p:spPr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sz="2400" dirty="0" smtClean="0"/>
              <a:t>By the end of this lecture, students should be able to:</a:t>
            </a:r>
          </a:p>
          <a:p>
            <a:r>
              <a:rPr lang="en-US" sz="2400" dirty="0" smtClean="0"/>
              <a:t>Define and describe different types of arrhythmia</a:t>
            </a:r>
          </a:p>
          <a:p>
            <a:r>
              <a:rPr lang="en-US" sz="2400" dirty="0" smtClean="0"/>
              <a:t>Classify anti-arrhythmic  drugs based on Vaughan Williams classification</a:t>
            </a:r>
          </a:p>
          <a:p>
            <a:r>
              <a:rPr lang="en-US" sz="2400" dirty="0" smtClean="0"/>
              <a:t> Describe the pharmacological and side effects of </a:t>
            </a:r>
            <a:r>
              <a:rPr lang="en-US" sz="2400" dirty="0" err="1" smtClean="0"/>
              <a:t>antiarrythmia</a:t>
            </a:r>
            <a:r>
              <a:rPr lang="en-US" sz="2400" dirty="0" smtClean="0"/>
              <a:t> drugs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F83ECC-B7CD-4AC9-B951-90C2431F24C8}" type="datetime5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17-Jul-23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5ABED9-C237-4212-8854-E6E9F1E3553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4933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1200" y="1142986"/>
            <a:ext cx="7972452" cy="1785949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GB" dirty="0" smtClean="0"/>
              <a:t>	Arrhythmia is a disturbance of normal heart rhythm either resulting in a faster rhythm </a:t>
            </a:r>
            <a:r>
              <a:rPr lang="en-GB" sz="2400" i="1" dirty="0"/>
              <a:t>(tachycardia, &gt;100bpm)</a:t>
            </a:r>
            <a:r>
              <a:rPr lang="en-GB" sz="2400" dirty="0"/>
              <a:t> or faster arrhythmia </a:t>
            </a:r>
            <a:r>
              <a:rPr lang="en-GB" sz="2400" i="1" dirty="0"/>
              <a:t>(tachyarrhythmia, &gt;150 - 250bpm, flutter, &gt;250 – 350bpm, fibrillation, &gt;350bpm)</a:t>
            </a:r>
            <a:r>
              <a:rPr lang="en-GB" i="1" dirty="0" smtClean="0"/>
              <a:t> </a:t>
            </a:r>
            <a:r>
              <a:rPr lang="en-GB" dirty="0" smtClean="0"/>
              <a:t> or slowed rhythm </a:t>
            </a:r>
            <a:r>
              <a:rPr lang="en-GB" sz="2400" i="1" dirty="0"/>
              <a:t>(</a:t>
            </a:r>
            <a:r>
              <a:rPr lang="en-GB" sz="2400" i="1" dirty="0" err="1"/>
              <a:t>bradyarrhythmia</a:t>
            </a:r>
            <a:r>
              <a:rPr lang="en-GB" sz="2400" i="1" dirty="0"/>
              <a:t>, &lt;60bpm)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F83ECC-B7CD-4AC9-B951-90C2431F24C8}" type="datetime5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17-Jul-23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5ABED9-C237-4212-8854-E6E9F1E3553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pic>
        <p:nvPicPr>
          <p:cNvPr id="6" name="Picture 5" descr="C:\Documents and Settings\User\My Documents\My Pictures\Image\ECG explained 2.jpg"/>
          <p:cNvPicPr/>
          <p:nvPr/>
        </p:nvPicPr>
        <p:blipFill>
          <a:blip r:embed="rId2" cstate="print">
            <a:lum contrast="10000"/>
          </a:blip>
          <a:srcRect/>
          <a:stretch>
            <a:fillRect/>
          </a:stretch>
        </p:blipFill>
        <p:spPr bwMode="auto">
          <a:xfrm>
            <a:off x="2166910" y="3143248"/>
            <a:ext cx="464347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7096132" y="3714753"/>
            <a:ext cx="345947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/>
                <a:ea typeface="+mn-ea"/>
                <a:cs typeface="+mn-cs"/>
              </a:rPr>
              <a:t>Criteria:</a:t>
            </a:r>
          </a:p>
          <a:p>
            <a:pPr marL="525463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/>
                <a:ea typeface="+mn-ea"/>
                <a:cs typeface="+mn-cs"/>
              </a:rPr>
              <a:t>HR outside normal range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/>
                <a:ea typeface="+mn-ea"/>
                <a:cs typeface="+mn-cs"/>
              </a:rPr>
              <a:t>(60 – 100 </a:t>
            </a:r>
            <a:r>
              <a:rPr kumimoji="0" lang="en-GB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/>
                <a:ea typeface="+mn-ea"/>
                <a:cs typeface="+mn-cs"/>
              </a:rPr>
              <a:t>bpm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/>
                <a:ea typeface="+mn-ea"/>
                <a:cs typeface="+mn-cs"/>
              </a:rPr>
              <a:t>)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/>
                <a:ea typeface="+mn-ea"/>
                <a:cs typeface="+mn-cs"/>
              </a:rPr>
              <a:t>;</a:t>
            </a:r>
          </a:p>
          <a:p>
            <a:pPr marL="525463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/>
                <a:ea typeface="+mn-ea"/>
                <a:cs typeface="+mn-cs"/>
              </a:rPr>
              <a:t>Rhythm not originating from SA node;</a:t>
            </a:r>
          </a:p>
          <a:p>
            <a:pPr marL="525463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/>
                <a:ea typeface="+mn-ea"/>
                <a:cs typeface="+mn-cs"/>
              </a:rPr>
              <a:t>Abnormal conduction pathway;</a:t>
            </a:r>
          </a:p>
          <a:p>
            <a:pPr marL="525463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/>
                <a:ea typeface="+mn-ea"/>
                <a:cs typeface="+mn-cs"/>
              </a:rPr>
              <a:t>Abnormal conduction velocity.</a:t>
            </a:r>
          </a:p>
        </p:txBody>
      </p:sp>
    </p:spTree>
    <p:extLst>
      <p:ext uri="{BB962C8B-B14F-4D97-AF65-F5344CB8AC3E}">
        <p14:creationId xmlns:p14="http://schemas.microsoft.com/office/powerpoint/2010/main" val="29505506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4034" y="285728"/>
            <a:ext cx="8229600" cy="714380"/>
          </a:xfrm>
        </p:spPr>
        <p:txBody>
          <a:bodyPr>
            <a:normAutofit/>
          </a:bodyPr>
          <a:lstStyle/>
          <a:p>
            <a:pPr algn="r"/>
            <a:r>
              <a:rPr lang="en-GB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Arrhythmia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5ABED9-C237-4212-8854-E6E9F1E3553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lum contrast="10000"/>
          </a:blip>
          <a:srcRect/>
          <a:stretch>
            <a:fillRect/>
          </a:stretch>
        </p:blipFill>
        <p:spPr bwMode="auto">
          <a:xfrm>
            <a:off x="4381488" y="1571588"/>
            <a:ext cx="6000792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86B0EA-75C3-41BC-981B-324AE00216EC}" type="datetime5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17-Jul-23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lum contrast="10000"/>
          </a:blip>
          <a:srcRect/>
          <a:stretch>
            <a:fillRect/>
          </a:stretch>
        </p:blipFill>
        <p:spPr bwMode="auto">
          <a:xfrm>
            <a:off x="1524001" y="928670"/>
            <a:ext cx="2962275" cy="592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832974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4034" y="642918"/>
            <a:ext cx="8229600" cy="714380"/>
          </a:xfrm>
        </p:spPr>
        <p:txBody>
          <a:bodyPr>
            <a:normAutofit/>
          </a:bodyPr>
          <a:lstStyle/>
          <a:p>
            <a:pPr algn="ctr"/>
            <a:r>
              <a:rPr lang="en-GB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Pathophysiology</a:t>
            </a:r>
            <a:endParaRPr lang="en-GB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981200" y="1285876"/>
          <a:ext cx="82296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5ABED9-C237-4212-8854-E6E9F1E3553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10BE8B-C276-4ED8-9582-845795387983}" type="datetime5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17-Jul-23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15924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85522" y="428604"/>
            <a:ext cx="9725278" cy="714380"/>
          </a:xfrm>
        </p:spPr>
        <p:txBody>
          <a:bodyPr>
            <a:normAutofit/>
          </a:bodyPr>
          <a:lstStyle/>
          <a:p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Antiarrhythmic Drugs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85522" y="1428736"/>
            <a:ext cx="11296482" cy="4895864"/>
          </a:xfrm>
        </p:spPr>
        <p:txBody>
          <a:bodyPr>
            <a:normAutofit/>
          </a:bodyPr>
          <a:lstStyle/>
          <a:p>
            <a:pPr algn="just"/>
            <a:endParaRPr lang="en-GB" sz="2400" dirty="0" smtClean="0">
              <a:latin typeface="Comic Sans MS" panose="030F0702030302020204" pitchFamily="66" charset="0"/>
            </a:endParaRPr>
          </a:p>
          <a:p>
            <a:pPr algn="just"/>
            <a:r>
              <a:rPr lang="en-GB" sz="2400" dirty="0" smtClean="0">
                <a:latin typeface="Comic Sans MS" panose="030F0702030302020204" pitchFamily="66" charset="0"/>
              </a:rPr>
              <a:t>All </a:t>
            </a:r>
            <a:r>
              <a:rPr lang="en-GB" sz="2400" dirty="0">
                <a:latin typeface="Comic Sans MS" panose="030F0702030302020204" pitchFamily="66" charset="0"/>
              </a:rPr>
              <a:t>antiarrhythmic drugs act by altering ion fluxes within excitable tissues in the myocardium;</a:t>
            </a:r>
          </a:p>
          <a:p>
            <a:pPr algn="just"/>
            <a:endParaRPr lang="en-GB" sz="2400" dirty="0">
              <a:latin typeface="Comic Sans MS" panose="030F0702030302020204" pitchFamily="66" charset="0"/>
            </a:endParaRPr>
          </a:p>
          <a:p>
            <a:pPr algn="just"/>
            <a:r>
              <a:rPr lang="en-GB" sz="2400" dirty="0">
                <a:latin typeface="Comic Sans MS" panose="030F0702030302020204" pitchFamily="66" charset="0"/>
              </a:rPr>
              <a:t>3 ions of primary importance: </a:t>
            </a:r>
            <a:r>
              <a:rPr lang="en-GB" sz="2400" i="1" dirty="0">
                <a:latin typeface="Comic Sans MS" panose="030F0702030302020204" pitchFamily="66" charset="0"/>
              </a:rPr>
              <a:t>Na</a:t>
            </a:r>
            <a:r>
              <a:rPr lang="en-GB" sz="2400" i="1" baseline="30000" dirty="0">
                <a:latin typeface="Comic Sans MS" panose="030F0702030302020204" pitchFamily="66" charset="0"/>
              </a:rPr>
              <a:t>+</a:t>
            </a:r>
            <a:r>
              <a:rPr lang="en-GB" sz="2400" i="1" dirty="0">
                <a:latin typeface="Comic Sans MS" panose="030F0702030302020204" pitchFamily="66" charset="0"/>
              </a:rPr>
              <a:t>, Ca</a:t>
            </a:r>
            <a:r>
              <a:rPr lang="en-GB" sz="2400" i="1" baseline="30000" dirty="0">
                <a:latin typeface="Comic Sans MS" panose="030F0702030302020204" pitchFamily="66" charset="0"/>
              </a:rPr>
              <a:t>2+</a:t>
            </a:r>
            <a:r>
              <a:rPr lang="en-GB" sz="2400" i="1" dirty="0">
                <a:latin typeface="Comic Sans MS" panose="030F0702030302020204" pitchFamily="66" charset="0"/>
              </a:rPr>
              <a:t>, and K</a:t>
            </a:r>
            <a:r>
              <a:rPr lang="en-GB" sz="2400" i="1" baseline="30000" dirty="0">
                <a:latin typeface="Comic Sans MS" panose="030F0702030302020204" pitchFamily="66" charset="0"/>
              </a:rPr>
              <a:t>+</a:t>
            </a:r>
            <a:endParaRPr lang="en-GB" sz="2400" i="1" dirty="0">
              <a:latin typeface="Comic Sans MS" panose="030F0702030302020204" pitchFamily="66" charset="0"/>
            </a:endParaRPr>
          </a:p>
          <a:p>
            <a:pPr algn="just"/>
            <a:endParaRPr lang="en-GB" sz="2400" dirty="0">
              <a:latin typeface="Comic Sans MS" panose="030F0702030302020204" pitchFamily="66" charset="0"/>
            </a:endParaRPr>
          </a:p>
          <a:p>
            <a:pPr algn="just"/>
            <a:r>
              <a:rPr lang="en-GB" sz="2400" dirty="0">
                <a:latin typeface="Comic Sans MS" panose="030F0702030302020204" pitchFamily="66" charset="0"/>
              </a:rPr>
              <a:t>Antiarrhythmic drugs classified by their ability to directly or indirectly block flux of one or more of these ions across the membranes of excitable cardiac muscle cells;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5ABED9-C237-4212-8854-E6E9F1E3553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648EA5-715E-48F9-B17C-7478184DC3BD}" type="datetime5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17-Jul-23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79655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57166"/>
            <a:ext cx="8729634" cy="698902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Vaughan </a:t>
            </a:r>
            <a:r>
              <a:rPr lang="en-GB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Williams Classification of Antiarrhythmic Drugs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987516"/>
              </p:ext>
            </p:extLst>
          </p:nvPr>
        </p:nvGraphicFramePr>
        <p:xfrm>
          <a:off x="461246" y="1056068"/>
          <a:ext cx="11409769" cy="6772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87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306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70270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67722">
                  <a:extLst>
                    <a:ext uri="{9D8B030D-6E8A-4147-A177-3AD203B41FA5}">
                      <a16:colId xmlns:a16="http://schemas.microsoft.com/office/drawing/2014/main" xmlns="" val="47374446"/>
                    </a:ext>
                  </a:extLst>
                </a:gridCol>
              </a:tblGrid>
              <a:tr h="429608">
                <a:tc>
                  <a:txBody>
                    <a:bodyPr/>
                    <a:lstStyle/>
                    <a:p>
                      <a:r>
                        <a:rPr lang="en-GB" dirty="0" smtClean="0"/>
                        <a:t>Class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Mode of Action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Drug</a:t>
                      </a:r>
                      <a:r>
                        <a:rPr lang="en-GB" baseline="0" dirty="0" smtClean="0"/>
                        <a:t> Names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Side effects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9608">
                <a:tc>
                  <a:txBody>
                    <a:bodyPr/>
                    <a:lstStyle/>
                    <a:p>
                      <a:r>
                        <a:rPr lang="en-GB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en-GB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kumimoji="0" lang="en-GB" sz="1800" b="1" kern="1200" baseline="3000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kumimoji="0" lang="en-GB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Channels Blockers</a:t>
                      </a:r>
                      <a:endParaRPr lang="en-GB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0894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I A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Prolong action potential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Quinidine</a:t>
                      </a:r>
                      <a:r>
                        <a:rPr kumimoji="0" lang="en-GB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Procainamide</a:t>
                      </a:r>
                      <a:r>
                        <a:rPr kumimoji="0" lang="en-GB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Pisopyramide</a:t>
                      </a:r>
                      <a:r>
                        <a:rPr kumimoji="0" lang="en-GB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Ajmaline</a:t>
                      </a:r>
                      <a:r>
                        <a:rPr kumimoji="0" lang="en-GB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I.V.</a:t>
                      </a:r>
                      <a:endParaRPr lang="en-GB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 dirty="0" smtClean="0"/>
                        <a:t>Check for the individual by using the BNF</a:t>
                      </a:r>
                      <a:endParaRPr lang="en-GB" sz="16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70894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I B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Shorten </a:t>
                      </a:r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repolarization</a:t>
                      </a:r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(AP duration)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Lidocaine</a:t>
                      </a:r>
                      <a:r>
                        <a:rPr kumimoji="0" lang="en-GB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Mexiletine</a:t>
                      </a:r>
                      <a:r>
                        <a:rPr kumimoji="0" lang="en-GB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Tocainide</a:t>
                      </a:r>
                      <a:r>
                        <a:rPr kumimoji="0" lang="en-GB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Phenytoin</a:t>
                      </a:r>
                      <a:endParaRPr lang="en-GB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1" dirty="0" smtClean="0"/>
                        <a:t>Check for the individual by using the BNF</a:t>
                      </a:r>
                    </a:p>
                    <a:p>
                      <a:endParaRPr lang="en-GB" sz="16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3591"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I C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Less effect on </a:t>
                      </a:r>
                      <a:r>
                        <a:rPr kumimoji="0"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repolarization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Flecainide</a:t>
                      </a:r>
                      <a:r>
                        <a:rPr kumimoji="0" lang="en-GB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Propafenone</a:t>
                      </a:r>
                      <a:r>
                        <a:rPr kumimoji="0" lang="en-GB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Encainide</a:t>
                      </a:r>
                      <a:r>
                        <a:rPr kumimoji="0" lang="en-GB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GB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1" dirty="0" smtClean="0"/>
                        <a:t>Check for the individual by using the BNF</a:t>
                      </a:r>
                    </a:p>
                    <a:p>
                      <a:endParaRPr lang="en-GB" sz="16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44504">
                <a:tc>
                  <a:txBody>
                    <a:bodyPr/>
                    <a:lstStyle/>
                    <a:p>
                      <a:r>
                        <a:rPr lang="en-GB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II</a:t>
                      </a:r>
                      <a:endParaRPr lang="en-GB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Beta-Adrenergic Blockers</a:t>
                      </a:r>
                      <a:endParaRPr lang="en-GB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Propanolol</a:t>
                      </a:r>
                      <a:r>
                        <a:rPr kumimoji="0" lang="en-GB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Metopropol</a:t>
                      </a:r>
                      <a:r>
                        <a:rPr kumimoji="0" lang="en-GB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Esmolol</a:t>
                      </a:r>
                      <a:r>
                        <a:rPr kumimoji="0" lang="en-GB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Acebutolol</a:t>
                      </a:r>
                      <a:r>
                        <a:rPr kumimoji="0" lang="en-GB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etc</a:t>
                      </a:r>
                      <a:endParaRPr lang="en-GB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 dirty="0" smtClean="0"/>
                        <a:t>bronchospasm, </a:t>
                      </a:r>
                      <a:r>
                        <a:rPr lang="en-GB" sz="1600" i="1" dirty="0" err="1" smtClean="0"/>
                        <a:t>hypoglycemia</a:t>
                      </a:r>
                      <a:r>
                        <a:rPr lang="en-GB" sz="1600" i="1" dirty="0" smtClean="0"/>
                        <a:t>, increased PR, depressions, impotence, </a:t>
                      </a:r>
                      <a:r>
                        <a:rPr lang="en-GB" sz="1600" i="1" dirty="0" err="1" smtClean="0"/>
                        <a:t>etc</a:t>
                      </a:r>
                      <a:endParaRPr lang="en-GB" sz="1600" i="1" dirty="0" smtClean="0"/>
                    </a:p>
                    <a:p>
                      <a:endParaRPr lang="en-GB" sz="16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29668">
                <a:tc>
                  <a:txBody>
                    <a:bodyPr/>
                    <a:lstStyle/>
                    <a:p>
                      <a:r>
                        <a:rPr lang="en-GB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III</a:t>
                      </a:r>
                      <a:endParaRPr lang="en-GB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K+ Channels Blockers </a:t>
                      </a:r>
                      <a:r>
                        <a:rPr lang="en-GB" baseline="0" dirty="0" smtClean="0"/>
                        <a:t>(Prolong </a:t>
                      </a:r>
                      <a:r>
                        <a:rPr lang="en-GB" baseline="0" dirty="0" err="1" smtClean="0"/>
                        <a:t>repolarization</a:t>
                      </a:r>
                      <a:r>
                        <a:rPr lang="en-GB" baseline="0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 dirty="0" smtClean="0"/>
                        <a:t>Amiodarone, </a:t>
                      </a:r>
                      <a:r>
                        <a:rPr lang="en-GB" sz="1600" i="1" dirty="0" err="1" smtClean="0"/>
                        <a:t>Sotalol</a:t>
                      </a:r>
                      <a:endParaRPr lang="en-GB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 dirty="0" err="1" smtClean="0"/>
                        <a:t>Amiodarone:visual</a:t>
                      </a:r>
                      <a:r>
                        <a:rPr lang="en-GB" sz="1600" i="1" dirty="0" smtClean="0"/>
                        <a:t> defects, c de pointes arrhythmia</a:t>
                      </a:r>
                      <a:r>
                        <a:rPr lang="en-GB" sz="1600" i="1" baseline="0" dirty="0" smtClean="0"/>
                        <a:t> </a:t>
                      </a:r>
                      <a:r>
                        <a:rPr lang="en-GB" sz="1600" i="1" dirty="0" smtClean="0"/>
                        <a:t>alteration of thyroid function and lung fibrosis</a:t>
                      </a:r>
                    </a:p>
                    <a:p>
                      <a:endParaRPr lang="en-GB" sz="16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29608">
                <a:tc>
                  <a:txBody>
                    <a:bodyPr/>
                    <a:lstStyle/>
                    <a:p>
                      <a:r>
                        <a:rPr lang="en-GB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IV</a:t>
                      </a:r>
                      <a:endParaRPr lang="en-GB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Calcium Channel </a:t>
                      </a:r>
                      <a:r>
                        <a:rPr kumimoji="0" lang="en-GB" sz="1800" b="1" i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(L-type)</a:t>
                      </a:r>
                      <a:r>
                        <a:rPr kumimoji="0" lang="en-GB" sz="1800" b="1" kern="1200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Blockers</a:t>
                      </a:r>
                      <a:endParaRPr lang="en-GB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Verapamil</a:t>
                      </a:r>
                      <a:r>
                        <a:rPr kumimoji="0" lang="en-GB" sz="16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en-GB" sz="160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Diltiazem</a:t>
                      </a:r>
                      <a:endParaRPr lang="en-GB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 dirty="0" smtClean="0"/>
                        <a:t>Check under </a:t>
                      </a:r>
                      <a:r>
                        <a:rPr lang="en-GB" sz="1600" i="1" dirty="0" err="1" smtClean="0"/>
                        <a:t>antihypertensives</a:t>
                      </a:r>
                      <a:endParaRPr lang="en-GB" sz="16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9608">
                <a:tc>
                  <a:txBody>
                    <a:bodyPr/>
                    <a:lstStyle/>
                    <a:p>
                      <a:r>
                        <a:rPr lang="en-GB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Miscellaneous</a:t>
                      </a:r>
                      <a:endParaRPr lang="en-GB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Miscellaneous Actions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1" dirty="0" smtClean="0"/>
                        <a:t>Adenosine, Magnesium, </a:t>
                      </a:r>
                      <a:r>
                        <a:rPr lang="en-GB" sz="1600" i="1" dirty="0" err="1" smtClean="0"/>
                        <a:t>Alinidine</a:t>
                      </a:r>
                      <a:r>
                        <a:rPr lang="en-GB" sz="1600" i="1" baseline="0" dirty="0" smtClean="0"/>
                        <a:t> </a:t>
                      </a:r>
                      <a:r>
                        <a:rPr lang="en-GB" sz="1600" i="1" dirty="0" smtClean="0"/>
                        <a:t>Digoxin</a:t>
                      </a:r>
                      <a:endParaRPr lang="en-GB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5ABED9-C237-4212-8854-E6E9F1E3553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474579-465E-4AC7-9DEA-DD294285083C}" type="datetime5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17-Jul-23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53281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57166"/>
            <a:ext cx="82296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Miscellaneous </a:t>
            </a:r>
            <a:r>
              <a:rPr lang="en-GB" sz="3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Antiarrhythmic</a:t>
            </a:r>
            <a:r>
              <a:rPr lang="en-GB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Drugs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57298"/>
            <a:ext cx="8229600" cy="5072098"/>
          </a:xfrm>
        </p:spPr>
        <p:txBody>
          <a:bodyPr/>
          <a:lstStyle/>
          <a:p>
            <a:pPr algn="just"/>
            <a:r>
              <a:rPr lang="en-GB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Cardiac glycosides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(e.g. </a:t>
            </a:r>
            <a:r>
              <a:rPr lang="en-GB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Digoxin</a:t>
            </a:r>
            <a:r>
              <a:rPr lang="en-GB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Digitalis)</a:t>
            </a:r>
            <a:r>
              <a:rPr lang="en-GB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dirty="0"/>
              <a:t>activate </a:t>
            </a:r>
            <a:r>
              <a:rPr lang="en-GB" sz="2400" dirty="0" err="1"/>
              <a:t>vagus</a:t>
            </a:r>
            <a:r>
              <a:rPr lang="en-GB" sz="2400" dirty="0"/>
              <a:t> nerves </a:t>
            </a:r>
            <a:r>
              <a:rPr lang="en-GB" sz="2400" dirty="0">
                <a:sym typeface="Wingdings" pitchFamily="2" charset="2"/>
              </a:rPr>
              <a:t> </a:t>
            </a:r>
            <a:r>
              <a:rPr lang="en-GB" sz="2400" dirty="0"/>
              <a:t>slowing of sinus rate and prolongation of AV conduction time; Used in treatment of </a:t>
            </a:r>
            <a:r>
              <a:rPr lang="en-GB" sz="2400" dirty="0" err="1"/>
              <a:t>atrial</a:t>
            </a:r>
            <a:r>
              <a:rPr lang="en-GB" sz="2400" dirty="0"/>
              <a:t> fibrillation </a:t>
            </a:r>
            <a:r>
              <a:rPr lang="en-GB" sz="2400" i="1" dirty="0"/>
              <a:t>(in combination with </a:t>
            </a:r>
            <a:r>
              <a:rPr lang="el-GR" sz="2400" i="1" dirty="0"/>
              <a:t>β</a:t>
            </a:r>
            <a:r>
              <a:rPr lang="en-GB" sz="2400" i="1" dirty="0"/>
              <a:t>-blockers &amp; </a:t>
            </a:r>
            <a:r>
              <a:rPr lang="en-GB" sz="2400" i="1" dirty="0" err="1"/>
              <a:t>verapamil</a:t>
            </a:r>
            <a:r>
              <a:rPr lang="en-GB" sz="2400" i="1" dirty="0"/>
              <a:t>)</a:t>
            </a:r>
            <a:r>
              <a:rPr lang="en-GB" sz="2400" dirty="0"/>
              <a:t>;</a:t>
            </a:r>
          </a:p>
          <a:p>
            <a:pPr algn="just"/>
            <a:endParaRPr lang="en-GB" sz="1100" dirty="0"/>
          </a:p>
          <a:p>
            <a:pPr algn="just"/>
            <a:endParaRPr lang="en-GB" sz="1100" dirty="0"/>
          </a:p>
          <a:p>
            <a:pPr algn="just"/>
            <a:r>
              <a:rPr lang="en-GB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Adenosine:</a:t>
            </a:r>
            <a:r>
              <a:rPr lang="en-GB" sz="2800" b="1" i="1" dirty="0">
                <a:solidFill>
                  <a:srgbClr val="FF0000"/>
                </a:solidFill>
              </a:rPr>
              <a:t> </a:t>
            </a:r>
            <a:r>
              <a:rPr lang="en-GB" sz="2400" dirty="0"/>
              <a:t>K</a:t>
            </a:r>
            <a:r>
              <a:rPr lang="en-GB" sz="2400" baseline="30000" dirty="0"/>
              <a:t>+</a:t>
            </a:r>
            <a:r>
              <a:rPr lang="en-GB" sz="2400" dirty="0"/>
              <a:t>-channel opener: activates </a:t>
            </a:r>
            <a:r>
              <a:rPr lang="en-GB" sz="2400" dirty="0" err="1"/>
              <a:t>atrial</a:t>
            </a:r>
            <a:r>
              <a:rPr lang="en-GB" sz="2400" dirty="0"/>
              <a:t> A1-adenosine receptor </a:t>
            </a:r>
            <a:r>
              <a:rPr lang="en-GB" sz="2400" dirty="0">
                <a:sym typeface="Wingdings" pitchFamily="2" charset="2"/>
              </a:rPr>
              <a:t> </a:t>
            </a:r>
            <a:r>
              <a:rPr lang="en-GB" sz="2400" dirty="0" err="1"/>
              <a:t>I</a:t>
            </a:r>
            <a:r>
              <a:rPr lang="en-GB" sz="2400" baseline="-25000" dirty="0" err="1"/>
              <a:t>K.Ado</a:t>
            </a:r>
            <a:r>
              <a:rPr lang="en-GB" sz="2400" dirty="0"/>
              <a:t> channel opening </a:t>
            </a:r>
            <a:r>
              <a:rPr lang="en-GB" sz="2400" dirty="0">
                <a:sym typeface="Wingdings" pitchFamily="2" charset="2"/>
              </a:rPr>
              <a:t> </a:t>
            </a:r>
            <a:r>
              <a:rPr lang="en-GB" sz="2400" dirty="0" err="1"/>
              <a:t>hyperpolarization</a:t>
            </a:r>
            <a:r>
              <a:rPr lang="en-GB" sz="2400" dirty="0"/>
              <a:t>, slowing of spontaneous depolarization, reduces sinus rate and AV conduction; </a:t>
            </a:r>
          </a:p>
          <a:p>
            <a:pPr algn="ctr">
              <a:buNone/>
            </a:pPr>
            <a:r>
              <a:rPr lang="en-GB" sz="2000" i="1" dirty="0"/>
              <a:t>Has extremely short t</a:t>
            </a:r>
            <a:r>
              <a:rPr lang="en-GB" sz="2000" i="1" baseline="-25000" dirty="0"/>
              <a:t>1/2</a:t>
            </a:r>
            <a:r>
              <a:rPr lang="en-GB" sz="2000" i="1" dirty="0"/>
              <a:t> (~0.6–1.5 sec); Given by rapid IV bolus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F83ECC-B7CD-4AC9-B951-90C2431F24C8}" type="datetime5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17-Jul-23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5ABED9-C237-4212-8854-E6E9F1E3553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76826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714356"/>
            <a:ext cx="8229600" cy="578647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GB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Atropine (and its derivative </a:t>
            </a:r>
            <a:r>
              <a:rPr lang="en-GB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ipratropium</a:t>
            </a:r>
            <a:r>
              <a:rPr lang="en-GB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bromide) </a:t>
            </a:r>
            <a:endParaRPr lang="en-GB" sz="1200" b="1" dirty="0">
              <a:solidFill>
                <a:srgbClr val="FF0000"/>
              </a:solidFill>
            </a:endParaRPr>
          </a:p>
          <a:p>
            <a:pPr algn="just"/>
            <a:r>
              <a:rPr lang="en-GB" sz="2400" dirty="0" err="1"/>
              <a:t>Muscarinic</a:t>
            </a:r>
            <a:r>
              <a:rPr lang="en-GB" sz="2400" dirty="0"/>
              <a:t> M2 receptors mainly present in </a:t>
            </a:r>
            <a:r>
              <a:rPr lang="en-GB" sz="2400" dirty="0" err="1"/>
              <a:t>supraventricular</a:t>
            </a:r>
            <a:r>
              <a:rPr lang="en-GB" sz="2400" dirty="0"/>
              <a:t> tissue and AV node; activation by </a:t>
            </a:r>
            <a:r>
              <a:rPr lang="en-GB" sz="2400" dirty="0" err="1"/>
              <a:t>ACh</a:t>
            </a:r>
            <a:r>
              <a:rPr lang="en-GB" sz="2400" dirty="0"/>
              <a:t> </a:t>
            </a:r>
            <a:r>
              <a:rPr lang="en-GB" sz="2400" dirty="0">
                <a:sym typeface="Wingdings" pitchFamily="2" charset="2"/>
              </a:rPr>
              <a:t></a:t>
            </a:r>
            <a:r>
              <a:rPr lang="en-GB" sz="2400" dirty="0"/>
              <a:t> opening of hyperpolarizing </a:t>
            </a:r>
            <a:r>
              <a:rPr lang="en-GB" sz="2400" dirty="0" err="1"/>
              <a:t>I</a:t>
            </a:r>
            <a:r>
              <a:rPr lang="en-GB" sz="2400" baseline="-25000" dirty="0" err="1"/>
              <a:t>K.ACh</a:t>
            </a:r>
            <a:r>
              <a:rPr lang="en-GB" sz="2400" dirty="0"/>
              <a:t> and inhibits pacemaker (</a:t>
            </a:r>
            <a:r>
              <a:rPr lang="en-GB" sz="2400" i="1" dirty="0"/>
              <a:t>I</a:t>
            </a:r>
            <a:r>
              <a:rPr lang="en-GB" sz="2400" i="1" baseline="-25000" dirty="0"/>
              <a:t>f</a:t>
            </a:r>
            <a:r>
              <a:rPr lang="en-GB" sz="2400" dirty="0"/>
              <a:t> current) probably via </a:t>
            </a:r>
            <a:r>
              <a:rPr lang="en-GB" sz="2400" dirty="0" err="1"/>
              <a:t>βγ</a:t>
            </a:r>
            <a:r>
              <a:rPr lang="en-GB" sz="2400" dirty="0"/>
              <a:t>-subunit of </a:t>
            </a:r>
            <a:r>
              <a:rPr lang="en-GB" sz="2400" dirty="0" err="1"/>
              <a:t>G</a:t>
            </a:r>
            <a:r>
              <a:rPr lang="en-GB" sz="2400" baseline="-25000" dirty="0" err="1"/>
              <a:t>i</a:t>
            </a:r>
            <a:r>
              <a:rPr lang="en-GB" sz="2400" dirty="0"/>
              <a:t> protein </a:t>
            </a:r>
            <a:r>
              <a:rPr lang="en-GB" sz="2400" dirty="0">
                <a:sym typeface="Wingdings" pitchFamily="2" charset="2"/>
              </a:rPr>
              <a:t> </a:t>
            </a:r>
            <a:r>
              <a:rPr lang="en-GB" sz="2400" dirty="0" err="1"/>
              <a:t>hyperpolarization</a:t>
            </a:r>
            <a:r>
              <a:rPr lang="en-GB" sz="2400" dirty="0"/>
              <a:t> and slower spontaneous depolarization;</a:t>
            </a:r>
          </a:p>
          <a:p>
            <a:pPr algn="just"/>
            <a:endParaRPr lang="en-GB" sz="1200" dirty="0"/>
          </a:p>
          <a:p>
            <a:pPr algn="just"/>
            <a:r>
              <a:rPr lang="en-GB" sz="2400" dirty="0"/>
              <a:t>Therefore, </a:t>
            </a:r>
            <a:r>
              <a:rPr lang="en-GB" sz="2400" dirty="0" err="1"/>
              <a:t>muscarinic</a:t>
            </a:r>
            <a:r>
              <a:rPr lang="en-GB" sz="2400" dirty="0"/>
              <a:t> M2 receptor antagonists like atropine inhibit </a:t>
            </a:r>
            <a:r>
              <a:rPr lang="en-GB" sz="2400" dirty="0" err="1"/>
              <a:t>adenylyl</a:t>
            </a:r>
            <a:r>
              <a:rPr lang="en-GB" sz="2400" dirty="0"/>
              <a:t> </a:t>
            </a:r>
            <a:r>
              <a:rPr lang="en-GB" sz="2400" dirty="0" err="1"/>
              <a:t>cyclase</a:t>
            </a:r>
            <a:r>
              <a:rPr lang="en-GB" sz="2400" dirty="0"/>
              <a:t> via </a:t>
            </a:r>
            <a:r>
              <a:rPr lang="en-GB" sz="2400" dirty="0" err="1"/>
              <a:t>G</a:t>
            </a:r>
            <a:r>
              <a:rPr lang="en-GB" sz="2400" baseline="-25000" dirty="0" err="1"/>
              <a:t>i</a:t>
            </a:r>
            <a:r>
              <a:rPr lang="en-GB" sz="2400" dirty="0"/>
              <a:t> proteins </a:t>
            </a:r>
            <a:r>
              <a:rPr lang="en-GB" sz="2400" dirty="0">
                <a:sym typeface="Wingdings" pitchFamily="2" charset="2"/>
              </a:rPr>
              <a:t> </a:t>
            </a:r>
            <a:r>
              <a:rPr lang="en-GB" sz="2400" dirty="0"/>
              <a:t>reduce intracellular </a:t>
            </a:r>
            <a:r>
              <a:rPr lang="en-GB" sz="2400" dirty="0" err="1"/>
              <a:t>cAMP</a:t>
            </a:r>
            <a:r>
              <a:rPr lang="en-GB" sz="2400" dirty="0"/>
              <a:t> </a:t>
            </a:r>
            <a:r>
              <a:rPr lang="en-GB" sz="2400" dirty="0">
                <a:sym typeface="Wingdings" pitchFamily="2" charset="2"/>
              </a:rPr>
              <a:t> </a:t>
            </a:r>
            <a:r>
              <a:rPr lang="en-GB" sz="2400" dirty="0"/>
              <a:t>increased HR and accelerated AV conduction;</a:t>
            </a:r>
          </a:p>
          <a:p>
            <a:pPr algn="just"/>
            <a:endParaRPr lang="en-GB" sz="1200" dirty="0"/>
          </a:p>
          <a:p>
            <a:pPr algn="just"/>
            <a:r>
              <a:rPr lang="en-GB" dirty="0" smtClean="0"/>
              <a:t>Used for </a:t>
            </a:r>
            <a:r>
              <a:rPr lang="en-GB" dirty="0" err="1" smtClean="0"/>
              <a:t>bradyarrhythmia</a:t>
            </a:r>
            <a:r>
              <a:rPr lang="en-GB" dirty="0" smtClean="0"/>
              <a:t> treatment</a:t>
            </a:r>
          </a:p>
          <a:p>
            <a:pPr algn="just"/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F83ECC-B7CD-4AC9-B951-90C2431F24C8}" type="datetime5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17-Jul-23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5ABED9-C237-4212-8854-E6E9F1E3553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4E3B30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4E3B30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16523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702</Words>
  <Application>Microsoft Office PowerPoint</Application>
  <PresentationFormat>Widescreen</PresentationFormat>
  <Paragraphs>167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Comic Sans MS</vt:lpstr>
      <vt:lpstr>Constantia</vt:lpstr>
      <vt:lpstr>Wingdings</vt:lpstr>
      <vt:lpstr>Wingdings 2</vt:lpstr>
      <vt:lpstr>Flow</vt:lpstr>
      <vt:lpstr>PowerPoint Presentation</vt:lpstr>
      <vt:lpstr>Learning objectives</vt:lpstr>
      <vt:lpstr>PowerPoint Presentation</vt:lpstr>
      <vt:lpstr>Types of Arrhythmia</vt:lpstr>
      <vt:lpstr>Pathophysiology</vt:lpstr>
      <vt:lpstr>Antiarrhythmic Drugs</vt:lpstr>
      <vt:lpstr> Vaughan Williams Classification of Antiarrhythmic Drugs</vt:lpstr>
      <vt:lpstr>Miscellaneous Antiarrhythmic Drugs </vt:lpstr>
      <vt:lpstr>PowerPoint Presentation</vt:lpstr>
      <vt:lpstr>PowerPoint Presentation</vt:lpstr>
      <vt:lpstr>Management of Cardiac Arrhythmias</vt:lpstr>
      <vt:lpstr> Question Time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Kampamba</dc:creator>
  <cp:lastModifiedBy>Windows User</cp:lastModifiedBy>
  <cp:revision>15</cp:revision>
  <dcterms:created xsi:type="dcterms:W3CDTF">2023-01-24T10:11:02Z</dcterms:created>
  <dcterms:modified xsi:type="dcterms:W3CDTF">2023-07-17T15:51:02Z</dcterms:modified>
</cp:coreProperties>
</file>