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582" r:id="rId2"/>
    <p:sldId id="584" r:id="rId3"/>
    <p:sldId id="585" r:id="rId4"/>
    <p:sldId id="586" r:id="rId5"/>
    <p:sldId id="587" r:id="rId6"/>
    <p:sldId id="588" r:id="rId7"/>
    <p:sldId id="589" r:id="rId8"/>
    <p:sldId id="590" r:id="rId9"/>
    <p:sldId id="591" r:id="rId10"/>
    <p:sldId id="592" r:id="rId11"/>
    <p:sldId id="593" r:id="rId12"/>
    <p:sldId id="594" r:id="rId13"/>
    <p:sldId id="595" r:id="rId14"/>
    <p:sldId id="596" r:id="rId15"/>
    <p:sldId id="597" r:id="rId16"/>
    <p:sldId id="598" r:id="rId17"/>
    <p:sldId id="60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7112F3-67A3-4930-BE55-E27734035764}" type="datetimeFigureOut">
              <a:rPr lang="en-US" smtClean="0"/>
              <a:pPr/>
              <a:t>6/13/2021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FC569D-F722-472E-9D47-A66A270A38EF}" type="slidenum">
              <a:rPr lang="en-US" smtClean="0"/>
              <a:pPr/>
              <a:t>‹#›</a:t>
            </a:fld>
            <a:endParaRPr lang="en-US"/>
          </a:p>
        </p:txBody>
      </p:sp>
    </p:spTree>
    <p:extLst>
      <p:ext uri="{BB962C8B-B14F-4D97-AF65-F5344CB8AC3E}">
        <p14:creationId xmlns:p14="http://schemas.microsoft.com/office/powerpoint/2010/main" val="3260694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40252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7051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4606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68CEA5-E8D5-4A6B-9D1E-21DA2B7D23E3}"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575E1C-D257-4D2F-9DA4-254BD440C357}"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007054-8021-4812-8AAA-8E579C95A1BE}"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182688" y="2017713"/>
            <a:ext cx="7772400" cy="4114800"/>
          </a:xfrm>
        </p:spPr>
        <p:txBody>
          <a:bodyPr>
            <a:normAutofit/>
          </a:bodyPr>
          <a:lstStyle/>
          <a:p>
            <a:pPr lvl="0"/>
            <a:endParaRPr lang="en-US" noProof="0" smtClean="0"/>
          </a:p>
        </p:txBody>
      </p:sp>
      <p:sp>
        <p:nvSpPr>
          <p:cNvPr id="4" name="Rectangle 11"/>
          <p:cNvSpPr>
            <a:spLocks noGrp="1" noChangeArrowheads="1"/>
          </p:cNvSpPr>
          <p:nvPr>
            <p:ph type="dt" sz="half" idx="10"/>
          </p:nvPr>
        </p:nvSpPr>
        <p:spPr/>
        <p:txBody>
          <a:bodyPr/>
          <a:lstStyle>
            <a:lvl1pPr>
              <a:defRPr/>
            </a:lvl1pPr>
          </a:lstStyle>
          <a:p>
            <a:pPr>
              <a:defRPr/>
            </a:pPr>
            <a:fld id="{362B9B1F-71C7-464E-BA0B-F07541F89C5E}" type="datetime1">
              <a:rPr lang="en-US" smtClean="0"/>
              <a:t>6/13/2021</a:t>
            </a:fld>
            <a:endParaRPr lang="en-US"/>
          </a:p>
        </p:txBody>
      </p:sp>
      <p:sp>
        <p:nvSpPr>
          <p:cNvPr id="5" name="Rectangle 12"/>
          <p:cNvSpPr>
            <a:spLocks noGrp="1" noChangeArrowheads="1"/>
          </p:cNvSpPr>
          <p:nvPr>
            <p:ph type="ftr" sz="quarter" idx="11"/>
          </p:nvPr>
        </p:nvSpPr>
        <p:spPr/>
        <p:txBody>
          <a:bodyPr/>
          <a:lstStyle>
            <a:lvl1pPr>
              <a:defRPr/>
            </a:lvl1pPr>
          </a:lstStyle>
          <a:p>
            <a:pPr>
              <a:defRPr/>
            </a:pPr>
            <a:endParaRPr lang="en-US"/>
          </a:p>
        </p:txBody>
      </p:sp>
      <p:sp>
        <p:nvSpPr>
          <p:cNvPr id="6" name="Rectangle 13"/>
          <p:cNvSpPr>
            <a:spLocks noGrp="1" noChangeArrowheads="1"/>
          </p:cNvSpPr>
          <p:nvPr>
            <p:ph type="sldNum" sz="quarter" idx="12"/>
          </p:nvPr>
        </p:nvSpPr>
        <p:spPr/>
        <p:txBody>
          <a:bodyPr/>
          <a:lstStyle>
            <a:lvl1pPr>
              <a:defRPr/>
            </a:lvl1pPr>
          </a:lstStyle>
          <a:p>
            <a:pPr>
              <a:defRPr/>
            </a:pPr>
            <a:fld id="{8846202D-D4E2-421F-8D9F-97579F74FE9C}" type="slidenum">
              <a:rPr lang="en-US"/>
              <a:pPr>
                <a:defRPr/>
              </a:pPr>
              <a:t>‹#›</a:t>
            </a:fld>
            <a:endParaRPr lang="en-US"/>
          </a:p>
        </p:txBody>
      </p:sp>
    </p:spTree>
    <p:extLst>
      <p:ext uri="{BB962C8B-B14F-4D97-AF65-F5344CB8AC3E}">
        <p14:creationId xmlns:p14="http://schemas.microsoft.com/office/powerpoint/2010/main" val="3879677090"/>
      </p:ext>
    </p:extLst>
  </p:cSld>
  <p:clrMapOvr>
    <a:masterClrMapping/>
  </p:clrMapOvr>
  <p:transition>
    <p:zoom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3F895-C6B2-43DD-B12A-C25C400F3464}"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CF97E4-A67D-44F7-9A68-8149A5ED2B47}"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53144F-3904-4F99-B22F-452E7D70B94C}" type="datetime1">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73A4E4-4E20-4EB2-A11D-295A084989B2}" type="datetime1">
              <a:rPr lang="en-US" smtClean="0"/>
              <a:t>6/13/2021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F7E4A4-3220-4393-AF97-7311615F9B32}" type="datetime1">
              <a:rPr lang="en-US" smtClean="0"/>
              <a:t>6/13/2021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2EAB02-15A0-4995-87EA-CF4A53730E54}" type="datetime1">
              <a:rPr lang="en-US" smtClean="0"/>
              <a:t>6/13/2021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E8651D-3DBA-477E-A8B3-F9491534C25D}" type="datetime1">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7C3F54-8D9D-4871-B34D-5765ADF16958}" type="datetime1">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9E97A9-341F-4594-95A8-1B113DAAFEAD}" type="datetime1">
              <a:rPr lang="en-US" smtClean="0"/>
              <a:t>6/13/2021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70528-C745-4B2E-A9A2-DD3FF50D6E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C00000"/>
              </a:buClr>
              <a:buFont typeface="Calibri" panose="020F0502020204030204"/>
              <a:buNone/>
            </a:pPr>
            <a:r>
              <a:rPr lang="en-US" sz="3200" b="1" dirty="0" smtClean="0">
                <a:solidFill>
                  <a:srgbClr val="53181A"/>
                </a:solidFill>
                <a:latin typeface="Georgia" panose="02040502050405020303" pitchFamily="18" charset="0"/>
                <a:cs typeface="Georgia" panose="02040502050405020303" charset="0"/>
              </a:rPr>
              <a:t>DRUGS USED IN THE TREATMENT OF HYPERLIPIDEMIAS</a:t>
            </a:r>
            <a:endParaRPr lang="en-US" sz="3200" b="1" i="0" u="none" strike="noStrike" cap="none" dirty="0">
              <a:solidFill>
                <a:srgbClr val="53181A"/>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a:t>
            </a:fld>
            <a:endParaRPr lang="en-US"/>
          </a:p>
        </p:txBody>
      </p:sp>
    </p:spTree>
    <p:extLst>
      <p:ext uri="{BB962C8B-B14F-4D97-AF65-F5344CB8AC3E}">
        <p14:creationId xmlns:p14="http://schemas.microsoft.com/office/powerpoint/2010/main" val="1812361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52680" cy="673100"/>
          </a:xfrm>
        </p:spPr>
        <p:txBody>
          <a:bodyPr>
            <a:normAutofit/>
          </a:bodyPr>
          <a:lstStyle/>
          <a:p>
            <a:pPr algn="l"/>
            <a:r>
              <a:rPr lang="en-US" sz="2400" b="1" cap="all" dirty="0" smtClean="0">
                <a:latin typeface="Georgia" panose="02040502050405020303" pitchFamily="18" charset="0"/>
              </a:rPr>
              <a:t>Fibrates …. CONT’D</a:t>
            </a:r>
            <a:endParaRPr lang="en-US" sz="2400" b="1" cap="all" dirty="0">
              <a:latin typeface="Georgia" panose="02040502050405020303" pitchFamily="18" charset="0"/>
            </a:endParaRPr>
          </a:p>
        </p:txBody>
      </p:sp>
      <p:sp>
        <p:nvSpPr>
          <p:cNvPr id="3" name="Content Placeholder 2"/>
          <p:cNvSpPr>
            <a:spLocks noGrp="1"/>
          </p:cNvSpPr>
          <p:nvPr>
            <p:ph idx="1"/>
          </p:nvPr>
        </p:nvSpPr>
        <p:spPr>
          <a:xfrm>
            <a:off x="245660" y="1143000"/>
            <a:ext cx="8652680" cy="5213351"/>
          </a:xfrm>
        </p:spPr>
        <p:txBody>
          <a:bodyPr>
            <a:noAutofit/>
          </a:bodyPr>
          <a:lstStyle/>
          <a:p>
            <a:pPr marL="0" indent="0">
              <a:spcBef>
                <a:spcPts val="1200"/>
              </a:spcBef>
              <a:buNone/>
            </a:pPr>
            <a:r>
              <a:rPr lang="en-US" sz="2200" b="1" dirty="0" smtClean="0">
                <a:latin typeface="Georgia" panose="02040502050405020303" pitchFamily="18" charset="0"/>
              </a:rPr>
              <a:t>Effects</a:t>
            </a:r>
          </a:p>
          <a:p>
            <a:pPr marL="342900" indent="-342900">
              <a:spcBef>
                <a:spcPts val="1200"/>
              </a:spcBef>
            </a:pPr>
            <a:r>
              <a:rPr lang="en-US" sz="2200" dirty="0" smtClean="0">
                <a:latin typeface="Georgia" panose="02040502050405020303" pitchFamily="18" charset="0"/>
              </a:rPr>
              <a:t>Reduction in plasma VLDL and hence plasma triglyceride levels</a:t>
            </a:r>
          </a:p>
          <a:p>
            <a:pPr marL="342900" indent="-342900">
              <a:spcBef>
                <a:spcPts val="1200"/>
              </a:spcBef>
            </a:pPr>
            <a:r>
              <a:rPr lang="en-US" sz="2200" dirty="0">
                <a:latin typeface="Georgia" panose="02040502050405020303" pitchFamily="18" charset="0"/>
              </a:rPr>
              <a:t>M</a:t>
            </a:r>
            <a:r>
              <a:rPr lang="en-US" sz="2200" dirty="0" smtClean="0">
                <a:latin typeface="Georgia" panose="02040502050405020303" pitchFamily="18" charset="0"/>
              </a:rPr>
              <a:t>odest reduction in LDL-cholesterol and increase in HDL-cholesterol</a:t>
            </a:r>
          </a:p>
          <a:p>
            <a:pPr marL="0" indent="0">
              <a:spcBef>
                <a:spcPts val="1200"/>
              </a:spcBef>
              <a:buNone/>
            </a:pPr>
            <a:r>
              <a:rPr lang="en-US" sz="2200" b="1" dirty="0">
                <a:latin typeface="Georgia" panose="02040502050405020303" pitchFamily="18" charset="0"/>
              </a:rPr>
              <a:t>Clinical </a:t>
            </a:r>
            <a:r>
              <a:rPr lang="en-US" sz="2200" b="1" dirty="0" smtClean="0">
                <a:latin typeface="Georgia" panose="02040502050405020303" pitchFamily="18" charset="0"/>
              </a:rPr>
              <a:t>uses</a:t>
            </a:r>
          </a:p>
          <a:p>
            <a:pPr marL="342900" indent="-342900">
              <a:spcBef>
                <a:spcPts val="1200"/>
              </a:spcBef>
            </a:pPr>
            <a:r>
              <a:rPr lang="en-US" sz="2200" dirty="0">
                <a:latin typeface="Georgia" panose="02040502050405020303" pitchFamily="18" charset="0"/>
              </a:rPr>
              <a:t>M</a:t>
            </a:r>
            <a:r>
              <a:rPr lang="en-US" sz="2200" dirty="0" smtClean="0">
                <a:latin typeface="Georgia" panose="02040502050405020303" pitchFamily="18" charset="0"/>
              </a:rPr>
              <a:t>ixed </a:t>
            </a:r>
            <a:r>
              <a:rPr lang="en-US" sz="2200" dirty="0">
                <a:latin typeface="Georgia" panose="02040502050405020303" pitchFamily="18" charset="0"/>
              </a:rPr>
              <a:t>dyslipidemia </a:t>
            </a:r>
            <a:r>
              <a:rPr lang="en-US" sz="2200" dirty="0" smtClean="0">
                <a:latin typeface="Georgia" panose="02040502050405020303" pitchFamily="18" charset="0"/>
              </a:rPr>
              <a:t>[raised </a:t>
            </a:r>
            <a:r>
              <a:rPr lang="en-US" sz="2200" dirty="0">
                <a:latin typeface="Georgia" panose="02040502050405020303" pitchFamily="18" charset="0"/>
              </a:rPr>
              <a:t>serum triglyceride as well as </a:t>
            </a:r>
            <a:r>
              <a:rPr lang="en-US" sz="2200" dirty="0" smtClean="0">
                <a:latin typeface="Georgia" panose="02040502050405020303" pitchFamily="18" charset="0"/>
              </a:rPr>
              <a:t>cholesterol</a:t>
            </a:r>
          </a:p>
          <a:p>
            <a:pPr marL="342900" indent="-342900">
              <a:spcBef>
                <a:spcPts val="1200"/>
              </a:spcBef>
            </a:pPr>
            <a:r>
              <a:rPr lang="en-US" sz="2200" dirty="0">
                <a:latin typeface="Georgia" panose="02040502050405020303" pitchFamily="18" charset="0"/>
              </a:rPr>
              <a:t>C</a:t>
            </a:r>
            <a:r>
              <a:rPr lang="en-US" sz="2200" dirty="0" smtClean="0">
                <a:latin typeface="Georgia" panose="02040502050405020303" pitchFamily="18" charset="0"/>
              </a:rPr>
              <a:t>ombined </a:t>
            </a:r>
            <a:r>
              <a:rPr lang="en-US" sz="2200" dirty="0">
                <a:latin typeface="Georgia" panose="02040502050405020303" pitchFamily="18" charset="0"/>
              </a:rPr>
              <a:t>with other lipid-lowering drugs in patients with severe treatment-resistant </a:t>
            </a:r>
            <a:r>
              <a:rPr lang="en-US" sz="2200" dirty="0" smtClean="0">
                <a:latin typeface="Georgia" panose="02040502050405020303" pitchFamily="18" charset="0"/>
              </a:rPr>
              <a:t>dyslipidemia (can </a:t>
            </a:r>
            <a:r>
              <a:rPr lang="en-US" sz="2200" dirty="0">
                <a:latin typeface="Georgia" panose="02040502050405020303" pitchFamily="18" charset="0"/>
              </a:rPr>
              <a:t>be combined with statins but be cautious of </a:t>
            </a:r>
            <a:r>
              <a:rPr lang="en-US" sz="2200" dirty="0" smtClean="0">
                <a:latin typeface="Georgia" panose="02040502050405020303" pitchFamily="18" charset="0"/>
              </a:rPr>
              <a:t>additive adverse effects)</a:t>
            </a:r>
            <a:endParaRPr lang="en-US" sz="2200" dirty="0">
              <a:latin typeface="Georgia" panose="02040502050405020303" pitchFamily="18" charset="0"/>
            </a:endParaRPr>
          </a:p>
          <a:p>
            <a:pPr marL="0" indent="0">
              <a:spcBef>
                <a:spcPts val="1200"/>
              </a:spcBef>
              <a:buNone/>
            </a:pPr>
            <a:r>
              <a:rPr lang="en-US" sz="2200" b="1" dirty="0" smtClean="0">
                <a:latin typeface="Georgia" panose="02040502050405020303" pitchFamily="18" charset="0"/>
              </a:rPr>
              <a:t>Major adverse effects</a:t>
            </a:r>
          </a:p>
          <a:p>
            <a:pPr marL="0" indent="0">
              <a:spcBef>
                <a:spcPts val="1200"/>
              </a:spcBef>
              <a:buNone/>
            </a:pPr>
            <a:r>
              <a:rPr lang="en-US" sz="2200" dirty="0" smtClean="0">
                <a:latin typeface="Georgia" panose="02040502050405020303" pitchFamily="18" charset="0"/>
              </a:rPr>
              <a:t>Myositis, hepatitis</a:t>
            </a:r>
            <a:endParaRPr lang="en-US" sz="22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10</a:t>
            </a:fld>
            <a:endParaRPr lang="en-US"/>
          </a:p>
        </p:txBody>
      </p:sp>
    </p:spTree>
    <p:extLst>
      <p:ext uri="{BB962C8B-B14F-4D97-AF65-F5344CB8AC3E}">
        <p14:creationId xmlns:p14="http://schemas.microsoft.com/office/powerpoint/2010/main" val="999741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74637"/>
            <a:ext cx="8679976" cy="721649"/>
          </a:xfrm>
        </p:spPr>
        <p:txBody>
          <a:bodyPr>
            <a:noAutofit/>
          </a:bodyPr>
          <a:lstStyle/>
          <a:p>
            <a:pPr algn="l"/>
            <a:r>
              <a:rPr lang="en-US" sz="2600" b="1" cap="all" dirty="0" smtClean="0">
                <a:latin typeface="Georgia" panose="02040502050405020303" pitchFamily="18" charset="0"/>
              </a:rPr>
              <a:t>Bile acid </a:t>
            </a:r>
            <a:r>
              <a:rPr lang="en-US" sz="2600" b="1" cap="all" dirty="0" err="1" smtClean="0">
                <a:latin typeface="Georgia" panose="02040502050405020303" pitchFamily="18" charset="0"/>
              </a:rPr>
              <a:t>sequestrants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4" y="1447800"/>
            <a:ext cx="8679976" cy="4908550"/>
          </a:xfrm>
        </p:spPr>
        <p:txBody>
          <a:bodyPr>
            <a:noAutofit/>
          </a:bodyPr>
          <a:lstStyle/>
          <a:p>
            <a:pPr marL="0" indent="0">
              <a:spcBef>
                <a:spcPts val="1800"/>
              </a:spcBef>
              <a:buNone/>
            </a:pPr>
            <a:r>
              <a:rPr lang="en-US" sz="2400" b="1" dirty="0" smtClean="0">
                <a:latin typeface="Georgia" panose="02040502050405020303" pitchFamily="18" charset="0"/>
              </a:rPr>
              <a:t>Examples</a:t>
            </a:r>
          </a:p>
          <a:p>
            <a:pPr marL="0" indent="0">
              <a:spcBef>
                <a:spcPts val="1800"/>
              </a:spcBef>
              <a:buNone/>
            </a:pPr>
            <a:r>
              <a:rPr lang="en-US" sz="2400" dirty="0" err="1" smtClean="0">
                <a:latin typeface="Georgia" panose="02040502050405020303" pitchFamily="18" charset="0"/>
              </a:rPr>
              <a:t>Cholestyramine</a:t>
            </a:r>
            <a:r>
              <a:rPr lang="en-US" sz="2400" dirty="0" smtClean="0">
                <a:latin typeface="Georgia" panose="02040502050405020303" pitchFamily="18" charset="0"/>
              </a:rPr>
              <a:t>, </a:t>
            </a:r>
            <a:r>
              <a:rPr lang="en-US" sz="2400" dirty="0" err="1" smtClean="0">
                <a:latin typeface="Georgia" panose="02040502050405020303" pitchFamily="18" charset="0"/>
              </a:rPr>
              <a:t>colestipol</a:t>
            </a:r>
            <a:r>
              <a:rPr lang="en-US" sz="2400" dirty="0" smtClean="0">
                <a:latin typeface="Georgia" panose="02040502050405020303" pitchFamily="18" charset="0"/>
              </a:rPr>
              <a:t> and </a:t>
            </a:r>
            <a:r>
              <a:rPr lang="en-US" sz="2400" dirty="0" err="1" smtClean="0">
                <a:latin typeface="Georgia" panose="02040502050405020303" pitchFamily="18" charset="0"/>
              </a:rPr>
              <a:t>colesevelam</a:t>
            </a:r>
            <a:endParaRPr lang="en-US" sz="2400" dirty="0" smtClean="0">
              <a:latin typeface="Georgia" panose="02040502050405020303" pitchFamily="18" charset="0"/>
            </a:endParaRPr>
          </a:p>
          <a:p>
            <a:pPr marL="0" indent="0">
              <a:spcBef>
                <a:spcPts val="1800"/>
              </a:spcBef>
              <a:buNone/>
            </a:pPr>
            <a:r>
              <a:rPr lang="en-US" sz="2400" b="1" dirty="0" smtClean="0">
                <a:latin typeface="Georgia" panose="02040502050405020303" pitchFamily="18" charset="0"/>
              </a:rPr>
              <a:t>Mechanism of action</a:t>
            </a:r>
          </a:p>
          <a:p>
            <a:pPr>
              <a:spcBef>
                <a:spcPts val="1800"/>
              </a:spcBef>
            </a:pPr>
            <a:r>
              <a:rPr lang="en-US" sz="2400" dirty="0" smtClean="0">
                <a:latin typeface="Georgia" panose="02040502050405020303" pitchFamily="18" charset="0"/>
              </a:rPr>
              <a:t>Bind bile acids in the intestine and prevent their reabsorption and </a:t>
            </a:r>
            <a:r>
              <a:rPr lang="en-US" sz="2400" dirty="0" err="1" smtClean="0">
                <a:latin typeface="Georgia" panose="02040502050405020303" pitchFamily="18" charset="0"/>
              </a:rPr>
              <a:t>enterohepatic</a:t>
            </a:r>
            <a:r>
              <a:rPr lang="en-US" sz="2400" dirty="0" smtClean="0">
                <a:latin typeface="Georgia" panose="02040502050405020303" pitchFamily="18" charset="0"/>
              </a:rPr>
              <a:t> recirculation. </a:t>
            </a:r>
            <a:r>
              <a:rPr lang="en-GB" sz="2400" dirty="0">
                <a:latin typeface="Georgia" panose="02040502050405020303" pitchFamily="18" charset="0"/>
              </a:rPr>
              <a:t>The liver then produces more bile acids to replace those that have been lost. Because the body uses cholesterol to make bile acids, this reduces the amount of LDL cholesterol circulating in the </a:t>
            </a:r>
            <a:r>
              <a:rPr lang="en-GB" sz="2400" dirty="0" smtClean="0">
                <a:latin typeface="Georgia" panose="02040502050405020303" pitchFamily="18" charset="0"/>
              </a:rPr>
              <a:t>blood. </a:t>
            </a:r>
          </a:p>
          <a:p>
            <a:pPr>
              <a:spcBef>
                <a:spcPts val="1800"/>
              </a:spcBef>
            </a:pPr>
            <a:r>
              <a:rPr lang="en-US" sz="2400" dirty="0" smtClean="0">
                <a:latin typeface="Georgia" panose="02040502050405020303" pitchFamily="18" charset="0"/>
              </a:rPr>
              <a:t>They also impair the absorption of dietary cholesterol</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11</a:t>
            </a:fld>
            <a:endParaRPr lang="en-US"/>
          </a:p>
        </p:txBody>
      </p:sp>
    </p:spTree>
    <p:extLst>
      <p:ext uri="{BB962C8B-B14F-4D97-AF65-F5344CB8AC3E}">
        <p14:creationId xmlns:p14="http://schemas.microsoft.com/office/powerpoint/2010/main" val="34504772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74637"/>
            <a:ext cx="8679976" cy="721649"/>
          </a:xfrm>
        </p:spPr>
        <p:txBody>
          <a:bodyPr>
            <a:noAutofit/>
          </a:bodyPr>
          <a:lstStyle/>
          <a:p>
            <a:pPr algn="l"/>
            <a:r>
              <a:rPr lang="en-US" sz="2600" b="1" cap="all" dirty="0" smtClean="0">
                <a:latin typeface="Georgia" panose="02040502050405020303" pitchFamily="18" charset="0"/>
              </a:rPr>
              <a:t>Bile acid </a:t>
            </a:r>
            <a:r>
              <a:rPr lang="en-US" sz="2600" b="1" cap="all" dirty="0" err="1" smtClean="0">
                <a:latin typeface="Georgia" panose="02040502050405020303" pitchFamily="18" charset="0"/>
              </a:rPr>
              <a:t>sequestrants</a:t>
            </a:r>
            <a:r>
              <a:rPr lang="en-US" sz="2600" b="1" cap="all" dirty="0" smtClean="0">
                <a:latin typeface="Georgia" panose="02040502050405020303" pitchFamily="18" charset="0"/>
              </a:rPr>
              <a:t>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4" y="1371600"/>
            <a:ext cx="8620836" cy="4984750"/>
          </a:xfrm>
        </p:spPr>
        <p:txBody>
          <a:bodyPr>
            <a:noAutofit/>
          </a:bodyPr>
          <a:lstStyle/>
          <a:p>
            <a:pPr marL="0" indent="0">
              <a:spcBef>
                <a:spcPts val="1800"/>
              </a:spcBef>
              <a:buNone/>
            </a:pPr>
            <a:r>
              <a:rPr lang="en-US" sz="2400" b="1" dirty="0" smtClean="0">
                <a:latin typeface="Georgia" panose="02040502050405020303" pitchFamily="18" charset="0"/>
              </a:rPr>
              <a:t>Clinical uses</a:t>
            </a:r>
          </a:p>
          <a:p>
            <a:pPr marL="342900" indent="-342900">
              <a:spcBef>
                <a:spcPts val="1800"/>
              </a:spcBef>
            </a:pPr>
            <a:r>
              <a:rPr lang="en-US" sz="2400" dirty="0" smtClean="0">
                <a:latin typeface="Georgia" panose="02040502050405020303" pitchFamily="18" charset="0"/>
              </a:rPr>
              <a:t>As </a:t>
            </a:r>
            <a:r>
              <a:rPr lang="en-US" sz="2400" dirty="0">
                <a:latin typeface="Georgia" panose="02040502050405020303" pitchFamily="18" charset="0"/>
              </a:rPr>
              <a:t>an addition to a statin when response has been </a:t>
            </a:r>
            <a:r>
              <a:rPr lang="en-US" sz="2400" dirty="0" smtClean="0">
                <a:latin typeface="Georgia" panose="02040502050405020303" pitchFamily="18" charset="0"/>
              </a:rPr>
              <a:t>inadequate</a:t>
            </a:r>
          </a:p>
          <a:p>
            <a:pPr marL="342900" indent="-342900">
              <a:spcBef>
                <a:spcPts val="1800"/>
              </a:spcBef>
            </a:pPr>
            <a:r>
              <a:rPr lang="en-US" sz="2400" dirty="0" smtClean="0">
                <a:latin typeface="Georgia" panose="02040502050405020303" pitchFamily="18" charset="0"/>
              </a:rPr>
              <a:t>For </a:t>
            </a:r>
            <a:r>
              <a:rPr lang="en-US" sz="2400" dirty="0" err="1">
                <a:latin typeface="Georgia" panose="02040502050405020303" pitchFamily="18" charset="0"/>
              </a:rPr>
              <a:t>hypercholesterolaemia</a:t>
            </a:r>
            <a:r>
              <a:rPr lang="en-US" sz="2400" dirty="0">
                <a:latin typeface="Georgia" panose="02040502050405020303" pitchFamily="18" charset="0"/>
              </a:rPr>
              <a:t> when a statin is contraindicated</a:t>
            </a:r>
          </a:p>
          <a:p>
            <a:pPr marL="0" indent="0">
              <a:spcBef>
                <a:spcPts val="1800"/>
              </a:spcBef>
              <a:buNone/>
            </a:pPr>
            <a:r>
              <a:rPr lang="en-US" sz="2400" b="1" dirty="0" smtClean="0">
                <a:latin typeface="Georgia" panose="02040502050405020303" pitchFamily="18" charset="0"/>
              </a:rPr>
              <a:t>Adverse effects</a:t>
            </a:r>
          </a:p>
          <a:p>
            <a:pPr marL="0" indent="0">
              <a:spcBef>
                <a:spcPts val="1800"/>
              </a:spcBef>
              <a:buNone/>
            </a:pPr>
            <a:r>
              <a:rPr lang="en-US" sz="2400" dirty="0" smtClean="0">
                <a:latin typeface="Georgia" panose="02040502050405020303" pitchFamily="18" charset="0"/>
              </a:rPr>
              <a:t>GI </a:t>
            </a:r>
            <a:r>
              <a:rPr lang="en-US" sz="2400" dirty="0">
                <a:latin typeface="Georgia" panose="02040502050405020303" pitchFamily="18" charset="0"/>
              </a:rPr>
              <a:t>discomfort, nausea, </a:t>
            </a:r>
            <a:r>
              <a:rPr lang="en-US" sz="2400" dirty="0" smtClean="0">
                <a:latin typeface="Georgia" panose="02040502050405020303" pitchFamily="18" charset="0"/>
              </a:rPr>
              <a:t>vomiting, constipation </a:t>
            </a:r>
            <a:r>
              <a:rPr lang="en-US" sz="2400" dirty="0">
                <a:latin typeface="Georgia" panose="02040502050405020303" pitchFamily="18" charset="0"/>
              </a:rPr>
              <a:t>(or </a:t>
            </a:r>
            <a:r>
              <a:rPr lang="en-US" sz="2400" dirty="0" err="1">
                <a:latin typeface="Georgia" panose="02040502050405020303" pitchFamily="18" charset="0"/>
              </a:rPr>
              <a:t>diarrhoea</a:t>
            </a:r>
            <a:r>
              <a:rPr lang="en-US" sz="2400" dirty="0">
                <a:latin typeface="Georgia" panose="02040502050405020303" pitchFamily="18" charset="0"/>
              </a:rPr>
              <a:t>)</a:t>
            </a:r>
          </a:p>
          <a:p>
            <a:pPr marL="0" indent="0">
              <a:spcBef>
                <a:spcPts val="1800"/>
              </a:spcBef>
              <a:buNone/>
            </a:pPr>
            <a:r>
              <a:rPr lang="en-US" sz="2400" b="1" dirty="0" smtClean="0">
                <a:latin typeface="Georgia" panose="02040502050405020303" pitchFamily="18" charset="0"/>
              </a:rPr>
              <a:t>Drug interactions</a:t>
            </a:r>
            <a:endParaRPr lang="en-US" sz="2400" dirty="0">
              <a:latin typeface="Georgia" panose="02040502050405020303" pitchFamily="18" charset="0"/>
            </a:endParaRPr>
          </a:p>
          <a:p>
            <a:pPr marL="0" indent="0">
              <a:spcBef>
                <a:spcPts val="1800"/>
              </a:spcBef>
              <a:buNone/>
            </a:pPr>
            <a:r>
              <a:rPr lang="en-US" sz="2400" dirty="0" smtClean="0">
                <a:latin typeface="Georgia" panose="02040502050405020303" pitchFamily="18" charset="0"/>
              </a:rPr>
              <a:t>They </a:t>
            </a:r>
            <a:r>
              <a:rPr lang="en-US" sz="2400" dirty="0">
                <a:latin typeface="Georgia" panose="02040502050405020303" pitchFamily="18" charset="0"/>
              </a:rPr>
              <a:t>interfere with absorption of fat-soluble vitamins, and of drugs such as </a:t>
            </a:r>
            <a:r>
              <a:rPr lang="en-US" sz="2400" dirty="0" err="1">
                <a:latin typeface="Georgia" panose="02040502050405020303" pitchFamily="18" charset="0"/>
              </a:rPr>
              <a:t>chlorothiazide</a:t>
            </a:r>
            <a:r>
              <a:rPr lang="en-US" sz="2400" dirty="0">
                <a:latin typeface="Georgia" panose="02040502050405020303" pitchFamily="18" charset="0"/>
              </a:rPr>
              <a:t>, digoxin and </a:t>
            </a:r>
            <a:r>
              <a:rPr lang="en-US" sz="2400" dirty="0" smtClean="0">
                <a:latin typeface="Georgia" panose="02040502050405020303" pitchFamily="18" charset="0"/>
              </a:rPr>
              <a:t>warfarin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12</a:t>
            </a:fld>
            <a:endParaRPr lang="en-US"/>
          </a:p>
        </p:txBody>
      </p:sp>
    </p:spTree>
    <p:extLst>
      <p:ext uri="{BB962C8B-B14F-4D97-AF65-F5344CB8AC3E}">
        <p14:creationId xmlns:p14="http://schemas.microsoft.com/office/powerpoint/2010/main" val="11246030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381000"/>
            <a:ext cx="8639033" cy="685800"/>
          </a:xfrm>
        </p:spPr>
        <p:txBody>
          <a:bodyPr>
            <a:normAutofit/>
          </a:bodyPr>
          <a:lstStyle/>
          <a:p>
            <a:pPr algn="l"/>
            <a:r>
              <a:rPr lang="en-US" sz="2600" b="1" cap="all" dirty="0" smtClean="0">
                <a:latin typeface="Georgia" panose="02040502050405020303" pitchFamily="18" charset="0"/>
              </a:rPr>
              <a:t>Nicotinic acid (niacin)</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72955" y="1600201"/>
            <a:ext cx="8639033" cy="4756150"/>
          </a:xfrm>
        </p:spPr>
        <p:txBody>
          <a:bodyPr>
            <a:normAutofit/>
          </a:bodyPr>
          <a:lstStyle/>
          <a:p>
            <a:pPr marL="0" indent="0">
              <a:spcBef>
                <a:spcPts val="1800"/>
              </a:spcBef>
              <a:buNone/>
            </a:pPr>
            <a:r>
              <a:rPr lang="en-US" sz="2400" b="1" dirty="0" smtClean="0">
                <a:latin typeface="Georgia" panose="02040502050405020303" pitchFamily="18" charset="0"/>
              </a:rPr>
              <a:t>Mechanism of action</a:t>
            </a:r>
            <a:endParaRPr lang="en-US" sz="2400" dirty="0">
              <a:latin typeface="Georgia" panose="02040502050405020303" pitchFamily="18" charset="0"/>
            </a:endParaRPr>
          </a:p>
          <a:p>
            <a:pPr>
              <a:spcBef>
                <a:spcPts val="1800"/>
              </a:spcBef>
            </a:pPr>
            <a:r>
              <a:rPr lang="en-US" sz="2400" dirty="0" smtClean="0">
                <a:latin typeface="Georgia" panose="02040502050405020303" pitchFamily="18" charset="0"/>
              </a:rPr>
              <a:t>Nicotinic acid (and its derivative </a:t>
            </a:r>
            <a:r>
              <a:rPr lang="en-US" sz="2400" dirty="0" err="1" smtClean="0">
                <a:latin typeface="Georgia" panose="02040502050405020303" pitchFamily="18" charset="0"/>
              </a:rPr>
              <a:t>acipimox</a:t>
            </a:r>
            <a:r>
              <a:rPr lang="en-US" sz="2400" dirty="0" smtClean="0">
                <a:latin typeface="Georgia" panose="02040502050405020303" pitchFamily="18" charset="0"/>
              </a:rPr>
              <a:t>) reduces plasma VLDL by inhibiting the synthesis and esterification of fatty acids in the liver and reducing lipolysis in adipose tissue, and hence reduce plasma triglyceride levels</a:t>
            </a:r>
          </a:p>
          <a:p>
            <a:pPr>
              <a:spcBef>
                <a:spcPts val="1800"/>
              </a:spcBef>
            </a:pPr>
            <a:r>
              <a:rPr lang="en-US" sz="2400" dirty="0" smtClean="0">
                <a:latin typeface="Georgia" panose="02040502050405020303" pitchFamily="18" charset="0"/>
              </a:rPr>
              <a:t>LDL levels reduce and HDL levels increase significantly</a:t>
            </a:r>
            <a:r>
              <a:rPr lang="en-US" sz="2400" dirty="0">
                <a:latin typeface="Georgia" panose="02040502050405020303" pitchFamily="18" charset="0"/>
              </a:rPr>
              <a:t> </a:t>
            </a:r>
            <a:r>
              <a:rPr lang="en-US" sz="2400" dirty="0" smtClean="0">
                <a:latin typeface="Georgia" panose="02040502050405020303" pitchFamily="18" charset="0"/>
              </a:rPr>
              <a:t>(nicotinic acid is the most effective drug for increasing HDL-cholesterol)</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13</a:t>
            </a:fld>
            <a:endParaRPr lang="en-US"/>
          </a:p>
        </p:txBody>
      </p:sp>
    </p:spTree>
    <p:extLst>
      <p:ext uri="{BB962C8B-B14F-4D97-AF65-F5344CB8AC3E}">
        <p14:creationId xmlns:p14="http://schemas.microsoft.com/office/powerpoint/2010/main" val="15093149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274638"/>
            <a:ext cx="8639033" cy="700087"/>
          </a:xfrm>
        </p:spPr>
        <p:txBody>
          <a:bodyPr>
            <a:normAutofit/>
          </a:bodyPr>
          <a:lstStyle/>
          <a:p>
            <a:pPr algn="l"/>
            <a:r>
              <a:rPr lang="en-US" sz="2600" b="1" cap="all" dirty="0" smtClean="0">
                <a:latin typeface="Georgia" panose="02040502050405020303" pitchFamily="18" charset="0"/>
              </a:rPr>
              <a:t>Nicotinic acid: ADVERSE EFFECTS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72955" y="1219201"/>
            <a:ext cx="8639033" cy="5137150"/>
          </a:xfrm>
        </p:spPr>
        <p:txBody>
          <a:bodyPr>
            <a:noAutofit/>
          </a:bodyPr>
          <a:lstStyle/>
          <a:p>
            <a:pPr>
              <a:spcBef>
                <a:spcPts val="1800"/>
              </a:spcBef>
            </a:pPr>
            <a:r>
              <a:rPr lang="en-US" sz="2400" dirty="0" smtClean="0">
                <a:latin typeface="Georgia" panose="02040502050405020303" pitchFamily="18" charset="0"/>
              </a:rPr>
              <a:t>Flushing, itching or burning feeling in the skin (mediated by prostaglandin D</a:t>
            </a:r>
            <a:r>
              <a:rPr lang="en-US" sz="2400" baseline="-25000" dirty="0" smtClean="0">
                <a:latin typeface="Georgia" panose="02040502050405020303" pitchFamily="18" charset="0"/>
              </a:rPr>
              <a:t>2 </a:t>
            </a:r>
            <a:r>
              <a:rPr lang="en-US" sz="2400" dirty="0" smtClean="0">
                <a:latin typeface="Georgia" panose="02040502050405020303" pitchFamily="18" charset="0"/>
              </a:rPr>
              <a:t>and histamine – can be reduced by taking a NSAID 30 minutes before taking nicotinic acid)</a:t>
            </a:r>
          </a:p>
          <a:p>
            <a:pPr>
              <a:spcBef>
                <a:spcPts val="1800"/>
              </a:spcBef>
            </a:pPr>
            <a:r>
              <a:rPr lang="en-US" sz="2400" dirty="0" smtClean="0">
                <a:latin typeface="Georgia" panose="02040502050405020303" pitchFamily="18" charset="0"/>
              </a:rPr>
              <a:t>Hepatitis</a:t>
            </a:r>
          </a:p>
          <a:p>
            <a:pPr>
              <a:spcBef>
                <a:spcPts val="1800"/>
              </a:spcBef>
            </a:pPr>
            <a:r>
              <a:rPr lang="en-US" sz="2400" dirty="0" err="1" smtClean="0">
                <a:latin typeface="Georgia" panose="02040502050405020303" pitchFamily="18" charset="0"/>
              </a:rPr>
              <a:t>Hyperglycaemia</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GI disturbances</a:t>
            </a:r>
          </a:p>
          <a:p>
            <a:pPr>
              <a:spcBef>
                <a:spcPts val="1800"/>
              </a:spcBef>
            </a:pPr>
            <a:r>
              <a:rPr lang="en-US" sz="2400" dirty="0">
                <a:latin typeface="Georgia" panose="02040502050405020303" pitchFamily="18" charset="0"/>
              </a:rPr>
              <a:t>P</a:t>
            </a:r>
            <a:r>
              <a:rPr lang="en-US" sz="2400" dirty="0" smtClean="0">
                <a:latin typeface="Georgia" panose="02040502050405020303" pitchFamily="18" charset="0"/>
              </a:rPr>
              <a:t>eptic ulceration</a:t>
            </a:r>
          </a:p>
          <a:p>
            <a:pPr>
              <a:spcBef>
                <a:spcPts val="1800"/>
              </a:spcBef>
            </a:pPr>
            <a:r>
              <a:rPr lang="en-US" sz="2400" dirty="0" err="1" smtClean="0">
                <a:latin typeface="Georgia" panose="02040502050405020303" pitchFamily="18" charset="0"/>
              </a:rPr>
              <a:t>Hyperuricaemia</a:t>
            </a:r>
            <a:endParaRPr lang="en-US" sz="2400" dirty="0">
              <a:latin typeface="Georgia" panose="02040502050405020303" pitchFamily="18" charset="0"/>
            </a:endParaRPr>
          </a:p>
          <a:p>
            <a:pPr>
              <a:spcBef>
                <a:spcPts val="1800"/>
              </a:spcBef>
            </a:pPr>
            <a:r>
              <a:rPr lang="en-US" sz="2400" dirty="0" smtClean="0">
                <a:latin typeface="Georgia" panose="02040502050405020303" pitchFamily="18" charset="0"/>
              </a:rPr>
              <a:t>Macular </a:t>
            </a:r>
            <a:r>
              <a:rPr lang="en-US" sz="2400" dirty="0" err="1" smtClean="0">
                <a:latin typeface="Georgia" panose="02040502050405020303" pitchFamily="18" charset="0"/>
              </a:rPr>
              <a:t>oedema</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14</a:t>
            </a:fld>
            <a:endParaRPr lang="en-US"/>
          </a:p>
        </p:txBody>
      </p:sp>
    </p:spTree>
    <p:extLst>
      <p:ext uri="{BB962C8B-B14F-4D97-AF65-F5344CB8AC3E}">
        <p14:creationId xmlns:p14="http://schemas.microsoft.com/office/powerpoint/2010/main" val="4531712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381000"/>
            <a:ext cx="8693623" cy="685800"/>
          </a:xfrm>
        </p:spPr>
        <p:txBody>
          <a:bodyPr>
            <a:normAutofit/>
          </a:bodyPr>
          <a:lstStyle/>
          <a:p>
            <a:pPr algn="l"/>
            <a:r>
              <a:rPr lang="en-US" sz="2600" b="1" cap="all" dirty="0" err="1" smtClean="0">
                <a:latin typeface="Georgia" panose="02040502050405020303" pitchFamily="18" charset="0"/>
              </a:rPr>
              <a:t>Ezetimibe</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1" y="1752599"/>
            <a:ext cx="8693623" cy="4603751"/>
          </a:xfrm>
        </p:spPr>
        <p:txBody>
          <a:bodyPr>
            <a:normAutofit/>
          </a:bodyPr>
          <a:lstStyle/>
          <a:p>
            <a:pPr>
              <a:spcBef>
                <a:spcPts val="1800"/>
              </a:spcBef>
            </a:pPr>
            <a:r>
              <a:rPr lang="en-US" sz="2400" dirty="0" smtClean="0">
                <a:latin typeface="Georgia" panose="02040502050405020303" pitchFamily="18" charset="0"/>
              </a:rPr>
              <a:t>MOA: </a:t>
            </a:r>
            <a:r>
              <a:rPr lang="en-US" sz="2400" dirty="0">
                <a:latin typeface="Georgia" panose="02040502050405020303" pitchFamily="18" charset="0"/>
                <a:cs typeface="Times New Roman" pitchFamily="18" charset="0"/>
              </a:rPr>
              <a:t>I</a:t>
            </a:r>
            <a:r>
              <a:rPr lang="en-US" sz="2400" dirty="0" smtClean="0">
                <a:latin typeface="Georgia" panose="02040502050405020303" pitchFamily="18" charset="0"/>
                <a:cs typeface="Times New Roman" pitchFamily="18" charset="0"/>
              </a:rPr>
              <a:t>nhibits the intestinal absorption of cholesterol</a:t>
            </a:r>
          </a:p>
          <a:p>
            <a:pPr>
              <a:spcBef>
                <a:spcPts val="1800"/>
              </a:spcBef>
            </a:pPr>
            <a:r>
              <a:rPr lang="en-US" sz="2400" dirty="0" smtClean="0">
                <a:latin typeface="Georgia" panose="02040502050405020303" pitchFamily="18" charset="0"/>
                <a:cs typeface="Times New Roman" pitchFamily="18" charset="0"/>
              </a:rPr>
              <a:t>Causes moderate lowering of LDL and a mild decrease in triglycerides, and causes small increase in HDL</a:t>
            </a:r>
          </a:p>
          <a:p>
            <a:pPr>
              <a:spcBef>
                <a:spcPts val="1800"/>
              </a:spcBef>
            </a:pPr>
            <a:r>
              <a:rPr lang="en-US" sz="2400" dirty="0" err="1" smtClean="0">
                <a:latin typeface="Georgia" panose="02040502050405020303" pitchFamily="18" charset="0"/>
                <a:cs typeface="Times New Roman" pitchFamily="18" charset="0"/>
              </a:rPr>
              <a:t>Ezetimibe</a:t>
            </a:r>
            <a:r>
              <a:rPr lang="en-US" sz="2400" dirty="0" smtClean="0">
                <a:latin typeface="Georgia" panose="02040502050405020303" pitchFamily="18" charset="0"/>
                <a:cs typeface="Times New Roman" pitchFamily="18" charset="0"/>
              </a:rPr>
              <a:t> can be used as </a:t>
            </a:r>
            <a:r>
              <a:rPr lang="en-US" sz="2400" dirty="0" err="1" smtClean="0">
                <a:latin typeface="Georgia" panose="02040502050405020303" pitchFamily="18" charset="0"/>
                <a:cs typeface="Times New Roman" pitchFamily="18" charset="0"/>
              </a:rPr>
              <a:t>monotherapy</a:t>
            </a:r>
            <a:r>
              <a:rPr lang="en-US" sz="2400" dirty="0" smtClean="0">
                <a:latin typeface="Georgia" panose="02040502050405020303" pitchFamily="18" charset="0"/>
                <a:cs typeface="Times New Roman" pitchFamily="18" charset="0"/>
              </a:rPr>
              <a:t> in patients intolerant to statins or added to statins for patients on maximum doses with persistent LDL elevation (increases effects of statins by 10-15%)</a:t>
            </a:r>
          </a:p>
          <a:p>
            <a:pPr>
              <a:spcBef>
                <a:spcPts val="1800"/>
              </a:spcBef>
            </a:pPr>
            <a:r>
              <a:rPr lang="en-US" sz="2400" dirty="0" err="1" smtClean="0">
                <a:latin typeface="Georgia" panose="02040502050405020303" pitchFamily="18" charset="0"/>
                <a:cs typeface="Times New Roman" pitchFamily="18" charset="0"/>
              </a:rPr>
              <a:t>Ezetimibe</a:t>
            </a:r>
            <a:r>
              <a:rPr lang="en-US" sz="2400" dirty="0" smtClean="0">
                <a:latin typeface="Georgia" panose="02040502050405020303" pitchFamily="18" charset="0"/>
                <a:cs typeface="Times New Roman" pitchFamily="18" charset="0"/>
              </a:rPr>
              <a:t> is very well tolerated   </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15</a:t>
            </a:fld>
            <a:endParaRPr lang="en-US"/>
          </a:p>
        </p:txBody>
      </p:sp>
    </p:spTree>
    <p:extLst>
      <p:ext uri="{BB962C8B-B14F-4D97-AF65-F5344CB8AC3E}">
        <p14:creationId xmlns:p14="http://schemas.microsoft.com/office/powerpoint/2010/main" val="19646698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18364" y="313899"/>
            <a:ext cx="8679976" cy="682388"/>
          </a:xfrm>
        </p:spPr>
        <p:txBody>
          <a:bodyPr>
            <a:normAutofit/>
          </a:bodyPr>
          <a:lstStyle/>
          <a:p>
            <a:pPr algn="l"/>
            <a:r>
              <a:rPr lang="en-US" sz="2600" b="1" cap="all" dirty="0" smtClean="0">
                <a:latin typeface="Georgia" panose="02040502050405020303" pitchFamily="18" charset="0"/>
              </a:rPr>
              <a:t>ANTI-</a:t>
            </a:r>
            <a:r>
              <a:rPr lang="en-US" sz="2600" b="1" cap="all" dirty="0" err="1" smtClean="0">
                <a:latin typeface="Georgia" panose="02040502050405020303" pitchFamily="18" charset="0"/>
              </a:rPr>
              <a:t>hyperlipidemiC</a:t>
            </a:r>
            <a:r>
              <a:rPr lang="en-US" sz="2600" b="1" cap="all" dirty="0" smtClean="0">
                <a:latin typeface="Georgia" panose="02040502050405020303" pitchFamily="18" charset="0"/>
              </a:rPr>
              <a:t> DRUGS: SUMMARY</a:t>
            </a:r>
            <a:endParaRPr lang="en-US" sz="2600" b="1" cap="all" dirty="0">
              <a:latin typeface="Georgia" panose="02040502050405020303" pitchFamily="18" charset="0"/>
            </a:endParaRPr>
          </a:p>
        </p:txBody>
      </p:sp>
      <p:graphicFrame>
        <p:nvGraphicFramePr>
          <p:cNvPr id="32866" name="Group 98"/>
          <p:cNvGraphicFramePr>
            <a:graphicFrameLocks noGrp="1"/>
          </p:cNvGraphicFramePr>
          <p:nvPr>
            <p:ph idx="1"/>
            <p:extLst/>
          </p:nvPr>
        </p:nvGraphicFramePr>
        <p:xfrm>
          <a:off x="245661" y="1214650"/>
          <a:ext cx="8639031" cy="5186149"/>
        </p:xfrm>
        <a:graphic>
          <a:graphicData uri="http://schemas.openxmlformats.org/drawingml/2006/table">
            <a:tbl>
              <a:tblPr/>
              <a:tblGrid>
                <a:gridCol w="1695511">
                  <a:extLst>
                    <a:ext uri="{9D8B030D-6E8A-4147-A177-3AD203B41FA5}">
                      <a16:colId xmlns="" xmlns:a16="http://schemas.microsoft.com/office/drawing/2014/main" val="20000"/>
                    </a:ext>
                  </a:extLst>
                </a:gridCol>
                <a:gridCol w="1776249">
                  <a:extLst>
                    <a:ext uri="{9D8B030D-6E8A-4147-A177-3AD203B41FA5}">
                      <a16:colId xmlns="" xmlns:a16="http://schemas.microsoft.com/office/drawing/2014/main" val="20001"/>
                    </a:ext>
                  </a:extLst>
                </a:gridCol>
                <a:gridCol w="2664374">
                  <a:extLst>
                    <a:ext uri="{9D8B030D-6E8A-4147-A177-3AD203B41FA5}">
                      <a16:colId xmlns="" xmlns:a16="http://schemas.microsoft.com/office/drawing/2014/main" val="20002"/>
                    </a:ext>
                  </a:extLst>
                </a:gridCol>
                <a:gridCol w="2502897">
                  <a:extLst>
                    <a:ext uri="{9D8B030D-6E8A-4147-A177-3AD203B41FA5}">
                      <a16:colId xmlns="" xmlns:a16="http://schemas.microsoft.com/office/drawing/2014/main" val="20003"/>
                    </a:ext>
                  </a:extLst>
                </a:gridCol>
              </a:tblGrid>
              <a:tr h="361869">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1" i="0" u="none" strike="noStrike" cap="none" normalizeH="0" baseline="0" dirty="0" smtClean="0">
                          <a:ln>
                            <a:noFill/>
                          </a:ln>
                          <a:solidFill>
                            <a:schemeClr val="tx1"/>
                          </a:solidFill>
                          <a:effectLst/>
                          <a:latin typeface="Georgia" panose="02040502050405020303" pitchFamily="18" charset="0"/>
                        </a:rPr>
                        <a:t>Drug Class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1" i="0" u="none" strike="noStrike" cap="none" normalizeH="0" baseline="0" dirty="0" smtClean="0">
                          <a:ln>
                            <a:noFill/>
                          </a:ln>
                          <a:solidFill>
                            <a:schemeClr val="tx1"/>
                          </a:solidFill>
                          <a:effectLst/>
                          <a:latin typeface="Georgia" panose="02040502050405020303" pitchFamily="18" charset="0"/>
                        </a:rPr>
                        <a:t>Agents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1" i="0" u="none" strike="noStrike" cap="none" normalizeH="0" baseline="0" dirty="0" smtClean="0">
                          <a:ln>
                            <a:noFill/>
                          </a:ln>
                          <a:solidFill>
                            <a:schemeClr val="tx1"/>
                          </a:solidFill>
                          <a:effectLst/>
                          <a:latin typeface="Georgia" panose="02040502050405020303" pitchFamily="18" charset="0"/>
                        </a:rPr>
                        <a:t>Effects (% change)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1" i="0" u="none" strike="noStrike" cap="none" normalizeH="0" baseline="0" dirty="0" smtClean="0">
                          <a:ln>
                            <a:noFill/>
                          </a:ln>
                          <a:solidFill>
                            <a:schemeClr val="tx1"/>
                          </a:solidFill>
                          <a:effectLst/>
                          <a:latin typeface="Georgia" panose="02040502050405020303" pitchFamily="18" charset="0"/>
                        </a:rPr>
                        <a:t>Side Effects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881986">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smtClean="0">
                          <a:ln>
                            <a:noFill/>
                          </a:ln>
                          <a:solidFill>
                            <a:schemeClr val="tx1"/>
                          </a:solidFill>
                          <a:effectLst/>
                          <a:latin typeface="Georgia" panose="02040502050405020303" pitchFamily="18" charset="0"/>
                        </a:rPr>
                        <a:t>HMG CoA reductase inhibitors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rPr>
                        <a:t>Lovastatin</a:t>
                      </a:r>
                    </a:p>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rPr>
                        <a:t>Pravastatin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1" i="0" u="none" strike="noStrike" cap="none" normalizeH="0" baseline="0" dirty="0" smtClean="0">
                          <a:ln>
                            <a:noFill/>
                          </a:ln>
                          <a:solidFill>
                            <a:schemeClr val="folHlink"/>
                          </a:solidFill>
                          <a:effectLst/>
                          <a:latin typeface="Georgia" panose="02040502050405020303" pitchFamily="18" charset="0"/>
                          <a:sym typeface="Symbol" pitchFamily="18" charset="2"/>
                        </a:rPr>
                        <a:t>LDL (18-55),</a:t>
                      </a:r>
                      <a:r>
                        <a:rPr kumimoji="0" lang="en-US" sz="1600" b="0" i="0" u="none" strike="noStrike" cap="none" normalizeH="0" baseline="0" dirty="0" smtClean="0">
                          <a:ln>
                            <a:noFill/>
                          </a:ln>
                          <a:solidFill>
                            <a:schemeClr val="tx1"/>
                          </a:solidFill>
                          <a:effectLst/>
                          <a:latin typeface="Georgia" panose="02040502050405020303" pitchFamily="18" charset="0"/>
                          <a:sym typeface="Symbol" pitchFamily="18" charset="2"/>
                        </a:rPr>
                        <a:t> HDL (5-15)</a:t>
                      </a:r>
                    </a:p>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sym typeface="Symbol" pitchFamily="18" charset="2"/>
                        </a:rPr>
                        <a:t> Triglycerides (7-30)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rPr>
                        <a:t>Myopathy, increased liver enzymes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832644">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smtClean="0">
                          <a:ln>
                            <a:noFill/>
                          </a:ln>
                          <a:solidFill>
                            <a:schemeClr val="tx1"/>
                          </a:solidFill>
                          <a:effectLst/>
                          <a:latin typeface="Georgia" panose="02040502050405020303" pitchFamily="18" charset="0"/>
                        </a:rPr>
                        <a:t>Cholesterol absorption inhibitor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dirty="0" err="1" smtClean="0">
                          <a:ln>
                            <a:noFill/>
                          </a:ln>
                          <a:solidFill>
                            <a:schemeClr val="tx1"/>
                          </a:solidFill>
                          <a:effectLst/>
                          <a:latin typeface="Georgia" panose="02040502050405020303" pitchFamily="18" charset="0"/>
                        </a:rPr>
                        <a:t>Ezetimibe</a:t>
                      </a:r>
                      <a:endParaRPr kumimoji="0" lang="en-US" sz="1600" b="0" i="0" u="none" strike="noStrike" cap="none" normalizeH="0" baseline="0" dirty="0" smtClean="0">
                        <a:ln>
                          <a:noFill/>
                        </a:ln>
                        <a:solidFill>
                          <a:schemeClr val="tx1"/>
                        </a:solidFill>
                        <a:effectLst/>
                        <a:latin typeface="Georgia" panose="02040502050405020303"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sym typeface="Symbol" pitchFamily="18" charset="2"/>
                        </a:rPr>
                        <a:t> LDL( 14-18),  HDL (1-3)</a:t>
                      </a:r>
                    </a:p>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sym typeface="Symbol" pitchFamily="18" charset="2"/>
                        </a:rPr>
                        <a:t>Triglyceride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rPr>
                        <a:t>Headache, GI distress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920674">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smtClean="0">
                          <a:ln>
                            <a:noFill/>
                          </a:ln>
                          <a:solidFill>
                            <a:schemeClr val="tx1"/>
                          </a:solidFill>
                          <a:effectLst/>
                          <a:latin typeface="Georgia" panose="02040502050405020303" pitchFamily="18" charset="0"/>
                        </a:rPr>
                        <a:t>Nicotinic Acid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1600" b="0" i="0" u="none" strike="noStrike" cap="none" normalizeH="0" baseline="0" dirty="0" smtClean="0">
                        <a:ln>
                          <a:noFill/>
                        </a:ln>
                        <a:solidFill>
                          <a:schemeClr val="tx1"/>
                        </a:solidFill>
                        <a:effectLst/>
                        <a:latin typeface="Georgia" panose="02040502050405020303"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sym typeface="Symbol" pitchFamily="18" charset="2"/>
                        </a:rPr>
                        <a:t>LDL (15-30), </a:t>
                      </a:r>
                      <a:r>
                        <a:rPr kumimoji="0" lang="en-US" sz="1600" b="1" i="0" u="none" strike="noStrike" cap="none" normalizeH="0" baseline="0" dirty="0" smtClean="0">
                          <a:ln>
                            <a:noFill/>
                          </a:ln>
                          <a:solidFill>
                            <a:schemeClr val="folHlink"/>
                          </a:solidFill>
                          <a:effectLst/>
                          <a:latin typeface="Georgia" panose="02040502050405020303" pitchFamily="18" charset="0"/>
                          <a:sym typeface="Symbol" pitchFamily="18" charset="2"/>
                        </a:rPr>
                        <a:t> HDL (15-35)</a:t>
                      </a:r>
                    </a:p>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1" i="0" u="none" strike="noStrike" cap="none" normalizeH="0" baseline="0" dirty="0" smtClean="0">
                          <a:ln>
                            <a:noFill/>
                          </a:ln>
                          <a:solidFill>
                            <a:schemeClr val="folHlink"/>
                          </a:solidFill>
                          <a:effectLst/>
                          <a:latin typeface="Georgia" panose="02040502050405020303" pitchFamily="18" charset="0"/>
                          <a:sym typeface="Symbol" pitchFamily="18" charset="2"/>
                        </a:rPr>
                        <a:t> Triglyceride (20-50)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rPr>
                        <a:t>Flushing, hyperglycemia,</a:t>
                      </a:r>
                    </a:p>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dirty="0" err="1" smtClean="0">
                          <a:ln>
                            <a:noFill/>
                          </a:ln>
                          <a:solidFill>
                            <a:schemeClr val="tx1"/>
                          </a:solidFill>
                          <a:effectLst/>
                          <a:latin typeface="Georgia" panose="02040502050405020303" pitchFamily="18" charset="0"/>
                        </a:rPr>
                        <a:t>hyperuricemia</a:t>
                      </a:r>
                      <a:r>
                        <a:rPr kumimoji="0" lang="en-US" sz="1600" b="0" i="0" u="none" strike="noStrike" cap="none" normalizeH="0" baseline="0" dirty="0" smtClean="0">
                          <a:ln>
                            <a:noFill/>
                          </a:ln>
                          <a:solidFill>
                            <a:schemeClr val="tx1"/>
                          </a:solidFill>
                          <a:effectLst/>
                          <a:latin typeface="Georgia" panose="02040502050405020303" pitchFamily="18" charset="0"/>
                        </a:rPr>
                        <a:t>, GI distress, hepatotoxicity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881986">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smtClean="0">
                          <a:ln>
                            <a:noFill/>
                          </a:ln>
                          <a:solidFill>
                            <a:schemeClr val="tx1"/>
                          </a:solidFill>
                          <a:effectLst/>
                          <a:latin typeface="Georgia" panose="02040502050405020303" pitchFamily="18" charset="0"/>
                        </a:rPr>
                        <a:t>Fibric Acids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smtClean="0">
                          <a:ln>
                            <a:noFill/>
                          </a:ln>
                          <a:solidFill>
                            <a:schemeClr val="tx1"/>
                          </a:solidFill>
                          <a:effectLst/>
                          <a:latin typeface="Georgia" panose="02040502050405020303" pitchFamily="18" charset="0"/>
                        </a:rPr>
                        <a:t>Gemfibrozil</a:t>
                      </a:r>
                    </a:p>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smtClean="0">
                          <a:ln>
                            <a:noFill/>
                          </a:ln>
                          <a:solidFill>
                            <a:schemeClr val="tx1"/>
                          </a:solidFill>
                          <a:effectLst/>
                          <a:latin typeface="Georgia" panose="02040502050405020303" pitchFamily="18" charset="0"/>
                        </a:rPr>
                        <a:t>Fenofibrate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sym typeface="Symbol" pitchFamily="18" charset="2"/>
                        </a:rPr>
                        <a:t>LDL (5-20), HDL (10-20)</a:t>
                      </a:r>
                    </a:p>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1" i="0" u="none" strike="noStrike" cap="none" normalizeH="0" baseline="0" dirty="0" smtClean="0">
                          <a:ln>
                            <a:noFill/>
                          </a:ln>
                          <a:solidFill>
                            <a:schemeClr val="folHlink"/>
                          </a:solidFill>
                          <a:effectLst/>
                          <a:latin typeface="Georgia" panose="02040502050405020303" pitchFamily="18" charset="0"/>
                          <a:sym typeface="Symbol" pitchFamily="18" charset="2"/>
                        </a:rPr>
                        <a:t>Triglyceride (20-50)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rPr>
                        <a:t>Dyspepsia, gallstones, myopathy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130699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smtClean="0">
                          <a:ln>
                            <a:noFill/>
                          </a:ln>
                          <a:solidFill>
                            <a:schemeClr val="tx1"/>
                          </a:solidFill>
                          <a:effectLst/>
                          <a:latin typeface="Georgia" panose="02040502050405020303" pitchFamily="18" charset="0"/>
                        </a:rPr>
                        <a:t>Bile Acid sequestrants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smtClean="0">
                          <a:ln>
                            <a:noFill/>
                          </a:ln>
                          <a:solidFill>
                            <a:schemeClr val="tx1"/>
                          </a:solidFill>
                          <a:effectLst/>
                          <a:latin typeface="Georgia" panose="02040502050405020303" pitchFamily="18" charset="0"/>
                        </a:rPr>
                        <a:t>Cholestyramine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sym typeface="Symbol" pitchFamily="18" charset="2"/>
                        </a:rPr>
                        <a:t> LDL</a:t>
                      </a:r>
                    </a:p>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sym typeface="Symbol" pitchFamily="18" charset="2"/>
                        </a:rPr>
                        <a:t> HDL</a:t>
                      </a:r>
                    </a:p>
                    <a:p>
                      <a:pPr marL="0" marR="0" lvl="0" indent="0" algn="ctr" defTabSz="914400" rtl="0" eaLnBrk="1" fontAlgn="base" latinLnBrk="0" hangingPunct="1">
                        <a:lnSpc>
                          <a:spcPct val="100000"/>
                        </a:lnSpc>
                        <a:spcBef>
                          <a:spcPct val="20000"/>
                        </a:spcBef>
                        <a:spcAft>
                          <a:spcPct val="0"/>
                        </a:spcAft>
                        <a:buClr>
                          <a:schemeClr val="accent2"/>
                        </a:buClr>
                        <a:buSzPct val="75000"/>
                        <a:buFont typeface="Symbol" pitchFamily="18"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sym typeface="Symbol" pitchFamily="18" charset="2"/>
                        </a:rPr>
                        <a:t>No change in triglycerides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1600" b="0" i="0" u="none" strike="noStrike" cap="none" normalizeH="0" baseline="0" dirty="0" smtClean="0">
                          <a:ln>
                            <a:noFill/>
                          </a:ln>
                          <a:solidFill>
                            <a:schemeClr val="tx1"/>
                          </a:solidFill>
                          <a:effectLst/>
                          <a:latin typeface="Georgia" panose="02040502050405020303" pitchFamily="18" charset="0"/>
                        </a:rPr>
                        <a:t>GI distress, constipation, decreased absorption of other drugs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bl>
          </a:graphicData>
        </a:graphic>
      </p:graphicFrame>
      <p:sp>
        <p:nvSpPr>
          <p:cNvPr id="2" name="Slide Number Placeholder 1"/>
          <p:cNvSpPr>
            <a:spLocks noGrp="1"/>
          </p:cNvSpPr>
          <p:nvPr>
            <p:ph type="sldNum" sz="quarter" idx="12"/>
          </p:nvPr>
        </p:nvSpPr>
        <p:spPr/>
        <p:txBody>
          <a:bodyPr/>
          <a:lstStyle/>
          <a:p>
            <a:pPr>
              <a:defRPr/>
            </a:pPr>
            <a:fld id="{8846202D-D4E2-421F-8D9F-97579F74FE9C}" type="slidenum">
              <a:rPr lang="en-US" smtClean="0"/>
              <a:pPr>
                <a:defRPr/>
              </a:pPr>
              <a:t>16</a:t>
            </a:fld>
            <a:endParaRPr lang="en-US"/>
          </a:p>
        </p:txBody>
      </p:sp>
    </p:spTree>
    <p:extLst>
      <p:ext uri="{BB962C8B-B14F-4D97-AF65-F5344CB8AC3E}">
        <p14:creationId xmlns:p14="http://schemas.microsoft.com/office/powerpoint/2010/main" val="3636328291"/>
      </p:ext>
    </p:extLst>
  </p:cSld>
  <p:clrMapOvr>
    <a:masterClrMapping/>
  </p:clrMapOvr>
  <p:transition>
    <p:zoom dir="in"/>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Algerian" pitchFamily="82" charset="0"/>
              </a:rPr>
              <a:t>END</a:t>
            </a:r>
            <a:endParaRPr lang="en-US" sz="9600" b="1" i="1" dirty="0">
              <a:latin typeface="Algerian" pitchFamily="82"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p>
          <a:p>
            <a:r>
              <a:rPr lang="en-US" b="1" dirty="0" smtClean="0">
                <a:solidFill>
                  <a:schemeClr val="tx1"/>
                </a:solidFill>
                <a:latin typeface="Britannic Bold" panose="020B0903060703020204" pitchFamily="34" charset="0"/>
              </a:rPr>
              <a:t>Thanks for listening</a:t>
            </a:r>
            <a:endParaRPr lang="en-US" b="1" dirty="0">
              <a:solidFill>
                <a:schemeClr val="tx1"/>
              </a:solidFill>
              <a:latin typeface="Britannic Bold" panose="020B0903060703020204" pitchFamily="34" charset="0"/>
            </a:endParaRPr>
          </a:p>
        </p:txBody>
      </p:sp>
    </p:spTree>
    <p:extLst>
      <p:ext uri="{BB962C8B-B14F-4D97-AF65-F5344CB8AC3E}">
        <p14:creationId xmlns:p14="http://schemas.microsoft.com/office/powerpoint/2010/main" val="3479322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066800"/>
            <a:ext cx="8662194" cy="5289551"/>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dirty="0" smtClean="0">
                <a:latin typeface="Georgia" panose="02040502050405020303" pitchFamily="18" charset="0"/>
              </a:rPr>
              <a:t>Lowering </a:t>
            </a:r>
            <a:r>
              <a:rPr lang="en-US" sz="2400" dirty="0">
                <a:latin typeface="Georgia" panose="02040502050405020303" pitchFamily="18" charset="0"/>
              </a:rPr>
              <a:t>the concentration of LDL-cholesterol and raising HDL-cholesterol reduces the progression of coronary atherosclerosis and may even induce regression</a:t>
            </a:r>
          </a:p>
          <a:p>
            <a:pPr marL="0" indent="0">
              <a:spcBef>
                <a:spcPts val="1800"/>
              </a:spcBef>
              <a:buNone/>
            </a:pPr>
            <a:r>
              <a:rPr lang="en-US" sz="2400" dirty="0">
                <a:latin typeface="Georgia" panose="02040502050405020303" pitchFamily="18" charset="0"/>
              </a:rPr>
              <a:t>The benefit of using lipid lowering drugs is greatest for those who are at greatest </a:t>
            </a:r>
            <a:r>
              <a:rPr lang="en-US" sz="2400" dirty="0" smtClean="0">
                <a:latin typeface="Georgia" panose="02040502050405020303" pitchFamily="18" charset="0"/>
              </a:rPr>
              <a:t>risk for cardiovascular complications of atherosclerosis: </a:t>
            </a:r>
            <a:endParaRPr lang="en-US" sz="2400" dirty="0">
              <a:latin typeface="Georgia" panose="02040502050405020303" pitchFamily="18" charset="0"/>
            </a:endParaRPr>
          </a:p>
          <a:p>
            <a:pPr marL="342900" indent="-342900">
              <a:spcBef>
                <a:spcPts val="1800"/>
              </a:spcBef>
              <a:buFont typeface="Arial" panose="020B0604020202020204" pitchFamily="34" charset="0"/>
              <a:buChar char="•"/>
            </a:pPr>
            <a:r>
              <a:rPr lang="en-US" sz="2400" dirty="0">
                <a:latin typeface="Georgia" panose="02040502050405020303" pitchFamily="18" charset="0"/>
              </a:rPr>
              <a:t>Patients with symptomatic atherosclerotic disease</a:t>
            </a:r>
          </a:p>
          <a:p>
            <a:pPr marL="342900" indent="-342900">
              <a:spcBef>
                <a:spcPts val="1800"/>
              </a:spcBef>
              <a:buFont typeface="Arial" panose="020B0604020202020204" pitchFamily="34" charset="0"/>
              <a:buChar char="•"/>
            </a:pPr>
            <a:r>
              <a:rPr lang="en-US" sz="2400" dirty="0">
                <a:latin typeface="Georgia" panose="02040502050405020303" pitchFamily="18" charset="0"/>
              </a:rPr>
              <a:t>Patients with many cardiovascular risk factors (tobacco smoking, hypertension, diabetes mellitus, family history of premature coronary artery disease) </a:t>
            </a:r>
          </a:p>
          <a:p>
            <a:pPr marL="342900" indent="-342900">
              <a:spcBef>
                <a:spcPts val="1800"/>
              </a:spcBef>
              <a:buFont typeface="Arial" panose="020B0604020202020204" pitchFamily="34" charset="0"/>
              <a:buChar char="•"/>
            </a:pPr>
            <a:r>
              <a:rPr lang="en-US" sz="2400" dirty="0">
                <a:latin typeface="Georgia" panose="02040502050405020303" pitchFamily="18" charset="0"/>
              </a:rPr>
              <a:t>Patients with highest plasma concentrations of cholesterol </a:t>
            </a:r>
          </a:p>
        </p:txBody>
      </p:sp>
      <p:sp>
        <p:nvSpPr>
          <p:cNvPr id="203" name="Google Shape;203;p29"/>
          <p:cNvSpPr txBox="1"/>
          <p:nvPr/>
        </p:nvSpPr>
        <p:spPr>
          <a:xfrm>
            <a:off x="204715" y="304800"/>
            <a:ext cx="8482085" cy="609600"/>
          </a:xfrm>
          <a:prstGeom prst="rect">
            <a:avLst/>
          </a:prstGeom>
          <a:noFill/>
          <a:ln>
            <a:noFill/>
          </a:ln>
        </p:spPr>
        <p:txBody>
          <a:bodyPr spcFirstLastPara="1" wrap="square" lIns="91425" tIns="45700" rIns="91425" bIns="45700" anchor="ctr" anchorCtr="0">
            <a:noAutofit/>
          </a:bodyPr>
          <a:lstStyle/>
          <a:p>
            <a:pPr lvl="0">
              <a:buClr>
                <a:srgbClr val="7030A0"/>
              </a:buClr>
            </a:pPr>
            <a:r>
              <a:rPr lang="en-US" sz="2600" b="1" dirty="0" smtClean="0">
                <a:solidFill>
                  <a:srgbClr val="7030A0"/>
                </a:solidFill>
                <a:latin typeface="Georgia" panose="02040502050405020303" charset="0"/>
                <a:cs typeface="Georgia" panose="02040502050405020303" charset="0"/>
                <a:sym typeface="Arial" panose="020B0604020202020204"/>
              </a:rPr>
              <a:t>INTRODUCTION</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a:t>
            </a:fld>
            <a:endParaRPr lang="en-US"/>
          </a:p>
        </p:txBody>
      </p:sp>
    </p:spTree>
    <p:extLst>
      <p:ext uri="{BB962C8B-B14F-4D97-AF65-F5344CB8AC3E}">
        <p14:creationId xmlns:p14="http://schemas.microsoft.com/office/powerpoint/2010/main" val="2910184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304800"/>
            <a:ext cx="8689902" cy="855260"/>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800" b="1" dirty="0">
                <a:solidFill>
                  <a:srgbClr val="7030A0"/>
                </a:solidFill>
                <a:latin typeface="Georgia" panose="02040502050405020303" charset="0"/>
                <a:cs typeface="Georgia" panose="02040502050405020303" charset="0"/>
                <a:sym typeface="Arial" panose="020B0604020202020204"/>
              </a:rPr>
              <a:t>LEARNING </a:t>
            </a:r>
            <a:r>
              <a:rPr lang="en-US" sz="2800" b="1" dirty="0" smtClean="0">
                <a:solidFill>
                  <a:srgbClr val="7030A0"/>
                </a:solidFill>
                <a:latin typeface="Georgia" panose="02040502050405020303" charset="0"/>
                <a:cs typeface="Georgia" panose="02040502050405020303" charset="0"/>
                <a:sym typeface="Arial" panose="020B0604020202020204"/>
              </a:rPr>
              <a:t>OBJECTIVES</a:t>
            </a:r>
            <a:endParaRPr lang="en-US" sz="28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249381" y="1600199"/>
            <a:ext cx="8689901" cy="4756151"/>
          </a:xfrm>
          <a:prstGeom prst="rect">
            <a:avLst/>
          </a:prstGeom>
          <a:noFill/>
          <a:ln>
            <a:noFill/>
          </a:ln>
        </p:spPr>
        <p:txBody>
          <a:bodyPr spcFirstLastPara="1" wrap="square" lIns="91425" tIns="45700" rIns="91425" bIns="45700" anchor="t" anchorCtr="0">
            <a:noAutofit/>
          </a:bodyPr>
          <a:lstStyle/>
          <a:p>
            <a:pPr marL="457200" marR="0" lvl="0" indent="-457200" rtl="0">
              <a:spcBef>
                <a:spcPts val="1800"/>
              </a:spcBef>
              <a:buClrTx/>
              <a:buFont typeface="Arial" panose="020B0604020202020204" pitchFamily="34" charset="0"/>
              <a:buChar char="•"/>
            </a:pPr>
            <a:r>
              <a:rPr lang="en-US" sz="2400" dirty="0" smtClean="0">
                <a:solidFill>
                  <a:schemeClr val="tx1"/>
                </a:solidFill>
                <a:latin typeface="Georgia" panose="02040502050405020303" charset="0"/>
                <a:cs typeface="Georgia" panose="02040502050405020303" charset="0"/>
              </a:rPr>
              <a:t>To </a:t>
            </a:r>
            <a:r>
              <a:rPr lang="en-US" sz="2400" dirty="0" smtClean="0">
                <a:solidFill>
                  <a:schemeClr val="tx1"/>
                </a:solidFill>
                <a:latin typeface="Georgia" panose="02040502050405020303" charset="0"/>
                <a:cs typeface="Georgia" panose="02040502050405020303" charset="0"/>
              </a:rPr>
              <a:t>classify anti-</a:t>
            </a:r>
            <a:r>
              <a:rPr lang="en-US" sz="2400" dirty="0" err="1" smtClean="0">
                <a:solidFill>
                  <a:schemeClr val="tx1"/>
                </a:solidFill>
                <a:latin typeface="Georgia" panose="02040502050405020303" charset="0"/>
                <a:cs typeface="Georgia" panose="02040502050405020303" charset="0"/>
              </a:rPr>
              <a:t>hyperlipidaemic</a:t>
            </a:r>
            <a:r>
              <a:rPr lang="en-US" sz="2400" dirty="0" smtClean="0">
                <a:solidFill>
                  <a:schemeClr val="tx1"/>
                </a:solidFill>
                <a:latin typeface="Georgia" panose="02040502050405020303" charset="0"/>
                <a:cs typeface="Georgia" panose="02040502050405020303" charset="0"/>
              </a:rPr>
              <a:t> drugs according to mechanisms of action</a:t>
            </a:r>
          </a:p>
          <a:p>
            <a:pPr marL="457200" marR="0" lvl="0" indent="-457200" rtl="0">
              <a:spcBef>
                <a:spcPts val="1800"/>
              </a:spcBef>
              <a:buClrTx/>
              <a:buFont typeface="Arial" panose="020B0604020202020204" pitchFamily="34" charset="0"/>
              <a:buChar char="•"/>
            </a:pPr>
            <a:r>
              <a:rPr lang="en-US" sz="2400" dirty="0" smtClean="0">
                <a:solidFill>
                  <a:schemeClr val="tx1"/>
                </a:solidFill>
                <a:latin typeface="Georgia" panose="02040502050405020303" charset="0"/>
                <a:cs typeface="Georgia" panose="02040502050405020303" charset="0"/>
              </a:rPr>
              <a:t>To describe the mechanisms of actions, clinical indications and adverse effects of the various groups of anti-</a:t>
            </a:r>
            <a:r>
              <a:rPr lang="en-US" sz="2400" dirty="0" err="1" smtClean="0">
                <a:solidFill>
                  <a:schemeClr val="tx1"/>
                </a:solidFill>
                <a:latin typeface="Georgia" panose="02040502050405020303" charset="0"/>
                <a:cs typeface="Georgia" panose="02040502050405020303" charset="0"/>
              </a:rPr>
              <a:t>hyperlipidaemic</a:t>
            </a:r>
            <a:r>
              <a:rPr lang="en-US" sz="2400" dirty="0" smtClean="0">
                <a:solidFill>
                  <a:schemeClr val="tx1"/>
                </a:solidFill>
                <a:latin typeface="Georgia" panose="02040502050405020303" charset="0"/>
                <a:cs typeface="Georgia" panose="02040502050405020303" charset="0"/>
              </a:rPr>
              <a:t> drugs</a:t>
            </a:r>
          </a:p>
        </p:txBody>
      </p:sp>
      <p:sp>
        <p:nvSpPr>
          <p:cNvPr id="2" name="Slide Number Placeholder 1"/>
          <p:cNvSpPr>
            <a:spLocks noGrp="1"/>
          </p:cNvSpPr>
          <p:nvPr>
            <p:ph type="sldNum" sz="quarter" idx="12"/>
          </p:nvPr>
        </p:nvSpPr>
        <p:spPr/>
        <p:txBody>
          <a:bodyPr/>
          <a:lstStyle/>
          <a:p>
            <a:fld id="{4E570528-C745-4B2E-A9A2-DD3FF50D6EC2}" type="slidenum">
              <a:rPr lang="en-US" smtClean="0"/>
              <a:pPr/>
              <a:t>3</a:t>
            </a:fld>
            <a:endParaRPr lang="en-US"/>
          </a:p>
        </p:txBody>
      </p:sp>
    </p:spTree>
    <p:extLst>
      <p:ext uri="{BB962C8B-B14F-4D97-AF65-F5344CB8AC3E}">
        <p14:creationId xmlns:p14="http://schemas.microsoft.com/office/powerpoint/2010/main" val="2571183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304799"/>
            <a:ext cx="8785297" cy="701675"/>
          </a:xfrm>
        </p:spPr>
        <p:txBody>
          <a:bodyPr>
            <a:normAutofit/>
          </a:bodyPr>
          <a:lstStyle/>
          <a:p>
            <a:pPr algn="l"/>
            <a:r>
              <a:rPr lang="en-US" sz="2600" b="1" cap="all" dirty="0" smtClean="0">
                <a:latin typeface="Georgia" panose="02040502050405020303" pitchFamily="18" charset="0"/>
              </a:rPr>
              <a:t>Classes of lipid lowering drugs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327545" y="1371600"/>
            <a:ext cx="8611737" cy="4984750"/>
          </a:xfrm>
        </p:spPr>
        <p:txBody>
          <a:bodyPr>
            <a:normAutofit/>
          </a:bodyPr>
          <a:lstStyle/>
          <a:p>
            <a:pPr marL="342900" lvl="1" indent="-342900">
              <a:spcBef>
                <a:spcPts val="1800"/>
              </a:spcBef>
              <a:buFont typeface="Arial" pitchFamily="34" charset="0"/>
              <a:buChar char="•"/>
            </a:pPr>
            <a:r>
              <a:rPr lang="en-US" sz="2400" dirty="0" err="1" smtClean="0">
                <a:latin typeface="Georgia" panose="02040502050405020303" pitchFamily="18" charset="0"/>
              </a:rPr>
              <a:t>Statins</a:t>
            </a:r>
            <a:r>
              <a:rPr lang="en-US" sz="2400" dirty="0" smtClean="0">
                <a:latin typeface="Georgia" panose="02040502050405020303" pitchFamily="18" charset="0"/>
              </a:rPr>
              <a:t>: HMG-</a:t>
            </a:r>
            <a:r>
              <a:rPr lang="en-US" sz="2400" dirty="0" err="1" smtClean="0">
                <a:latin typeface="Georgia" panose="02040502050405020303" pitchFamily="18" charset="0"/>
              </a:rPr>
              <a:t>CoA</a:t>
            </a:r>
            <a:r>
              <a:rPr lang="en-US" sz="2400" dirty="0" smtClean="0">
                <a:latin typeface="Georgia" panose="02040502050405020303" pitchFamily="18" charset="0"/>
              </a:rPr>
              <a:t> (3-hydroxy-3-methylglutaryl-coenzyme A) </a:t>
            </a:r>
            <a:r>
              <a:rPr lang="en-US" sz="2400" dirty="0" err="1" smtClean="0">
                <a:latin typeface="Georgia" panose="02040502050405020303" pitchFamily="18" charset="0"/>
              </a:rPr>
              <a:t>reductase</a:t>
            </a:r>
            <a:r>
              <a:rPr lang="en-US" sz="2400" dirty="0" smtClean="0">
                <a:latin typeface="Georgia" panose="02040502050405020303" pitchFamily="18" charset="0"/>
              </a:rPr>
              <a:t> inhibitors</a:t>
            </a:r>
          </a:p>
          <a:p>
            <a:pPr marL="342900" lvl="1" indent="-342900">
              <a:spcBef>
                <a:spcPts val="1800"/>
              </a:spcBef>
              <a:buFont typeface="Arial" pitchFamily="34" charset="0"/>
              <a:buChar char="•"/>
            </a:pPr>
            <a:r>
              <a:rPr lang="en-US" sz="2400" dirty="0" err="1" smtClean="0">
                <a:latin typeface="Georgia" panose="02040502050405020303" pitchFamily="18" charset="0"/>
              </a:rPr>
              <a:t>Fibrates</a:t>
            </a:r>
            <a:endParaRPr lang="en-US" sz="2400" dirty="0" smtClean="0">
              <a:latin typeface="Georgia" panose="02040502050405020303" pitchFamily="18" charset="0"/>
            </a:endParaRPr>
          </a:p>
          <a:p>
            <a:pPr marL="342900" lvl="1" indent="-342900">
              <a:spcBef>
                <a:spcPts val="1800"/>
              </a:spcBef>
              <a:buFont typeface="Arial" pitchFamily="34" charset="0"/>
              <a:buChar char="•"/>
            </a:pPr>
            <a:r>
              <a:rPr lang="en-US" sz="2400" dirty="0" smtClean="0">
                <a:latin typeface="Georgia" panose="02040502050405020303" pitchFamily="18" charset="0"/>
              </a:rPr>
              <a:t>Bile acid </a:t>
            </a:r>
            <a:r>
              <a:rPr lang="en-US" sz="2400" dirty="0" err="1" smtClean="0">
                <a:latin typeface="Georgia" panose="02040502050405020303" pitchFamily="18" charset="0"/>
              </a:rPr>
              <a:t>sequestrants</a:t>
            </a:r>
            <a:endParaRPr lang="en-US" sz="2400" dirty="0" smtClean="0">
              <a:latin typeface="Georgia" panose="02040502050405020303" pitchFamily="18" charset="0"/>
            </a:endParaRPr>
          </a:p>
          <a:p>
            <a:pPr marL="342900" lvl="1" indent="-342900">
              <a:spcBef>
                <a:spcPts val="1800"/>
              </a:spcBef>
              <a:buFont typeface="Arial" pitchFamily="34" charset="0"/>
              <a:buChar char="•"/>
            </a:pPr>
            <a:r>
              <a:rPr lang="en-US" sz="2400" dirty="0" smtClean="0">
                <a:latin typeface="Georgia" panose="02040502050405020303" pitchFamily="18" charset="0"/>
              </a:rPr>
              <a:t>Nicotinic acid and its derivatives</a:t>
            </a:r>
          </a:p>
          <a:p>
            <a:pPr marL="342900" lvl="1" indent="-342900">
              <a:spcBef>
                <a:spcPts val="1800"/>
              </a:spcBef>
              <a:buFont typeface="Arial" pitchFamily="34" charset="0"/>
              <a:buChar char="•"/>
            </a:pPr>
            <a:r>
              <a:rPr lang="en-US" sz="2400" dirty="0" err="1" smtClean="0">
                <a:latin typeface="Georgia" panose="02040502050405020303" pitchFamily="18" charset="0"/>
              </a:rPr>
              <a:t>Ezetimibe</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4</a:t>
            </a:fld>
            <a:endParaRPr lang="en-US"/>
          </a:p>
        </p:txBody>
      </p:sp>
    </p:spTree>
    <p:extLst>
      <p:ext uri="{BB962C8B-B14F-4D97-AF65-F5344CB8AC3E}">
        <p14:creationId xmlns:p14="http://schemas.microsoft.com/office/powerpoint/2010/main" val="3264017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5" y="274638"/>
            <a:ext cx="8666329" cy="792162"/>
          </a:xfrm>
        </p:spPr>
        <p:txBody>
          <a:bodyPr>
            <a:noAutofit/>
          </a:bodyPr>
          <a:lstStyle/>
          <a:p>
            <a:pPr algn="l"/>
            <a:r>
              <a:rPr lang="en-US" sz="2600" b="1" cap="all" dirty="0" smtClean="0">
                <a:latin typeface="Georgia" panose="02040502050405020303" pitchFamily="18" charset="0"/>
              </a:rPr>
              <a:t>HMG-CoA </a:t>
            </a:r>
            <a:r>
              <a:rPr lang="en-US" sz="2600" b="1" cap="all" dirty="0" err="1" smtClean="0">
                <a:latin typeface="Georgia" panose="02040502050405020303" pitchFamily="18" charset="0"/>
              </a:rPr>
              <a:t>reductase</a:t>
            </a:r>
            <a:r>
              <a:rPr lang="en-US" sz="2600" b="1" cap="all" dirty="0" smtClean="0">
                <a:latin typeface="Georgia" panose="02040502050405020303" pitchFamily="18" charset="0"/>
              </a:rPr>
              <a:t> inhibitors (statins)</a:t>
            </a:r>
            <a:endParaRPr lang="en-US" sz="2600" cap="all" dirty="0">
              <a:latin typeface="Georgia" panose="02040502050405020303" pitchFamily="18" charset="0"/>
            </a:endParaRPr>
          </a:p>
        </p:txBody>
      </p:sp>
      <p:sp>
        <p:nvSpPr>
          <p:cNvPr id="3" name="Content Placeholder 2"/>
          <p:cNvSpPr>
            <a:spLocks noGrp="1"/>
          </p:cNvSpPr>
          <p:nvPr>
            <p:ph idx="1"/>
          </p:nvPr>
        </p:nvSpPr>
        <p:spPr>
          <a:xfrm>
            <a:off x="204715" y="1524000"/>
            <a:ext cx="8666329" cy="4832350"/>
          </a:xfrm>
        </p:spPr>
        <p:txBody>
          <a:bodyPr>
            <a:normAutofit/>
          </a:bodyPr>
          <a:lstStyle/>
          <a:p>
            <a:pPr marL="0" indent="0">
              <a:spcBef>
                <a:spcPts val="1800"/>
              </a:spcBef>
              <a:buNone/>
            </a:pPr>
            <a:r>
              <a:rPr lang="en-US" sz="2400" dirty="0" smtClean="0">
                <a:latin typeface="Georgia" panose="02040502050405020303" pitchFamily="18" charset="0"/>
              </a:rPr>
              <a:t>Examples of statins: atorvastatin, simvastatin, </a:t>
            </a:r>
            <a:r>
              <a:rPr lang="en-US" sz="2400" dirty="0" err="1" smtClean="0">
                <a:latin typeface="Georgia" panose="02040502050405020303" pitchFamily="18" charset="0"/>
              </a:rPr>
              <a:t>fluvastatin</a:t>
            </a:r>
            <a:r>
              <a:rPr lang="en-US" sz="2400" dirty="0" smtClean="0">
                <a:latin typeface="Georgia" panose="02040502050405020303" pitchFamily="18" charset="0"/>
              </a:rPr>
              <a:t>, </a:t>
            </a:r>
            <a:r>
              <a:rPr lang="en-US" sz="2400" dirty="0" err="1" smtClean="0">
                <a:latin typeface="Georgia" panose="02040502050405020303" pitchFamily="18" charset="0"/>
              </a:rPr>
              <a:t>cerivastatin</a:t>
            </a:r>
            <a:r>
              <a:rPr lang="en-US" sz="2400" dirty="0" smtClean="0">
                <a:latin typeface="Georgia" panose="02040502050405020303" pitchFamily="18" charset="0"/>
              </a:rPr>
              <a:t>, </a:t>
            </a:r>
            <a:r>
              <a:rPr lang="en-US" sz="2400" dirty="0" err="1" smtClean="0">
                <a:latin typeface="Georgia" panose="02040502050405020303" pitchFamily="18" charset="0"/>
              </a:rPr>
              <a:t>lovostatin</a:t>
            </a:r>
            <a:r>
              <a:rPr lang="en-US" sz="2400" dirty="0" smtClean="0">
                <a:latin typeface="Georgia" panose="02040502050405020303" pitchFamily="18" charset="0"/>
              </a:rPr>
              <a:t>, </a:t>
            </a:r>
            <a:r>
              <a:rPr lang="en-US" sz="2400" dirty="0" err="1" smtClean="0">
                <a:latin typeface="Georgia" panose="02040502050405020303" pitchFamily="18" charset="0"/>
              </a:rPr>
              <a:t>rosuvastatin</a:t>
            </a:r>
            <a:r>
              <a:rPr lang="en-US" sz="2400" dirty="0" smtClean="0">
                <a:latin typeface="Georgia" panose="02040502050405020303" pitchFamily="18" charset="0"/>
              </a:rPr>
              <a:t> and pravastatin </a:t>
            </a:r>
          </a:p>
          <a:p>
            <a:pPr>
              <a:spcBef>
                <a:spcPts val="1800"/>
              </a:spcBef>
              <a:buNone/>
            </a:pPr>
            <a:r>
              <a:rPr lang="en-US" sz="2400" b="1" dirty="0" smtClean="0">
                <a:latin typeface="Georgia" panose="02040502050405020303" pitchFamily="18" charset="0"/>
              </a:rPr>
              <a:t>Mechanism of action</a:t>
            </a:r>
          </a:p>
          <a:p>
            <a:pPr marL="25400" indent="0">
              <a:spcBef>
                <a:spcPts val="1800"/>
              </a:spcBef>
              <a:buNone/>
            </a:pPr>
            <a:r>
              <a:rPr lang="en-US" sz="2400" dirty="0" smtClean="0">
                <a:latin typeface="Georgia" panose="02040502050405020303" pitchFamily="18" charset="0"/>
              </a:rPr>
              <a:t>Statins are selective, reversible and competitive inhibitors of HMG-CoA </a:t>
            </a:r>
            <a:r>
              <a:rPr lang="en-US" sz="2400" dirty="0" err="1" smtClean="0">
                <a:latin typeface="Georgia" panose="02040502050405020303" pitchFamily="18" charset="0"/>
              </a:rPr>
              <a:t>reductase</a:t>
            </a:r>
            <a:r>
              <a:rPr lang="en-US" sz="2400" dirty="0">
                <a:latin typeface="Georgia" panose="02040502050405020303" pitchFamily="18" charset="0"/>
              </a:rPr>
              <a:t> </a:t>
            </a:r>
            <a:r>
              <a:rPr lang="en-US" sz="2400" dirty="0" smtClean="0">
                <a:latin typeface="Georgia" panose="02040502050405020303" pitchFamily="18" charset="0"/>
              </a:rPr>
              <a:t>(the rate-limiting enzyme in cholesterol synthesis) and thus reduce hepatic cholesterol synthesis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5</a:t>
            </a:fld>
            <a:endParaRPr lang="en-US"/>
          </a:p>
        </p:txBody>
      </p:sp>
    </p:spTree>
    <p:extLst>
      <p:ext uri="{BB962C8B-B14F-4D97-AF65-F5344CB8AC3E}">
        <p14:creationId xmlns:p14="http://schemas.microsoft.com/office/powerpoint/2010/main" val="28108663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5" y="274638"/>
            <a:ext cx="8666329" cy="792162"/>
          </a:xfrm>
        </p:spPr>
        <p:txBody>
          <a:bodyPr>
            <a:noAutofit/>
          </a:bodyPr>
          <a:lstStyle/>
          <a:p>
            <a:pPr algn="l"/>
            <a:r>
              <a:rPr lang="en-US" sz="2600" b="1" cap="all" dirty="0" smtClean="0">
                <a:latin typeface="Georgia" panose="02040502050405020303" pitchFamily="18" charset="0"/>
              </a:rPr>
              <a:t>Statins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04715" y="1524000"/>
            <a:ext cx="8666329" cy="4832350"/>
          </a:xfrm>
        </p:spPr>
        <p:txBody>
          <a:bodyPr>
            <a:normAutofit/>
          </a:bodyPr>
          <a:lstStyle/>
          <a:p>
            <a:pPr marL="25400" indent="0">
              <a:spcBef>
                <a:spcPts val="1800"/>
              </a:spcBef>
              <a:buNone/>
            </a:pPr>
            <a:r>
              <a:rPr lang="en-US" sz="2400" b="1" dirty="0" smtClean="0">
                <a:latin typeface="Georgia" panose="02040502050405020303" pitchFamily="18" charset="0"/>
              </a:rPr>
              <a:t>Effects</a:t>
            </a:r>
          </a:p>
          <a:p>
            <a:pPr>
              <a:spcBef>
                <a:spcPts val="1800"/>
              </a:spcBef>
            </a:pPr>
            <a:r>
              <a:rPr lang="en-US" sz="2400" dirty="0" smtClean="0">
                <a:latin typeface="Georgia" panose="02040502050405020303" pitchFamily="18" charset="0"/>
              </a:rPr>
              <a:t>Reduced hepatic cholesterol synthesis results in compensatory increase in the hepatic uptake of plasma cholesterol mediated by an increase in the number of LDL receptors. This results in reduction in total cholesterol by 30-50%.</a:t>
            </a:r>
          </a:p>
          <a:p>
            <a:pPr>
              <a:spcBef>
                <a:spcPts val="1800"/>
              </a:spcBef>
            </a:pPr>
            <a:r>
              <a:rPr lang="en-US" sz="2400" dirty="0" smtClean="0">
                <a:latin typeface="Georgia" panose="02040502050405020303" pitchFamily="18" charset="0"/>
              </a:rPr>
              <a:t>Reduce LDL-cholesterol by as much as 60%</a:t>
            </a:r>
          </a:p>
          <a:p>
            <a:pPr>
              <a:spcBef>
                <a:spcPts val="1800"/>
              </a:spcBef>
            </a:pPr>
            <a:r>
              <a:rPr lang="en-US" sz="2400" dirty="0" smtClean="0">
                <a:latin typeface="Georgia" panose="02040502050405020303" pitchFamily="18" charset="0"/>
              </a:rPr>
              <a:t>Statins also reduce plasma triglyceride and increase HDL-cholesterol</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6</a:t>
            </a:fld>
            <a:endParaRPr lang="en-US"/>
          </a:p>
        </p:txBody>
      </p:sp>
    </p:spTree>
    <p:extLst>
      <p:ext uri="{BB962C8B-B14F-4D97-AF65-F5344CB8AC3E}">
        <p14:creationId xmlns:p14="http://schemas.microsoft.com/office/powerpoint/2010/main" val="28980996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5" y="274638"/>
            <a:ext cx="8679977" cy="715962"/>
          </a:xfrm>
        </p:spPr>
        <p:txBody>
          <a:bodyPr>
            <a:normAutofit/>
          </a:bodyPr>
          <a:lstStyle/>
          <a:p>
            <a:pPr algn="l"/>
            <a:r>
              <a:rPr lang="en-US" sz="2600" b="1" cap="all" dirty="0" smtClean="0">
                <a:latin typeface="Georgia" panose="02040502050405020303" pitchFamily="18" charset="0"/>
              </a:rPr>
              <a:t>Statins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04715" y="1524000"/>
            <a:ext cx="8679977" cy="4832350"/>
          </a:xfrm>
        </p:spPr>
        <p:txBody>
          <a:bodyPr>
            <a:noAutofit/>
          </a:bodyPr>
          <a:lstStyle/>
          <a:p>
            <a:pPr>
              <a:spcBef>
                <a:spcPts val="1800"/>
              </a:spcBef>
              <a:buNone/>
            </a:pPr>
            <a:r>
              <a:rPr lang="en-US" sz="2400" b="1" dirty="0" smtClean="0">
                <a:latin typeface="Georgia" panose="02040502050405020303" pitchFamily="18" charset="0"/>
              </a:rPr>
              <a:t>Clinical uses</a:t>
            </a:r>
          </a:p>
          <a:p>
            <a:pPr lvl="0">
              <a:spcBef>
                <a:spcPts val="1800"/>
              </a:spcBef>
            </a:pPr>
            <a:r>
              <a:rPr lang="en-US" sz="2400" dirty="0" smtClean="0">
                <a:latin typeface="Georgia" panose="02040502050405020303" pitchFamily="18" charset="0"/>
              </a:rPr>
              <a:t>Secondary prevention of myocardial infarction and stroke in patients who have symptomatic atherosclerotic disease (e.g. angina, transient </a:t>
            </a:r>
            <a:r>
              <a:rPr lang="en-US" sz="2400" dirty="0" err="1">
                <a:latin typeface="Georgia" panose="02040502050405020303" pitchFamily="18" charset="0"/>
              </a:rPr>
              <a:t>i</a:t>
            </a:r>
            <a:r>
              <a:rPr lang="en-US" sz="2400" dirty="0" err="1" smtClean="0">
                <a:latin typeface="Georgia" panose="02040502050405020303" pitchFamily="18" charset="0"/>
              </a:rPr>
              <a:t>schaemic</a:t>
            </a:r>
            <a:r>
              <a:rPr lang="en-US" sz="2400" dirty="0" smtClean="0">
                <a:latin typeface="Georgia" panose="02040502050405020303" pitchFamily="18" charset="0"/>
              </a:rPr>
              <a:t> attacks, following acute myocardial infarction and stroke)</a:t>
            </a:r>
          </a:p>
          <a:p>
            <a:pPr lvl="0">
              <a:spcBef>
                <a:spcPts val="1800"/>
              </a:spcBef>
            </a:pPr>
            <a:r>
              <a:rPr lang="en-US" sz="2400" dirty="0" smtClean="0">
                <a:latin typeface="Georgia" panose="02040502050405020303" pitchFamily="18" charset="0"/>
              </a:rPr>
              <a:t>Primary prevention of arterial disease in patients at high risk because of elevated serum cholesterol concentration</a:t>
            </a:r>
          </a:p>
          <a:p>
            <a:pPr lvl="0">
              <a:spcBef>
                <a:spcPts val="1800"/>
              </a:spcBef>
            </a:pPr>
            <a:r>
              <a:rPr lang="en-US" sz="2400" dirty="0" smtClean="0">
                <a:latin typeface="Georgia" panose="02040502050405020303" pitchFamily="18" charset="0"/>
              </a:rPr>
              <a:t>Mixed hyperlipidemia in those who have not responded adequately to diet and other appropriate measures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7</a:t>
            </a:fld>
            <a:endParaRPr lang="en-US"/>
          </a:p>
        </p:txBody>
      </p:sp>
    </p:spTree>
    <p:extLst>
      <p:ext uri="{BB962C8B-B14F-4D97-AF65-F5344CB8AC3E}">
        <p14:creationId xmlns:p14="http://schemas.microsoft.com/office/powerpoint/2010/main" val="1693802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5" y="274638"/>
            <a:ext cx="8679977" cy="715962"/>
          </a:xfrm>
        </p:spPr>
        <p:txBody>
          <a:bodyPr>
            <a:normAutofit/>
          </a:bodyPr>
          <a:lstStyle/>
          <a:p>
            <a:pPr algn="l"/>
            <a:r>
              <a:rPr lang="en-US" sz="2600" b="1" cap="all" dirty="0" smtClean="0">
                <a:latin typeface="Georgia" panose="02040502050405020303" pitchFamily="18" charset="0"/>
              </a:rPr>
              <a:t>Statins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04715" y="1524000"/>
            <a:ext cx="8482085" cy="4832350"/>
          </a:xfrm>
        </p:spPr>
        <p:txBody>
          <a:bodyPr>
            <a:noAutofit/>
          </a:bodyPr>
          <a:lstStyle/>
          <a:p>
            <a:pPr>
              <a:spcBef>
                <a:spcPts val="1800"/>
              </a:spcBef>
              <a:buNone/>
            </a:pPr>
            <a:r>
              <a:rPr lang="en-US" sz="2400" b="1" dirty="0" smtClean="0">
                <a:latin typeface="Georgia" panose="02040502050405020303" pitchFamily="18" charset="0"/>
              </a:rPr>
              <a:t>Major adverse effects</a:t>
            </a:r>
          </a:p>
          <a:p>
            <a:pPr marL="0" indent="0">
              <a:spcBef>
                <a:spcPts val="1800"/>
              </a:spcBef>
              <a:buNone/>
            </a:pPr>
            <a:r>
              <a:rPr lang="en-US" sz="2400" dirty="0">
                <a:latin typeface="Georgia" panose="02040502050405020303" pitchFamily="18" charset="0"/>
              </a:rPr>
              <a:t>M</a:t>
            </a:r>
            <a:r>
              <a:rPr lang="en-US" sz="2400" dirty="0" smtClean="0">
                <a:latin typeface="Georgia" panose="02040502050405020303" pitchFamily="18" charset="0"/>
              </a:rPr>
              <a:t>yositis, </a:t>
            </a:r>
            <a:r>
              <a:rPr lang="en-US" sz="2400" dirty="0" err="1" smtClean="0">
                <a:latin typeface="Georgia" panose="02040502050405020303" pitchFamily="18" charset="0"/>
              </a:rPr>
              <a:t>rhabdomyolysis</a:t>
            </a:r>
            <a:r>
              <a:rPr lang="en-US" sz="2400" dirty="0" smtClean="0">
                <a:latin typeface="Georgia" panose="02040502050405020303" pitchFamily="18" charset="0"/>
              </a:rPr>
              <a:t>, hepatotoxicity and increased levels of transaminases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8</a:t>
            </a:fld>
            <a:endParaRPr lang="en-US"/>
          </a:p>
        </p:txBody>
      </p:sp>
    </p:spTree>
    <p:extLst>
      <p:ext uri="{BB962C8B-B14F-4D97-AF65-F5344CB8AC3E}">
        <p14:creationId xmlns:p14="http://schemas.microsoft.com/office/powerpoint/2010/main" val="1820729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52680" cy="673100"/>
          </a:xfrm>
        </p:spPr>
        <p:txBody>
          <a:bodyPr>
            <a:normAutofit/>
          </a:bodyPr>
          <a:lstStyle/>
          <a:p>
            <a:pPr algn="l"/>
            <a:r>
              <a:rPr lang="en-US" sz="2600" b="1" cap="all" dirty="0" err="1" smtClean="0">
                <a:latin typeface="Georgia" panose="02040502050405020303" pitchFamily="18" charset="0"/>
              </a:rPr>
              <a:t>Fibrates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371599"/>
            <a:ext cx="8652680" cy="4984751"/>
          </a:xfrm>
        </p:spPr>
        <p:txBody>
          <a:bodyPr>
            <a:noAutofit/>
          </a:bodyPr>
          <a:lstStyle/>
          <a:p>
            <a:pPr marL="0" indent="0">
              <a:spcBef>
                <a:spcPts val="1800"/>
              </a:spcBef>
              <a:buNone/>
            </a:pPr>
            <a:r>
              <a:rPr lang="en-US" sz="2400" b="1" dirty="0" err="1" smtClean="0">
                <a:latin typeface="Georgia" panose="02040502050405020303" pitchFamily="18" charset="0"/>
              </a:rPr>
              <a:t>Fibric</a:t>
            </a:r>
            <a:r>
              <a:rPr lang="en-US" sz="2400" b="1" dirty="0" smtClean="0">
                <a:latin typeface="Georgia" panose="02040502050405020303" pitchFamily="18" charset="0"/>
              </a:rPr>
              <a:t> acid derivatives</a:t>
            </a:r>
          </a:p>
          <a:p>
            <a:pPr marL="0" indent="0">
              <a:spcBef>
                <a:spcPts val="1800"/>
              </a:spcBef>
              <a:buNone/>
            </a:pPr>
            <a:r>
              <a:rPr lang="en-US" sz="2400" dirty="0" smtClean="0">
                <a:latin typeface="Georgia" panose="02040502050405020303" pitchFamily="18" charset="0"/>
              </a:rPr>
              <a:t>Include </a:t>
            </a:r>
            <a:r>
              <a:rPr lang="en-US" sz="2400" dirty="0" err="1" smtClean="0">
                <a:latin typeface="Georgia" panose="02040502050405020303" pitchFamily="18" charset="0"/>
              </a:rPr>
              <a:t>clofibrate</a:t>
            </a:r>
            <a:r>
              <a:rPr lang="en-US" sz="2400" dirty="0" smtClean="0">
                <a:latin typeface="Georgia" panose="02040502050405020303" pitchFamily="18" charset="0"/>
              </a:rPr>
              <a:t>, </a:t>
            </a:r>
            <a:r>
              <a:rPr lang="en-US" sz="2400" dirty="0" err="1" smtClean="0">
                <a:latin typeface="Georgia" panose="02040502050405020303" pitchFamily="18" charset="0"/>
              </a:rPr>
              <a:t>benzafibrate</a:t>
            </a:r>
            <a:r>
              <a:rPr lang="en-US" sz="2400" dirty="0" smtClean="0">
                <a:latin typeface="Georgia" panose="02040502050405020303" pitchFamily="18" charset="0"/>
              </a:rPr>
              <a:t>, </a:t>
            </a:r>
            <a:r>
              <a:rPr lang="en-US" sz="2400" dirty="0" err="1" smtClean="0">
                <a:latin typeface="Georgia" panose="02040502050405020303" pitchFamily="18" charset="0"/>
              </a:rPr>
              <a:t>gemfibrozil</a:t>
            </a:r>
            <a:r>
              <a:rPr lang="en-US" sz="2400" dirty="0" smtClean="0">
                <a:latin typeface="Georgia" panose="02040502050405020303" pitchFamily="18" charset="0"/>
              </a:rPr>
              <a:t>, </a:t>
            </a:r>
            <a:r>
              <a:rPr lang="en-US" sz="2400" dirty="0" err="1" smtClean="0">
                <a:latin typeface="Georgia" panose="02040502050405020303" pitchFamily="18" charset="0"/>
              </a:rPr>
              <a:t>fenofibrate</a:t>
            </a:r>
            <a:r>
              <a:rPr lang="en-US" sz="2400" dirty="0" smtClean="0">
                <a:latin typeface="Georgia" panose="02040502050405020303" pitchFamily="18" charset="0"/>
              </a:rPr>
              <a:t> and </a:t>
            </a:r>
            <a:r>
              <a:rPr lang="en-US" sz="2400" dirty="0" err="1" smtClean="0">
                <a:latin typeface="Georgia" panose="02040502050405020303" pitchFamily="18" charset="0"/>
              </a:rPr>
              <a:t>ciprofibrate</a:t>
            </a:r>
            <a:endParaRPr lang="en-US" sz="2400" dirty="0" smtClean="0">
              <a:latin typeface="Georgia" panose="02040502050405020303" pitchFamily="18" charset="0"/>
            </a:endParaRPr>
          </a:p>
          <a:p>
            <a:pPr marL="0" indent="0">
              <a:spcBef>
                <a:spcPts val="1800"/>
              </a:spcBef>
              <a:buNone/>
            </a:pPr>
            <a:r>
              <a:rPr lang="en-US" sz="2400" b="1" dirty="0" smtClean="0">
                <a:latin typeface="Georgia" panose="02040502050405020303" pitchFamily="18" charset="0"/>
              </a:rPr>
              <a:t>Mechanism of action</a:t>
            </a:r>
          </a:p>
          <a:p>
            <a:pPr>
              <a:spcBef>
                <a:spcPts val="1800"/>
              </a:spcBef>
            </a:pPr>
            <a:r>
              <a:rPr lang="en-US" sz="2400" dirty="0" smtClean="0">
                <a:latin typeface="Georgia" panose="02040502050405020303" pitchFamily="18" charset="0"/>
              </a:rPr>
              <a:t>Activate peroxisome proliferator activated receptor alpha (PPAR</a:t>
            </a:r>
            <a:r>
              <a:rPr lang="el-GR" sz="2400" dirty="0" smtClean="0">
                <a:latin typeface="Georgia" panose="02040502050405020303" pitchFamily="18" charset="0"/>
              </a:rPr>
              <a:t>α</a:t>
            </a:r>
            <a:r>
              <a:rPr lang="en-GB" sz="2400" dirty="0" smtClean="0">
                <a:latin typeface="Georgia" panose="02040502050405020303" pitchFamily="18" charset="0"/>
              </a:rPr>
              <a:t>), a class of nuclear receptors</a:t>
            </a:r>
          </a:p>
          <a:p>
            <a:pPr>
              <a:spcBef>
                <a:spcPts val="1800"/>
              </a:spcBef>
            </a:pPr>
            <a:r>
              <a:rPr lang="en-GB" sz="2400" dirty="0" smtClean="0">
                <a:latin typeface="Georgia" panose="02040502050405020303" pitchFamily="18" charset="0"/>
              </a:rPr>
              <a:t>Activation of these receptors alters the transcription of a number of genes involved in lipid metabolism in the liver</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9</a:t>
            </a:fld>
            <a:endParaRPr lang="en-US"/>
          </a:p>
        </p:txBody>
      </p:sp>
    </p:spTree>
    <p:extLst>
      <p:ext uri="{BB962C8B-B14F-4D97-AF65-F5344CB8AC3E}">
        <p14:creationId xmlns:p14="http://schemas.microsoft.com/office/powerpoint/2010/main" val="6385202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9145</TotalTime>
  <Words>906</Words>
  <Application>Microsoft Office PowerPoint</Application>
  <PresentationFormat>On-screen Show (4:3)</PresentationFormat>
  <Paragraphs>134</Paragraphs>
  <Slides>17</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Algerian</vt:lpstr>
      <vt:lpstr>Arial</vt:lpstr>
      <vt:lpstr>Britannic Bold</vt:lpstr>
      <vt:lpstr>Calibri</vt:lpstr>
      <vt:lpstr>Georgia</vt:lpstr>
      <vt:lpstr>Symbol</vt:lpstr>
      <vt:lpstr>Times New Roman</vt:lpstr>
      <vt:lpstr>Wingdings</vt:lpstr>
      <vt:lpstr>Office Theme</vt:lpstr>
      <vt:lpstr>DRUGS USED IN THE TREATMENT OF HYPERLIPIDEMIAS</vt:lpstr>
      <vt:lpstr>PowerPoint Presentation</vt:lpstr>
      <vt:lpstr>PowerPoint Presentation</vt:lpstr>
      <vt:lpstr>Classes of lipid lowering drugs</vt:lpstr>
      <vt:lpstr>HMG-CoA reductase inhibitors (statins)</vt:lpstr>
      <vt:lpstr>Statins …. CONT’D</vt:lpstr>
      <vt:lpstr>Statins …. cont’d</vt:lpstr>
      <vt:lpstr>Statins …. cont’d</vt:lpstr>
      <vt:lpstr>Fibrates</vt:lpstr>
      <vt:lpstr>Fibrates …. CONT’D</vt:lpstr>
      <vt:lpstr>Bile acid sequestrants</vt:lpstr>
      <vt:lpstr>Bile acid sequestrants …. CONT’D</vt:lpstr>
      <vt:lpstr>Nicotinic acid (niacin)</vt:lpstr>
      <vt:lpstr>Nicotinic acid: ADVERSE EFFECTS</vt:lpstr>
      <vt:lpstr>Ezetimibe</vt:lpstr>
      <vt:lpstr>ANTI-hyperlipidemiC DRUGS: SUMMARY</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ACTING ON BLOOD COAGULATION</dc:title>
  <dc:creator>Dr Sindwa Namataa</dc:creator>
  <cp:lastModifiedBy>Windows User</cp:lastModifiedBy>
  <cp:revision>251</cp:revision>
  <dcterms:created xsi:type="dcterms:W3CDTF">2013-01-20T13:17:56Z</dcterms:created>
  <dcterms:modified xsi:type="dcterms:W3CDTF">2021-06-13T17:17:01Z</dcterms:modified>
</cp:coreProperties>
</file>