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602" r:id="rId2"/>
    <p:sldId id="604" r:id="rId3"/>
    <p:sldId id="605" r:id="rId4"/>
    <p:sldId id="606" r:id="rId5"/>
    <p:sldId id="607" r:id="rId6"/>
    <p:sldId id="608" r:id="rId7"/>
    <p:sldId id="609" r:id="rId8"/>
    <p:sldId id="610" r:id="rId9"/>
    <p:sldId id="611" r:id="rId10"/>
    <p:sldId id="612" r:id="rId11"/>
    <p:sldId id="613" r:id="rId12"/>
    <p:sldId id="614" r:id="rId13"/>
    <p:sldId id="615" r:id="rId14"/>
    <p:sldId id="616" r:id="rId15"/>
    <p:sldId id="617" r:id="rId16"/>
    <p:sldId id="618" r:id="rId17"/>
    <p:sldId id="619" r:id="rId18"/>
    <p:sldId id="620" r:id="rId19"/>
    <p:sldId id="621" r:id="rId20"/>
    <p:sldId id="622" r:id="rId21"/>
    <p:sldId id="623" r:id="rId22"/>
    <p:sldId id="624" r:id="rId23"/>
    <p:sldId id="62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7112F3-67A3-4930-BE55-E27734035764}" type="datetimeFigureOut">
              <a:rPr lang="en-US" smtClean="0"/>
              <a:pPr/>
              <a:t>6/13/2021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FC569D-F722-472E-9D47-A66A270A38EF}" type="slidenum">
              <a:rPr lang="en-US" smtClean="0"/>
              <a:pPr/>
              <a:t>‹#›</a:t>
            </a:fld>
            <a:endParaRPr lang="en-US"/>
          </a:p>
        </p:txBody>
      </p:sp>
    </p:spTree>
    <p:extLst>
      <p:ext uri="{BB962C8B-B14F-4D97-AF65-F5344CB8AC3E}">
        <p14:creationId xmlns:p14="http://schemas.microsoft.com/office/powerpoint/2010/main" val="3260694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56393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0376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7878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68CEA5-E8D5-4A6B-9D1E-21DA2B7D23E3}"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575E1C-D257-4D2F-9DA4-254BD440C357}"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007054-8021-4812-8AAA-8E579C95A1BE}"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3F895-C6B2-43DD-B12A-C25C400F3464}"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CF97E4-A67D-44F7-9A68-8149A5ED2B47}" type="datetime1">
              <a:rPr lang="en-US" smtClean="0"/>
              <a:t>6/13/2021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53144F-3904-4F99-B22F-452E7D70B94C}" type="datetime1">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73A4E4-4E20-4EB2-A11D-295A084989B2}" type="datetime1">
              <a:rPr lang="en-US" smtClean="0"/>
              <a:t>6/13/2021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F7E4A4-3220-4393-AF97-7311615F9B32}" type="datetime1">
              <a:rPr lang="en-US" smtClean="0"/>
              <a:t>6/13/2021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2EAB02-15A0-4995-87EA-CF4A53730E54}" type="datetime1">
              <a:rPr lang="en-US" smtClean="0"/>
              <a:t>6/13/2021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E8651D-3DBA-477E-A8B3-F9491534C25D}" type="datetime1">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7C3F54-8D9D-4871-B34D-5765ADF16958}" type="datetime1">
              <a:rPr lang="en-US" smtClean="0"/>
              <a:t>6/13/2021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9E97A9-341F-4594-95A8-1B113DAAFEAD}" type="datetime1">
              <a:rPr lang="en-US" smtClean="0"/>
              <a:t>6/13/2021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70528-C745-4B2E-A9A2-DD3FF50D6E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C00000"/>
              </a:buClr>
              <a:buFont typeface="Calibri" panose="020F0502020204030204"/>
              <a:buNone/>
            </a:pPr>
            <a:r>
              <a:rPr lang="en-US" sz="3200" b="1" dirty="0" smtClean="0">
                <a:solidFill>
                  <a:srgbClr val="53181A"/>
                </a:solidFill>
                <a:latin typeface="Georgia" panose="02040502050405020303" pitchFamily="18" charset="0"/>
                <a:cs typeface="Georgia" panose="02040502050405020303" charset="0"/>
              </a:rPr>
              <a:t>DRUGS USED IN </a:t>
            </a:r>
            <a:r>
              <a:rPr lang="en-US" sz="3200" b="1" smtClean="0">
                <a:solidFill>
                  <a:srgbClr val="53181A"/>
                </a:solidFill>
                <a:latin typeface="Georgia" panose="02040502050405020303" pitchFamily="18" charset="0"/>
                <a:cs typeface="Georgia" panose="02040502050405020303" charset="0"/>
              </a:rPr>
              <a:t>THE MANAGEMENT </a:t>
            </a:r>
            <a:r>
              <a:rPr lang="en-US" sz="3200" b="1" dirty="0" smtClean="0">
                <a:solidFill>
                  <a:srgbClr val="53181A"/>
                </a:solidFill>
                <a:latin typeface="Georgia" panose="02040502050405020303" pitchFamily="18" charset="0"/>
                <a:cs typeface="Georgia" panose="02040502050405020303" charset="0"/>
              </a:rPr>
              <a:t>OF MYOCARDIAL INFARCTION</a:t>
            </a:r>
            <a:endParaRPr lang="en-US" sz="3200" b="1" i="0" u="none" strike="noStrike" cap="none" dirty="0">
              <a:solidFill>
                <a:srgbClr val="53181A"/>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a:t>
            </a:fld>
            <a:endParaRPr lang="en-US"/>
          </a:p>
        </p:txBody>
      </p:sp>
    </p:spTree>
    <p:extLst>
      <p:ext uri="{BB962C8B-B14F-4D97-AF65-F5344CB8AC3E}">
        <p14:creationId xmlns:p14="http://schemas.microsoft.com/office/powerpoint/2010/main" val="586089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91068"/>
            <a:ext cx="8707271" cy="909069"/>
          </a:xfrm>
        </p:spPr>
        <p:txBody>
          <a:bodyPr>
            <a:normAutofit/>
          </a:bodyPr>
          <a:lstStyle/>
          <a:p>
            <a:pPr algn="l"/>
            <a:r>
              <a:rPr lang="en-US" sz="2600" b="1" cap="all" dirty="0">
                <a:latin typeface="Georgia" panose="02040502050405020303" pitchFamily="18" charset="0"/>
              </a:rPr>
              <a:t>Morphine or </a:t>
            </a:r>
            <a:r>
              <a:rPr lang="en-US" sz="2600" b="1" cap="all" dirty="0" err="1">
                <a:latin typeface="Georgia" panose="02040502050405020303" pitchFamily="18" charset="0"/>
              </a:rPr>
              <a:t>diamorphine</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5" y="1447800"/>
            <a:ext cx="8707270" cy="4800600"/>
          </a:xfrm>
        </p:spPr>
        <p:txBody>
          <a:bodyPr>
            <a:normAutofit/>
          </a:bodyPr>
          <a:lstStyle/>
          <a:p>
            <a:pPr>
              <a:spcBef>
                <a:spcPts val="1800"/>
              </a:spcBef>
            </a:pPr>
            <a:r>
              <a:rPr lang="en-US" sz="2400" dirty="0">
                <a:latin typeface="Georgia" panose="02040502050405020303" pitchFamily="18" charset="0"/>
              </a:rPr>
              <a:t>These are opioid analgesics. They are given to reduce pain and reduce excessive sympathetic discharge.</a:t>
            </a:r>
          </a:p>
          <a:p>
            <a:pPr>
              <a:spcBef>
                <a:spcPts val="1800"/>
              </a:spcBef>
            </a:pPr>
            <a:r>
              <a:rPr lang="en-US" sz="2400" dirty="0">
                <a:latin typeface="Georgia" panose="02040502050405020303" pitchFamily="18" charset="0"/>
              </a:rPr>
              <a:t>They are given intravenously in MI</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10</a:t>
            </a:fld>
            <a:endParaRPr lang="en-US"/>
          </a:p>
        </p:txBody>
      </p:sp>
    </p:spTree>
    <p:extLst>
      <p:ext uri="{BB962C8B-B14F-4D97-AF65-F5344CB8AC3E}">
        <p14:creationId xmlns:p14="http://schemas.microsoft.com/office/powerpoint/2010/main" val="945592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91068"/>
            <a:ext cx="8707271" cy="909069"/>
          </a:xfrm>
        </p:spPr>
        <p:txBody>
          <a:bodyPr>
            <a:normAutofit/>
          </a:bodyPr>
          <a:lstStyle/>
          <a:p>
            <a:pPr algn="l"/>
            <a:r>
              <a:rPr lang="en-US" sz="2600" b="1" cap="all" dirty="0" smtClean="0">
                <a:latin typeface="Georgia" panose="02040502050405020303" pitchFamily="18" charset="0"/>
              </a:rPr>
              <a:t>ORGANIC NITRATES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5" y="1524000"/>
            <a:ext cx="8707270" cy="4832350"/>
          </a:xfrm>
        </p:spPr>
        <p:txBody>
          <a:bodyPr>
            <a:normAutofit/>
          </a:bodyPr>
          <a:lstStyle/>
          <a:p>
            <a:pPr>
              <a:spcBef>
                <a:spcPts val="1800"/>
              </a:spcBef>
            </a:pPr>
            <a:r>
              <a:rPr lang="en-US" sz="2400" dirty="0">
                <a:latin typeface="Georgia" panose="02040502050405020303" pitchFamily="18" charset="0"/>
              </a:rPr>
              <a:t>IV nitroglycerin should be given to all patients with MI  within the first 48 hours of presentation, unless contra-indicated</a:t>
            </a:r>
          </a:p>
          <a:p>
            <a:pPr>
              <a:spcBef>
                <a:spcPts val="1800"/>
              </a:spcBef>
            </a:pPr>
            <a:r>
              <a:rPr lang="en-US" sz="2400" dirty="0">
                <a:latin typeface="Georgia" panose="02040502050405020303" pitchFamily="18" charset="0"/>
              </a:rPr>
              <a:t>Benefit is primarily due to vasodilator effect: nitroglycerin dilates veins, arteries and arterioles, reducing left ventricular preload and afterload. As a result, myocardial oxygen demand is reduced, lessening </a:t>
            </a:r>
            <a:r>
              <a:rPr lang="en-US" sz="2400" dirty="0" err="1">
                <a:latin typeface="Georgia" panose="02040502050405020303" pitchFamily="18" charset="0"/>
              </a:rPr>
              <a:t>ischaemia</a:t>
            </a:r>
            <a:r>
              <a:rPr lang="en-US" sz="2400" dirty="0">
                <a:latin typeface="Georgia" panose="02040502050405020303" pitchFamily="18" charset="0"/>
              </a:rPr>
              <a:t>. </a:t>
            </a:r>
          </a:p>
          <a:p>
            <a:pPr>
              <a:spcBef>
                <a:spcPts val="1800"/>
              </a:spcBef>
            </a:pPr>
            <a:r>
              <a:rPr lang="en-US" sz="2400" dirty="0">
                <a:latin typeface="Georgia" panose="02040502050405020303" pitchFamily="18" charset="0"/>
              </a:rPr>
              <a:t>N</a:t>
            </a:r>
            <a:r>
              <a:rPr lang="en-US" sz="2400" dirty="0" smtClean="0">
                <a:latin typeface="Georgia" panose="02040502050405020303" pitchFamily="18" charset="0"/>
              </a:rPr>
              <a:t>itroglycerin </a:t>
            </a:r>
            <a:r>
              <a:rPr lang="en-US" sz="2400" dirty="0">
                <a:latin typeface="Georgia" panose="02040502050405020303" pitchFamily="18" charset="0"/>
              </a:rPr>
              <a:t>given in the first few hours  reduces infarct size and short-term mortality risk (and possibly long term mortality risk)</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11</a:t>
            </a:fld>
            <a:endParaRPr lang="en-US"/>
          </a:p>
        </p:txBody>
      </p:sp>
    </p:spTree>
    <p:extLst>
      <p:ext uri="{BB962C8B-B14F-4D97-AF65-F5344CB8AC3E}">
        <p14:creationId xmlns:p14="http://schemas.microsoft.com/office/powerpoint/2010/main" val="19868362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91068"/>
            <a:ext cx="8707271" cy="909069"/>
          </a:xfrm>
        </p:spPr>
        <p:txBody>
          <a:bodyPr>
            <a:normAutofit/>
          </a:bodyPr>
          <a:lstStyle/>
          <a:p>
            <a:pPr algn="l"/>
            <a:r>
              <a:rPr lang="en-US" sz="2600" b="1" cap="all" dirty="0" smtClean="0">
                <a:latin typeface="Georgia" panose="02040502050405020303" pitchFamily="18" charset="0"/>
              </a:rPr>
              <a:t>THROMBOLYTICS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5" y="1447799"/>
            <a:ext cx="8707270" cy="4908551"/>
          </a:xfrm>
        </p:spPr>
        <p:txBody>
          <a:bodyPr>
            <a:normAutofit/>
          </a:bodyPr>
          <a:lstStyle/>
          <a:p>
            <a:pPr>
              <a:spcBef>
                <a:spcPts val="1800"/>
              </a:spcBef>
            </a:pPr>
            <a:r>
              <a:rPr lang="en-US" sz="2400" dirty="0" err="1">
                <a:latin typeface="Georgia" panose="02040502050405020303" pitchFamily="18" charset="0"/>
              </a:rPr>
              <a:t>Thombolytic</a:t>
            </a:r>
            <a:r>
              <a:rPr lang="en-US" sz="2400" dirty="0">
                <a:latin typeface="Georgia" panose="02040502050405020303" pitchFamily="18" charset="0"/>
              </a:rPr>
              <a:t> therapy reduces mortality, limits infarct size and improves recovery of left ventricular function following MI</a:t>
            </a:r>
          </a:p>
          <a:p>
            <a:pPr>
              <a:spcBef>
                <a:spcPts val="1800"/>
              </a:spcBef>
            </a:pPr>
            <a:r>
              <a:rPr lang="en-US" sz="2400" dirty="0" err="1">
                <a:latin typeface="Georgia" panose="02040502050405020303" pitchFamily="18" charset="0"/>
              </a:rPr>
              <a:t>Thrombolytics</a:t>
            </a:r>
            <a:r>
              <a:rPr lang="en-US" sz="2400" dirty="0">
                <a:latin typeface="Georgia" panose="02040502050405020303" pitchFamily="18" charset="0"/>
              </a:rPr>
              <a:t> lyse thrombi in acutely occluded coronary arteries thereby restoring blood supply to </a:t>
            </a:r>
            <a:r>
              <a:rPr lang="en-US" sz="2400" dirty="0" err="1">
                <a:latin typeface="Georgia" panose="02040502050405020303" pitchFamily="18" charset="0"/>
              </a:rPr>
              <a:t>ischaemic</a:t>
            </a:r>
            <a:r>
              <a:rPr lang="en-US" sz="2400" dirty="0">
                <a:latin typeface="Georgia" panose="02040502050405020303" pitchFamily="18" charset="0"/>
              </a:rPr>
              <a:t> myocardium</a:t>
            </a:r>
          </a:p>
          <a:p>
            <a:pPr>
              <a:spcBef>
                <a:spcPts val="1800"/>
              </a:spcBef>
            </a:pPr>
            <a:r>
              <a:rPr lang="en-US" sz="2400" dirty="0">
                <a:latin typeface="Georgia" panose="02040502050405020303" pitchFamily="18" charset="0"/>
              </a:rPr>
              <a:t>The greatest benefit is obtained if treatment is initiated within the first 1 - 3 </a:t>
            </a:r>
            <a:r>
              <a:rPr lang="en-US" sz="2400" dirty="0" smtClean="0">
                <a:latin typeface="Georgia" panose="02040502050405020303" pitchFamily="18" charset="0"/>
              </a:rPr>
              <a:t>hours. However, significant </a:t>
            </a:r>
            <a:r>
              <a:rPr lang="en-US" sz="2400" dirty="0">
                <a:latin typeface="Georgia" panose="02040502050405020303" pitchFamily="18" charset="0"/>
              </a:rPr>
              <a:t>benefit still occurs if therapy is given up to 12 hours after onset of </a:t>
            </a:r>
            <a:r>
              <a:rPr lang="en-US" sz="2400" dirty="0" smtClean="0">
                <a:latin typeface="Georgia" panose="02040502050405020303" pitchFamily="18" charset="0"/>
              </a:rPr>
              <a:t>symptoms.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12</a:t>
            </a:fld>
            <a:endParaRPr lang="en-US"/>
          </a:p>
        </p:txBody>
      </p:sp>
    </p:spTree>
    <p:extLst>
      <p:ext uri="{BB962C8B-B14F-4D97-AF65-F5344CB8AC3E}">
        <p14:creationId xmlns:p14="http://schemas.microsoft.com/office/powerpoint/2010/main" val="24522644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91068"/>
            <a:ext cx="8707271" cy="909069"/>
          </a:xfrm>
        </p:spPr>
        <p:txBody>
          <a:bodyPr>
            <a:normAutofit/>
          </a:bodyPr>
          <a:lstStyle/>
          <a:p>
            <a:pPr algn="l"/>
            <a:r>
              <a:rPr lang="en-US" sz="2600" b="1" cap="all" dirty="0" smtClean="0">
                <a:latin typeface="Georgia" panose="02040502050405020303" pitchFamily="18" charset="0"/>
              </a:rPr>
              <a:t>THROMBOLYTICS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5" y="1523999"/>
            <a:ext cx="8707270" cy="4832351"/>
          </a:xfrm>
        </p:spPr>
        <p:txBody>
          <a:bodyPr>
            <a:normAutofit/>
          </a:bodyPr>
          <a:lstStyle/>
          <a:p>
            <a:pPr>
              <a:spcBef>
                <a:spcPts val="1800"/>
              </a:spcBef>
            </a:pPr>
            <a:r>
              <a:rPr lang="en-US" sz="2400" dirty="0" err="1" smtClean="0">
                <a:latin typeface="Georgia" panose="02040502050405020303" pitchFamily="18" charset="0"/>
              </a:rPr>
              <a:t>Thrombolytics</a:t>
            </a:r>
            <a:r>
              <a:rPr lang="en-US" sz="2400" dirty="0" smtClean="0">
                <a:latin typeface="Georgia" panose="02040502050405020303" pitchFamily="18" charset="0"/>
              </a:rPr>
              <a:t> </a:t>
            </a:r>
            <a:r>
              <a:rPr lang="en-US" sz="2400" dirty="0">
                <a:latin typeface="Georgia" panose="02040502050405020303" pitchFamily="18" charset="0"/>
              </a:rPr>
              <a:t>used in MI:  (1) </a:t>
            </a:r>
            <a:r>
              <a:rPr lang="en-US" sz="2400" dirty="0" err="1">
                <a:latin typeface="Georgia" panose="02040502050405020303" pitchFamily="18" charset="0"/>
              </a:rPr>
              <a:t>Alteplase</a:t>
            </a:r>
            <a:r>
              <a:rPr lang="en-US" sz="2400" dirty="0">
                <a:latin typeface="Georgia" panose="02040502050405020303" pitchFamily="18" charset="0"/>
              </a:rPr>
              <a:t> (2) Streptokinase (3) </a:t>
            </a:r>
            <a:r>
              <a:rPr lang="en-US" sz="2400" dirty="0" err="1">
                <a:latin typeface="Georgia" panose="02040502050405020303" pitchFamily="18" charset="0"/>
              </a:rPr>
              <a:t>Anistreplase</a:t>
            </a:r>
            <a:r>
              <a:rPr lang="en-US" sz="2400" dirty="0">
                <a:latin typeface="Georgia" panose="02040502050405020303" pitchFamily="18" charset="0"/>
              </a:rPr>
              <a:t>  (4) </a:t>
            </a:r>
            <a:r>
              <a:rPr lang="en-US" sz="2400" dirty="0" err="1">
                <a:latin typeface="Georgia" panose="02040502050405020303" pitchFamily="18" charset="0"/>
              </a:rPr>
              <a:t>Tenectaplase</a:t>
            </a:r>
            <a:r>
              <a:rPr lang="en-US" sz="2400" dirty="0">
                <a:latin typeface="Georgia" panose="02040502050405020303" pitchFamily="18" charset="0"/>
              </a:rPr>
              <a:t> (5) </a:t>
            </a:r>
            <a:r>
              <a:rPr lang="en-US" sz="2400" dirty="0" err="1">
                <a:latin typeface="Georgia" panose="02040502050405020303" pitchFamily="18" charset="0"/>
              </a:rPr>
              <a:t>Reteplase</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Anti-platelet and anti-coagulant therapy are used to </a:t>
            </a:r>
            <a:r>
              <a:rPr lang="en-US" sz="2400" dirty="0" smtClean="0">
                <a:latin typeface="Georgia" panose="02040502050405020303" pitchFamily="18" charset="0"/>
              </a:rPr>
              <a:t>prevent re-thrombosis and therefore maintain </a:t>
            </a:r>
            <a:r>
              <a:rPr lang="en-US" sz="2400" dirty="0">
                <a:latin typeface="Georgia" panose="02040502050405020303" pitchFamily="18" charset="0"/>
              </a:rPr>
              <a:t>patency of coronary vessels following thrombolysis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13</a:t>
            </a:fld>
            <a:endParaRPr lang="en-US"/>
          </a:p>
        </p:txBody>
      </p:sp>
    </p:spTree>
    <p:extLst>
      <p:ext uri="{BB962C8B-B14F-4D97-AF65-F5344CB8AC3E}">
        <p14:creationId xmlns:p14="http://schemas.microsoft.com/office/powerpoint/2010/main" val="9731368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177420"/>
            <a:ext cx="8720919" cy="750627"/>
          </a:xfrm>
        </p:spPr>
        <p:txBody>
          <a:bodyPr>
            <a:normAutofit/>
          </a:bodyPr>
          <a:lstStyle/>
          <a:p>
            <a:pPr algn="l"/>
            <a:r>
              <a:rPr lang="en-US" sz="2600" b="1" cap="all" dirty="0" smtClean="0">
                <a:latin typeface="Georgia" panose="02040502050405020303" pitchFamily="18" charset="0"/>
              </a:rPr>
              <a:t>Anti-platelet and anticoagulant drugs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1" y="1201003"/>
            <a:ext cx="8720919" cy="4894997"/>
          </a:xfrm>
        </p:spPr>
        <p:txBody>
          <a:bodyPr>
            <a:noAutofit/>
          </a:bodyPr>
          <a:lstStyle/>
          <a:p>
            <a:pPr>
              <a:spcBef>
                <a:spcPts val="1800"/>
              </a:spcBef>
            </a:pPr>
            <a:r>
              <a:rPr lang="en-US" sz="2400" dirty="0" smtClean="0">
                <a:latin typeface="Georgia" panose="02040502050405020303" pitchFamily="18" charset="0"/>
              </a:rPr>
              <a:t>Anti-platelet drugs used in MI: aspirin, </a:t>
            </a:r>
            <a:r>
              <a:rPr lang="en-US" sz="2400" dirty="0" err="1" smtClean="0">
                <a:latin typeface="Georgia" panose="02040502050405020303" pitchFamily="18" charset="0"/>
              </a:rPr>
              <a:t>clopidogrel</a:t>
            </a:r>
            <a:r>
              <a:rPr lang="en-US" sz="2400" dirty="0" smtClean="0">
                <a:latin typeface="Georgia" panose="02040502050405020303" pitchFamily="18" charset="0"/>
              </a:rPr>
              <a:t>, </a:t>
            </a:r>
            <a:r>
              <a:rPr lang="en-US" sz="2400" dirty="0" err="1" smtClean="0">
                <a:latin typeface="Georgia" panose="02040502050405020303" pitchFamily="18" charset="0"/>
              </a:rPr>
              <a:t>ticlopidine</a:t>
            </a:r>
            <a:r>
              <a:rPr lang="en-US" sz="2400" dirty="0" smtClean="0">
                <a:latin typeface="Georgia" panose="02040502050405020303" pitchFamily="18" charset="0"/>
              </a:rPr>
              <a:t> and glycoprotein </a:t>
            </a:r>
            <a:r>
              <a:rPr lang="en-US" sz="2400" dirty="0" err="1" smtClean="0">
                <a:latin typeface="Georgia" panose="02040502050405020303" pitchFamily="18" charset="0"/>
              </a:rPr>
              <a:t>IIb</a:t>
            </a:r>
            <a:r>
              <a:rPr lang="en-US" sz="2400" dirty="0" smtClean="0">
                <a:latin typeface="Georgia" panose="02040502050405020303" pitchFamily="18" charset="0"/>
              </a:rPr>
              <a:t>/</a:t>
            </a:r>
            <a:r>
              <a:rPr lang="en-US" sz="2400" dirty="0" err="1" smtClean="0">
                <a:latin typeface="Georgia" panose="02040502050405020303" pitchFamily="18" charset="0"/>
              </a:rPr>
              <a:t>IIIa</a:t>
            </a:r>
            <a:r>
              <a:rPr lang="en-US" sz="2400" dirty="0" smtClean="0">
                <a:latin typeface="Georgia" panose="02040502050405020303" pitchFamily="18" charset="0"/>
              </a:rPr>
              <a:t> inhibitors (</a:t>
            </a:r>
            <a:r>
              <a:rPr lang="en-US" sz="2400" dirty="0" err="1" smtClean="0">
                <a:latin typeface="Georgia" panose="02040502050405020303" pitchFamily="18" charset="0"/>
              </a:rPr>
              <a:t>abciximab</a:t>
            </a:r>
            <a:r>
              <a:rPr lang="en-US" sz="2400" dirty="0" smtClean="0">
                <a:latin typeface="Georgia" panose="02040502050405020303" pitchFamily="18" charset="0"/>
              </a:rPr>
              <a:t>, </a:t>
            </a:r>
            <a:r>
              <a:rPr lang="en-US" sz="2400" dirty="0" err="1" smtClean="0">
                <a:latin typeface="Georgia" panose="02040502050405020303" pitchFamily="18" charset="0"/>
              </a:rPr>
              <a:t>eptifibatide</a:t>
            </a:r>
            <a:r>
              <a:rPr lang="en-US" sz="2400" dirty="0" smtClean="0">
                <a:latin typeface="Georgia" panose="02040502050405020303" pitchFamily="18" charset="0"/>
              </a:rPr>
              <a:t> and </a:t>
            </a:r>
            <a:r>
              <a:rPr lang="en-US" sz="2400" dirty="0" err="1" smtClean="0">
                <a:latin typeface="Georgia" panose="02040502050405020303" pitchFamily="18" charset="0"/>
              </a:rPr>
              <a:t>tirofiban</a:t>
            </a:r>
            <a:r>
              <a:rPr lang="en-US" sz="2400" dirty="0" smtClean="0">
                <a:latin typeface="Georgia" panose="02040502050405020303" pitchFamily="18" charset="0"/>
              </a:rPr>
              <a:t>)</a:t>
            </a:r>
          </a:p>
          <a:p>
            <a:pPr>
              <a:spcBef>
                <a:spcPts val="1800"/>
              </a:spcBef>
            </a:pPr>
            <a:r>
              <a:rPr lang="en-US" sz="2400" dirty="0" smtClean="0">
                <a:latin typeface="Georgia" panose="02040502050405020303" pitchFamily="18" charset="0"/>
              </a:rPr>
              <a:t>Aspirin is given to all patients immediately and is chewed before swallowing (to quicken absorption)</a:t>
            </a:r>
          </a:p>
          <a:p>
            <a:pPr>
              <a:spcBef>
                <a:spcPts val="1800"/>
              </a:spcBef>
            </a:pPr>
            <a:r>
              <a:rPr lang="en-US" sz="2400" dirty="0" smtClean="0">
                <a:latin typeface="Georgia" panose="02040502050405020303" pitchFamily="18" charset="0"/>
              </a:rPr>
              <a:t>Aspirin reduces re-occlusion following </a:t>
            </a:r>
            <a:r>
              <a:rPr lang="en-US" sz="2400" dirty="0" err="1" smtClean="0">
                <a:latin typeface="Georgia" panose="02040502050405020303" pitchFamily="18" charset="0"/>
              </a:rPr>
              <a:t>thrombolysis</a:t>
            </a:r>
            <a:r>
              <a:rPr lang="en-US" sz="2400" dirty="0" smtClean="0">
                <a:latin typeface="Georgia" panose="02040502050405020303" pitchFamily="18" charset="0"/>
              </a:rPr>
              <a:t> (prevents formation of thrombi)</a:t>
            </a:r>
          </a:p>
          <a:p>
            <a:pPr>
              <a:spcBef>
                <a:spcPts val="1800"/>
              </a:spcBef>
            </a:pPr>
            <a:r>
              <a:rPr lang="en-US" sz="2400" dirty="0" smtClean="0">
                <a:latin typeface="Georgia" panose="02040502050405020303" pitchFamily="18" charset="0"/>
              </a:rPr>
              <a:t>Aspirin reduces short- and long-term mortality risk in MI</a:t>
            </a:r>
          </a:p>
          <a:p>
            <a:pPr>
              <a:spcBef>
                <a:spcPts val="1800"/>
              </a:spcBef>
            </a:pPr>
            <a:r>
              <a:rPr lang="en-US" sz="2400" dirty="0" err="1" smtClean="0">
                <a:latin typeface="Georgia" panose="02040502050405020303" pitchFamily="18" charset="0"/>
              </a:rPr>
              <a:t>Clopidogrel</a:t>
            </a:r>
            <a:r>
              <a:rPr lang="en-US" sz="2400" dirty="0" smtClean="0">
                <a:latin typeface="Georgia" panose="02040502050405020303" pitchFamily="18" charset="0"/>
              </a:rPr>
              <a:t> or </a:t>
            </a:r>
            <a:r>
              <a:rPr lang="en-US" sz="2400" dirty="0" err="1" smtClean="0">
                <a:latin typeface="Georgia" panose="02040502050405020303" pitchFamily="18" charset="0"/>
              </a:rPr>
              <a:t>ticlopidine</a:t>
            </a:r>
            <a:r>
              <a:rPr lang="en-US" sz="2400" dirty="0" smtClean="0">
                <a:latin typeface="Georgia" panose="02040502050405020303" pitchFamily="18" charset="0"/>
              </a:rPr>
              <a:t> are given if aspirin is </a:t>
            </a:r>
            <a:r>
              <a:rPr lang="en-US" sz="2400" dirty="0" smtClean="0">
                <a:latin typeface="Georgia" panose="02040502050405020303" pitchFamily="18" charset="0"/>
              </a:rPr>
              <a:t>contra-indicated</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14</a:t>
            </a:fld>
            <a:endParaRPr lang="en-US"/>
          </a:p>
        </p:txBody>
      </p:sp>
    </p:spTree>
    <p:extLst>
      <p:ext uri="{BB962C8B-B14F-4D97-AF65-F5344CB8AC3E}">
        <p14:creationId xmlns:p14="http://schemas.microsoft.com/office/powerpoint/2010/main" val="3591460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7" y="150125"/>
            <a:ext cx="8748214" cy="859809"/>
          </a:xfrm>
        </p:spPr>
        <p:txBody>
          <a:bodyPr>
            <a:noAutofit/>
          </a:bodyPr>
          <a:lstStyle/>
          <a:p>
            <a:pPr algn="l"/>
            <a:r>
              <a:rPr lang="en-US" sz="2600" b="1" cap="all" dirty="0">
                <a:latin typeface="Georgia" panose="02040502050405020303" pitchFamily="18" charset="0"/>
              </a:rPr>
              <a:t>Anti-platelet and anticoagulant </a:t>
            </a:r>
            <a:r>
              <a:rPr lang="en-US" sz="2600" b="1" cap="all" dirty="0" smtClean="0">
                <a:latin typeface="Georgia" panose="02040502050405020303" pitchFamily="18" charset="0"/>
              </a:rPr>
              <a:t>drugs …. </a:t>
            </a:r>
            <a:r>
              <a:rPr lang="en-US" sz="2600" b="1" cap="all" dirty="0">
                <a:latin typeface="Georgia" panose="02040502050405020303" pitchFamily="18" charset="0"/>
              </a:rPr>
              <a:t>c</a:t>
            </a:r>
            <a:r>
              <a:rPr lang="en-US" sz="2600" b="1" cap="all" dirty="0" smtClean="0">
                <a:latin typeface="Georgia" panose="02040502050405020303" pitchFamily="18" charset="0"/>
              </a:rPr>
              <a:t>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04717" y="1447800"/>
            <a:ext cx="8748214" cy="4908550"/>
          </a:xfrm>
        </p:spPr>
        <p:txBody>
          <a:bodyPr>
            <a:noAutofit/>
          </a:bodyPr>
          <a:lstStyle/>
          <a:p>
            <a:pPr>
              <a:spcBef>
                <a:spcPts val="1800"/>
              </a:spcBef>
            </a:pPr>
            <a:r>
              <a:rPr lang="en-US" sz="2400" dirty="0">
                <a:latin typeface="Georgia" panose="02040502050405020303" pitchFamily="18" charset="0"/>
              </a:rPr>
              <a:t>Glycoprotein </a:t>
            </a:r>
            <a:r>
              <a:rPr lang="en-US" sz="2400" dirty="0" err="1">
                <a:latin typeface="Georgia" panose="02040502050405020303" pitchFamily="18" charset="0"/>
              </a:rPr>
              <a:t>IIb</a:t>
            </a:r>
            <a:r>
              <a:rPr lang="en-US" sz="2400" dirty="0">
                <a:latin typeface="Georgia" panose="02040502050405020303" pitchFamily="18" charset="0"/>
              </a:rPr>
              <a:t>/</a:t>
            </a:r>
            <a:r>
              <a:rPr lang="en-US" sz="2400" dirty="0" err="1">
                <a:latin typeface="Georgia" panose="02040502050405020303" pitchFamily="18" charset="0"/>
              </a:rPr>
              <a:t>IIIa</a:t>
            </a:r>
            <a:r>
              <a:rPr lang="en-US" sz="2400" dirty="0">
                <a:latin typeface="Georgia" panose="02040502050405020303" pitchFamily="18" charset="0"/>
              </a:rPr>
              <a:t> inhibitors are most commonly used with percutaneous coronary intervention (PCI), particularly when a stent has been placed. The drugs should be initiated at least 6 hours before PCI. </a:t>
            </a:r>
          </a:p>
          <a:p>
            <a:pPr>
              <a:spcBef>
                <a:spcPts val="1800"/>
              </a:spcBef>
            </a:pPr>
            <a:r>
              <a:rPr lang="en-US" sz="2400" dirty="0">
                <a:latin typeface="Georgia" panose="02040502050405020303" pitchFamily="18" charset="0"/>
              </a:rPr>
              <a:t>If PCI is not being done, GP </a:t>
            </a:r>
            <a:r>
              <a:rPr lang="en-US" sz="2400" dirty="0" err="1">
                <a:latin typeface="Georgia" panose="02040502050405020303" pitchFamily="18" charset="0"/>
              </a:rPr>
              <a:t>IIb</a:t>
            </a:r>
            <a:r>
              <a:rPr lang="en-US" sz="2400" dirty="0">
                <a:latin typeface="Georgia" panose="02040502050405020303" pitchFamily="18" charset="0"/>
              </a:rPr>
              <a:t>/</a:t>
            </a:r>
            <a:r>
              <a:rPr lang="en-US" sz="2400" dirty="0" err="1">
                <a:latin typeface="Georgia" panose="02040502050405020303" pitchFamily="18" charset="0"/>
              </a:rPr>
              <a:t>IIIa</a:t>
            </a:r>
            <a:r>
              <a:rPr lang="en-US" sz="2400" dirty="0">
                <a:latin typeface="Georgia" panose="02040502050405020303" pitchFamily="18" charset="0"/>
              </a:rPr>
              <a:t> inhibitors are given to high risk patients (elevated markers of MI, persistent symptoms despite adequate therapy, or both</a:t>
            </a:r>
            <a:r>
              <a:rPr lang="en-US" sz="2400" dirty="0" smtClean="0">
                <a:latin typeface="Georgia" panose="02040502050405020303" pitchFamily="18" charset="0"/>
              </a:rPr>
              <a:t>)</a:t>
            </a:r>
          </a:p>
          <a:p>
            <a:pPr>
              <a:spcBef>
                <a:spcPts val="1800"/>
              </a:spcBef>
            </a:pPr>
            <a:r>
              <a:rPr lang="en-US" sz="2400" dirty="0" smtClean="0">
                <a:latin typeface="Georgia" panose="02040502050405020303" pitchFamily="18" charset="0"/>
              </a:rPr>
              <a:t>Heparin (unfractionated </a:t>
            </a:r>
            <a:r>
              <a:rPr lang="en-US" sz="2400" dirty="0">
                <a:latin typeface="Georgia" panose="02040502050405020303" pitchFamily="18" charset="0"/>
              </a:rPr>
              <a:t>heparin or </a:t>
            </a:r>
            <a:r>
              <a:rPr lang="en-US" sz="2400" dirty="0" smtClean="0">
                <a:latin typeface="Georgia" panose="02040502050405020303" pitchFamily="18" charset="0"/>
              </a:rPr>
              <a:t>LMWHs) is given </a:t>
            </a:r>
            <a:r>
              <a:rPr lang="en-US" sz="2400" dirty="0">
                <a:latin typeface="Georgia" panose="02040502050405020303" pitchFamily="18" charset="0"/>
              </a:rPr>
              <a:t>to maintain vessel patency after initial thrombolytic </a:t>
            </a:r>
            <a:r>
              <a:rPr lang="en-US" sz="2400" dirty="0" smtClean="0">
                <a:latin typeface="Georgia" panose="02040502050405020303" pitchFamily="18" charset="0"/>
              </a:rPr>
              <a:t>therapy and to reduce the risk of venous </a:t>
            </a:r>
            <a:r>
              <a:rPr lang="en-US" sz="2400" dirty="0" err="1" smtClean="0">
                <a:latin typeface="Georgia" panose="02040502050405020303" pitchFamily="18" charset="0"/>
              </a:rPr>
              <a:t>thrombo</a:t>
            </a:r>
            <a:r>
              <a:rPr lang="en-US" sz="2400" dirty="0" smtClean="0">
                <a:latin typeface="Georgia" panose="02040502050405020303" pitchFamily="18" charset="0"/>
              </a:rPr>
              <a:t>-embolism following acute myocardial infarction</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15</a:t>
            </a:fld>
            <a:endParaRPr lang="en-US"/>
          </a:p>
        </p:txBody>
      </p:sp>
    </p:spTree>
    <p:extLst>
      <p:ext uri="{BB962C8B-B14F-4D97-AF65-F5344CB8AC3E}">
        <p14:creationId xmlns:p14="http://schemas.microsoft.com/office/powerpoint/2010/main" val="7396819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274638"/>
            <a:ext cx="8734567" cy="612466"/>
          </a:xfrm>
        </p:spPr>
        <p:txBody>
          <a:bodyPr>
            <a:normAutofit/>
          </a:bodyPr>
          <a:lstStyle/>
          <a:p>
            <a:pPr algn="l"/>
            <a:r>
              <a:rPr lang="en-US" sz="2600" b="1" cap="all" dirty="0" smtClean="0">
                <a:latin typeface="Georgia" panose="02040502050405020303" pitchFamily="18" charset="0"/>
              </a:rPr>
              <a:t>Beta-blockers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1" y="1447799"/>
            <a:ext cx="8454789" cy="4908551"/>
          </a:xfrm>
        </p:spPr>
        <p:txBody>
          <a:bodyPr>
            <a:noAutofit/>
          </a:bodyPr>
          <a:lstStyle/>
          <a:p>
            <a:pPr>
              <a:spcBef>
                <a:spcPts val="1800"/>
              </a:spcBef>
            </a:pPr>
            <a:r>
              <a:rPr lang="en-US" sz="2400" dirty="0" smtClean="0">
                <a:latin typeface="Georgia" panose="02040502050405020303" pitchFamily="18" charset="0"/>
              </a:rPr>
              <a:t>Beta-blockers reduce cardiac work and thereby the metabolic needs of the heart. They reduce the infarct size by up to 25% and protect against cardiac rupture. </a:t>
            </a:r>
          </a:p>
          <a:p>
            <a:pPr>
              <a:spcBef>
                <a:spcPts val="1800"/>
              </a:spcBef>
            </a:pPr>
            <a:r>
              <a:rPr lang="en-US" sz="2400" dirty="0" smtClean="0">
                <a:latin typeface="Georgia" panose="02040502050405020303" pitchFamily="18" charset="0"/>
              </a:rPr>
              <a:t>When given </a:t>
            </a:r>
            <a:r>
              <a:rPr lang="en-US" sz="2400" dirty="0">
                <a:latin typeface="Georgia" panose="02040502050405020303" pitchFamily="18" charset="0"/>
              </a:rPr>
              <a:t>within the first few </a:t>
            </a:r>
            <a:r>
              <a:rPr lang="en-US" sz="2400" dirty="0" smtClean="0">
                <a:latin typeface="Georgia" panose="02040502050405020303" pitchFamily="18" charset="0"/>
              </a:rPr>
              <a:t>hours, beta-blockers improve </a:t>
            </a:r>
            <a:r>
              <a:rPr lang="en-US" sz="2400" dirty="0">
                <a:latin typeface="Georgia" panose="02040502050405020303" pitchFamily="18" charset="0"/>
              </a:rPr>
              <a:t>prognosis by reducing infarct size, recurrence rate, incidence of ventricular </a:t>
            </a:r>
            <a:r>
              <a:rPr lang="en-US" sz="2400" dirty="0" smtClean="0">
                <a:latin typeface="Georgia" panose="02040502050405020303" pitchFamily="18" charset="0"/>
              </a:rPr>
              <a:t>arrhythmias (VT and VF) </a:t>
            </a:r>
            <a:r>
              <a:rPr lang="en-US" sz="2400" dirty="0">
                <a:latin typeface="Georgia" panose="02040502050405020303" pitchFamily="18" charset="0"/>
              </a:rPr>
              <a:t>and mortality </a:t>
            </a:r>
            <a:r>
              <a:rPr lang="en-US" sz="2400" dirty="0" smtClean="0">
                <a:latin typeface="Georgia" panose="02040502050405020303" pitchFamily="18" charset="0"/>
              </a:rPr>
              <a:t>risk</a:t>
            </a:r>
            <a:endParaRPr lang="en-GB" sz="2400" dirty="0" smtClean="0">
              <a:latin typeface="Georgia" panose="02040502050405020303" pitchFamily="18" charset="0"/>
            </a:endParaRPr>
          </a:p>
          <a:p>
            <a:pPr lvl="0">
              <a:spcBef>
                <a:spcPts val="1800"/>
              </a:spcBef>
            </a:pPr>
            <a:r>
              <a:rPr lang="en-GB" sz="2400" dirty="0" smtClean="0">
                <a:latin typeface="Georgia" panose="02040502050405020303" pitchFamily="18" charset="0"/>
              </a:rPr>
              <a:t>Administer beta-blockers routinely to all patients with MI unless a contraindication is present</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16</a:t>
            </a:fld>
            <a:endParaRPr lang="en-US"/>
          </a:p>
        </p:txBody>
      </p:sp>
    </p:spTree>
    <p:extLst>
      <p:ext uri="{BB962C8B-B14F-4D97-AF65-F5344CB8AC3E}">
        <p14:creationId xmlns:p14="http://schemas.microsoft.com/office/powerpoint/2010/main" val="38046100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274638"/>
            <a:ext cx="8734567" cy="612466"/>
          </a:xfrm>
        </p:spPr>
        <p:txBody>
          <a:bodyPr>
            <a:normAutofit/>
          </a:bodyPr>
          <a:lstStyle/>
          <a:p>
            <a:pPr algn="l"/>
            <a:r>
              <a:rPr lang="en-US" sz="2600" b="1" cap="all" dirty="0" smtClean="0">
                <a:latin typeface="Georgia" panose="02040502050405020303" pitchFamily="18" charset="0"/>
              </a:rPr>
              <a:t>Beta-blockers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1" y="1523999"/>
            <a:ext cx="8454789" cy="4832351"/>
          </a:xfrm>
        </p:spPr>
        <p:txBody>
          <a:bodyPr>
            <a:noAutofit/>
          </a:bodyPr>
          <a:lstStyle/>
          <a:p>
            <a:pPr>
              <a:spcBef>
                <a:spcPts val="1800"/>
              </a:spcBef>
            </a:pPr>
            <a:r>
              <a:rPr lang="en-US" sz="2400" dirty="0" smtClean="0">
                <a:latin typeface="Georgia" panose="02040502050405020303" pitchFamily="18" charset="0"/>
              </a:rPr>
              <a:t>Recommended to be given IV within 12 hours of MI symptoms. Give orally when the patient stabilizes and thereafter continue indefinitely.</a:t>
            </a:r>
          </a:p>
          <a:p>
            <a:pPr>
              <a:spcBef>
                <a:spcPts val="1800"/>
              </a:spcBef>
            </a:pPr>
            <a:r>
              <a:rPr lang="en-US" sz="2400" dirty="0">
                <a:latin typeface="Georgia" panose="02040502050405020303" pitchFamily="18" charset="0"/>
              </a:rPr>
              <a:t>Choice of drug: pure </a:t>
            </a:r>
            <a:r>
              <a:rPr lang="en-US" sz="2400" dirty="0" smtClean="0">
                <a:latin typeface="Georgia" panose="02040502050405020303" pitchFamily="18" charset="0"/>
              </a:rPr>
              <a:t>antagonist. Beta-blockers </a:t>
            </a:r>
            <a:r>
              <a:rPr lang="en-US" sz="2400" dirty="0">
                <a:latin typeface="Georgia" panose="02040502050405020303" pitchFamily="18" charset="0"/>
              </a:rPr>
              <a:t>used in </a:t>
            </a:r>
            <a:r>
              <a:rPr lang="en-US" sz="2400" dirty="0" smtClean="0">
                <a:latin typeface="Georgia" panose="02040502050405020303" pitchFamily="18" charset="0"/>
              </a:rPr>
              <a:t>MI include atenolol</a:t>
            </a:r>
            <a:r>
              <a:rPr lang="en-US" sz="2400" dirty="0">
                <a:latin typeface="Georgia" panose="02040502050405020303" pitchFamily="18" charset="0"/>
              </a:rPr>
              <a:t>, </a:t>
            </a:r>
            <a:r>
              <a:rPr lang="en-US" sz="2400" dirty="0" err="1">
                <a:latin typeface="Georgia" panose="02040502050405020303" pitchFamily="18" charset="0"/>
              </a:rPr>
              <a:t>metoprolol</a:t>
            </a:r>
            <a:r>
              <a:rPr lang="en-US" sz="2400" dirty="0">
                <a:latin typeface="Georgia" panose="02040502050405020303" pitchFamily="18" charset="0"/>
              </a:rPr>
              <a:t>, </a:t>
            </a:r>
            <a:r>
              <a:rPr lang="en-US" sz="2400" dirty="0" err="1">
                <a:latin typeface="Georgia" panose="02040502050405020303" pitchFamily="18" charset="0"/>
              </a:rPr>
              <a:t>esmolol</a:t>
            </a:r>
            <a:r>
              <a:rPr lang="en-US" sz="2400" dirty="0">
                <a:latin typeface="Georgia" panose="02040502050405020303" pitchFamily="18" charset="0"/>
              </a:rPr>
              <a:t> and </a:t>
            </a:r>
            <a:r>
              <a:rPr lang="en-US" sz="2400" dirty="0" smtClean="0">
                <a:latin typeface="Georgia" panose="02040502050405020303" pitchFamily="18" charset="0"/>
              </a:rPr>
              <a:t>propranolol.</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Contraindications: </a:t>
            </a:r>
            <a:r>
              <a:rPr lang="en-US" sz="2400" dirty="0" err="1">
                <a:latin typeface="Georgia" panose="02040502050405020303" pitchFamily="18" charset="0"/>
              </a:rPr>
              <a:t>bradycardia</a:t>
            </a:r>
            <a:r>
              <a:rPr lang="en-US" sz="2400" dirty="0">
                <a:latin typeface="Georgia" panose="02040502050405020303" pitchFamily="18" charset="0"/>
              </a:rPr>
              <a:t> (&lt; 55/min), hypotension (systolic BP &lt; 90 mmHg), uncompensated heart failure (ejection fraction &lt; 40%)</a:t>
            </a:r>
            <a:r>
              <a:rPr lang="en-GB" sz="2400" dirty="0">
                <a:latin typeface="Georgia" panose="02040502050405020303" pitchFamily="18" charset="0"/>
              </a:rPr>
              <a:t>, asthma, second or third degree heart block, sick sinus syndrome, severe peripheral arterial </a:t>
            </a:r>
            <a:r>
              <a:rPr lang="en-GB" sz="2400" dirty="0" smtClean="0">
                <a:latin typeface="Georgia" panose="02040502050405020303" pitchFamily="18" charset="0"/>
              </a:rPr>
              <a:t>disease</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17</a:t>
            </a:fld>
            <a:endParaRPr lang="en-US"/>
          </a:p>
        </p:txBody>
      </p:sp>
    </p:spTree>
    <p:extLst>
      <p:ext uri="{BB962C8B-B14F-4D97-AF65-F5344CB8AC3E}">
        <p14:creationId xmlns:p14="http://schemas.microsoft.com/office/powerpoint/2010/main" val="17329864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163773"/>
            <a:ext cx="8734567" cy="900751"/>
          </a:xfrm>
        </p:spPr>
        <p:txBody>
          <a:bodyPr>
            <a:noAutofit/>
          </a:bodyPr>
          <a:lstStyle/>
          <a:p>
            <a:pPr algn="l"/>
            <a:r>
              <a:rPr lang="en-US" sz="2600" b="1" cap="all" dirty="0" err="1" smtClean="0">
                <a:latin typeface="Georgia" panose="02040502050405020303" pitchFamily="18" charset="0"/>
              </a:rPr>
              <a:t>Angiotensin</a:t>
            </a:r>
            <a:r>
              <a:rPr lang="en-US" sz="2600" b="1" cap="all" dirty="0" smtClean="0">
                <a:latin typeface="Georgia" panose="02040502050405020303" pitchFamily="18" charset="0"/>
              </a:rPr>
              <a:t> converting enzyme inhibitors (ACEIs)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3" y="1447800"/>
            <a:ext cx="8734567" cy="4908550"/>
          </a:xfrm>
        </p:spPr>
        <p:txBody>
          <a:bodyPr>
            <a:normAutofit lnSpcReduction="10000"/>
          </a:bodyPr>
          <a:lstStyle/>
          <a:p>
            <a:pPr>
              <a:lnSpc>
                <a:spcPct val="110000"/>
              </a:lnSpc>
              <a:spcBef>
                <a:spcPts val="1800"/>
              </a:spcBef>
            </a:pPr>
            <a:r>
              <a:rPr lang="en-US" sz="2400" dirty="0" smtClean="0">
                <a:latin typeface="Georgia" panose="02040502050405020303" pitchFamily="18" charset="0"/>
              </a:rPr>
              <a:t>ACEIs have been shown to improve survival if given to patients shortly after myocardial infarction</a:t>
            </a:r>
          </a:p>
          <a:p>
            <a:pPr>
              <a:lnSpc>
                <a:spcPct val="110000"/>
              </a:lnSpc>
              <a:spcBef>
                <a:spcPts val="1800"/>
              </a:spcBef>
            </a:pPr>
            <a:r>
              <a:rPr lang="en-US" sz="2400" dirty="0" smtClean="0">
                <a:latin typeface="Georgia" panose="02040502050405020303" pitchFamily="18" charset="0"/>
              </a:rPr>
              <a:t>Their benefits are due to reduction in cardiac work (due to reduced preload and afterload) and inhibition of the cardiac renin-angiotensin system, and they </a:t>
            </a:r>
            <a:r>
              <a:rPr lang="en-US" sz="2400" dirty="0">
                <a:latin typeface="Georgia" panose="02040502050405020303" pitchFamily="18" charset="0"/>
              </a:rPr>
              <a:t>help to reduce </a:t>
            </a:r>
            <a:r>
              <a:rPr lang="en-US" sz="2400" dirty="0" smtClean="0">
                <a:latin typeface="Georgia" panose="02040502050405020303" pitchFamily="18" charset="0"/>
              </a:rPr>
              <a:t>the harmful cardiac remodeling </a:t>
            </a:r>
            <a:r>
              <a:rPr lang="en-US" sz="2400" dirty="0">
                <a:latin typeface="Georgia" panose="02040502050405020303" pitchFamily="18" charset="0"/>
              </a:rPr>
              <a:t>that occurs </a:t>
            </a:r>
            <a:r>
              <a:rPr lang="en-US" sz="2400" dirty="0" smtClean="0">
                <a:latin typeface="Georgia" panose="02040502050405020303" pitchFamily="18" charset="0"/>
              </a:rPr>
              <a:t>post-infarction</a:t>
            </a:r>
          </a:p>
          <a:p>
            <a:pPr lvl="0">
              <a:lnSpc>
                <a:spcPct val="110000"/>
              </a:lnSpc>
              <a:spcBef>
                <a:spcPts val="1800"/>
              </a:spcBef>
            </a:pPr>
            <a:r>
              <a:rPr lang="en-GB" sz="2400" dirty="0">
                <a:latin typeface="Georgia" panose="02040502050405020303" pitchFamily="18" charset="0"/>
              </a:rPr>
              <a:t>ACEIs should be administered as soon as possible after MI as long as the patient has no contraindications and continue indefinitely</a:t>
            </a:r>
          </a:p>
          <a:p>
            <a:pPr lvl="0">
              <a:lnSpc>
                <a:spcPct val="110000"/>
              </a:lnSpc>
              <a:spcBef>
                <a:spcPts val="1800"/>
              </a:spcBef>
            </a:pPr>
            <a:r>
              <a:rPr lang="en-GB" sz="2400" dirty="0">
                <a:latin typeface="Georgia" panose="02040502050405020303" pitchFamily="18" charset="0"/>
              </a:rPr>
              <a:t>Angiotensin-receptor blockers </a:t>
            </a:r>
            <a:r>
              <a:rPr lang="en-GB" sz="2400" dirty="0" smtClean="0">
                <a:latin typeface="Georgia" panose="02040502050405020303" pitchFamily="18" charset="0"/>
              </a:rPr>
              <a:t>(ARBs) may </a:t>
            </a:r>
            <a:r>
              <a:rPr lang="en-GB" sz="2400" dirty="0">
                <a:latin typeface="Georgia" panose="02040502050405020303" pitchFamily="18" charset="0"/>
              </a:rPr>
              <a:t>be used as an alternative in patients who </a:t>
            </a:r>
            <a:r>
              <a:rPr lang="en-GB" sz="2400" dirty="0" smtClean="0">
                <a:latin typeface="Georgia" panose="02040502050405020303" pitchFamily="18" charset="0"/>
              </a:rPr>
              <a:t>do not tolerate ACEIs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18</a:t>
            </a:fld>
            <a:endParaRPr lang="en-US"/>
          </a:p>
        </p:txBody>
      </p:sp>
    </p:spTree>
    <p:extLst>
      <p:ext uri="{BB962C8B-B14F-4D97-AF65-F5344CB8AC3E}">
        <p14:creationId xmlns:p14="http://schemas.microsoft.com/office/powerpoint/2010/main" val="8845411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999" y="204715"/>
            <a:ext cx="8585579" cy="865261"/>
          </a:xfrm>
        </p:spPr>
        <p:txBody>
          <a:bodyPr>
            <a:normAutofit/>
          </a:bodyPr>
          <a:lstStyle/>
          <a:p>
            <a:pPr algn="l"/>
            <a:r>
              <a:rPr lang="en-US" sz="2600" b="1" cap="all" dirty="0" smtClean="0">
                <a:latin typeface="Georgia" panose="02040502050405020303" pitchFamily="18" charset="0"/>
              </a:rPr>
              <a:t>Long term medications in MI</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381000" y="1524000"/>
            <a:ext cx="8305800" cy="4832350"/>
          </a:xfrm>
        </p:spPr>
        <p:txBody>
          <a:bodyPr>
            <a:noAutofit/>
          </a:bodyPr>
          <a:lstStyle/>
          <a:p>
            <a:pPr marL="0" indent="0">
              <a:spcBef>
                <a:spcPts val="1800"/>
              </a:spcBef>
              <a:buNone/>
            </a:pPr>
            <a:r>
              <a:rPr lang="en-US" sz="2400" dirty="0" smtClean="0">
                <a:latin typeface="Georgia" panose="02040502050405020303" pitchFamily="18" charset="0"/>
              </a:rPr>
              <a:t>Long term medications are used in MI for secondary prophylaxis of MI</a:t>
            </a:r>
          </a:p>
          <a:p>
            <a:pPr marL="0" indent="0">
              <a:spcBef>
                <a:spcPts val="1800"/>
              </a:spcBef>
              <a:buNone/>
            </a:pPr>
            <a:r>
              <a:rPr lang="en-US" sz="2400" dirty="0" smtClean="0">
                <a:latin typeface="Georgia" panose="02040502050405020303" pitchFamily="18" charset="0"/>
              </a:rPr>
              <a:t>Include</a:t>
            </a:r>
            <a:r>
              <a:rPr lang="en-US" sz="2400" dirty="0">
                <a:latin typeface="Georgia" panose="02040502050405020303" pitchFamily="18" charset="0"/>
              </a:rPr>
              <a:t> </a:t>
            </a:r>
            <a:r>
              <a:rPr lang="en-US" sz="2400" dirty="0" smtClean="0">
                <a:latin typeface="Georgia" panose="02040502050405020303" pitchFamily="18" charset="0"/>
              </a:rPr>
              <a:t>aspirin, beta-blockers and ACEIs (or ARBs) </a:t>
            </a:r>
          </a:p>
          <a:p>
            <a:pPr>
              <a:spcBef>
                <a:spcPts val="1800"/>
              </a:spcBef>
            </a:pPr>
            <a:r>
              <a:rPr lang="en-US" sz="2400" dirty="0" smtClean="0">
                <a:latin typeface="Georgia" panose="02040502050405020303" pitchFamily="18" charset="0"/>
              </a:rPr>
              <a:t>All patients should receive these drugs indefinitely, unless contraindicated</a:t>
            </a:r>
          </a:p>
          <a:p>
            <a:pPr>
              <a:spcBef>
                <a:spcPts val="1800"/>
              </a:spcBef>
            </a:pPr>
            <a:r>
              <a:rPr lang="en-US" sz="2400" dirty="0" smtClean="0">
                <a:latin typeface="Georgia" panose="02040502050405020303" pitchFamily="18" charset="0"/>
              </a:rPr>
              <a:t>All the three drug groups have been shown to reduce the incidence of re-infarction by 20 - 25%</a:t>
            </a:r>
          </a:p>
          <a:p>
            <a:pPr marL="25400" indent="0">
              <a:spcBef>
                <a:spcPts val="1800"/>
              </a:spcBef>
              <a:buNone/>
            </a:pPr>
            <a:r>
              <a:rPr lang="en-US" sz="2400" dirty="0" smtClean="0">
                <a:latin typeface="Georgia" panose="02040502050405020303" pitchFamily="18" charset="0"/>
              </a:rPr>
              <a:t>In addition to these drugs, patients with </a:t>
            </a:r>
            <a:r>
              <a:rPr lang="en-US" sz="2400" dirty="0" err="1" smtClean="0">
                <a:latin typeface="Georgia" panose="02040502050405020303" pitchFamily="18" charset="0"/>
              </a:rPr>
              <a:t>hypercholesterolaemia</a:t>
            </a:r>
            <a:r>
              <a:rPr lang="en-US" sz="2400" dirty="0" smtClean="0">
                <a:latin typeface="Georgia" panose="02040502050405020303" pitchFamily="18" charset="0"/>
              </a:rPr>
              <a:t> should be treated with cholesterol lowering drugs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19</a:t>
            </a:fld>
            <a:endParaRPr lang="en-US"/>
          </a:p>
        </p:txBody>
      </p:sp>
    </p:spTree>
    <p:extLst>
      <p:ext uri="{BB962C8B-B14F-4D97-AF65-F5344CB8AC3E}">
        <p14:creationId xmlns:p14="http://schemas.microsoft.com/office/powerpoint/2010/main" val="26957554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304799" y="1214651"/>
            <a:ext cx="8562109" cy="5141699"/>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smtClean="0">
                <a:latin typeface="Georgia" panose="02040502050405020303" pitchFamily="18" charset="0"/>
              </a:rPr>
              <a:t>Myocardial </a:t>
            </a:r>
            <a:r>
              <a:rPr lang="en-US" sz="2400" dirty="0">
                <a:latin typeface="Georgia" panose="02040502050405020303" pitchFamily="18" charset="0"/>
              </a:rPr>
              <a:t>infarction (MI) or acute myocardial infarction (AMI), refers to the process by which myocardial tissue is destroyed in regions of the heart that are deprived of an adequate blood supply because of a reduced coronary blood flow (a prolonged lack of myocardial oxygenation leading to necrosis of a portion of the heart muscle) </a:t>
            </a:r>
          </a:p>
          <a:p>
            <a:pPr>
              <a:spcBef>
                <a:spcPts val="1800"/>
              </a:spcBef>
            </a:pPr>
            <a:r>
              <a:rPr lang="en-US" sz="2400" dirty="0">
                <a:latin typeface="Georgia" panose="02040502050405020303" pitchFamily="18" charset="0"/>
              </a:rPr>
              <a:t>A substantial amount of myocardial tissue can be salvaged if flow is restored within 6 hours after the onset of coronary occlusion</a:t>
            </a:r>
          </a:p>
        </p:txBody>
      </p:sp>
      <p:sp>
        <p:nvSpPr>
          <p:cNvPr id="203" name="Google Shape;203;p29"/>
          <p:cNvSpPr txBox="1"/>
          <p:nvPr/>
        </p:nvSpPr>
        <p:spPr>
          <a:xfrm>
            <a:off x="204715" y="304800"/>
            <a:ext cx="8775512" cy="609600"/>
          </a:xfrm>
          <a:prstGeom prst="rect">
            <a:avLst/>
          </a:prstGeom>
          <a:noFill/>
          <a:ln>
            <a:noFill/>
          </a:ln>
        </p:spPr>
        <p:txBody>
          <a:bodyPr spcFirstLastPara="1" wrap="square" lIns="91425" tIns="45700" rIns="91425" bIns="45700" anchor="ctr" anchorCtr="0">
            <a:noAutofit/>
          </a:bodyPr>
          <a:lstStyle/>
          <a:p>
            <a:pPr lvl="0">
              <a:buClr>
                <a:srgbClr val="7030A0"/>
              </a:buClr>
            </a:pPr>
            <a:r>
              <a:rPr lang="en-US" sz="2600" b="1" dirty="0" smtClean="0">
                <a:solidFill>
                  <a:srgbClr val="7030A0"/>
                </a:solidFill>
                <a:latin typeface="Georgia" panose="02040502050405020303" pitchFamily="18" charset="0"/>
                <a:cs typeface="Georgia" panose="02040502050405020303" charset="0"/>
                <a:sym typeface="Arial" panose="020B0604020202020204"/>
              </a:rPr>
              <a:t>INTRODUCTION</a:t>
            </a:r>
            <a:endParaRPr lang="en-US" sz="2600" b="1" dirty="0">
              <a:solidFill>
                <a:srgbClr val="7030A0"/>
              </a:solidFill>
              <a:latin typeface="Georgia" panose="02040502050405020303" pitchFamily="18"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a:t>
            </a:fld>
            <a:endParaRPr lang="en-US"/>
          </a:p>
        </p:txBody>
      </p:sp>
    </p:spTree>
    <p:extLst>
      <p:ext uri="{BB962C8B-B14F-4D97-AF65-F5344CB8AC3E}">
        <p14:creationId xmlns:p14="http://schemas.microsoft.com/office/powerpoint/2010/main" val="1001299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0125"/>
            <a:ext cx="8153400" cy="919849"/>
          </a:xfrm>
        </p:spPr>
        <p:txBody>
          <a:bodyPr>
            <a:noAutofit/>
          </a:bodyPr>
          <a:lstStyle/>
          <a:p>
            <a:pPr algn="l"/>
            <a:r>
              <a:rPr lang="en-US" sz="2600" b="1" cap="all" dirty="0" smtClean="0">
                <a:latin typeface="Georgia" panose="02040502050405020303" pitchFamily="18" charset="0"/>
              </a:rPr>
              <a:t>Management of complications: ARRHYTHMIAS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381000" y="1600200"/>
            <a:ext cx="8305800" cy="4756150"/>
          </a:xfrm>
        </p:spPr>
        <p:txBody>
          <a:bodyPr>
            <a:noAutofit/>
          </a:bodyPr>
          <a:lstStyle/>
          <a:p>
            <a:pPr marL="0" lvl="0" indent="0">
              <a:spcBef>
                <a:spcPts val="1800"/>
              </a:spcBef>
              <a:buNone/>
            </a:pPr>
            <a:r>
              <a:rPr lang="en-GB" sz="2400" dirty="0" smtClean="0">
                <a:latin typeface="Georgia" panose="02040502050405020303" pitchFamily="18" charset="0"/>
              </a:rPr>
              <a:t>Arrhythmias are common in MI and are a major cause of morbidity and mortality</a:t>
            </a:r>
            <a:endParaRPr lang="en-US" sz="2400" dirty="0" smtClean="0">
              <a:latin typeface="Georgia" panose="02040502050405020303" pitchFamily="18" charset="0"/>
            </a:endParaRPr>
          </a:p>
          <a:p>
            <a:pPr lvl="0">
              <a:spcBef>
                <a:spcPts val="1800"/>
              </a:spcBef>
            </a:pPr>
            <a:r>
              <a:rPr lang="en-US" sz="2400" dirty="0" smtClean="0">
                <a:latin typeface="Georgia" panose="02040502050405020303" pitchFamily="18" charset="0"/>
              </a:rPr>
              <a:t>Atrial ectopic beats: beta blockers</a:t>
            </a:r>
          </a:p>
          <a:p>
            <a:pPr>
              <a:spcBef>
                <a:spcPts val="1800"/>
              </a:spcBef>
            </a:pPr>
            <a:r>
              <a:rPr lang="en-US" sz="2400" dirty="0">
                <a:latin typeface="Georgia" panose="02040502050405020303" pitchFamily="18" charset="0"/>
              </a:rPr>
              <a:t>Ventricular premature systoles: </a:t>
            </a:r>
            <a:r>
              <a:rPr lang="en-US" sz="2400" dirty="0" smtClean="0">
                <a:latin typeface="Georgia" panose="02040502050405020303" pitchFamily="18" charset="0"/>
              </a:rPr>
              <a:t>beta-blockers</a:t>
            </a:r>
          </a:p>
          <a:p>
            <a:pPr lvl="0">
              <a:spcBef>
                <a:spcPts val="1800"/>
              </a:spcBef>
            </a:pPr>
            <a:r>
              <a:rPr lang="en-US" sz="2400" dirty="0" smtClean="0">
                <a:latin typeface="Georgia" panose="02040502050405020303" pitchFamily="18" charset="0"/>
              </a:rPr>
              <a:t>Ventricular tachycardia: lignocaine (if patient is stable), electrical </a:t>
            </a:r>
            <a:r>
              <a:rPr lang="en-US" sz="2400" dirty="0" err="1" smtClean="0">
                <a:latin typeface="Georgia" panose="02040502050405020303" pitchFamily="18" charset="0"/>
              </a:rPr>
              <a:t>cardioversion</a:t>
            </a:r>
            <a:r>
              <a:rPr lang="en-US" sz="2400" dirty="0" smtClean="0">
                <a:latin typeface="Georgia" panose="02040502050405020303" pitchFamily="18" charset="0"/>
              </a:rPr>
              <a:t> (if patient is unstable). </a:t>
            </a:r>
          </a:p>
          <a:p>
            <a:pPr lvl="0">
              <a:spcBef>
                <a:spcPts val="1800"/>
              </a:spcBef>
            </a:pPr>
            <a:r>
              <a:rPr lang="en-US" sz="2400" dirty="0" smtClean="0">
                <a:latin typeface="Georgia" panose="02040502050405020303" pitchFamily="18" charset="0"/>
              </a:rPr>
              <a:t>Ventricular fibrillation: defibrillation, </a:t>
            </a:r>
            <a:r>
              <a:rPr lang="en-US" sz="2400" dirty="0" err="1" smtClean="0">
                <a:latin typeface="Georgia" panose="02040502050405020303" pitchFamily="18" charset="0"/>
              </a:rPr>
              <a:t>bretylium</a:t>
            </a:r>
            <a:r>
              <a:rPr lang="en-US" sz="2400" dirty="0" smtClean="0">
                <a:latin typeface="Georgia" panose="02040502050405020303" pitchFamily="18" charset="0"/>
              </a:rPr>
              <a:t> in refractory fibrillation</a:t>
            </a:r>
          </a:p>
          <a:p>
            <a:pPr marL="0" indent="0">
              <a:spcBef>
                <a:spcPts val="1800"/>
              </a:spcBef>
              <a:buNone/>
            </a:pPr>
            <a:r>
              <a:rPr lang="en-US" sz="2400" dirty="0" smtClean="0">
                <a:latin typeface="Georgia" panose="02040502050405020303" pitchFamily="18" charset="0"/>
              </a:rPr>
              <a:t>Beta </a:t>
            </a:r>
            <a:r>
              <a:rPr lang="en-US" sz="2400" dirty="0">
                <a:latin typeface="Georgia" panose="02040502050405020303" pitchFamily="18" charset="0"/>
              </a:rPr>
              <a:t>blockers are </a:t>
            </a:r>
            <a:r>
              <a:rPr lang="en-US" sz="2400" dirty="0" smtClean="0">
                <a:latin typeface="Georgia" panose="02040502050405020303" pitchFamily="18" charset="0"/>
              </a:rPr>
              <a:t>prophylactic</a:t>
            </a:r>
            <a:r>
              <a:rPr lang="en-US" sz="2400" dirty="0">
                <a:latin typeface="Georgia" panose="02040502050405020303" pitchFamily="18" charset="0"/>
              </a:rPr>
              <a:t> </a:t>
            </a:r>
            <a:r>
              <a:rPr lang="en-US" sz="2400" dirty="0" smtClean="0">
                <a:latin typeface="Georgia" panose="02040502050405020303" pitchFamily="18" charset="0"/>
              </a:rPr>
              <a:t>for VT and VF</a:t>
            </a:r>
          </a:p>
        </p:txBody>
      </p:sp>
      <p:sp>
        <p:nvSpPr>
          <p:cNvPr id="4" name="Slide Number Placeholder 3"/>
          <p:cNvSpPr>
            <a:spLocks noGrp="1"/>
          </p:cNvSpPr>
          <p:nvPr>
            <p:ph type="sldNum" sz="quarter" idx="12"/>
          </p:nvPr>
        </p:nvSpPr>
        <p:spPr/>
        <p:txBody>
          <a:bodyPr/>
          <a:lstStyle/>
          <a:p>
            <a:fld id="{843A16FA-3D5B-4FFA-9DDB-C00637F7C28B}" type="slidenum">
              <a:rPr lang="en-US" smtClean="0"/>
              <a:pPr/>
              <a:t>20</a:t>
            </a:fld>
            <a:endParaRPr lang="en-US"/>
          </a:p>
        </p:txBody>
      </p:sp>
    </p:spTree>
    <p:extLst>
      <p:ext uri="{BB962C8B-B14F-4D97-AF65-F5344CB8AC3E}">
        <p14:creationId xmlns:p14="http://schemas.microsoft.com/office/powerpoint/2010/main" val="4866311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380999"/>
            <a:ext cx="8454788" cy="930275"/>
          </a:xfrm>
        </p:spPr>
        <p:txBody>
          <a:bodyPr>
            <a:noAutofit/>
          </a:bodyPr>
          <a:lstStyle/>
          <a:p>
            <a:pPr algn="l"/>
            <a:r>
              <a:rPr lang="en-US" sz="2600" b="1" cap="all" dirty="0" smtClean="0">
                <a:latin typeface="Georgia" panose="02040502050405020303" pitchFamily="18" charset="0"/>
              </a:rPr>
              <a:t>Management of complications: ARRHYTHMIAS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2" y="1676400"/>
            <a:ext cx="8454788" cy="4679950"/>
          </a:xfrm>
        </p:spPr>
        <p:txBody>
          <a:bodyPr>
            <a:noAutofit/>
          </a:bodyPr>
          <a:lstStyle/>
          <a:p>
            <a:pPr lvl="0">
              <a:spcBef>
                <a:spcPts val="1800"/>
              </a:spcBef>
            </a:pPr>
            <a:r>
              <a:rPr lang="en-US" sz="2400" dirty="0" smtClean="0">
                <a:latin typeface="Georgia" panose="02040502050405020303" pitchFamily="18" charset="0"/>
              </a:rPr>
              <a:t>Atrial fibrillation: beta-blocker to slow the ventricular rate [verapamil and digoxin are not recommended as they are associated with poor prognosis in MI], electrical </a:t>
            </a:r>
            <a:r>
              <a:rPr lang="en-US" sz="2400" dirty="0" err="1" smtClean="0">
                <a:latin typeface="Georgia" panose="02040502050405020303" pitchFamily="18" charset="0"/>
              </a:rPr>
              <a:t>cardioversion</a:t>
            </a:r>
            <a:r>
              <a:rPr lang="en-US" sz="2400" dirty="0" smtClean="0">
                <a:latin typeface="Georgia" panose="02040502050405020303" pitchFamily="18" charset="0"/>
              </a:rPr>
              <a:t> if there is </a:t>
            </a:r>
            <a:r>
              <a:rPr lang="en-US" sz="2400" dirty="0" err="1" smtClean="0">
                <a:latin typeface="Georgia" panose="02040502050405020303" pitchFamily="18" charset="0"/>
              </a:rPr>
              <a:t>haemodynamic</a:t>
            </a:r>
            <a:r>
              <a:rPr lang="en-US" sz="2400" dirty="0" smtClean="0">
                <a:latin typeface="Georgia" panose="02040502050405020303" pitchFamily="18" charset="0"/>
              </a:rPr>
              <a:t> instability and heparin to prevent thromboembolism</a:t>
            </a:r>
          </a:p>
          <a:p>
            <a:pPr lvl="0">
              <a:spcBef>
                <a:spcPts val="1800"/>
              </a:spcBef>
            </a:pPr>
            <a:r>
              <a:rPr lang="en-US" sz="2400" dirty="0" smtClean="0">
                <a:latin typeface="Georgia" panose="02040502050405020303" pitchFamily="18" charset="0"/>
              </a:rPr>
              <a:t>Sinus </a:t>
            </a:r>
            <a:r>
              <a:rPr lang="en-US" sz="2400" dirty="0" err="1" smtClean="0">
                <a:latin typeface="Georgia" panose="02040502050405020303" pitchFamily="18" charset="0"/>
              </a:rPr>
              <a:t>bradycardia</a:t>
            </a:r>
            <a:r>
              <a:rPr lang="en-US" sz="2400" dirty="0" smtClean="0">
                <a:latin typeface="Georgia" panose="02040502050405020303" pitchFamily="18" charset="0"/>
              </a:rPr>
              <a:t>: atropine (treatment only required if there is hypotension or </a:t>
            </a:r>
            <a:r>
              <a:rPr lang="en-US" sz="2400" dirty="0" err="1" smtClean="0">
                <a:latin typeface="Georgia" panose="02040502050405020303" pitchFamily="18" charset="0"/>
              </a:rPr>
              <a:t>haemodynamic</a:t>
            </a:r>
            <a:r>
              <a:rPr lang="en-US" sz="2400" dirty="0" smtClean="0">
                <a:latin typeface="Georgia" panose="02040502050405020303" pitchFamily="18" charset="0"/>
              </a:rPr>
              <a:t> deterioration)</a:t>
            </a:r>
          </a:p>
          <a:p>
            <a:pPr lvl="0">
              <a:spcBef>
                <a:spcPts val="1800"/>
              </a:spcBef>
            </a:pPr>
            <a:r>
              <a:rPr lang="en-US" sz="2400" dirty="0" smtClean="0">
                <a:latin typeface="Georgia" panose="02040502050405020303" pitchFamily="18" charset="0"/>
              </a:rPr>
              <a:t>Heart block: atropine, </a:t>
            </a:r>
            <a:r>
              <a:rPr lang="en-US" sz="2400" dirty="0" smtClean="0">
                <a:latin typeface="Georgia" panose="02040502050405020303" pitchFamily="18" charset="0"/>
              </a:rPr>
              <a:t>pacemaker</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21</a:t>
            </a:fld>
            <a:endParaRPr lang="en-US"/>
          </a:p>
        </p:txBody>
      </p:sp>
    </p:spTree>
    <p:extLst>
      <p:ext uri="{BB962C8B-B14F-4D97-AF65-F5344CB8AC3E}">
        <p14:creationId xmlns:p14="http://schemas.microsoft.com/office/powerpoint/2010/main" val="24185756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50125"/>
            <a:ext cx="8707272" cy="919849"/>
          </a:xfrm>
        </p:spPr>
        <p:txBody>
          <a:bodyPr>
            <a:noAutofit/>
          </a:bodyPr>
          <a:lstStyle/>
          <a:p>
            <a:pPr algn="l"/>
            <a:r>
              <a:rPr lang="en-US" sz="2600" b="1" cap="all" dirty="0" smtClean="0">
                <a:latin typeface="Georgia" panose="02040502050405020303" pitchFamily="18" charset="0"/>
              </a:rPr>
              <a:t>Management of complications: heart failure</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2" y="1447800"/>
            <a:ext cx="8454788" cy="4908550"/>
          </a:xfrm>
        </p:spPr>
        <p:txBody>
          <a:bodyPr>
            <a:noAutofit/>
          </a:bodyPr>
          <a:lstStyle/>
          <a:p>
            <a:pPr>
              <a:spcBef>
                <a:spcPts val="1800"/>
              </a:spcBef>
            </a:pPr>
            <a:r>
              <a:rPr lang="en-GB" sz="2400" dirty="0" smtClean="0">
                <a:latin typeface="Georgia" panose="02040502050405020303" pitchFamily="18" charset="0"/>
              </a:rPr>
              <a:t>In </a:t>
            </a:r>
            <a:r>
              <a:rPr lang="en-GB" sz="2400" dirty="0">
                <a:latin typeface="Georgia" panose="02040502050405020303" pitchFamily="18" charset="0"/>
              </a:rPr>
              <a:t>MI, CHF can be due to systolic or diastolic dysfunction</a:t>
            </a:r>
          </a:p>
          <a:p>
            <a:pPr>
              <a:spcBef>
                <a:spcPts val="1800"/>
              </a:spcBef>
            </a:pPr>
            <a:r>
              <a:rPr lang="en-GB" sz="2400" dirty="0">
                <a:latin typeface="Georgia" panose="02040502050405020303" pitchFamily="18" charset="0"/>
              </a:rPr>
              <a:t>The severity of the heart failure and systolic dysfunction depends on the extent of the infarct and the presence of any other complications, such as acute mitral regurgitation</a:t>
            </a:r>
          </a:p>
          <a:p>
            <a:pPr>
              <a:spcBef>
                <a:spcPts val="1800"/>
              </a:spcBef>
            </a:pPr>
            <a:r>
              <a:rPr lang="en-GB" sz="2400" dirty="0">
                <a:latin typeface="Georgia" panose="02040502050405020303" pitchFamily="18" charset="0"/>
              </a:rPr>
              <a:t>Treatment may include any or all of the following: </a:t>
            </a:r>
            <a:r>
              <a:rPr lang="en-US" sz="2400" dirty="0">
                <a:latin typeface="Georgia" panose="02040502050405020303" pitchFamily="18" charset="0"/>
              </a:rPr>
              <a:t>(1) loop diuretics (2) vasodilators (nitroglycerin, ACEIs) (3) inotropic agents (</a:t>
            </a:r>
            <a:r>
              <a:rPr lang="en-US" sz="2400" dirty="0" err="1">
                <a:latin typeface="Georgia" panose="02040502050405020303" pitchFamily="18" charset="0"/>
              </a:rPr>
              <a:t>dobutamine</a:t>
            </a:r>
            <a:r>
              <a:rPr lang="en-US" sz="2400" dirty="0">
                <a:latin typeface="Georgia" panose="02040502050405020303" pitchFamily="18" charset="0"/>
              </a:rPr>
              <a:t>, dopamine)</a:t>
            </a:r>
            <a:endParaRPr lang="en-GB" sz="2400" dirty="0">
              <a:latin typeface="Georgia" panose="02040502050405020303" pitchFamily="18" charset="0"/>
            </a:endParaRPr>
          </a:p>
          <a:p>
            <a:pPr>
              <a:spcBef>
                <a:spcPts val="1800"/>
              </a:spcBef>
            </a:pPr>
            <a:r>
              <a:rPr lang="en-GB" sz="2400" dirty="0">
                <a:latin typeface="Georgia" panose="02040502050405020303" pitchFamily="18" charset="0"/>
              </a:rPr>
              <a:t>Beta-blockers are given later when the patient stabilises</a:t>
            </a:r>
          </a:p>
          <a:p>
            <a:pPr>
              <a:spcBef>
                <a:spcPts val="1800"/>
              </a:spcBef>
            </a:pPr>
            <a:r>
              <a:rPr lang="en-GB" sz="2400" dirty="0">
                <a:latin typeface="Georgia" panose="02040502050405020303" pitchFamily="18" charset="0"/>
              </a:rPr>
              <a:t>Digoxin has no role in acute congestive heart failure </a:t>
            </a:r>
            <a:r>
              <a:rPr lang="en-GB" sz="2400" dirty="0" smtClean="0">
                <a:latin typeface="Georgia" panose="02040502050405020303" pitchFamily="18" charset="0"/>
              </a:rPr>
              <a:t>that occurs due </a:t>
            </a:r>
            <a:r>
              <a:rPr lang="en-GB" sz="2400" dirty="0">
                <a:latin typeface="Georgia" panose="02040502050405020303" pitchFamily="18" charset="0"/>
              </a:rPr>
              <a:t>to MI</a:t>
            </a:r>
          </a:p>
        </p:txBody>
      </p:sp>
      <p:sp>
        <p:nvSpPr>
          <p:cNvPr id="4" name="Slide Number Placeholder 3"/>
          <p:cNvSpPr>
            <a:spLocks noGrp="1"/>
          </p:cNvSpPr>
          <p:nvPr>
            <p:ph type="sldNum" sz="quarter" idx="12"/>
          </p:nvPr>
        </p:nvSpPr>
        <p:spPr/>
        <p:txBody>
          <a:bodyPr/>
          <a:lstStyle/>
          <a:p>
            <a:fld id="{843A16FA-3D5B-4FFA-9DDB-C00637F7C28B}" type="slidenum">
              <a:rPr lang="en-US" smtClean="0"/>
              <a:pPr/>
              <a:t>22</a:t>
            </a:fld>
            <a:endParaRPr lang="en-US"/>
          </a:p>
        </p:txBody>
      </p:sp>
    </p:spTree>
    <p:extLst>
      <p:ext uri="{BB962C8B-B14F-4D97-AF65-F5344CB8AC3E}">
        <p14:creationId xmlns:p14="http://schemas.microsoft.com/office/powerpoint/2010/main" val="15872057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Georgia" panose="02040502050405020303" pitchFamily="18" charset="0"/>
              </a:rPr>
              <a:t>END</a:t>
            </a:r>
            <a:endParaRPr lang="en-US" sz="9600" b="1" i="1" dirty="0">
              <a:latin typeface="Georgia" panose="02040502050405020303" pitchFamily="18"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latin typeface="Georgia" panose="02040502050405020303" pitchFamily="18" charset="0"/>
            </a:endParaRPr>
          </a:p>
          <a:p>
            <a:r>
              <a:rPr lang="en-US" b="1" dirty="0" smtClean="0">
                <a:solidFill>
                  <a:schemeClr val="tx1"/>
                </a:solidFill>
                <a:latin typeface="Georgia" panose="02040502050405020303" pitchFamily="18" charset="0"/>
              </a:rPr>
              <a:t>Thanks for listening</a:t>
            </a:r>
            <a:endParaRPr lang="en-US" b="1" dirty="0">
              <a:solidFill>
                <a:schemeClr val="tx1"/>
              </a:solidFill>
              <a:latin typeface="Georgia" panose="02040502050405020303" pitchFamily="18" charset="0"/>
            </a:endParaRPr>
          </a:p>
        </p:txBody>
      </p:sp>
    </p:spTree>
    <p:extLst>
      <p:ext uri="{BB962C8B-B14F-4D97-AF65-F5344CB8AC3E}">
        <p14:creationId xmlns:p14="http://schemas.microsoft.com/office/powerpoint/2010/main" val="34841990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304800"/>
            <a:ext cx="8689901" cy="777874"/>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600" b="1" dirty="0">
                <a:solidFill>
                  <a:srgbClr val="7030A0"/>
                </a:solidFill>
                <a:latin typeface="Georgia" panose="02040502050405020303" charset="0"/>
                <a:cs typeface="Georgia" panose="02040502050405020303" charset="0"/>
                <a:sym typeface="Arial" panose="020B0604020202020204"/>
              </a:rPr>
              <a:t>LEARNING </a:t>
            </a:r>
            <a:r>
              <a:rPr lang="en-US" sz="2600" b="1" dirty="0" smtClean="0">
                <a:solidFill>
                  <a:srgbClr val="7030A0"/>
                </a:solidFill>
                <a:latin typeface="Georgia" panose="02040502050405020303" charset="0"/>
                <a:cs typeface="Georgia" panose="02040502050405020303" charset="0"/>
                <a:sym typeface="Arial" panose="020B0604020202020204"/>
              </a:rPr>
              <a:t>OBJECTIVES</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249381" y="1447799"/>
            <a:ext cx="8689901" cy="4908551"/>
          </a:xfrm>
          <a:prstGeom prst="rect">
            <a:avLst/>
          </a:prstGeom>
          <a:noFill/>
          <a:ln>
            <a:noFill/>
          </a:ln>
        </p:spPr>
        <p:txBody>
          <a:bodyPr spcFirstLastPara="1" wrap="square" lIns="91425" tIns="45700" rIns="91425" bIns="45700" anchor="t" anchorCtr="0">
            <a:noAutofit/>
          </a:bodyPr>
          <a:lstStyle/>
          <a:p>
            <a:pPr marL="342900" marR="0" lvl="0" indent="-342900" rtl="0">
              <a:spcBef>
                <a:spcPts val="1800"/>
              </a:spcBef>
              <a:buClrTx/>
              <a:buFont typeface="Arial" panose="020B0604020202020204" pitchFamily="34" charset="0"/>
              <a:buChar char="•"/>
            </a:pPr>
            <a:r>
              <a:rPr lang="en-US" sz="2400" dirty="0" smtClean="0">
                <a:latin typeface="Georgia" panose="02040502050405020303" charset="0"/>
                <a:cs typeface="Georgia" panose="02040502050405020303" charset="0"/>
              </a:rPr>
              <a:t>To </a:t>
            </a:r>
            <a:r>
              <a:rPr lang="en-US" sz="2400" dirty="0" smtClean="0">
                <a:latin typeface="Georgia" panose="02040502050405020303" charset="0"/>
                <a:cs typeface="Georgia" panose="02040502050405020303" charset="0"/>
              </a:rPr>
              <a:t>describe the pathophysiology of myocardial infarction</a:t>
            </a:r>
          </a:p>
          <a:p>
            <a:pPr marL="342900" marR="0" lvl="0" indent="-342900" rtl="0">
              <a:spcBef>
                <a:spcPts val="1800"/>
              </a:spcBef>
              <a:buClrTx/>
              <a:buFont typeface="Arial" panose="020B0604020202020204" pitchFamily="34" charset="0"/>
              <a:buChar char="•"/>
            </a:pPr>
            <a:r>
              <a:rPr lang="en-US" sz="2400" i="0" strike="noStrike" cap="none" dirty="0" smtClean="0">
                <a:latin typeface="Georgia" panose="02040502050405020303" charset="0"/>
                <a:cs typeface="Georgia" panose="02040502050405020303" charset="0"/>
                <a:sym typeface="Arial" panose="020B0604020202020204"/>
              </a:rPr>
              <a:t>To list the objectives of drug treatment in myocardial infarction</a:t>
            </a:r>
          </a:p>
          <a:p>
            <a:pPr marL="342900" marR="0" lvl="0" indent="-342900" rtl="0">
              <a:spcBef>
                <a:spcPts val="1800"/>
              </a:spcBef>
              <a:buClrTx/>
              <a:buFont typeface="Arial" panose="020B0604020202020204" pitchFamily="34" charset="0"/>
              <a:buChar char="•"/>
            </a:pPr>
            <a:r>
              <a:rPr lang="en-US" sz="2400" dirty="0" smtClean="0">
                <a:latin typeface="Georgia" panose="02040502050405020303" charset="0"/>
                <a:cs typeface="Georgia" panose="02040502050405020303" charset="0"/>
              </a:rPr>
              <a:t>To describe the drugs that are used in the management of myocardial infarction and explain the role of each drug</a:t>
            </a:r>
          </a:p>
          <a:p>
            <a:pPr marL="342900" marR="0" lvl="0" indent="-342900" rtl="0">
              <a:spcBef>
                <a:spcPts val="1800"/>
              </a:spcBef>
              <a:buClrTx/>
              <a:buFont typeface="Arial" panose="020B0604020202020204" pitchFamily="34" charset="0"/>
              <a:buChar char="•"/>
            </a:pPr>
            <a:r>
              <a:rPr lang="en-US" sz="2400" i="0" strike="noStrike" cap="none" dirty="0" smtClean="0">
                <a:latin typeface="Georgia" panose="02040502050405020303" charset="0"/>
                <a:cs typeface="Georgia" panose="02040502050405020303" charset="0"/>
                <a:sym typeface="Arial" panose="020B0604020202020204"/>
              </a:rPr>
              <a:t>To describe the drugs used in secondary prophylaxis of myocardial infarction</a:t>
            </a:r>
          </a:p>
          <a:p>
            <a:pPr marL="342900" marR="0" lvl="0" indent="-342900" rtl="0">
              <a:spcBef>
                <a:spcPts val="1800"/>
              </a:spcBef>
              <a:buClrTx/>
              <a:buFont typeface="Arial" panose="020B0604020202020204" pitchFamily="34" charset="0"/>
              <a:buChar char="•"/>
            </a:pPr>
            <a:r>
              <a:rPr lang="en-US" sz="2400" dirty="0" smtClean="0">
                <a:latin typeface="Georgia" panose="02040502050405020303" charset="0"/>
                <a:cs typeface="Georgia" panose="02040502050405020303" charset="0"/>
              </a:rPr>
              <a:t>To describe the drug treatment of arrhythmias and heart failure that occur as complications of myocardial infarction</a:t>
            </a:r>
            <a:endParaRPr lang="en-US" sz="2400" i="0" strike="noStrike" cap="none" dirty="0" smtClean="0">
              <a:latin typeface="Georgia" panose="02040502050405020303"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a:t>
            </a:fld>
            <a:endParaRPr lang="en-US"/>
          </a:p>
        </p:txBody>
      </p:sp>
    </p:spTree>
    <p:extLst>
      <p:ext uri="{BB962C8B-B14F-4D97-AF65-F5344CB8AC3E}">
        <p14:creationId xmlns:p14="http://schemas.microsoft.com/office/powerpoint/2010/main" val="23686853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20650"/>
            <a:ext cx="8666328" cy="838200"/>
          </a:xfrm>
        </p:spPr>
        <p:txBody>
          <a:bodyPr>
            <a:normAutofit/>
          </a:bodyPr>
          <a:lstStyle/>
          <a:p>
            <a:pPr algn="l"/>
            <a:r>
              <a:rPr lang="en-US" sz="2600" b="1" cap="all" dirty="0" err="1" smtClean="0">
                <a:latin typeface="Georgia" panose="02040502050405020303" pitchFamily="18" charset="0"/>
              </a:rPr>
              <a:t>Pathophysiology</a:t>
            </a:r>
            <a:r>
              <a:rPr lang="en-US" sz="2600" b="1" cap="all" dirty="0" smtClean="0">
                <a:latin typeface="Georgia" panose="02040502050405020303" pitchFamily="18" charset="0"/>
              </a:rPr>
              <a:t> of MI</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59307" y="1371600"/>
            <a:ext cx="8666328" cy="4984750"/>
          </a:xfrm>
        </p:spPr>
        <p:txBody>
          <a:bodyPr>
            <a:noAutofit/>
          </a:bodyPr>
          <a:lstStyle/>
          <a:p>
            <a:pPr>
              <a:spcBef>
                <a:spcPts val="1800"/>
              </a:spcBef>
            </a:pPr>
            <a:r>
              <a:rPr lang="en-US" sz="2400" dirty="0" smtClean="0">
                <a:latin typeface="Georgia" panose="02040502050405020303" pitchFamily="18" charset="0"/>
              </a:rPr>
              <a:t>MI results from prolonged myocardial </a:t>
            </a:r>
            <a:r>
              <a:rPr lang="en-US" sz="2400" dirty="0" err="1" smtClean="0">
                <a:latin typeface="Georgia" panose="02040502050405020303" pitchFamily="18" charset="0"/>
              </a:rPr>
              <a:t>ischaemia</a:t>
            </a:r>
            <a:r>
              <a:rPr lang="en-US" sz="2400" dirty="0" smtClean="0">
                <a:latin typeface="Georgia" panose="02040502050405020303" pitchFamily="18" charset="0"/>
              </a:rPr>
              <a:t> which results from occlusion of a coronary artery by a thrombus usually at a site of pre-existing atherosclerotic </a:t>
            </a:r>
            <a:r>
              <a:rPr lang="en-US" sz="2400" dirty="0" err="1" smtClean="0">
                <a:latin typeface="Georgia" panose="02040502050405020303" pitchFamily="18" charset="0"/>
              </a:rPr>
              <a:t>stenosis</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Rarely MI may result from prolonged vasospasm, or inadequate myocardial blood flow (e.g. hypotension)</a:t>
            </a:r>
          </a:p>
          <a:p>
            <a:pPr>
              <a:spcBef>
                <a:spcPts val="1800"/>
              </a:spcBef>
            </a:pPr>
            <a:r>
              <a:rPr lang="en-US" sz="2400" dirty="0" smtClean="0">
                <a:latin typeface="Georgia" panose="02040502050405020303" pitchFamily="18" charset="0"/>
              </a:rPr>
              <a:t>More rarely MI may also be caused by embolic occlusion, vasculitis, coronary artery dissection or </a:t>
            </a:r>
            <a:r>
              <a:rPr lang="en-US" sz="2400" dirty="0" err="1" smtClean="0">
                <a:latin typeface="Georgia" panose="02040502050405020303" pitchFamily="18" charset="0"/>
              </a:rPr>
              <a:t>aortitis</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Death results from mechanical failure of the ventricle or from </a:t>
            </a:r>
            <a:r>
              <a:rPr lang="en-US" sz="2400" dirty="0" err="1" smtClean="0">
                <a:latin typeface="Georgia" panose="02040502050405020303" pitchFamily="18" charset="0"/>
              </a:rPr>
              <a:t>dysrrhythmias</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4</a:t>
            </a:fld>
            <a:endParaRPr lang="en-US"/>
          </a:p>
        </p:txBody>
      </p:sp>
    </p:spTree>
    <p:extLst>
      <p:ext uri="{BB962C8B-B14F-4D97-AF65-F5344CB8AC3E}">
        <p14:creationId xmlns:p14="http://schemas.microsoft.com/office/powerpoint/2010/main" val="2037825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74638"/>
            <a:ext cx="8720920" cy="762592"/>
          </a:xfrm>
        </p:spPr>
        <p:txBody>
          <a:bodyPr>
            <a:normAutofit/>
          </a:bodyPr>
          <a:lstStyle/>
          <a:p>
            <a:pPr algn="l"/>
            <a:r>
              <a:rPr lang="en-US" sz="2600" b="1" cap="all" dirty="0" smtClean="0">
                <a:latin typeface="Georgia" panose="02040502050405020303" pitchFamily="18" charset="0"/>
              </a:rPr>
              <a:t>Clinical features of MI</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304800" y="1524000"/>
            <a:ext cx="8534400" cy="4832350"/>
          </a:xfrm>
        </p:spPr>
        <p:txBody>
          <a:bodyPr>
            <a:noAutofit/>
          </a:bodyPr>
          <a:lstStyle/>
          <a:p>
            <a:pPr marL="0" indent="0">
              <a:spcBef>
                <a:spcPts val="1800"/>
              </a:spcBef>
              <a:buNone/>
            </a:pPr>
            <a:r>
              <a:rPr lang="en-US" sz="2400" dirty="0" smtClean="0">
                <a:latin typeface="Georgia" panose="02040502050405020303" pitchFamily="18" charset="0"/>
              </a:rPr>
              <a:t>Clinical features of MI relate to impaired left ventricular systolic and diastolic function, associated inflammatory responses and stimulation of the sympathetic and parasympathetic nervous system</a:t>
            </a:r>
          </a:p>
          <a:p>
            <a:pPr>
              <a:spcBef>
                <a:spcPts val="1800"/>
              </a:spcBef>
              <a:buNone/>
            </a:pPr>
            <a:r>
              <a:rPr lang="en-US" sz="2400" b="1" dirty="0" smtClean="0">
                <a:latin typeface="Georgia" panose="02040502050405020303" pitchFamily="18" charset="0"/>
              </a:rPr>
              <a:t>Symptoms</a:t>
            </a:r>
          </a:p>
          <a:p>
            <a:pPr marL="0" indent="0">
              <a:spcBef>
                <a:spcPts val="1800"/>
              </a:spcBef>
              <a:buNone/>
            </a:pPr>
            <a:r>
              <a:rPr lang="en-US" sz="2400" dirty="0" smtClean="0">
                <a:latin typeface="Georgia" panose="02040502050405020303" pitchFamily="18" charset="0"/>
              </a:rPr>
              <a:t>Chest pain, anxiety, nausea and vomiting, breathlessness, syncope</a:t>
            </a:r>
          </a:p>
        </p:txBody>
      </p:sp>
      <p:sp>
        <p:nvSpPr>
          <p:cNvPr id="4" name="Slide Number Placeholder 3"/>
          <p:cNvSpPr>
            <a:spLocks noGrp="1"/>
          </p:cNvSpPr>
          <p:nvPr>
            <p:ph type="sldNum" sz="quarter" idx="12"/>
          </p:nvPr>
        </p:nvSpPr>
        <p:spPr/>
        <p:txBody>
          <a:bodyPr/>
          <a:lstStyle/>
          <a:p>
            <a:fld id="{843A16FA-3D5B-4FFA-9DDB-C00637F7C28B}" type="slidenum">
              <a:rPr lang="en-US" smtClean="0"/>
              <a:pPr/>
              <a:t>5</a:t>
            </a:fld>
            <a:endParaRPr lang="en-US"/>
          </a:p>
        </p:txBody>
      </p:sp>
    </p:spTree>
    <p:extLst>
      <p:ext uri="{BB962C8B-B14F-4D97-AF65-F5344CB8AC3E}">
        <p14:creationId xmlns:p14="http://schemas.microsoft.com/office/powerpoint/2010/main" val="16483192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74638"/>
            <a:ext cx="8720920" cy="762592"/>
          </a:xfrm>
        </p:spPr>
        <p:txBody>
          <a:bodyPr>
            <a:normAutofit/>
          </a:bodyPr>
          <a:lstStyle/>
          <a:p>
            <a:pPr algn="l"/>
            <a:r>
              <a:rPr lang="en-US" sz="2600" b="1" cap="all" dirty="0" smtClean="0">
                <a:latin typeface="Georgia" panose="02040502050405020303" pitchFamily="18" charset="0"/>
              </a:rPr>
              <a:t>Clinical features of MI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04716" y="1524000"/>
            <a:ext cx="8720920" cy="4832350"/>
          </a:xfrm>
        </p:spPr>
        <p:txBody>
          <a:bodyPr>
            <a:noAutofit/>
          </a:bodyPr>
          <a:lstStyle/>
          <a:p>
            <a:pPr>
              <a:spcBef>
                <a:spcPts val="1800"/>
              </a:spcBef>
              <a:buNone/>
            </a:pPr>
            <a:r>
              <a:rPr lang="en-US" sz="2400" b="1" dirty="0" smtClean="0">
                <a:latin typeface="Georgia" panose="02040502050405020303" pitchFamily="18" charset="0"/>
              </a:rPr>
              <a:t>Physical </a:t>
            </a:r>
            <a:r>
              <a:rPr lang="en-US" sz="2400" b="1" dirty="0">
                <a:latin typeface="Georgia" panose="02040502050405020303" pitchFamily="18" charset="0"/>
              </a:rPr>
              <a:t>signs</a:t>
            </a:r>
          </a:p>
          <a:p>
            <a:pPr>
              <a:spcBef>
                <a:spcPts val="1800"/>
              </a:spcBef>
            </a:pPr>
            <a:r>
              <a:rPr lang="en-US" sz="2400" dirty="0">
                <a:latin typeface="Georgia" panose="02040502050405020303" pitchFamily="18" charset="0"/>
              </a:rPr>
              <a:t>Signs of sympathetic activation: pallor, sweating, tachycardia</a:t>
            </a:r>
          </a:p>
          <a:p>
            <a:pPr>
              <a:spcBef>
                <a:spcPts val="1800"/>
              </a:spcBef>
            </a:pPr>
            <a:r>
              <a:rPr lang="en-US" sz="2400" dirty="0">
                <a:latin typeface="Georgia" panose="02040502050405020303" pitchFamily="18" charset="0"/>
              </a:rPr>
              <a:t>Signs of vagal activation: nausea, vomiting, </a:t>
            </a:r>
            <a:r>
              <a:rPr lang="en-US" sz="2400" dirty="0" err="1">
                <a:latin typeface="Georgia" panose="02040502050405020303" pitchFamily="18" charset="0"/>
              </a:rPr>
              <a:t>bradycardia</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Signs of impaired myocardial function: hypotension, oliguria, cold peripheries</a:t>
            </a:r>
          </a:p>
          <a:p>
            <a:pPr>
              <a:spcBef>
                <a:spcPts val="1800"/>
              </a:spcBef>
            </a:pPr>
            <a:r>
              <a:rPr lang="en-US" sz="2400" dirty="0">
                <a:latin typeface="Georgia" panose="02040502050405020303" pitchFamily="18" charset="0"/>
              </a:rPr>
              <a:t>Signs of complications: e.g. mitral regurgitation, </a:t>
            </a:r>
            <a:r>
              <a:rPr lang="en-US" sz="2400" dirty="0" smtClean="0">
                <a:latin typeface="Georgia" panose="02040502050405020303" pitchFamily="18" charset="0"/>
              </a:rPr>
              <a:t>pericarditis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6</a:t>
            </a:fld>
            <a:endParaRPr lang="en-US"/>
          </a:p>
        </p:txBody>
      </p:sp>
    </p:spTree>
    <p:extLst>
      <p:ext uri="{BB962C8B-B14F-4D97-AF65-F5344CB8AC3E}">
        <p14:creationId xmlns:p14="http://schemas.microsoft.com/office/powerpoint/2010/main" val="3803442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274638"/>
            <a:ext cx="8666329" cy="868362"/>
          </a:xfrm>
        </p:spPr>
        <p:txBody>
          <a:bodyPr>
            <a:normAutofit/>
          </a:bodyPr>
          <a:lstStyle/>
          <a:p>
            <a:pPr algn="l"/>
            <a:r>
              <a:rPr lang="en-US" sz="2600" b="1" cap="all" dirty="0" smtClean="0">
                <a:latin typeface="Georgia" panose="02040502050405020303" pitchFamily="18" charset="0"/>
              </a:rPr>
              <a:t>Treatment goals in MI</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3" y="1371600"/>
            <a:ext cx="8666329" cy="4984750"/>
          </a:xfrm>
        </p:spPr>
        <p:txBody>
          <a:bodyPr>
            <a:normAutofit/>
          </a:bodyPr>
          <a:lstStyle/>
          <a:p>
            <a:pPr marL="0" indent="0">
              <a:spcBef>
                <a:spcPts val="1800"/>
              </a:spcBef>
              <a:buNone/>
            </a:pPr>
            <a:r>
              <a:rPr lang="en-US" sz="2400" dirty="0" smtClean="0">
                <a:latin typeface="Georgia" panose="02040502050405020303" pitchFamily="18" charset="0"/>
              </a:rPr>
              <a:t>The goals of therapy in AMI are the expedient restoration of normal coronary flow and the maximum salvage of functional myocardium</a:t>
            </a:r>
          </a:p>
          <a:p>
            <a:pPr>
              <a:spcBef>
                <a:spcPts val="1800"/>
              </a:spcBef>
              <a:buNone/>
            </a:pPr>
            <a:r>
              <a:rPr lang="en-US" sz="2400" b="1" dirty="0" smtClean="0">
                <a:latin typeface="Georgia" panose="02040502050405020303" pitchFamily="18" charset="0"/>
              </a:rPr>
              <a:t>Treatment objectives</a:t>
            </a:r>
          </a:p>
          <a:p>
            <a:pPr>
              <a:spcBef>
                <a:spcPts val="1800"/>
              </a:spcBef>
            </a:pPr>
            <a:r>
              <a:rPr lang="en-US" sz="2400" dirty="0" smtClean="0">
                <a:latin typeface="Georgia" panose="02040502050405020303" pitchFamily="18" charset="0"/>
              </a:rPr>
              <a:t>Relief of pain</a:t>
            </a:r>
          </a:p>
          <a:p>
            <a:pPr>
              <a:spcBef>
                <a:spcPts val="1800"/>
              </a:spcBef>
            </a:pPr>
            <a:r>
              <a:rPr lang="en-US" sz="2400" dirty="0" smtClean="0">
                <a:latin typeface="Georgia" panose="02040502050405020303" pitchFamily="18" charset="0"/>
              </a:rPr>
              <a:t>Restoration of coronary blood flow</a:t>
            </a:r>
          </a:p>
          <a:p>
            <a:pPr>
              <a:spcBef>
                <a:spcPts val="1800"/>
              </a:spcBef>
            </a:pPr>
            <a:r>
              <a:rPr lang="en-US" sz="2400" dirty="0" smtClean="0">
                <a:latin typeface="Georgia" panose="02040502050405020303" pitchFamily="18" charset="0"/>
              </a:rPr>
              <a:t>Treatment of complications: </a:t>
            </a:r>
            <a:r>
              <a:rPr lang="en-US" sz="2400" dirty="0" err="1" smtClean="0">
                <a:latin typeface="Georgia" panose="02040502050405020303" pitchFamily="18" charset="0"/>
              </a:rPr>
              <a:t>dysrrhythmias</a:t>
            </a:r>
            <a:r>
              <a:rPr lang="en-US" sz="2400" dirty="0" smtClean="0">
                <a:latin typeface="Georgia" panose="02040502050405020303" pitchFamily="18" charset="0"/>
              </a:rPr>
              <a:t>, heart failure and </a:t>
            </a:r>
            <a:r>
              <a:rPr lang="en-US" sz="2400" dirty="0" err="1" smtClean="0">
                <a:latin typeface="Georgia" panose="02040502050405020303" pitchFamily="18" charset="0"/>
              </a:rPr>
              <a:t>thrombo</a:t>
            </a:r>
            <a:r>
              <a:rPr lang="en-US" sz="2400" dirty="0" smtClean="0">
                <a:latin typeface="Georgia" panose="02040502050405020303" pitchFamily="18" charset="0"/>
              </a:rPr>
              <a:t>-embolism</a:t>
            </a:r>
          </a:p>
          <a:p>
            <a:pPr>
              <a:spcBef>
                <a:spcPts val="1800"/>
              </a:spcBef>
            </a:pPr>
            <a:r>
              <a:rPr lang="en-US" sz="2400" dirty="0" smtClean="0">
                <a:latin typeface="Georgia" panose="02040502050405020303" pitchFamily="18" charset="0"/>
              </a:rPr>
              <a:t>Secondary prevention of further myocardial infarctions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7</a:t>
            </a:fld>
            <a:endParaRPr lang="en-US"/>
          </a:p>
        </p:txBody>
      </p:sp>
    </p:spTree>
    <p:extLst>
      <p:ext uri="{BB962C8B-B14F-4D97-AF65-F5344CB8AC3E}">
        <p14:creationId xmlns:p14="http://schemas.microsoft.com/office/powerpoint/2010/main" val="34556009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204717"/>
            <a:ext cx="8611738" cy="617513"/>
          </a:xfrm>
        </p:spPr>
        <p:txBody>
          <a:bodyPr>
            <a:normAutofit/>
          </a:bodyPr>
          <a:lstStyle/>
          <a:p>
            <a:pPr algn="l"/>
            <a:r>
              <a:rPr lang="en-US" sz="2600" b="1" cap="all" dirty="0" smtClean="0">
                <a:latin typeface="Georgia" panose="02040502050405020303" pitchFamily="18" charset="0"/>
              </a:rPr>
              <a:t>Management of MI</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72955" y="1187355"/>
            <a:ext cx="8611738" cy="5168995"/>
          </a:xfrm>
        </p:spPr>
        <p:txBody>
          <a:bodyPr>
            <a:normAutofit lnSpcReduction="10000"/>
          </a:bodyPr>
          <a:lstStyle/>
          <a:p>
            <a:pPr>
              <a:lnSpc>
                <a:spcPct val="110000"/>
              </a:lnSpc>
              <a:spcBef>
                <a:spcPts val="1200"/>
              </a:spcBef>
              <a:buNone/>
            </a:pPr>
            <a:r>
              <a:rPr lang="en-US" sz="2400" dirty="0" smtClean="0">
                <a:latin typeface="Georgia" panose="02040502050405020303" pitchFamily="18" charset="0"/>
              </a:rPr>
              <a:t>Includes use of the following agents:</a:t>
            </a:r>
          </a:p>
          <a:p>
            <a:pPr>
              <a:lnSpc>
                <a:spcPct val="110000"/>
              </a:lnSpc>
              <a:spcBef>
                <a:spcPts val="1200"/>
              </a:spcBef>
            </a:pPr>
            <a:r>
              <a:rPr lang="en-US" sz="2400" dirty="0" smtClean="0">
                <a:latin typeface="Georgia" panose="02040502050405020303" pitchFamily="18" charset="0"/>
              </a:rPr>
              <a:t>Oxygen</a:t>
            </a:r>
          </a:p>
          <a:p>
            <a:pPr>
              <a:lnSpc>
                <a:spcPct val="110000"/>
              </a:lnSpc>
              <a:spcBef>
                <a:spcPts val="1200"/>
              </a:spcBef>
            </a:pPr>
            <a:r>
              <a:rPr lang="en-US" sz="2400" dirty="0" smtClean="0">
                <a:latin typeface="Georgia" panose="02040502050405020303" pitchFamily="18" charset="0"/>
              </a:rPr>
              <a:t>Morphine (or </a:t>
            </a:r>
            <a:r>
              <a:rPr lang="en-US" sz="2400" dirty="0" err="1" smtClean="0">
                <a:latin typeface="Georgia" panose="02040502050405020303" pitchFamily="18" charset="0"/>
              </a:rPr>
              <a:t>diamorphine</a:t>
            </a:r>
            <a:r>
              <a:rPr lang="en-US" sz="2400" dirty="0" smtClean="0">
                <a:latin typeface="Georgia" panose="02040502050405020303" pitchFamily="18" charset="0"/>
              </a:rPr>
              <a:t>)</a:t>
            </a:r>
          </a:p>
          <a:p>
            <a:pPr>
              <a:lnSpc>
                <a:spcPct val="110000"/>
              </a:lnSpc>
              <a:spcBef>
                <a:spcPts val="1200"/>
              </a:spcBef>
            </a:pPr>
            <a:r>
              <a:rPr lang="en-US" sz="2400" dirty="0" smtClean="0">
                <a:latin typeface="Georgia" panose="02040502050405020303" pitchFamily="18" charset="0"/>
              </a:rPr>
              <a:t>Organic nitrates</a:t>
            </a:r>
          </a:p>
          <a:p>
            <a:pPr>
              <a:lnSpc>
                <a:spcPct val="110000"/>
              </a:lnSpc>
              <a:spcBef>
                <a:spcPts val="1200"/>
              </a:spcBef>
            </a:pPr>
            <a:r>
              <a:rPr lang="en-US" sz="2400" dirty="0" err="1" smtClean="0">
                <a:latin typeface="Georgia" panose="02040502050405020303" pitchFamily="18" charset="0"/>
              </a:rPr>
              <a:t>Thrombolytics</a:t>
            </a:r>
            <a:endParaRPr lang="en-US" sz="2400" dirty="0" smtClean="0">
              <a:latin typeface="Georgia" panose="02040502050405020303" pitchFamily="18" charset="0"/>
            </a:endParaRPr>
          </a:p>
          <a:p>
            <a:pPr>
              <a:lnSpc>
                <a:spcPct val="110000"/>
              </a:lnSpc>
              <a:spcBef>
                <a:spcPts val="1200"/>
              </a:spcBef>
            </a:pPr>
            <a:r>
              <a:rPr lang="en-US" sz="2400" dirty="0" smtClean="0">
                <a:latin typeface="Georgia" panose="02040502050405020303" pitchFamily="18" charset="0"/>
              </a:rPr>
              <a:t>Anti-platelet drugs</a:t>
            </a:r>
          </a:p>
          <a:p>
            <a:pPr>
              <a:lnSpc>
                <a:spcPct val="110000"/>
              </a:lnSpc>
              <a:spcBef>
                <a:spcPts val="1200"/>
              </a:spcBef>
            </a:pPr>
            <a:r>
              <a:rPr lang="en-US" sz="2400" dirty="0" smtClean="0">
                <a:latin typeface="Georgia" panose="02040502050405020303" pitchFamily="18" charset="0"/>
              </a:rPr>
              <a:t>Anticoagulants</a:t>
            </a:r>
          </a:p>
          <a:p>
            <a:pPr>
              <a:lnSpc>
                <a:spcPct val="110000"/>
              </a:lnSpc>
              <a:spcBef>
                <a:spcPts val="1200"/>
              </a:spcBef>
            </a:pPr>
            <a:r>
              <a:rPr lang="en-US" sz="2400" dirty="0" smtClean="0">
                <a:latin typeface="Georgia" panose="02040502050405020303" pitchFamily="18" charset="0"/>
              </a:rPr>
              <a:t>Beta blockers</a:t>
            </a:r>
          </a:p>
          <a:p>
            <a:pPr>
              <a:lnSpc>
                <a:spcPct val="110000"/>
              </a:lnSpc>
              <a:spcBef>
                <a:spcPts val="1200"/>
              </a:spcBef>
            </a:pPr>
            <a:r>
              <a:rPr lang="en-US" sz="2400" dirty="0" smtClean="0">
                <a:latin typeface="Georgia" panose="02040502050405020303" pitchFamily="18" charset="0"/>
              </a:rPr>
              <a:t>ACE inhibitors/angiotensin receptor blockers</a:t>
            </a:r>
          </a:p>
          <a:p>
            <a:pPr>
              <a:lnSpc>
                <a:spcPct val="110000"/>
              </a:lnSpc>
              <a:spcBef>
                <a:spcPts val="1200"/>
              </a:spcBef>
            </a:pPr>
            <a:r>
              <a:rPr lang="en-US" sz="2400" dirty="0" smtClean="0">
                <a:latin typeface="Georgia" panose="02040502050405020303" pitchFamily="18" charset="0"/>
              </a:rPr>
              <a:t>Anti-arrhythmic drugs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8</a:t>
            </a:fld>
            <a:endParaRPr lang="en-US"/>
          </a:p>
        </p:txBody>
      </p:sp>
    </p:spTree>
    <p:extLst>
      <p:ext uri="{BB962C8B-B14F-4D97-AF65-F5344CB8AC3E}">
        <p14:creationId xmlns:p14="http://schemas.microsoft.com/office/powerpoint/2010/main" val="27532040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91068"/>
            <a:ext cx="8707271" cy="909069"/>
          </a:xfrm>
        </p:spPr>
        <p:txBody>
          <a:bodyPr>
            <a:normAutofit/>
          </a:bodyPr>
          <a:lstStyle/>
          <a:p>
            <a:pPr algn="l"/>
            <a:r>
              <a:rPr lang="en-US" sz="2600" b="1" cap="all" dirty="0" smtClean="0">
                <a:latin typeface="Georgia" panose="02040502050405020303" pitchFamily="18" charset="0"/>
              </a:rPr>
              <a:t>Supplemental oxygen</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5" y="1676400"/>
            <a:ext cx="8620835" cy="4679950"/>
          </a:xfrm>
        </p:spPr>
        <p:txBody>
          <a:bodyPr>
            <a:normAutofit/>
          </a:bodyPr>
          <a:lstStyle/>
          <a:p>
            <a:pPr>
              <a:spcBef>
                <a:spcPts val="1800"/>
              </a:spcBef>
            </a:pPr>
            <a:r>
              <a:rPr lang="en-US" sz="2400" dirty="0" smtClean="0">
                <a:latin typeface="Georgia" panose="02040502050405020303" pitchFamily="18" charset="0"/>
              </a:rPr>
              <a:t>Supplemental oxygen should be administered by facemask or nasal prongs for the first day or two after MI</a:t>
            </a:r>
          </a:p>
          <a:p>
            <a:pPr>
              <a:spcBef>
                <a:spcPts val="1800"/>
              </a:spcBef>
            </a:pPr>
            <a:r>
              <a:rPr lang="en-US" sz="2400" dirty="0" smtClean="0">
                <a:latin typeface="Georgia" panose="02040502050405020303" pitchFamily="18" charset="0"/>
              </a:rPr>
              <a:t>Because MI impairs the circulatory function of the heart, oxygen extraction by the heart and other tissues may be diminished </a:t>
            </a:r>
          </a:p>
          <a:p>
            <a:pPr>
              <a:spcBef>
                <a:spcPts val="1800"/>
              </a:spcBef>
            </a:pPr>
            <a:r>
              <a:rPr lang="en-US" sz="2400" dirty="0" smtClean="0">
                <a:latin typeface="Georgia" panose="02040502050405020303" pitchFamily="18" charset="0"/>
              </a:rPr>
              <a:t>It has been observed that the arterial pO</a:t>
            </a:r>
            <a:r>
              <a:rPr lang="en-US" sz="2400" baseline="-25000" dirty="0" smtClean="0">
                <a:latin typeface="Georgia" panose="02040502050405020303" pitchFamily="18" charset="0"/>
              </a:rPr>
              <a:t>2</a:t>
            </a:r>
            <a:r>
              <a:rPr lang="en-US" sz="2400" dirty="0" smtClean="0">
                <a:latin typeface="Georgia" panose="02040502050405020303" pitchFamily="18" charset="0"/>
              </a:rPr>
              <a:t> is reduced in many patients with myocardial infarction  </a:t>
            </a:r>
          </a:p>
        </p:txBody>
      </p:sp>
      <p:sp>
        <p:nvSpPr>
          <p:cNvPr id="4" name="Slide Number Placeholder 3"/>
          <p:cNvSpPr>
            <a:spLocks noGrp="1"/>
          </p:cNvSpPr>
          <p:nvPr>
            <p:ph type="sldNum" sz="quarter" idx="12"/>
          </p:nvPr>
        </p:nvSpPr>
        <p:spPr/>
        <p:txBody>
          <a:bodyPr/>
          <a:lstStyle/>
          <a:p>
            <a:fld id="{843A16FA-3D5B-4FFA-9DDB-C00637F7C28B}" type="slidenum">
              <a:rPr lang="en-US" smtClean="0"/>
              <a:pPr/>
              <a:t>9</a:t>
            </a:fld>
            <a:endParaRPr lang="en-US"/>
          </a:p>
        </p:txBody>
      </p:sp>
    </p:spTree>
    <p:extLst>
      <p:ext uri="{BB962C8B-B14F-4D97-AF65-F5344CB8AC3E}">
        <p14:creationId xmlns:p14="http://schemas.microsoft.com/office/powerpoint/2010/main" val="1594357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9130</TotalTime>
  <Words>1375</Words>
  <Application>Microsoft Office PowerPoint</Application>
  <PresentationFormat>On-screen Show (4:3)</PresentationFormat>
  <Paragraphs>135</Paragraphs>
  <Slides>23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Georgia</vt:lpstr>
      <vt:lpstr>Office Theme</vt:lpstr>
      <vt:lpstr>DRUGS USED IN THE MANAGEMENT OF MYOCARDIAL INFARCTION</vt:lpstr>
      <vt:lpstr>PowerPoint Presentation</vt:lpstr>
      <vt:lpstr>PowerPoint Presentation</vt:lpstr>
      <vt:lpstr>Pathophysiology of MI</vt:lpstr>
      <vt:lpstr>Clinical features of MI</vt:lpstr>
      <vt:lpstr>Clinical features of MI …. CONT’D</vt:lpstr>
      <vt:lpstr>Treatment goals in MI</vt:lpstr>
      <vt:lpstr>Management of MI</vt:lpstr>
      <vt:lpstr>Supplemental oxygen</vt:lpstr>
      <vt:lpstr>Morphine or diamorphine</vt:lpstr>
      <vt:lpstr>ORGANIC NITRATES</vt:lpstr>
      <vt:lpstr>THROMBOLYTICS</vt:lpstr>
      <vt:lpstr>THROMBOLYTICS …. CONT’D</vt:lpstr>
      <vt:lpstr>Anti-platelet and anticoagulant drugs</vt:lpstr>
      <vt:lpstr>Anti-platelet and anticoagulant drugs …. cont’d</vt:lpstr>
      <vt:lpstr>Beta-blockers</vt:lpstr>
      <vt:lpstr>Beta-blockers …. CONT’D</vt:lpstr>
      <vt:lpstr>Angiotensin converting enzyme inhibitors (ACEIs)</vt:lpstr>
      <vt:lpstr>Long term medications in MI</vt:lpstr>
      <vt:lpstr>Management of complications: ARRHYTHMIAS</vt:lpstr>
      <vt:lpstr>Management of complications: ARRHYTHMIAS …. CONT’D</vt:lpstr>
      <vt:lpstr>Management of complications: heart failure</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ACTING ON BLOOD COAGULATION</dc:title>
  <dc:creator>Dr Sindwa Namataa</dc:creator>
  <cp:lastModifiedBy>Windows User</cp:lastModifiedBy>
  <cp:revision>255</cp:revision>
  <dcterms:created xsi:type="dcterms:W3CDTF">2013-01-20T13:17:56Z</dcterms:created>
  <dcterms:modified xsi:type="dcterms:W3CDTF">2021-06-13T17:40:51Z</dcterms:modified>
</cp:coreProperties>
</file>