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sldIdLst>
    <p:sldId id="495" r:id="rId2"/>
    <p:sldId id="497" r:id="rId3"/>
    <p:sldId id="498" r:id="rId4"/>
    <p:sldId id="499" r:id="rId5"/>
    <p:sldId id="500" r:id="rId6"/>
    <p:sldId id="501" r:id="rId7"/>
    <p:sldId id="502" r:id="rId8"/>
    <p:sldId id="503" r:id="rId9"/>
    <p:sldId id="504" r:id="rId10"/>
    <p:sldId id="505" r:id="rId11"/>
    <p:sldId id="506" r:id="rId12"/>
    <p:sldId id="507" r:id="rId13"/>
    <p:sldId id="508" r:id="rId14"/>
    <p:sldId id="509" r:id="rId15"/>
    <p:sldId id="510" r:id="rId16"/>
    <p:sldId id="511" r:id="rId17"/>
    <p:sldId id="512" r:id="rId18"/>
    <p:sldId id="513" r:id="rId19"/>
    <p:sldId id="515" r:id="rId20"/>
    <p:sldId id="516" r:id="rId21"/>
    <p:sldId id="517" r:id="rId22"/>
    <p:sldId id="521" r:id="rId23"/>
    <p:sldId id="522" r:id="rId24"/>
    <p:sldId id="523" r:id="rId25"/>
    <p:sldId id="524" r:id="rId26"/>
    <p:sldId id="525" r:id="rId27"/>
    <p:sldId id="526" r:id="rId28"/>
    <p:sldId id="527" r:id="rId29"/>
    <p:sldId id="528" r:id="rId30"/>
    <p:sldId id="529" r:id="rId31"/>
    <p:sldId id="530" r:id="rId32"/>
    <p:sldId id="531" r:id="rId33"/>
    <p:sldId id="532" r:id="rId34"/>
    <p:sldId id="533" r:id="rId35"/>
    <p:sldId id="534" r:id="rId36"/>
    <p:sldId id="535" r:id="rId37"/>
    <p:sldId id="536" r:id="rId38"/>
    <p:sldId id="537" r:id="rId39"/>
    <p:sldId id="538" r:id="rId40"/>
    <p:sldId id="539" r:id="rId41"/>
    <p:sldId id="54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12F3-67A3-4930-BE55-E2773403576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C569D-F722-472E-9D47-A66A270A38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1395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977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9734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EC370-18D5-4BAD-BDEE-B302DD49325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63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EC370-18D5-4BAD-BDEE-B302DD49325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2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CEA5-E8D5-4A6B-9D1E-21DA2B7D23E3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5E1C-D257-4D2F-9DA4-254BD440C357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7054-8021-4812-8AAA-8E579C95A1BE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3F895-C6B2-43DD-B12A-C25C400F3464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97E4-A67D-44F7-9A68-8149A5ED2B47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144F-3904-4F99-B22F-452E7D70B94C}" type="datetime1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A4E4-4E20-4EB2-A11D-295A084989B2}" type="datetime1">
              <a:rPr lang="en-US" smtClean="0"/>
              <a:t>7/13/2021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7E4A4-3220-4393-AF97-7311615F9B32}" type="datetime1">
              <a:rPr lang="en-US" smtClean="0"/>
              <a:t>7/13/2021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AB02-15A0-4995-87EA-CF4A53730E54}" type="datetime1">
              <a:rPr lang="en-US" smtClean="0"/>
              <a:t>7/13/2021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651D-3DBA-477E-A8B3-F9491534C25D}" type="datetime1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3F54-8D9D-4871-B34D-5765ADF16958}" type="datetime1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97A9-341F-4594-95A8-1B113DAAFEAD}" type="datetime1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200" b="1" dirty="0" smtClean="0">
                <a:solidFill>
                  <a:srgbClr val="53181A"/>
                </a:solidFill>
                <a:latin typeface="Georgia" panose="02040502050405020303" pitchFamily="18" charset="0"/>
                <a:cs typeface="Georgia" panose="02040502050405020303" charset="0"/>
              </a:rPr>
              <a:t>ANTI-HYPERTENSIVE DRUGS</a:t>
            </a:r>
            <a:endParaRPr lang="en-US" sz="3200" b="1" i="0" u="none" strike="noStrike" cap="none" dirty="0">
              <a:solidFill>
                <a:srgbClr val="53181A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4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93624" cy="8683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Methyldopa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93624" cy="48323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Lowers blood pressure mainly by reducing </a:t>
            </a:r>
            <a:r>
              <a:rPr lang="en-US" sz="2400" dirty="0" smtClean="0">
                <a:latin typeface="Georgia" panose="02040502050405020303" pitchFamily="18" charset="0"/>
              </a:rPr>
              <a:t>PVR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Used in the treatment of mild to moderately severe hypertension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Given orally or </a:t>
            </a:r>
            <a:r>
              <a:rPr lang="en-US" sz="2400" dirty="0" smtClean="0">
                <a:latin typeface="Georgia" panose="02040502050405020303" pitchFamily="18" charset="0"/>
              </a:rPr>
              <a:t>IV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Particularly useful in treatment of hypertension in pregnancy [safe in all trimesters]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Also used in hypertensive emergencies [given as IV infusion]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0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93624" cy="8683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Methyldopa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00200"/>
            <a:ext cx="8693624" cy="4756150"/>
          </a:xfrm>
        </p:spPr>
        <p:txBody>
          <a:bodyPr>
            <a:norm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S</a:t>
            </a:r>
            <a:r>
              <a:rPr lang="en-US" sz="2400" dirty="0" smtClean="0">
                <a:latin typeface="Georgia" panose="02040502050405020303" pitchFamily="18" charset="0"/>
              </a:rPr>
              <a:t>edation, impaired concentration, depression, increased prolactin secretion (causes lactation and impotence), </a:t>
            </a:r>
            <a:r>
              <a:rPr lang="en-US" sz="2400" dirty="0" err="1" smtClean="0">
                <a:latin typeface="Georgia" panose="02040502050405020303" pitchFamily="18" charset="0"/>
              </a:rPr>
              <a:t>haemolytic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anaemia</a:t>
            </a:r>
            <a:r>
              <a:rPr lang="en-US" sz="2400" dirty="0" smtClean="0">
                <a:latin typeface="Georgia" panose="02040502050405020303" pitchFamily="18" charset="0"/>
              </a:rPr>
              <a:t>, lupus-like syndrome, thrombocytopenia, hepatitis and drug fever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707272" cy="7159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Clonidine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371600"/>
            <a:ext cx="8620836" cy="49847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Reduces blood pressure by reducing CO (reduces HR) and PVR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Given orally or </a:t>
            </a:r>
            <a:r>
              <a:rPr lang="en-US" sz="2400" dirty="0" err="1" smtClean="0">
                <a:latin typeface="Georgia" panose="02040502050405020303" pitchFamily="18" charset="0"/>
              </a:rPr>
              <a:t>transdermally</a:t>
            </a:r>
            <a:r>
              <a:rPr lang="en-US" sz="2400" dirty="0" smtClean="0">
                <a:latin typeface="Georgia" panose="02040502050405020303" pitchFamily="18" charset="0"/>
              </a:rPr>
              <a:t> (as a patch)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Clonidine</a:t>
            </a:r>
            <a:r>
              <a:rPr lang="en-US" sz="2400" dirty="0" smtClean="0">
                <a:latin typeface="Georgia" panose="02040502050405020303" pitchFamily="18" charset="0"/>
              </a:rPr>
              <a:t> adverse effects:  sedation, drowsiness, dry mouth, </a:t>
            </a:r>
            <a:r>
              <a:rPr lang="en-US" sz="2400" dirty="0" err="1" smtClean="0">
                <a:latin typeface="Georgia" panose="02040502050405020303" pitchFamily="18" charset="0"/>
              </a:rPr>
              <a:t>bradycardia</a:t>
            </a:r>
            <a:r>
              <a:rPr lang="en-US" sz="2400" dirty="0" smtClean="0">
                <a:latin typeface="Georgia" panose="02040502050405020303" pitchFamily="18" charset="0"/>
              </a:rPr>
              <a:t>, heart block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Sudden withdrawal after prolonged use results in hypertensive crisis due to increased sympathetic activity. Symptoms include headache, palpitations and perspiration.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45660"/>
            <a:ext cx="8734567" cy="764274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SELECTIVE Alpha-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adrenoceptor</a:t>
            </a:r>
            <a:r>
              <a:rPr lang="en-US" sz="2600" b="1" cap="all" dirty="0" smtClean="0">
                <a:latin typeface="Georgia" panose="02040502050405020303" pitchFamily="18" charset="0"/>
              </a:rPr>
              <a:t> 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447800"/>
            <a:ext cx="8639032" cy="49085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Examples: </a:t>
            </a:r>
            <a:r>
              <a:rPr lang="en-US" sz="2400" dirty="0" err="1" smtClean="0">
                <a:latin typeface="Georgia" panose="02040502050405020303" pitchFamily="18" charset="0"/>
              </a:rPr>
              <a:t>prazosin</a:t>
            </a:r>
            <a:r>
              <a:rPr lang="en-US" sz="2400" dirty="0" smtClean="0">
                <a:latin typeface="Georgia" panose="02040502050405020303" pitchFamily="18" charset="0"/>
              </a:rPr>
              <a:t>, terazosin and </a:t>
            </a:r>
            <a:r>
              <a:rPr lang="en-US" sz="2400" dirty="0" err="1" smtClean="0">
                <a:latin typeface="Georgia" panose="02040502050405020303" pitchFamily="18" charset="0"/>
              </a:rPr>
              <a:t>doxazosin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These drugs selectively block alpha</a:t>
            </a:r>
            <a:r>
              <a:rPr lang="en-US" sz="2400" baseline="-25000" dirty="0" smtClean="0">
                <a:latin typeface="Georgia" panose="02040502050405020303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</a:rPr>
              <a:t>-adrenoceptors on arterioles and </a:t>
            </a:r>
            <a:r>
              <a:rPr lang="en-US" sz="2400" dirty="0" err="1" smtClean="0">
                <a:latin typeface="Georgia" panose="02040502050405020303" pitchFamily="18" charset="0"/>
              </a:rPr>
              <a:t>venules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Alpha</a:t>
            </a:r>
            <a:r>
              <a:rPr lang="en-US" sz="2400" baseline="-25000" dirty="0" smtClean="0">
                <a:latin typeface="Georgia" panose="02040502050405020303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</a:rPr>
              <a:t>-adrenoceptors mediate contraction of vascular smooth muscle (causing vasoconstriction) thus blockade of the receptors will result in vasodilatation (reduced PVR)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9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45660"/>
            <a:ext cx="8734567" cy="764274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SELECTIVE Alpha-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adrenoceptor</a:t>
            </a:r>
            <a:r>
              <a:rPr lang="en-US" sz="2600" b="1" cap="all" dirty="0" smtClean="0">
                <a:latin typeface="Georgia" panose="02040502050405020303" pitchFamily="18" charset="0"/>
              </a:rPr>
              <a:t> antagonists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524000"/>
            <a:ext cx="8538949" cy="4832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cause sodium and water retention (compensatory response) when given without a diuretic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are more effective when used in combination with other anti-hypertensive drugs such as beta blockers and diuretics 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Adverse effects: first dose postural hypotension, dizziness, reflex tachycardia, palpitations, lassitude, headache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45660"/>
            <a:ext cx="8734567" cy="764274"/>
          </a:xfrm>
        </p:spPr>
        <p:txBody>
          <a:bodyPr>
            <a:noAutofit/>
          </a:bodyPr>
          <a:lstStyle/>
          <a:p>
            <a:pPr algn="l"/>
            <a:r>
              <a:rPr lang="en-GB" sz="2600" b="1" cap="all" dirty="0">
                <a:latin typeface="Georgia" panose="02040502050405020303" pitchFamily="18" charset="0"/>
              </a:rPr>
              <a:t>Non-selective alpha </a:t>
            </a:r>
            <a:r>
              <a:rPr lang="en-GB" sz="2600" b="1" cap="all" dirty="0" err="1">
                <a:latin typeface="Georgia" panose="02040502050405020303" pitchFamily="18" charset="0"/>
              </a:rPr>
              <a:t>adrenoceptor</a:t>
            </a:r>
            <a:r>
              <a:rPr lang="en-GB" sz="2600" b="1" cap="all" dirty="0">
                <a:latin typeface="Georgia" panose="02040502050405020303" pitchFamily="18" charset="0"/>
              </a:rPr>
              <a:t> 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676399"/>
            <a:ext cx="8734567" cy="4679951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sz="2400" dirty="0" smtClean="0">
                <a:latin typeface="Georgia" panose="02040502050405020303" pitchFamily="18" charset="0"/>
              </a:rPr>
              <a:t>Include </a:t>
            </a:r>
            <a:r>
              <a:rPr lang="en-GB" sz="2400" dirty="0" err="1" smtClean="0">
                <a:latin typeface="Georgia" panose="02040502050405020303" pitchFamily="18" charset="0"/>
              </a:rPr>
              <a:t>phentolamine</a:t>
            </a:r>
            <a:r>
              <a:rPr lang="en-GB" sz="2400" dirty="0" smtClean="0">
                <a:latin typeface="Georgia" panose="02040502050405020303" pitchFamily="18" charset="0"/>
              </a:rPr>
              <a:t> (reversible competitive antagonist) </a:t>
            </a:r>
            <a:r>
              <a:rPr lang="en-GB" sz="2400" dirty="0">
                <a:latin typeface="Georgia" panose="02040502050405020303" pitchFamily="18" charset="0"/>
              </a:rPr>
              <a:t>and </a:t>
            </a:r>
            <a:r>
              <a:rPr lang="en-GB" sz="2400" dirty="0" err="1" smtClean="0">
                <a:latin typeface="Georgia" panose="02040502050405020303" pitchFamily="18" charset="0"/>
              </a:rPr>
              <a:t>phenoxybenzamine</a:t>
            </a:r>
            <a:r>
              <a:rPr lang="en-GB" sz="2400" dirty="0" smtClean="0">
                <a:latin typeface="Georgia" panose="02040502050405020303" pitchFamily="18" charset="0"/>
              </a:rPr>
              <a:t> (irreversible non-competitive antagonist)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sz="2400" b="1" dirty="0" smtClean="0">
                <a:latin typeface="Georgia" panose="02040502050405020303" pitchFamily="18" charset="0"/>
              </a:rPr>
              <a:t>Clinical indications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D</a:t>
            </a:r>
            <a:r>
              <a:rPr lang="en-GB" sz="2400" dirty="0" smtClean="0">
                <a:latin typeface="Georgia" panose="02040502050405020303" pitchFamily="18" charset="0"/>
              </a:rPr>
              <a:t>iagnosis </a:t>
            </a:r>
            <a:r>
              <a:rPr lang="en-GB" sz="2400" dirty="0">
                <a:latin typeface="Georgia" panose="02040502050405020303" pitchFamily="18" charset="0"/>
              </a:rPr>
              <a:t>and treatment of </a:t>
            </a:r>
            <a:r>
              <a:rPr lang="en-GB" sz="2400" dirty="0" err="1" smtClean="0">
                <a:latin typeface="Georgia" panose="02040502050405020303" pitchFamily="18" charset="0"/>
              </a:rPr>
              <a:t>pheochromocytoma</a:t>
            </a:r>
            <a:endParaRPr lang="en-GB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To lower blood pressure in clinical </a:t>
            </a:r>
            <a:r>
              <a:rPr lang="en-GB" sz="2400" dirty="0">
                <a:latin typeface="Georgia" panose="02040502050405020303" pitchFamily="18" charset="0"/>
              </a:rPr>
              <a:t>situations associated with exaggerated release of </a:t>
            </a:r>
            <a:r>
              <a:rPr lang="en-GB" sz="2400" dirty="0" err="1">
                <a:latin typeface="Georgia" panose="02040502050405020303" pitchFamily="18" charset="0"/>
              </a:rPr>
              <a:t>catecholamines</a:t>
            </a:r>
            <a:r>
              <a:rPr lang="en-GB" sz="2400" dirty="0">
                <a:latin typeface="Georgia" panose="02040502050405020303" pitchFamily="18" charset="0"/>
              </a:rPr>
              <a:t> </a:t>
            </a:r>
            <a:r>
              <a:rPr lang="en-GB" sz="2400" dirty="0" smtClean="0">
                <a:latin typeface="Georgia" panose="02040502050405020303" pitchFamily="18" charset="0"/>
              </a:rPr>
              <a:t>(</a:t>
            </a:r>
            <a:r>
              <a:rPr lang="en-GB" sz="2400" dirty="0" err="1" smtClean="0">
                <a:latin typeface="Georgia" panose="02040502050405020303" pitchFamily="18" charset="0"/>
              </a:rPr>
              <a:t>phentolamine</a:t>
            </a:r>
            <a:r>
              <a:rPr lang="en-GB" sz="2400" dirty="0" smtClean="0">
                <a:latin typeface="Georgia" panose="02040502050405020303" pitchFamily="18" charset="0"/>
              </a:rPr>
              <a:t> is combined </a:t>
            </a:r>
            <a:r>
              <a:rPr lang="en-GB" sz="2400" dirty="0">
                <a:latin typeface="Georgia" panose="02040502050405020303" pitchFamily="18" charset="0"/>
              </a:rPr>
              <a:t>with a β blocker </a:t>
            </a:r>
            <a:r>
              <a:rPr lang="en-GB" sz="2400" dirty="0" smtClean="0">
                <a:latin typeface="Georgia" panose="02040502050405020303" pitchFamily="18" charset="0"/>
              </a:rPr>
              <a:t>to treat </a:t>
            </a:r>
            <a:r>
              <a:rPr lang="en-GB" sz="2400" dirty="0">
                <a:latin typeface="Georgia" panose="02040502050405020303" pitchFamily="18" charset="0"/>
              </a:rPr>
              <a:t>the clonidine withdrawal </a:t>
            </a:r>
            <a:r>
              <a:rPr lang="en-GB" sz="2400" dirty="0" smtClean="0">
                <a:latin typeface="Georgia" panose="02040502050405020303" pitchFamily="18" charset="0"/>
              </a:rPr>
              <a:t>syndrome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45660"/>
            <a:ext cx="8734567" cy="764274"/>
          </a:xfrm>
        </p:spPr>
        <p:txBody>
          <a:bodyPr>
            <a:noAutofit/>
          </a:bodyPr>
          <a:lstStyle/>
          <a:p>
            <a:pPr algn="l"/>
            <a:r>
              <a:rPr lang="en-GB" sz="2600" b="1" cap="all" dirty="0">
                <a:latin typeface="Georgia" panose="02040502050405020303" pitchFamily="18" charset="0"/>
              </a:rPr>
              <a:t>Non-selective alpha </a:t>
            </a:r>
            <a:r>
              <a:rPr lang="en-GB" sz="2600" b="1" cap="all" dirty="0" err="1">
                <a:latin typeface="Georgia" panose="02040502050405020303" pitchFamily="18" charset="0"/>
              </a:rPr>
              <a:t>adrenoceptor</a:t>
            </a:r>
            <a:r>
              <a:rPr lang="en-GB" sz="2600" b="1" cap="all" dirty="0">
                <a:latin typeface="Georgia" panose="02040502050405020303" pitchFamily="18" charset="0"/>
              </a:rPr>
              <a:t> </a:t>
            </a:r>
            <a:r>
              <a:rPr lang="en-GB" sz="2600" b="1" cap="all" dirty="0" smtClean="0">
                <a:latin typeface="Georgia" panose="02040502050405020303" pitchFamily="18" charset="0"/>
              </a:rPr>
              <a:t>antagonists …. CONT’D</a:t>
            </a:r>
            <a:endParaRPr lang="en-GB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447799"/>
            <a:ext cx="8734567" cy="4908551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Adverse effects include postural hypotension, tachycardia, angina and </a:t>
            </a:r>
            <a:r>
              <a:rPr lang="en-US" sz="2400" dirty="0" err="1" smtClean="0">
                <a:latin typeface="Georgia" panose="02040502050405020303" pitchFamily="18" charset="0"/>
              </a:rPr>
              <a:t>diarrhoea</a:t>
            </a:r>
            <a:endParaRPr lang="en-US" sz="2400" dirty="0">
              <a:latin typeface="Georgia" panose="02040502050405020303" pitchFamily="18" charset="0"/>
            </a:endParaRP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Inhibition of the negative feedback effect of noradrenaline on </a:t>
            </a:r>
            <a:r>
              <a:rPr lang="el-GR" sz="2400" dirty="0">
                <a:latin typeface="Georgia" panose="02040502050405020303" pitchFamily="18" charset="0"/>
              </a:rPr>
              <a:t>α</a:t>
            </a:r>
            <a:r>
              <a:rPr lang="en-US" sz="2400" baseline="-25000" dirty="0">
                <a:latin typeface="Georgia" panose="02040502050405020303" pitchFamily="18" charset="0"/>
              </a:rPr>
              <a:t>2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adrenoceptors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results in increased noradrenaline release which activates </a:t>
            </a: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US" sz="2400" baseline="-25000" dirty="0" smtClean="0">
                <a:latin typeface="Georgia" panose="02040502050405020303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adrenoceptors</a:t>
            </a:r>
            <a:r>
              <a:rPr lang="en-US" sz="2400" dirty="0" smtClean="0">
                <a:latin typeface="Georgia" panose="02040502050405020303" pitchFamily="18" charset="0"/>
              </a:rPr>
              <a:t> causing tachycardia and angina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77421"/>
            <a:ext cx="8693624" cy="928047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Beta-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adrenoceptor</a:t>
            </a:r>
            <a:r>
              <a:rPr lang="en-US" sz="2600" b="1" cap="all" dirty="0" smtClean="0">
                <a:latin typeface="Georgia" panose="02040502050405020303" pitchFamily="18" charset="0"/>
              </a:rPr>
              <a:t> antagonists (beta-blockers)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600199"/>
            <a:ext cx="8693624" cy="5026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Drugs that are antagonist on </a:t>
            </a: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US" sz="2400" baseline="-25000" dirty="0" smtClean="0">
                <a:latin typeface="Georgia" panose="02040502050405020303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adrenoceptors</a:t>
            </a:r>
            <a:r>
              <a:rPr lang="en-US" sz="2400" dirty="0" smtClean="0">
                <a:latin typeface="Georgia" panose="02040502050405020303" pitchFamily="18" charset="0"/>
              </a:rPr>
              <a:t> (beta-blockers) decrease blood pressure through decreasing cardiac output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Blockade </a:t>
            </a:r>
            <a:r>
              <a:rPr lang="en-US" sz="2400" dirty="0">
                <a:latin typeface="Georgia" panose="02040502050405020303" pitchFamily="18" charset="0"/>
              </a:rPr>
              <a:t>of </a:t>
            </a:r>
            <a:r>
              <a:rPr lang="el-GR" sz="2400" dirty="0">
                <a:latin typeface="Georgia" panose="02040502050405020303" pitchFamily="18" charset="0"/>
              </a:rPr>
              <a:t>β</a:t>
            </a:r>
            <a:r>
              <a:rPr lang="en-US" sz="2400" baseline="-25000" dirty="0"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adrenoceptors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receptors </a:t>
            </a:r>
            <a:r>
              <a:rPr lang="en-US" sz="2400" dirty="0" smtClean="0">
                <a:latin typeface="Georgia" panose="02040502050405020303" pitchFamily="18" charset="0"/>
              </a:rPr>
              <a:t>also reduces </a:t>
            </a:r>
            <a:r>
              <a:rPr lang="en-US" sz="2400" dirty="0">
                <a:latin typeface="Georgia" panose="02040502050405020303" pitchFamily="18" charset="0"/>
              </a:rPr>
              <a:t>renin angiotensin system activity and </a:t>
            </a:r>
            <a:r>
              <a:rPr lang="en-US" sz="2400" dirty="0" smtClean="0">
                <a:latin typeface="Georgia" panose="02040502050405020303" pitchFamily="18" charset="0"/>
              </a:rPr>
              <a:t>this contributes </a:t>
            </a:r>
            <a:r>
              <a:rPr lang="en-US" sz="2400" dirty="0">
                <a:latin typeface="Georgia" panose="02040502050405020303" pitchFamily="18" charset="0"/>
              </a:rPr>
              <a:t>to lowering of blood </a:t>
            </a:r>
            <a:r>
              <a:rPr lang="en-US" sz="2400" dirty="0" smtClean="0">
                <a:latin typeface="Georgia" panose="02040502050405020303" pitchFamily="18" charset="0"/>
              </a:rPr>
              <a:t>pressure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Blockade of </a:t>
            </a: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GB" sz="2400" dirty="0" smtClean="0">
                <a:latin typeface="Georgia" panose="02040502050405020303" pitchFamily="18" charset="0"/>
              </a:rPr>
              <a:t>-receptors </a:t>
            </a:r>
            <a:r>
              <a:rPr lang="en-GB" sz="2400" dirty="0">
                <a:latin typeface="Georgia" panose="02040502050405020303" pitchFamily="18" charset="0"/>
              </a:rPr>
              <a:t>in the brainstem and of presynaptic </a:t>
            </a:r>
            <a:r>
              <a:rPr lang="el-GR" sz="2400" dirty="0">
                <a:latin typeface="Georgia" panose="02040502050405020303" pitchFamily="18" charset="0"/>
              </a:rPr>
              <a:t>β </a:t>
            </a:r>
            <a:r>
              <a:rPr lang="en-GB" sz="2400" dirty="0" smtClean="0">
                <a:latin typeface="Georgia" panose="02040502050405020303" pitchFamily="18" charset="0"/>
              </a:rPr>
              <a:t>-</a:t>
            </a:r>
            <a:r>
              <a:rPr lang="en-GB" sz="2400" dirty="0">
                <a:latin typeface="Georgia" panose="02040502050405020303" pitchFamily="18" charset="0"/>
              </a:rPr>
              <a:t>receptors in the periphery inhibits the release of noradrenaline and decreases sympathetic nervous system activity. This also contributes to lowering of blood pressure</a:t>
            </a:r>
            <a:r>
              <a:rPr lang="en-GB" sz="2400" dirty="0" smtClean="0">
                <a:latin typeface="Georgia" panose="02040502050405020303" pitchFamily="18" charset="0"/>
              </a:rPr>
              <a:t>.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5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7"/>
            <a:ext cx="8679976" cy="795337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Non-selective &amp; cardio-selective beta-blockers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00200"/>
            <a:ext cx="8679976" cy="502602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Examples: Non-selective beta-blockers (e.g</a:t>
            </a:r>
            <a:r>
              <a:rPr lang="en-US" sz="2400" dirty="0">
                <a:latin typeface="Georgia" panose="02040502050405020303" pitchFamily="18" charset="0"/>
              </a:rPr>
              <a:t>. propranolol, </a:t>
            </a:r>
            <a:r>
              <a:rPr lang="en-US" sz="2400" dirty="0" smtClean="0">
                <a:latin typeface="Georgia" panose="02040502050405020303" pitchFamily="18" charset="0"/>
              </a:rPr>
              <a:t>and </a:t>
            </a:r>
            <a:r>
              <a:rPr lang="en-US" sz="2400" dirty="0" err="1" smtClean="0">
                <a:latin typeface="Georgia" panose="02040502050405020303" pitchFamily="18" charset="0"/>
              </a:rPr>
              <a:t>nadolol</a:t>
            </a:r>
            <a:r>
              <a:rPr lang="en-US" sz="2400" dirty="0" smtClean="0">
                <a:latin typeface="Georgia" panose="02040502050405020303" pitchFamily="18" charset="0"/>
              </a:rPr>
              <a:t>) equally block both </a:t>
            </a: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US" sz="2400" baseline="-25000" dirty="0" smtClean="0">
                <a:latin typeface="Georgia" panose="02040502050405020303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adrenoceptors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l-GR" sz="2400" dirty="0" smtClean="0">
                <a:latin typeface="Georgia" panose="02040502050405020303" pitchFamily="18" charset="0"/>
              </a:rPr>
              <a:t>β</a:t>
            </a:r>
            <a:r>
              <a:rPr lang="en-US" sz="2400" baseline="-25000" dirty="0"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 blockade is the one required for blood pressure </a:t>
            </a:r>
            <a:r>
              <a:rPr lang="en-US" sz="2400" dirty="0" smtClean="0">
                <a:latin typeface="Georgia" panose="02040502050405020303" pitchFamily="18" charset="0"/>
              </a:rPr>
              <a:t>control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Cardio-selective </a:t>
            </a:r>
            <a:r>
              <a:rPr lang="en-US" sz="2400" dirty="0">
                <a:latin typeface="Georgia" panose="02040502050405020303" pitchFamily="18" charset="0"/>
              </a:rPr>
              <a:t>beta-blockers </a:t>
            </a:r>
            <a:r>
              <a:rPr lang="en-US" sz="2400" dirty="0" smtClean="0">
                <a:latin typeface="Georgia" panose="02040502050405020303" pitchFamily="18" charset="0"/>
              </a:rPr>
              <a:t>(e.g. </a:t>
            </a:r>
            <a:r>
              <a:rPr lang="en-US" sz="2400" dirty="0" err="1" smtClean="0">
                <a:latin typeface="Georgia" panose="02040502050405020303" pitchFamily="18" charset="0"/>
              </a:rPr>
              <a:t>nebivolol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metoprolol</a:t>
            </a:r>
            <a:r>
              <a:rPr lang="en-US" sz="2400" dirty="0">
                <a:latin typeface="Georgia" panose="02040502050405020303" pitchFamily="18" charset="0"/>
              </a:rPr>
              <a:t>, atenolol, </a:t>
            </a:r>
            <a:r>
              <a:rPr lang="en-US" sz="2400" dirty="0" err="1">
                <a:latin typeface="Georgia" panose="02040502050405020303" pitchFamily="18" charset="0"/>
              </a:rPr>
              <a:t>betaxolol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bisoprolol</a:t>
            </a:r>
            <a:r>
              <a:rPr lang="en-US" sz="2400" dirty="0" smtClean="0">
                <a:latin typeface="Georgia" panose="02040502050405020303" pitchFamily="18" charset="0"/>
              </a:rPr>
              <a:t>) block </a:t>
            </a:r>
            <a:r>
              <a:rPr lang="el-GR" sz="2400" dirty="0">
                <a:latin typeface="Georgia" panose="02040502050405020303" pitchFamily="18" charset="0"/>
              </a:rPr>
              <a:t>β</a:t>
            </a:r>
            <a:r>
              <a:rPr lang="en-US" sz="2400" baseline="-25000" dirty="0"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 receptors more than </a:t>
            </a:r>
            <a:r>
              <a:rPr lang="el-GR" sz="2400" dirty="0">
                <a:latin typeface="Georgia" panose="02040502050405020303" pitchFamily="18" charset="0"/>
              </a:rPr>
              <a:t>β</a:t>
            </a:r>
            <a:r>
              <a:rPr lang="en-US" sz="2400" baseline="-25000" dirty="0">
                <a:latin typeface="Georgia" panose="02040502050405020303" pitchFamily="18" charset="0"/>
              </a:rPr>
              <a:t>2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receptors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720920" cy="847344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sz="2600" b="1" cap="all" dirty="0">
                <a:latin typeface="Georgia" panose="02040502050405020303" pitchFamily="18" charset="0"/>
              </a:rPr>
              <a:t>Beta-blockers with agonist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447801"/>
            <a:ext cx="8720920" cy="49085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Some </a:t>
            </a:r>
            <a:r>
              <a:rPr lang="en-US" sz="2400" dirty="0">
                <a:latin typeface="Georgia" panose="02040502050405020303" pitchFamily="18" charset="0"/>
              </a:rPr>
              <a:t>beta-blockers are partial agonists (i.e. they have some intrinsic sympathomimetic </a:t>
            </a:r>
            <a:r>
              <a:rPr lang="en-US" sz="2400" dirty="0" smtClean="0">
                <a:latin typeface="Georgia" panose="02040502050405020303" pitchFamily="18" charset="0"/>
              </a:rPr>
              <a:t>activity). E.g. </a:t>
            </a:r>
            <a:r>
              <a:rPr lang="en-US" sz="2400" dirty="0" err="1" smtClean="0">
                <a:latin typeface="Georgia" panose="02040502050405020303" pitchFamily="18" charset="0"/>
              </a:rPr>
              <a:t>pindolol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acebutolol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penbutolol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lower BP by decreasing vascular resistance [through agonist activity on </a:t>
            </a:r>
            <a:r>
              <a:rPr lang="el-GR" sz="2400" dirty="0">
                <a:latin typeface="Georgia" panose="02040502050405020303" pitchFamily="18" charset="0"/>
              </a:rPr>
              <a:t>β</a:t>
            </a:r>
            <a:r>
              <a:rPr lang="en-US" sz="2400" baseline="-25000" dirty="0">
                <a:latin typeface="Georgia" panose="02040502050405020303" pitchFamily="18" charset="0"/>
              </a:rPr>
              <a:t>2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receptors, and through blocking brainstem and peripheral presynaptic beta receptors]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depress cardiac output or heart rate less than beta blockers that are pure antagonists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are beneficial for patients with </a:t>
            </a:r>
            <a:r>
              <a:rPr lang="en-US" sz="2400" dirty="0" err="1" smtClean="0">
                <a:latin typeface="Georgia" panose="02040502050405020303" pitchFamily="18" charset="0"/>
              </a:rPr>
              <a:t>bradyarrhythmias</a:t>
            </a:r>
            <a:r>
              <a:rPr lang="en-US" sz="2400" dirty="0" smtClean="0">
                <a:latin typeface="Georgia" panose="02040502050405020303" pitchFamily="18" charset="0"/>
              </a:rPr>
              <a:t> or peripheral vascular disease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3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14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Blood </a:t>
            </a:r>
            <a:r>
              <a:rPr lang="en-US" sz="2400" dirty="0">
                <a:latin typeface="Georgia" panose="02040502050405020303" pitchFamily="18" charset="0"/>
              </a:rPr>
              <a:t>pressure = Cardiac output x Peripheral vascular resistance (BP = CO x PVR)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Cardiac output = Stroke volume x heart rate (CO = SV x HR)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BP is regulated through control of CO and PVR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BP control is regulated at four sites: brain, heart (CO), arterioles (PVR) and </a:t>
            </a:r>
            <a:r>
              <a:rPr lang="en-US" sz="2400" dirty="0" err="1">
                <a:latin typeface="Georgia" panose="02040502050405020303" pitchFamily="18" charset="0"/>
              </a:rPr>
              <a:t>venules</a:t>
            </a:r>
            <a:r>
              <a:rPr lang="en-US" sz="2400" dirty="0">
                <a:latin typeface="Georgia" panose="02040502050405020303" pitchFamily="18" charset="0"/>
              </a:rPr>
              <a:t> (venous return) and kidney (blood volume)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Anti-hypertensive drugs act at these sites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152400"/>
            <a:ext cx="848208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1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9"/>
            <a:ext cx="8666328" cy="955342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en-US" sz="2600" b="1" cap="all" dirty="0">
                <a:latin typeface="Georgia" panose="02040502050405020303" pitchFamily="18" charset="0"/>
              </a:rPr>
              <a:t>Beta-blockers with alpha-</a:t>
            </a:r>
            <a:r>
              <a:rPr lang="en-US" sz="2600" b="1" cap="all" dirty="0" err="1">
                <a:latin typeface="Georgia" panose="02040502050405020303" pitchFamily="18" charset="0"/>
              </a:rPr>
              <a:t>adrenoceptor</a:t>
            </a:r>
            <a:r>
              <a:rPr lang="en-US" sz="2600" b="1" cap="all" dirty="0">
                <a:latin typeface="Georgia" panose="02040502050405020303" pitchFamily="18" charset="0"/>
              </a:rPr>
              <a:t> blocking effects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66328" cy="510539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Labetalol and </a:t>
            </a:r>
            <a:r>
              <a:rPr lang="en-US" sz="2400" dirty="0" err="1" smtClean="0">
                <a:latin typeface="Georgia" panose="02040502050405020303" pitchFamily="18" charset="0"/>
              </a:rPr>
              <a:t>carvedilol</a:t>
            </a:r>
            <a:r>
              <a:rPr lang="en-US" sz="2400" dirty="0" smtClean="0">
                <a:latin typeface="Georgia" panose="02040502050405020303" pitchFamily="18" charset="0"/>
              </a:rPr>
              <a:t> are beta-blockers that also block alpha-</a:t>
            </a:r>
            <a:r>
              <a:rPr lang="en-US" sz="2400" dirty="0" err="1" smtClean="0">
                <a:latin typeface="Georgia" panose="02040502050405020303" pitchFamily="18" charset="0"/>
              </a:rPr>
              <a:t>adrenoceptors</a:t>
            </a:r>
            <a:r>
              <a:rPr lang="en-US" sz="2400" dirty="0">
                <a:latin typeface="Georgia" panose="02040502050405020303" pitchFamily="18" charset="0"/>
              </a:rPr>
              <a:t>. The alpha-</a:t>
            </a:r>
            <a:r>
              <a:rPr lang="en-US" sz="2400" dirty="0" err="1">
                <a:latin typeface="Georgia" panose="02040502050405020303" pitchFamily="18" charset="0"/>
              </a:rPr>
              <a:t>adrenoceptor</a:t>
            </a:r>
            <a:r>
              <a:rPr lang="en-US" sz="2400" dirty="0">
                <a:latin typeface="Georgia" panose="02040502050405020303" pitchFamily="18" charset="0"/>
              </a:rPr>
              <a:t> blocking effect contributes to anti-hypertensive effect through reduction of </a:t>
            </a:r>
            <a:r>
              <a:rPr lang="en-US" sz="2400" dirty="0" smtClean="0">
                <a:latin typeface="Georgia" panose="02040502050405020303" pitchFamily="18" charset="0"/>
              </a:rPr>
              <a:t>peripheral vascular resistance.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Labetalol is useful in hypertension due to </a:t>
            </a:r>
            <a:r>
              <a:rPr lang="en-US" sz="2400" dirty="0" err="1" smtClean="0">
                <a:latin typeface="Georgia" panose="02040502050405020303" pitchFamily="18" charset="0"/>
              </a:rPr>
              <a:t>phaeochromocytoma</a:t>
            </a:r>
            <a:r>
              <a:rPr lang="en-US" sz="2400" dirty="0" smtClean="0">
                <a:latin typeface="Georgia" panose="02040502050405020303" pitchFamily="18" charset="0"/>
              </a:rPr>
              <a:t> and in hypertensive emergencies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Labetalol is also useful in the management of hypertension in pregnancy [does not have adverse effects on the </a:t>
            </a:r>
            <a:r>
              <a:rPr lang="en-US" sz="2400" dirty="0" err="1" smtClean="0">
                <a:latin typeface="Georgia" panose="02040502050405020303" pitchFamily="18" charset="0"/>
              </a:rPr>
              <a:t>foetus</a:t>
            </a:r>
            <a:r>
              <a:rPr lang="en-US" sz="2400" dirty="0" smtClean="0">
                <a:latin typeface="Georgia" panose="02040502050405020303" pitchFamily="18" charset="0"/>
              </a:rPr>
              <a:t>]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Caverdilol</a:t>
            </a:r>
            <a:r>
              <a:rPr lang="en-US" sz="2400" dirty="0" smtClean="0">
                <a:latin typeface="Georgia" panose="02040502050405020303" pitchFamily="18" charset="0"/>
              </a:rPr>
              <a:t> reduces mortality in heart failure and is therefore particularly useful in patients with hypertension and heart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191068"/>
            <a:ext cx="8789158" cy="809577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Beta-blockers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371600"/>
            <a:ext cx="8693624" cy="51054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sz="2400" b="1" dirty="0" err="1" smtClean="0">
                <a:latin typeface="Georgia" panose="02040502050405020303" pitchFamily="18" charset="0"/>
              </a:rPr>
              <a:t>Nebivolol</a:t>
            </a:r>
            <a:r>
              <a:rPr lang="en-GB" sz="2400" b="1" dirty="0" smtClean="0">
                <a:latin typeface="Georgia" panose="02040502050405020303" pitchFamily="18" charset="0"/>
              </a:rPr>
              <a:t> </a:t>
            </a:r>
            <a:endParaRPr lang="en-GB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sz="2400" dirty="0" smtClean="0">
                <a:latin typeface="Georgia" panose="02040502050405020303" pitchFamily="18" charset="0"/>
              </a:rPr>
              <a:t>A β</a:t>
            </a:r>
            <a:r>
              <a:rPr lang="en-GB" sz="2400" baseline="-25000" dirty="0" smtClean="0">
                <a:latin typeface="Georgia" panose="02040502050405020303" pitchFamily="18" charset="0"/>
              </a:rPr>
              <a:t>1</a:t>
            </a:r>
            <a:r>
              <a:rPr lang="en-GB" sz="2400" dirty="0" smtClean="0">
                <a:latin typeface="Georgia" panose="02040502050405020303" pitchFamily="18" charset="0"/>
              </a:rPr>
              <a:t>-selective </a:t>
            </a:r>
            <a:r>
              <a:rPr lang="en-GB" sz="2400" dirty="0">
                <a:latin typeface="Georgia" panose="02040502050405020303" pitchFamily="18" charset="0"/>
              </a:rPr>
              <a:t>blocker with </a:t>
            </a:r>
            <a:r>
              <a:rPr lang="en-GB" sz="2400" dirty="0" err="1">
                <a:latin typeface="Georgia" panose="02040502050405020303" pitchFamily="18" charset="0"/>
              </a:rPr>
              <a:t>vasodilating</a:t>
            </a:r>
            <a:r>
              <a:rPr lang="en-GB" sz="2400" dirty="0">
                <a:latin typeface="Georgia" panose="02040502050405020303" pitchFamily="18" charset="0"/>
              </a:rPr>
              <a:t> properties </a:t>
            </a:r>
            <a:r>
              <a:rPr lang="en-GB" sz="2400" dirty="0" smtClean="0">
                <a:latin typeface="Georgia" panose="02040502050405020303" pitchFamily="18" charset="0"/>
              </a:rPr>
              <a:t>that are due </a:t>
            </a:r>
            <a:r>
              <a:rPr lang="en-GB" sz="2400" dirty="0">
                <a:latin typeface="Georgia" panose="02040502050405020303" pitchFamily="18" charset="0"/>
              </a:rPr>
              <a:t>to an increase in endothelial release of nitric oxide via induction of endothelial nitric oxide </a:t>
            </a:r>
            <a:r>
              <a:rPr lang="en-GB" sz="2400" dirty="0" smtClean="0">
                <a:latin typeface="Georgia" panose="02040502050405020303" pitchFamily="18" charset="0"/>
              </a:rPr>
              <a:t>synthase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sz="2400" b="1" dirty="0" err="1">
                <a:latin typeface="Georgia" panose="02040502050405020303" pitchFamily="18" charset="0"/>
              </a:rPr>
              <a:t>Esmolol</a:t>
            </a:r>
            <a:endParaRPr lang="en-GB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sz="2400" dirty="0">
                <a:latin typeface="Georgia" panose="02040502050405020303" pitchFamily="18" charset="0"/>
              </a:rPr>
              <a:t>A</a:t>
            </a:r>
            <a:r>
              <a:rPr lang="en-GB" sz="2400" dirty="0" smtClean="0">
                <a:latin typeface="Georgia" panose="02040502050405020303" pitchFamily="18" charset="0"/>
              </a:rPr>
              <a:t> </a:t>
            </a:r>
            <a:r>
              <a:rPr lang="en-GB" sz="2400" dirty="0">
                <a:latin typeface="Georgia" panose="02040502050405020303" pitchFamily="18" charset="0"/>
              </a:rPr>
              <a:t>β</a:t>
            </a:r>
            <a:r>
              <a:rPr lang="en-GB" sz="2400" baseline="-25000" dirty="0">
                <a:latin typeface="Georgia" panose="02040502050405020303" pitchFamily="18" charset="0"/>
              </a:rPr>
              <a:t>1</a:t>
            </a:r>
            <a:r>
              <a:rPr lang="en-GB" sz="2400" dirty="0">
                <a:latin typeface="Georgia" panose="02040502050405020303" pitchFamily="18" charset="0"/>
              </a:rPr>
              <a:t>-selective blocker that </a:t>
            </a:r>
            <a:r>
              <a:rPr lang="en-GB" sz="2400" dirty="0" smtClean="0">
                <a:latin typeface="Georgia" panose="02040502050405020303" pitchFamily="18" charset="0"/>
              </a:rPr>
              <a:t>has </a:t>
            </a:r>
            <a:r>
              <a:rPr lang="en-GB" sz="2400" dirty="0">
                <a:latin typeface="Georgia" panose="02040502050405020303" pitchFamily="18" charset="0"/>
              </a:rPr>
              <a:t>a short half-life (</a:t>
            </a:r>
            <a:r>
              <a:rPr lang="en-GB" sz="2400" dirty="0" smtClean="0">
                <a:latin typeface="Georgia" panose="02040502050405020303" pitchFamily="18" charset="0"/>
              </a:rPr>
              <a:t>9–10 minutes</a:t>
            </a:r>
            <a:r>
              <a:rPr lang="en-GB" sz="2400" dirty="0">
                <a:latin typeface="Georgia" panose="02040502050405020303" pitchFamily="18" charset="0"/>
              </a:rPr>
              <a:t>) and is administered by intravenous </a:t>
            </a:r>
            <a:r>
              <a:rPr lang="en-GB" sz="2400" dirty="0" smtClean="0">
                <a:latin typeface="Georgia" panose="02040502050405020303" pitchFamily="18" charset="0"/>
              </a:rPr>
              <a:t>infusion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sz="2400" dirty="0">
                <a:latin typeface="Georgia" panose="02040502050405020303" pitchFamily="18" charset="0"/>
              </a:rPr>
              <a:t>U</a:t>
            </a:r>
            <a:r>
              <a:rPr lang="en-GB" sz="2400" dirty="0" smtClean="0">
                <a:latin typeface="Georgia" panose="02040502050405020303" pitchFamily="18" charset="0"/>
              </a:rPr>
              <a:t>sed </a:t>
            </a:r>
            <a:r>
              <a:rPr lang="en-GB" sz="2400" dirty="0">
                <a:latin typeface="Georgia" panose="02040502050405020303" pitchFamily="18" charset="0"/>
              </a:rPr>
              <a:t>for management of intraoperative and postoperative </a:t>
            </a:r>
            <a:r>
              <a:rPr lang="en-GB" sz="2400" dirty="0" smtClean="0">
                <a:latin typeface="Georgia" panose="02040502050405020303" pitchFamily="18" charset="0"/>
              </a:rPr>
              <a:t>hypertension,  and </a:t>
            </a:r>
            <a:r>
              <a:rPr lang="en-GB" sz="2400" dirty="0">
                <a:latin typeface="Georgia" panose="02040502050405020303" pitchFamily="18" charset="0"/>
              </a:rPr>
              <a:t>h</a:t>
            </a:r>
            <a:r>
              <a:rPr lang="en-GB" sz="2400" dirty="0" smtClean="0">
                <a:latin typeface="Georgia" panose="02040502050405020303" pitchFamily="18" charset="0"/>
              </a:rPr>
              <a:t>ypertensive emergencies (especially when there is tachycardia) 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69740" cy="7159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Renin-angiotensin</a:t>
            </a:r>
            <a:r>
              <a:rPr lang="en-US" sz="2600" b="1" cap="all" dirty="0" smtClean="0">
                <a:latin typeface="Georgia" panose="02040502050405020303" pitchFamily="18" charset="0"/>
              </a:rPr>
              <a:t> system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600200"/>
            <a:ext cx="8669740" cy="472439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Renin</a:t>
            </a:r>
            <a:r>
              <a:rPr lang="en-US" sz="2400" dirty="0" smtClean="0">
                <a:latin typeface="Georgia" panose="02040502050405020303" pitchFamily="18" charset="0"/>
              </a:rPr>
              <a:t> released from the kidney cortex splits off </a:t>
            </a: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 from </a:t>
            </a:r>
            <a:r>
              <a:rPr lang="en-US" sz="2400" dirty="0" err="1" smtClean="0">
                <a:latin typeface="Georgia" panose="02040502050405020303" pitchFamily="18" charset="0"/>
              </a:rPr>
              <a:t>angiotensinogen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 is then converted to </a:t>
            </a: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II by </a:t>
            </a: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converting enzyme (ACE)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Angiotensin II has these effects: (1) vasoconstriction (2) stimulates release of aldosterone resulting in sodium and water retention (3) stimulates the sympathetic nervous system (4) myocardial hypertrophy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69740" cy="7159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Renin-angiotensin system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600200"/>
            <a:ext cx="8669740" cy="4724399"/>
          </a:xfrm>
        </p:spPr>
        <p:txBody>
          <a:bodyPr>
            <a:no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Angiotensin II contributes to high PVR in hypertensive states associated with high plasma renin activity such as: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R</a:t>
            </a:r>
            <a:r>
              <a:rPr lang="en-US" sz="2400" dirty="0" smtClean="0">
                <a:latin typeface="Georgia" panose="02040502050405020303" pitchFamily="18" charset="0"/>
              </a:rPr>
              <a:t>enal artery stenosis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Some intrinsic renal diseases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M</a:t>
            </a:r>
            <a:r>
              <a:rPr lang="en-US" sz="2400" dirty="0" smtClean="0">
                <a:latin typeface="Georgia" panose="02040502050405020303" pitchFamily="18" charset="0"/>
              </a:rPr>
              <a:t>alignant hypertension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E</a:t>
            </a:r>
            <a:r>
              <a:rPr lang="en-US" sz="2400" dirty="0" smtClean="0">
                <a:latin typeface="Georgia" panose="02040502050405020303" pitchFamily="18" charset="0"/>
              </a:rPr>
              <a:t>ssential hypertension after treatment with sodium restriction, diuretics or vasodilators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03" y="122831"/>
            <a:ext cx="8598090" cy="941694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Angiotensin</a:t>
            </a:r>
            <a:r>
              <a:rPr lang="en-US" sz="2600" b="1" cap="all" dirty="0" smtClean="0">
                <a:latin typeface="Georgia" panose="02040502050405020303" pitchFamily="18" charset="0"/>
              </a:rPr>
              <a:t>-converting enzyme (ACE) inhibitors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447801"/>
            <a:ext cx="8598090" cy="49085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Examples: </a:t>
            </a:r>
            <a:r>
              <a:rPr lang="en-US" sz="2400" dirty="0" err="1" smtClean="0">
                <a:latin typeface="Georgia" panose="02040502050405020303" pitchFamily="18" charset="0"/>
              </a:rPr>
              <a:t>captopril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enalapril</a:t>
            </a:r>
            <a:r>
              <a:rPr lang="en-US" sz="2400" dirty="0" smtClean="0">
                <a:latin typeface="Georgia" panose="02040502050405020303" pitchFamily="18" charset="0"/>
              </a:rPr>
              <a:t> (pro-drug for the active drug </a:t>
            </a:r>
            <a:r>
              <a:rPr lang="en-US" sz="2400" dirty="0" err="1" smtClean="0">
                <a:latin typeface="Georgia" panose="02040502050405020303" pitchFamily="18" charset="0"/>
              </a:rPr>
              <a:t>enalaprilat</a:t>
            </a:r>
            <a:r>
              <a:rPr lang="en-US" sz="2400" dirty="0" smtClean="0">
                <a:latin typeface="Georgia" panose="02040502050405020303" pitchFamily="18" charset="0"/>
              </a:rPr>
              <a:t>), </a:t>
            </a:r>
            <a:r>
              <a:rPr lang="en-US" sz="2400" dirty="0" err="1" smtClean="0">
                <a:latin typeface="Georgia" panose="02040502050405020303" pitchFamily="18" charset="0"/>
              </a:rPr>
              <a:t>lisinopril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perindopril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quinapril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fosinopril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ramipril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MOA: inhibit ACE thereby preventing the conversion of </a:t>
            </a: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 to </a:t>
            </a: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II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Actions: lower blood pressure by decreasing peripheral vascular resistance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ACE inhibitors have a useful role in treating patients with chronic renal disease because they reduce </a:t>
            </a:r>
            <a:r>
              <a:rPr lang="en-US" sz="2400" dirty="0" err="1" smtClean="0">
                <a:latin typeface="Georgia" panose="02040502050405020303" pitchFamily="18" charset="0"/>
              </a:rPr>
              <a:t>proteinuria</a:t>
            </a:r>
            <a:r>
              <a:rPr lang="en-US" sz="2400" dirty="0" smtClean="0">
                <a:latin typeface="Georgia" panose="02040502050405020303" pitchFamily="18" charset="0"/>
              </a:rPr>
              <a:t> and stabilize renal function. They do so by reducing </a:t>
            </a:r>
            <a:r>
              <a:rPr lang="en-US" sz="2400" dirty="0" err="1" smtClean="0">
                <a:latin typeface="Georgia" panose="02040502050405020303" pitchFamily="18" charset="0"/>
              </a:rPr>
              <a:t>intraglomerular</a:t>
            </a:r>
            <a:r>
              <a:rPr lang="en-US" sz="2400" dirty="0" smtClean="0">
                <a:latin typeface="Georgia" panose="02040502050405020303" pitchFamily="18" charset="0"/>
              </a:rPr>
              <a:t> capillary pressure.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0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34568" cy="8683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ACE inhibitors …. cont’d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447800"/>
            <a:ext cx="8734568" cy="49085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ACE inhibitors are useful in hypertension with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Congestive heart failure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Diabetes type I and II (are the drugs of choice in diabetes-related early stage </a:t>
            </a:r>
            <a:r>
              <a:rPr lang="en-US" sz="2400" dirty="0" err="1" smtClean="0">
                <a:latin typeface="Georgia" panose="02040502050405020303" pitchFamily="18" charset="0"/>
              </a:rPr>
              <a:t>proteinuria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Coronary heart disease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High risk for coronary heart disease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Nephropathy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ACE inhibitors have no adverse effects on plasma lipids, glucose and sexual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8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7"/>
            <a:ext cx="8679976" cy="719137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ACE inhibitors: adverse effects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79976" cy="5102224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Adverse effects of ACE inhibitors: severe first dose hypotension in patients who are </a:t>
            </a:r>
            <a:r>
              <a:rPr lang="en-US" sz="2400" dirty="0" err="1" smtClean="0">
                <a:latin typeface="Georgia" panose="02040502050405020303" pitchFamily="18" charset="0"/>
              </a:rPr>
              <a:t>hypovolaemic</a:t>
            </a:r>
            <a:r>
              <a:rPr lang="en-US" sz="2400" dirty="0" smtClean="0">
                <a:latin typeface="Georgia" panose="02040502050405020303" pitchFamily="18" charset="0"/>
              </a:rPr>
              <a:t>, acute renal failure (particularly in patients with bilateral renal artery </a:t>
            </a:r>
            <a:r>
              <a:rPr lang="en-US" sz="2400" dirty="0" err="1" smtClean="0">
                <a:latin typeface="Georgia" panose="02040502050405020303" pitchFamily="18" charset="0"/>
              </a:rPr>
              <a:t>stenosis</a:t>
            </a:r>
            <a:r>
              <a:rPr lang="en-US" sz="2400" dirty="0" smtClean="0">
                <a:latin typeface="Georgia" panose="02040502050405020303" pitchFamily="18" charset="0"/>
              </a:rPr>
              <a:t>), </a:t>
            </a:r>
            <a:r>
              <a:rPr lang="en-US" sz="2400" dirty="0" err="1" smtClean="0">
                <a:latin typeface="Georgia" panose="02040502050405020303" pitchFamily="18" charset="0"/>
              </a:rPr>
              <a:t>hyperkalaemia</a:t>
            </a:r>
            <a:r>
              <a:rPr lang="en-US" sz="2400" dirty="0" smtClean="0">
                <a:latin typeface="Georgia" panose="02040502050405020303" pitchFamily="18" charset="0"/>
              </a:rPr>
              <a:t>, dry cough, wheezing, </a:t>
            </a:r>
            <a:r>
              <a:rPr lang="en-US" sz="2400" dirty="0" err="1" smtClean="0">
                <a:latin typeface="Georgia" panose="02040502050405020303" pitchFamily="18" charset="0"/>
              </a:rPr>
              <a:t>angioedema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Dry cough, wheezing and angioedema are due to </a:t>
            </a:r>
            <a:r>
              <a:rPr lang="en-US" sz="2400" dirty="0" err="1" smtClean="0">
                <a:latin typeface="Georgia" panose="02040502050405020303" pitchFamily="18" charset="0"/>
              </a:rPr>
              <a:t>bradykinin</a:t>
            </a:r>
            <a:r>
              <a:rPr lang="en-US" sz="2400" dirty="0" smtClean="0">
                <a:latin typeface="Georgia" panose="02040502050405020303" pitchFamily="18" charset="0"/>
              </a:rPr>
              <a:t> (ACE is the enzyme that degrades </a:t>
            </a:r>
            <a:r>
              <a:rPr lang="en-US" sz="2400" dirty="0" err="1" smtClean="0">
                <a:latin typeface="Georgia" panose="02040502050405020303" pitchFamily="18" charset="0"/>
              </a:rPr>
              <a:t>bradykinin</a:t>
            </a:r>
            <a:r>
              <a:rPr lang="en-US" sz="2400" dirty="0" smtClean="0">
                <a:latin typeface="Georgia" panose="02040502050405020303" pitchFamily="18" charset="0"/>
              </a:rPr>
              <a:t> so it accumulates when ACE inhibitors are given)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7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79976" cy="830001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ACE inhibitors: contraindications and drug interactions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79976" cy="5102224"/>
          </a:xfrm>
        </p:spPr>
        <p:txBody>
          <a:bodyPr>
            <a:no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Contraindications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ACE inhibitors are contraindicated in pregnancy (</a:t>
            </a:r>
            <a:r>
              <a:rPr lang="en-US" sz="2400" dirty="0" err="1" smtClean="0">
                <a:latin typeface="Georgia" panose="02040502050405020303" pitchFamily="18" charset="0"/>
              </a:rPr>
              <a:t>teratogenic</a:t>
            </a:r>
            <a:r>
              <a:rPr lang="en-US" sz="2400" dirty="0" smtClean="0">
                <a:latin typeface="Georgia" panose="02040502050405020303" pitchFamily="18" charset="0"/>
              </a:rPr>
              <a:t>, fetal hypotension, anuria and renal failure) and bilateral renal artery stenosis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Drug interactions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 err="1">
                <a:latin typeface="Georgia" panose="02040502050405020303" pitchFamily="18" charset="0"/>
              </a:rPr>
              <a:t>H</a:t>
            </a:r>
            <a:r>
              <a:rPr lang="en-US" sz="2400" dirty="0" err="1" smtClean="0">
                <a:latin typeface="Georgia" panose="02040502050405020303" pitchFamily="18" charset="0"/>
              </a:rPr>
              <a:t>yperkalaemia</a:t>
            </a:r>
            <a:r>
              <a:rPr lang="en-US" sz="2400" dirty="0" smtClean="0">
                <a:latin typeface="Georgia" panose="02040502050405020303" pitchFamily="18" charset="0"/>
              </a:rPr>
              <a:t> with potassium sparing diuretics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5" y="274638"/>
            <a:ext cx="8679977" cy="9445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Angiotensin</a:t>
            </a:r>
            <a:r>
              <a:rPr lang="en-US" sz="2600" b="1" cap="all" dirty="0" smtClean="0">
                <a:latin typeface="Georgia" panose="02040502050405020303" pitchFamily="18" charset="0"/>
              </a:rPr>
              <a:t> receptor blocking agents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752600"/>
            <a:ext cx="8679977" cy="46037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Examples: </a:t>
            </a:r>
            <a:r>
              <a:rPr lang="en-US" sz="2400" dirty="0" err="1" smtClean="0">
                <a:latin typeface="Georgia" panose="02040502050405020303" pitchFamily="18" charset="0"/>
              </a:rPr>
              <a:t>losartan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valsartan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telmisartan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candesartan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Block angiotensin II receptors (AT</a:t>
            </a:r>
            <a:r>
              <a:rPr lang="en-US" sz="2400" baseline="-25000" dirty="0" smtClean="0">
                <a:latin typeface="Georgia" panose="02040502050405020303" pitchFamily="18" charset="0"/>
              </a:rPr>
              <a:t>1 </a:t>
            </a:r>
            <a:r>
              <a:rPr lang="en-US" sz="2400" dirty="0" smtClean="0">
                <a:latin typeface="Georgia" panose="02040502050405020303" pitchFamily="18" charset="0"/>
              </a:rPr>
              <a:t>receptors</a:t>
            </a:r>
            <a:r>
              <a:rPr lang="en-US" sz="2400" baseline="-250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– these are the receptors that mediate most of the effects of </a:t>
            </a:r>
            <a:r>
              <a:rPr lang="en-US" sz="2400" dirty="0" smtClean="0">
                <a:latin typeface="Georgia" panose="02040502050405020303" pitchFamily="18" charset="0"/>
              </a:rPr>
              <a:t>angiotensin </a:t>
            </a:r>
            <a:r>
              <a:rPr lang="en-US" sz="2400" dirty="0" smtClean="0">
                <a:latin typeface="Georgia" panose="02040502050405020303" pitchFamily="18" charset="0"/>
              </a:rPr>
              <a:t>II on the cardiovascular system) and provide similar benefits to ACE inhibitors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Similar adverse effects to ACE inhibitors and contraindicated in pregnancy and bilateral renal artery stenosis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Do not lead to </a:t>
            </a:r>
            <a:r>
              <a:rPr lang="en-US" sz="2400" dirty="0" err="1" smtClean="0">
                <a:latin typeface="Georgia" panose="02040502050405020303" pitchFamily="18" charset="0"/>
              </a:rPr>
              <a:t>bradykinin</a:t>
            </a:r>
            <a:r>
              <a:rPr lang="en-US" sz="2400" dirty="0" smtClean="0">
                <a:latin typeface="Georgia" panose="02040502050405020303" pitchFamily="18" charset="0"/>
              </a:rPr>
              <a:t> accumulation therefore less incidence of cough and angioedema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8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52400"/>
            <a:ext cx="8679976" cy="625475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Direct acting vasodilators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43000"/>
            <a:ext cx="8679976" cy="5213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Oral vasodilators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channel blockers (</a:t>
            </a:r>
            <a:r>
              <a:rPr lang="en-US" sz="24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diltiazem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Hydralazine (also given </a:t>
            </a:r>
            <a:r>
              <a:rPr lang="en-US" sz="2400" dirty="0" err="1" smtClean="0">
                <a:latin typeface="Georgia" panose="02040502050405020303" pitchFamily="18" charset="0"/>
              </a:rPr>
              <a:t>parenterally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Minoxidil</a:t>
            </a:r>
            <a:endParaRPr lang="en-US" sz="2400" b="1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  <a:buNone/>
            </a:pPr>
            <a:r>
              <a:rPr lang="en-US" sz="2400" b="1" dirty="0" err="1" smtClean="0">
                <a:latin typeface="Georgia" panose="02040502050405020303" pitchFamily="18" charset="0"/>
              </a:rPr>
              <a:t>Parenteral</a:t>
            </a:r>
            <a:r>
              <a:rPr lang="en-US" sz="2400" b="1" dirty="0" smtClean="0">
                <a:latin typeface="Georgia" panose="02040502050405020303" pitchFamily="18" charset="0"/>
              </a:rPr>
              <a:t> vasodilators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Nitroprusside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Diazoxide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Hydralazine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Fenoldopam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228600"/>
            <a:ext cx="868990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IN" alt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371600"/>
            <a:ext cx="8437419" cy="498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outline the goals of anti-hypertensive therapy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classify anti-hypertensive drugs according to mechanisms of action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mechanisms of actions, clinical indications and adverse effects of the various groups of anti-hypertensive drugs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6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77420"/>
            <a:ext cx="8652680" cy="889379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Calcium channel blockers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447800"/>
            <a:ext cx="8652680" cy="495299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influx is necessary for contraction of smooth muscle and cardiac muscle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channel blockers bind on the calcium channels reducing the frequency of their opening in response to </a:t>
            </a:r>
            <a:r>
              <a:rPr lang="en-US" sz="2400" dirty="0" err="1" smtClean="0">
                <a:latin typeface="Georgia" panose="02040502050405020303" pitchFamily="18" charset="0"/>
              </a:rPr>
              <a:t>depolarisation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 effects of blockade of the calcium channels are smooth muscle relaxation, reduced contractility of cardiac muscle and decreases in sinus node pacemaker and in </a:t>
            </a:r>
            <a:r>
              <a:rPr lang="en-US" sz="2400" dirty="0" err="1" smtClean="0">
                <a:latin typeface="Georgia" panose="02040502050405020303" pitchFamily="18" charset="0"/>
              </a:rPr>
              <a:t>atrioventricular</a:t>
            </a:r>
            <a:r>
              <a:rPr lang="en-US" sz="2400" dirty="0" smtClean="0">
                <a:latin typeface="Georgia" panose="02040502050405020303" pitchFamily="18" charset="0"/>
              </a:rPr>
              <a:t> node conduction velocity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93624" cy="680705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Calcium channel blockers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76399"/>
            <a:ext cx="8693624" cy="4949825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Mechanism of action: </a:t>
            </a:r>
            <a:r>
              <a:rPr lang="en-US" sz="2400" dirty="0">
                <a:latin typeface="Georgia" panose="02040502050405020303" pitchFamily="18" charset="0"/>
              </a:rPr>
              <a:t>inhibit Ca</a:t>
            </a:r>
            <a:r>
              <a:rPr lang="en-US" sz="2400" baseline="30000" dirty="0">
                <a:latin typeface="Georgia" panose="02040502050405020303" pitchFamily="18" charset="0"/>
              </a:rPr>
              <a:t>2+</a:t>
            </a:r>
            <a:r>
              <a:rPr lang="en-US" sz="2400" dirty="0">
                <a:latin typeface="Georgia" panose="02040502050405020303" pitchFamily="18" charset="0"/>
              </a:rPr>
              <a:t> entry through L-type voltage gated </a:t>
            </a:r>
            <a:r>
              <a:rPr lang="en-US" sz="2400" dirty="0" smtClean="0">
                <a:latin typeface="Georgia" panose="02040502050405020303" pitchFamily="18" charset="0"/>
              </a:rPr>
              <a:t>channels: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 calcium influx in cardiac and smooth muscle cells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relaxation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vasodilatation and negative </a:t>
            </a:r>
            <a:r>
              <a:rPr lang="en-US" sz="2400" dirty="0" err="1" smtClean="0">
                <a:latin typeface="Georgia" panose="02040502050405020303" pitchFamily="18" charset="0"/>
              </a:rPr>
              <a:t>inotropy</a:t>
            </a:r>
            <a:r>
              <a:rPr lang="en-US" sz="2400" dirty="0" smtClean="0">
                <a:latin typeface="Georgia" panose="02040502050405020303" pitchFamily="18" charset="0"/>
              </a:rPr>
              <a:t> &amp; </a:t>
            </a:r>
            <a:r>
              <a:rPr lang="en-US" sz="2400" dirty="0" err="1" smtClean="0">
                <a:latin typeface="Georgia" panose="02040502050405020303" pitchFamily="18" charset="0"/>
              </a:rPr>
              <a:t>chronotropy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 peripheral vascular resistance &amp;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 cardiac output blood pressure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5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93624" cy="680705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Calcium channel blockers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00199"/>
            <a:ext cx="8693624" cy="4756151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The three classes of calcium channel blockers are: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Phenylalkylamines</a:t>
            </a:r>
            <a:r>
              <a:rPr lang="en-US" sz="2400" dirty="0" smtClean="0">
                <a:latin typeface="Georgia" panose="02040502050405020303" pitchFamily="18" charset="0"/>
              </a:rPr>
              <a:t>: verapamil (act on the heart only)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Benzothiazepines</a:t>
            </a:r>
            <a:r>
              <a:rPr lang="en-US" sz="2400" dirty="0" smtClean="0">
                <a:latin typeface="Georgia" panose="02040502050405020303" pitchFamily="18" charset="0"/>
              </a:rPr>
              <a:t>: </a:t>
            </a:r>
            <a:r>
              <a:rPr lang="en-US" sz="2400" dirty="0" err="1" smtClean="0">
                <a:latin typeface="Georgia" panose="02040502050405020303" pitchFamily="18" charset="0"/>
              </a:rPr>
              <a:t>diltiazem</a:t>
            </a:r>
            <a:r>
              <a:rPr lang="en-US" sz="2400" dirty="0" smtClean="0">
                <a:latin typeface="Georgia" panose="02040502050405020303" pitchFamily="18" charset="0"/>
              </a:rPr>
              <a:t> (acts of both the heart and blood vessels)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400" dirty="0" smtClean="0">
                <a:latin typeface="Georgia" panose="02040502050405020303" pitchFamily="18" charset="0"/>
              </a:rPr>
              <a:t>: </a:t>
            </a:r>
            <a:r>
              <a:rPr lang="en-US" sz="2400" dirty="0" err="1" smtClean="0">
                <a:latin typeface="Georgia" panose="02040502050405020303" pitchFamily="18" charset="0"/>
              </a:rPr>
              <a:t>nifedipine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nicardipine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isradipine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felodipine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nimodipine</a:t>
            </a:r>
            <a:r>
              <a:rPr lang="en-US" sz="2400" dirty="0" smtClean="0">
                <a:latin typeface="Georgia" panose="02040502050405020303" pitchFamily="18" charset="0"/>
              </a:rPr>
              <a:t> and amlodipine (act on blood vessels only)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63774"/>
            <a:ext cx="8720920" cy="936364"/>
          </a:xfrm>
        </p:spPr>
        <p:txBody>
          <a:bodyPr>
            <a:normAutofit/>
          </a:bodyPr>
          <a:lstStyle/>
          <a:p>
            <a:pPr algn="l">
              <a:spcBef>
                <a:spcPts val="1800"/>
              </a:spcBef>
            </a:pPr>
            <a:r>
              <a:rPr lang="en-US" sz="2600" b="1" cap="all" dirty="0" smtClean="0">
                <a:latin typeface="Georgia" panose="02040502050405020303" pitchFamily="18" charset="0"/>
              </a:rPr>
              <a:t>Calcium channel blockers …. CONT’D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523999"/>
            <a:ext cx="8720920" cy="483235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Verapamil</a:t>
            </a:r>
            <a:r>
              <a:rPr lang="en-US" sz="2400" dirty="0" smtClean="0">
                <a:latin typeface="Georgia" panose="02040502050405020303" pitchFamily="18" charset="0"/>
              </a:rPr>
              <a:t>: negative </a:t>
            </a:r>
            <a:r>
              <a:rPr lang="en-US" sz="2400" dirty="0" err="1" smtClean="0">
                <a:latin typeface="Georgia" panose="02040502050405020303" pitchFamily="18" charset="0"/>
              </a:rPr>
              <a:t>inotropy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chronotropy</a:t>
            </a:r>
            <a:r>
              <a:rPr lang="en-US" sz="2400" dirty="0" smtClean="0">
                <a:latin typeface="Georgia" panose="02040502050405020303" pitchFamily="18" charset="0"/>
              </a:rPr>
              <a:t> (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CO,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 HR),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 AV conduction. It may precipitate heart failure and cause hypotension at high doses. Avoid concurrent use with beta blockers.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400" dirty="0" smtClean="0">
                <a:latin typeface="Georgia" panose="02040502050405020303" pitchFamily="18" charset="0"/>
              </a:rPr>
              <a:t>: have less cardiac depressant effects and more effects on arterioles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Diltiazem</a:t>
            </a:r>
            <a:r>
              <a:rPr lang="en-US" sz="2400" dirty="0" smtClean="0">
                <a:latin typeface="Georgia" panose="02040502050405020303" pitchFamily="18" charset="0"/>
              </a:rPr>
              <a:t> : less cardio-depressant effects than </a:t>
            </a:r>
            <a:r>
              <a:rPr lang="en-US" sz="2400" dirty="0" err="1" smtClean="0">
                <a:latin typeface="Georgia" panose="02040502050405020303" pitchFamily="18" charset="0"/>
              </a:rPr>
              <a:t>verapamil</a:t>
            </a:r>
            <a:r>
              <a:rPr lang="en-US" sz="2400" dirty="0" smtClean="0">
                <a:latin typeface="Georgia" panose="02040502050405020303" pitchFamily="18" charset="0"/>
              </a:rPr>
              <a:t> (but more than </a:t>
            </a:r>
            <a:r>
              <a:rPr lang="en-US" sz="24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400" dirty="0" smtClean="0">
                <a:latin typeface="Georgia" panose="02040502050405020303" pitchFamily="18" charset="0"/>
              </a:rPr>
              <a:t>). Dilates the arterioles.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channel blockers can be used as initial drug </a:t>
            </a:r>
            <a:r>
              <a:rPr lang="en-US" sz="2400" dirty="0" err="1" smtClean="0">
                <a:latin typeface="Georgia" panose="02040502050405020303" pitchFamily="18" charset="0"/>
              </a:rPr>
              <a:t>monotherapy</a:t>
            </a:r>
            <a:r>
              <a:rPr lang="en-US" sz="2400" dirty="0" smtClean="0">
                <a:latin typeface="Georgia" panose="02040502050405020303" pitchFamily="18" charset="0"/>
              </a:rPr>
              <a:t> for mild to moderate hypertension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944562"/>
          </a:xfrm>
        </p:spPr>
        <p:txBody>
          <a:bodyPr>
            <a:no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CALCIUM CHANNEL BLOCKERS: ADVERSE EFFECTS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76400"/>
            <a:ext cx="8666328" cy="4679950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  <a:defRPr/>
            </a:pPr>
            <a:r>
              <a:rPr lang="en-US" sz="2400" b="1" dirty="0" err="1" smtClean="0">
                <a:latin typeface="Georgia" panose="02040502050405020303" pitchFamily="18" charset="0"/>
                <a:sym typeface="Wingdings" pitchFamily="2" charset="2"/>
              </a:rPr>
              <a:t>Dihydropyridines</a:t>
            </a:r>
            <a:endParaRPr lang="en-US" sz="2400" b="1" dirty="0" smtClean="0">
              <a:latin typeface="Georgia" panose="02040502050405020303" pitchFamily="18" charset="0"/>
              <a:sym typeface="Wingdings" pitchFamily="2" charset="2"/>
            </a:endParaRP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400" dirty="0" smtClean="0">
                <a:latin typeface="Georgia" panose="02040502050405020303" pitchFamily="18" charset="0"/>
                <a:sym typeface="Wingdings" pitchFamily="2" charset="2"/>
              </a:rPr>
              <a:t>Headache, flushing, nausea, ankle edema, dizziness, reflex tachycardia</a:t>
            </a: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400" b="1" dirty="0" err="1" smtClean="0">
                <a:latin typeface="Georgia" panose="02040502050405020303" pitchFamily="18" charset="0"/>
              </a:rPr>
              <a:t>Verapamil</a:t>
            </a:r>
            <a:r>
              <a:rPr lang="en-US" sz="2400" b="1" dirty="0" smtClean="0">
                <a:latin typeface="Georgia" panose="02040502050405020303" pitchFamily="18" charset="0"/>
              </a:rPr>
              <a:t> and </a:t>
            </a:r>
            <a:r>
              <a:rPr lang="en-US" sz="2400" b="1" dirty="0" err="1" smtClean="0">
                <a:latin typeface="Georgia" panose="02040502050405020303" pitchFamily="18" charset="0"/>
              </a:rPr>
              <a:t>diltiazem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Similar to </a:t>
            </a:r>
            <a:r>
              <a:rPr lang="en-US" sz="24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400" dirty="0" smtClean="0">
                <a:latin typeface="Georgia" panose="02040502050405020303" pitchFamily="18" charset="0"/>
              </a:rPr>
              <a:t> + constipation, </a:t>
            </a:r>
            <a:r>
              <a:rPr lang="en-US" sz="2400" dirty="0" err="1" smtClean="0">
                <a:latin typeface="Georgia" panose="02040502050405020303" pitchFamily="18" charset="0"/>
              </a:rPr>
              <a:t>bradycardia</a:t>
            </a:r>
            <a:r>
              <a:rPr lang="en-US" sz="2400" dirty="0" smtClean="0">
                <a:latin typeface="Georgia" panose="02040502050405020303" pitchFamily="18" charset="0"/>
              </a:rPr>
              <a:t> and worsening of heart failure, but they do not cause reflex tachycardia and ankle </a:t>
            </a:r>
            <a:r>
              <a:rPr lang="en-US" sz="2400" dirty="0" err="1" smtClean="0">
                <a:latin typeface="Georgia" panose="02040502050405020303" pitchFamily="18" charset="0"/>
              </a:rPr>
              <a:t>oedema</a:t>
            </a:r>
            <a:r>
              <a:rPr lang="en-US" sz="2400" dirty="0" smtClean="0">
                <a:latin typeface="Georgia" panose="02040502050405020303" pitchFamily="18" charset="0"/>
              </a:rPr>
              <a:t>. Can cause AV block with beta blockers and digitalis.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1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191069"/>
            <a:ext cx="8639033" cy="859809"/>
          </a:xfrm>
        </p:spPr>
        <p:txBody>
          <a:bodyPr>
            <a:normAutofit/>
          </a:bodyPr>
          <a:lstStyle/>
          <a:p>
            <a:pPr algn="l"/>
            <a:r>
              <a:rPr lang="en-US" sz="2500" b="1" cap="all" dirty="0" smtClean="0">
                <a:latin typeface="Georgia" panose="02040502050405020303" pitchFamily="18" charset="0"/>
              </a:rPr>
              <a:t>Other direct acting vasodilators</a:t>
            </a:r>
            <a:endParaRPr lang="en-US" sz="25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3"/>
            <a:ext cx="8639033" cy="5425222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MOA: They relax smooth muscle of arterioles and therefore reduce PVR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Include: hydralazine, </a:t>
            </a:r>
            <a:r>
              <a:rPr lang="en-US" sz="2300" dirty="0" err="1" smtClean="0">
                <a:latin typeface="Georgia" panose="02040502050405020303" pitchFamily="18" charset="0"/>
              </a:rPr>
              <a:t>minoxidil</a:t>
            </a:r>
            <a:r>
              <a:rPr lang="en-US" sz="2300" dirty="0" smtClean="0">
                <a:latin typeface="Georgia" panose="02040502050405020303" pitchFamily="18" charset="0"/>
              </a:rPr>
              <a:t>, </a:t>
            </a:r>
            <a:r>
              <a:rPr lang="en-US" sz="2300" dirty="0" err="1" smtClean="0">
                <a:latin typeface="Georgia" panose="02040502050405020303" pitchFamily="18" charset="0"/>
              </a:rPr>
              <a:t>diazoxide</a:t>
            </a:r>
            <a:r>
              <a:rPr lang="en-US" sz="2300" dirty="0" smtClean="0">
                <a:latin typeface="Georgia" panose="02040502050405020303" pitchFamily="18" charset="0"/>
              </a:rPr>
              <a:t>, </a:t>
            </a:r>
            <a:r>
              <a:rPr lang="en-US" sz="2300" dirty="0" err="1" smtClean="0">
                <a:latin typeface="Georgia" panose="02040502050405020303" pitchFamily="18" charset="0"/>
              </a:rPr>
              <a:t>nitroprusside</a:t>
            </a:r>
            <a:r>
              <a:rPr lang="en-US" sz="2300" dirty="0" smtClean="0">
                <a:latin typeface="Georgia" panose="02040502050405020303" pitchFamily="18" charset="0"/>
              </a:rPr>
              <a:t> and </a:t>
            </a:r>
            <a:r>
              <a:rPr lang="en-US" sz="2300" dirty="0" err="1" smtClean="0">
                <a:latin typeface="Georgia" panose="02040502050405020303" pitchFamily="18" charset="0"/>
              </a:rPr>
              <a:t>fenoldopam</a:t>
            </a:r>
            <a:endParaRPr lang="en-US" sz="23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They work best in combination with other antihypertensive drugs that oppose the compensatory CVS responses</a:t>
            </a:r>
          </a:p>
          <a:p>
            <a:pPr>
              <a:spcBef>
                <a:spcPts val="1800"/>
              </a:spcBef>
              <a:buNone/>
            </a:pPr>
            <a:r>
              <a:rPr lang="en-US" sz="2300" b="1" dirty="0" smtClean="0">
                <a:latin typeface="Georgia" panose="02040502050405020303" pitchFamily="18" charset="0"/>
              </a:rPr>
              <a:t>Compensatory CVS responses</a:t>
            </a:r>
          </a:p>
          <a:p>
            <a:pPr lvl="0"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Sympathetic NS outflow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HR &amp;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300" dirty="0" smtClean="0">
                <a:latin typeface="Georgia" panose="02040502050405020303" pitchFamily="18" charset="0"/>
              </a:rPr>
              <a:t> venous capacitance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CO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BP</a:t>
            </a:r>
          </a:p>
          <a:p>
            <a:pPr lvl="0"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Renin release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err="1" smtClean="0">
                <a:latin typeface="Georgia" panose="02040502050405020303" pitchFamily="18" charset="0"/>
              </a:rPr>
              <a:t>Ang</a:t>
            </a:r>
            <a:r>
              <a:rPr lang="en-US" sz="2300" dirty="0" smtClean="0">
                <a:latin typeface="Georgia" panose="02040502050405020303" pitchFamily="18" charset="0"/>
              </a:rPr>
              <a:t> II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aldosterone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sodium &amp; water retention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plasma volume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CO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300" dirty="0" smtClean="0">
                <a:latin typeface="Georgia" panose="02040502050405020303" pitchFamily="18" charset="0"/>
              </a:rPr>
              <a:t> BP</a:t>
            </a:r>
            <a:endParaRPr lang="en-US" sz="2300" b="1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8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72954"/>
            <a:ext cx="8785297" cy="685895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HYDRALAZINE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9" y="1228299"/>
            <a:ext cx="8625384" cy="5397926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Interferes with the action of inositol triphosphate on calcium release from sarcoplasmic reticulum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Used for moderate to severe hypertension (</a:t>
            </a:r>
            <a:r>
              <a:rPr lang="en-US" sz="2400" dirty="0" smtClean="0">
                <a:latin typeface="Georgia" panose="02040502050405020303" pitchFamily="18" charset="0"/>
                <a:sym typeface="Wingdings" pitchFamily="2" charset="2"/>
              </a:rPr>
              <a:t>with a beta blocker and a diuretic)</a:t>
            </a:r>
            <a:r>
              <a:rPr lang="en-US" sz="2400" dirty="0" smtClean="0">
                <a:latin typeface="Georgia" panose="02040502050405020303" pitchFamily="18" charset="0"/>
              </a:rPr>
              <a:t>, hypertensive crises (parenteral) and hypertension in pregnancy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Unwanted effects</a:t>
            </a:r>
            <a:r>
              <a:rPr lang="en-US" sz="2400" i="1" dirty="0" smtClean="0">
                <a:latin typeface="Georgia" panose="02040502050405020303" pitchFamily="18" charset="0"/>
              </a:rPr>
              <a:t>:</a:t>
            </a:r>
            <a:r>
              <a:rPr lang="en-US" sz="2400" dirty="0" smtClean="0">
                <a:latin typeface="Georgia" panose="02040502050405020303" pitchFamily="18" charset="0"/>
              </a:rPr>
              <a:t> sodium retention, </a:t>
            </a:r>
            <a:r>
              <a:rPr lang="en-US" sz="2400" dirty="0" err="1" smtClean="0">
                <a:latin typeface="Georgia" panose="02040502050405020303" pitchFamily="18" charset="0"/>
              </a:rPr>
              <a:t>hirsutism</a:t>
            </a:r>
            <a:r>
              <a:rPr lang="en-US" sz="2400" dirty="0" smtClean="0">
                <a:latin typeface="Georgia" panose="02040502050405020303" pitchFamily="18" charset="0"/>
              </a:rPr>
              <a:t>, systemic lupus </a:t>
            </a:r>
            <a:r>
              <a:rPr lang="en-US" sz="2400" dirty="0" err="1" smtClean="0">
                <a:latin typeface="Georgia" panose="02040502050405020303" pitchFamily="18" charset="0"/>
              </a:rPr>
              <a:t>erythematosus</a:t>
            </a:r>
            <a:r>
              <a:rPr lang="en-US" sz="2400" dirty="0" smtClean="0">
                <a:latin typeface="Georgia" panose="02040502050405020303" pitchFamily="18" charset="0"/>
              </a:rPr>
              <a:t>, reflex tachycardia, palpitations, hypotension, hepatitis, headache, flushing and peripheral neuritis</a:t>
            </a:r>
            <a:endParaRPr lang="en-US" sz="2400" b="1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0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91068"/>
            <a:ext cx="8720919" cy="767781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MINOXIDIL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201003"/>
            <a:ext cx="8720919" cy="542522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Opens K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 channels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 </a:t>
            </a:r>
            <a:r>
              <a:rPr lang="en-US" sz="2400" dirty="0" smtClean="0">
                <a:latin typeface="Georgia" panose="02040502050405020303" pitchFamily="18" charset="0"/>
              </a:rPr>
              <a:t>K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 efflux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hyperpolarisation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closing of voltage-dependent 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 </a:t>
            </a:r>
            <a:r>
              <a:rPr lang="en-US" sz="2400" dirty="0" smtClean="0">
                <a:latin typeface="Georgia" panose="02040502050405020303" pitchFamily="18" charset="0"/>
              </a:rPr>
              <a:t>channels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vascular smooth muscle relaxation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vasodilatation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PVR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 </a:t>
            </a:r>
            <a:r>
              <a:rPr lang="en-US" sz="2400" dirty="0">
                <a:latin typeface="Georgia" panose="02040502050405020303" pitchFamily="18" charset="0"/>
              </a:rPr>
              <a:t>BP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Used in severe hypertension (in addition to diuretic and beta-blocker)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Unwanted effects: sodium and water retention, </a:t>
            </a:r>
            <a:r>
              <a:rPr lang="en-US" sz="2400" dirty="0" err="1" smtClean="0">
                <a:latin typeface="Georgia" panose="02040502050405020303" pitchFamily="18" charset="0"/>
              </a:rPr>
              <a:t>oedema</a:t>
            </a:r>
            <a:r>
              <a:rPr lang="en-US" sz="2400" dirty="0" smtClean="0">
                <a:latin typeface="Georgia" panose="02040502050405020303" pitchFamily="18" charset="0"/>
              </a:rPr>
              <a:t>, tachycardia, palpitations, </a:t>
            </a:r>
            <a:r>
              <a:rPr lang="en-US" sz="2400" dirty="0" err="1" smtClean="0">
                <a:latin typeface="Georgia" panose="02040502050405020303" pitchFamily="18" charset="0"/>
              </a:rPr>
              <a:t>hypertrichosis</a:t>
            </a:r>
            <a:r>
              <a:rPr lang="en-US" sz="2400" dirty="0" smtClean="0">
                <a:latin typeface="Georgia" panose="02040502050405020303" pitchFamily="18" charset="0"/>
              </a:rPr>
              <a:t> and weight 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0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93624" cy="776240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DIAZOXIDE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41946"/>
            <a:ext cx="8693624" cy="525438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Opens </a:t>
            </a:r>
            <a:r>
              <a:rPr lang="en-US" sz="2400" dirty="0">
                <a:latin typeface="Georgia" panose="02040502050405020303" pitchFamily="18" charset="0"/>
              </a:rPr>
              <a:t>K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channels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</a:t>
            </a:r>
            <a:r>
              <a:rPr lang="en-US" sz="2400" dirty="0">
                <a:latin typeface="Georgia" panose="02040502050405020303" pitchFamily="18" charset="0"/>
              </a:rPr>
              <a:t>K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efflux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hyperpolarisation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closing of voltage-dependent Ca</a:t>
            </a:r>
            <a:r>
              <a:rPr lang="en-US" sz="2400" baseline="30000" dirty="0">
                <a:latin typeface="Georgia" panose="02040502050405020303" pitchFamily="18" charset="0"/>
              </a:rPr>
              <a:t>2+ </a:t>
            </a:r>
            <a:r>
              <a:rPr lang="en-US" sz="2400" dirty="0">
                <a:latin typeface="Georgia" panose="02040502050405020303" pitchFamily="18" charset="0"/>
              </a:rPr>
              <a:t>channels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vascular smooth muscle relaxation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vasodilatation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PVR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 </a:t>
            </a:r>
            <a:r>
              <a:rPr lang="en-US" sz="2400" dirty="0" smtClean="0">
                <a:latin typeface="Georgia" panose="02040502050405020303" pitchFamily="18" charset="0"/>
              </a:rPr>
              <a:t>BP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Used in hypertensive emergencies. Given intravenously.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Unwanted effects: </a:t>
            </a:r>
            <a:r>
              <a:rPr lang="en-US" sz="2400" dirty="0" err="1" smtClean="0">
                <a:latin typeface="Georgia" panose="02040502050405020303" pitchFamily="18" charset="0"/>
              </a:rPr>
              <a:t>hyperglycaemia</a:t>
            </a:r>
            <a:r>
              <a:rPr lang="en-US" sz="2400" dirty="0" smtClean="0">
                <a:latin typeface="Georgia" panose="02040502050405020303" pitchFamily="18" charset="0"/>
              </a:rPr>
              <a:t> (reduces release of insulin), sodium and water retention, reflex tachycardia, hyper-</a:t>
            </a:r>
            <a:r>
              <a:rPr lang="en-US" sz="2400" dirty="0" err="1" smtClean="0">
                <a:latin typeface="Georgia" panose="02040502050405020303" pitchFamily="18" charset="0"/>
              </a:rPr>
              <a:t>uricaemia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20920" cy="94456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SODIUM NITROPRUSSIDE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447800"/>
            <a:ext cx="8625385" cy="49085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Releases nitric oxide after reacting with tissue sulfhydryl groups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 NO activates </a:t>
            </a:r>
            <a:r>
              <a:rPr lang="en-US" sz="2400" dirty="0" err="1" smtClean="0">
                <a:latin typeface="Georgia" panose="02040502050405020303" pitchFamily="18" charset="0"/>
              </a:rPr>
              <a:t>guanylyl</a:t>
            </a:r>
            <a:r>
              <a:rPr lang="en-US" sz="2400" dirty="0" smtClean="0">
                <a:latin typeface="Georgia" panose="02040502050405020303" pitchFamily="18" charset="0"/>
              </a:rPr>
              <a:t> cyclase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400" dirty="0" smtClean="0">
                <a:latin typeface="Georgia" panose="02040502050405020303" pitchFamily="18" charset="0"/>
              </a:rPr>
              <a:t> cGMP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 smtClean="0">
                <a:latin typeface="Georgia" panose="02040502050405020303" pitchFamily="18" charset="0"/>
              </a:rPr>
              <a:t> relaxation of vascular smooth muscle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vasodilatation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PVR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 </a:t>
            </a:r>
            <a:r>
              <a:rPr lang="en-US" sz="2400" dirty="0">
                <a:latin typeface="Georgia" panose="02040502050405020303" pitchFamily="18" charset="0"/>
              </a:rPr>
              <a:t>BP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sym typeface="Wingdings" pitchFamily="2" charset="2"/>
              </a:rPr>
              <a:t>Rapid acting with short plasma half-life, therefore given as IV infusion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Uses: hypertensive crises and controlled hypotension in </a:t>
            </a:r>
            <a:r>
              <a:rPr lang="en-US" sz="2400" dirty="0" err="1" smtClean="0">
                <a:latin typeface="Georgia" panose="02040502050405020303" pitchFamily="18" charset="0"/>
              </a:rPr>
              <a:t>anaesthesia</a:t>
            </a:r>
            <a:r>
              <a:rPr lang="en-US" sz="2400" dirty="0" smtClean="0">
                <a:latin typeface="Georgia" panose="02040502050405020303" pitchFamily="18" charset="0"/>
              </a:rPr>
              <a:t>. Given as IV infusion.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Unwanted effects: increased cyanide leading to metabolic acidosis, reflex tachycardia, sweating, arrhythmias, hyperventilation and hypotension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6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4" y="245660"/>
            <a:ext cx="8468436" cy="592540"/>
          </a:xfrm>
          <a:noFill/>
          <a:ln/>
        </p:spPr>
        <p:txBody>
          <a:bodyPr lIns="90488" tIns="44450" rIns="90488" bIns="44450" anchor="b">
            <a:noAutofit/>
          </a:bodyPr>
          <a:lstStyle/>
          <a:p>
            <a:pPr algn="l"/>
            <a:r>
              <a:rPr lang="en-US" sz="2600" b="1" cap="all" dirty="0">
                <a:latin typeface="Georgia" panose="02040502050405020303" pitchFamily="18" charset="0"/>
              </a:rPr>
              <a:t>Goals of </a:t>
            </a:r>
            <a:r>
              <a:rPr lang="en-US" sz="2600" b="1" cap="all" dirty="0" smtClean="0">
                <a:latin typeface="Georgia" panose="02040502050405020303" pitchFamily="18" charset="0"/>
              </a:rPr>
              <a:t>anti-hypertensive therapy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4" y="1255595"/>
            <a:ext cx="8468436" cy="5100756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Decrease morbidity and </a:t>
            </a:r>
            <a:r>
              <a:rPr lang="en-US" sz="2400" dirty="0" smtClean="0">
                <a:latin typeface="Georgia" panose="02040502050405020303" pitchFamily="18" charset="0"/>
              </a:rPr>
              <a:t>mortality from stroke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smtClean="0">
                <a:latin typeface="Georgia" panose="02040502050405020303" pitchFamily="18" charset="0"/>
              </a:rPr>
              <a:t>coronary heart disease, congestive heart failure and renal failure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Maintain function/quality of life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Minimize </a:t>
            </a:r>
            <a:r>
              <a:rPr lang="en-US" sz="2400" dirty="0" smtClean="0">
                <a:latin typeface="Georgia" panose="02040502050405020303" pitchFamily="18" charset="0"/>
              </a:rPr>
              <a:t>adverse effects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Treat co-morbidities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Maximize therapy of other </a:t>
            </a:r>
            <a:r>
              <a:rPr lang="en-US" sz="2400" dirty="0" smtClean="0">
                <a:latin typeface="Georgia" panose="02040502050405020303" pitchFamily="18" charset="0"/>
              </a:rPr>
              <a:t>cardiovascular </a:t>
            </a:r>
            <a:r>
              <a:rPr lang="en-US" sz="2400" dirty="0">
                <a:latin typeface="Georgia" panose="02040502050405020303" pitchFamily="18" charset="0"/>
              </a:rPr>
              <a:t>risk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13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92162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 smtClean="0">
                <a:latin typeface="Georgia" panose="02040502050405020303" pitchFamily="18" charset="0"/>
              </a:rPr>
              <a:t>FENOLDOPAM</a:t>
            </a:r>
            <a:endParaRPr lang="en-GB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447799"/>
            <a:ext cx="8666328" cy="51784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GB" sz="2400" dirty="0" err="1">
                <a:latin typeface="Georgia" panose="02040502050405020303" pitchFamily="18" charset="0"/>
              </a:rPr>
              <a:t>Fenoldopam</a:t>
            </a:r>
            <a:r>
              <a:rPr lang="en-GB" sz="2400" dirty="0">
                <a:latin typeface="Georgia" panose="02040502050405020303" pitchFamily="18" charset="0"/>
              </a:rPr>
              <a:t> is a peripheral arteriolar dilator used for hypertensive emergencies and postoperative </a:t>
            </a:r>
            <a:r>
              <a:rPr lang="en-GB" sz="2400" dirty="0" smtClean="0">
                <a:latin typeface="Georgia" panose="02040502050405020303" pitchFamily="18" charset="0"/>
              </a:rPr>
              <a:t>hypertension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It </a:t>
            </a:r>
            <a:r>
              <a:rPr lang="en-GB" sz="2400" dirty="0">
                <a:latin typeface="Georgia" panose="02040502050405020303" pitchFamily="18" charset="0"/>
              </a:rPr>
              <a:t>acts primarily as </a:t>
            </a:r>
            <a:r>
              <a:rPr lang="en-GB" sz="2400" dirty="0" smtClean="0">
                <a:latin typeface="Georgia" panose="02040502050405020303" pitchFamily="18" charset="0"/>
              </a:rPr>
              <a:t>an agonist </a:t>
            </a:r>
            <a:r>
              <a:rPr lang="en-GB" sz="2400" dirty="0">
                <a:latin typeface="Georgia" panose="02040502050405020303" pitchFamily="18" charset="0"/>
              </a:rPr>
              <a:t>of dopamine D</a:t>
            </a:r>
            <a:r>
              <a:rPr lang="en-GB" sz="2400" baseline="-25000" dirty="0">
                <a:latin typeface="Georgia" panose="02040502050405020303" pitchFamily="18" charset="0"/>
              </a:rPr>
              <a:t>1</a:t>
            </a:r>
            <a:r>
              <a:rPr lang="en-GB" sz="2400" dirty="0">
                <a:latin typeface="Georgia" panose="02040502050405020303" pitchFamily="18" charset="0"/>
              </a:rPr>
              <a:t> receptors, resulting in dilation of peripheral arteries and </a:t>
            </a:r>
            <a:r>
              <a:rPr lang="en-GB" sz="2400" dirty="0" err="1" smtClean="0">
                <a:latin typeface="Georgia" panose="02040502050405020303" pitchFamily="18" charset="0"/>
              </a:rPr>
              <a:t>natriuresis</a:t>
            </a:r>
            <a:endParaRPr lang="en-GB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sz="2400" dirty="0" err="1">
                <a:latin typeface="Georgia" panose="02040502050405020303" pitchFamily="18" charset="0"/>
              </a:rPr>
              <a:t>Fenoldopam</a:t>
            </a:r>
            <a:r>
              <a:rPr lang="en-GB" sz="2400" dirty="0">
                <a:latin typeface="Georgia" panose="02040502050405020303" pitchFamily="18" charset="0"/>
              </a:rPr>
              <a:t> is rapidly </a:t>
            </a:r>
            <a:r>
              <a:rPr lang="en-GB" sz="2400" dirty="0" smtClean="0">
                <a:latin typeface="Georgia" panose="02040502050405020303" pitchFamily="18" charset="0"/>
              </a:rPr>
              <a:t>metabolized and has a half-life of 10 </a:t>
            </a:r>
            <a:r>
              <a:rPr lang="en-GB" sz="2400" dirty="0">
                <a:latin typeface="Georgia" panose="02040502050405020303" pitchFamily="18" charset="0"/>
              </a:rPr>
              <a:t>minutes. The drug is administered by </a:t>
            </a:r>
            <a:r>
              <a:rPr lang="en-GB" sz="2400" dirty="0" smtClean="0">
                <a:latin typeface="Georgia" panose="02040502050405020303" pitchFamily="18" charset="0"/>
              </a:rPr>
              <a:t>continuous intravenous infusion for hypertensive crises.</a:t>
            </a:r>
            <a:endParaRPr lang="en-GB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Adverse effects: reflex </a:t>
            </a:r>
            <a:r>
              <a:rPr lang="en-GB" sz="2400" dirty="0">
                <a:latin typeface="Georgia" panose="02040502050405020303" pitchFamily="18" charset="0"/>
              </a:rPr>
              <a:t>tachycardia, headache, and flushing. </a:t>
            </a:r>
            <a:r>
              <a:rPr lang="en-GB" sz="2400" dirty="0" err="1">
                <a:latin typeface="Georgia" panose="02040502050405020303" pitchFamily="18" charset="0"/>
              </a:rPr>
              <a:t>Fenoldopam</a:t>
            </a:r>
            <a:r>
              <a:rPr lang="en-GB" sz="2400" dirty="0">
                <a:latin typeface="Georgia" panose="02040502050405020303" pitchFamily="18" charset="0"/>
              </a:rPr>
              <a:t> also </a:t>
            </a:r>
            <a:r>
              <a:rPr lang="en-GB" sz="2400" dirty="0" smtClean="0">
                <a:latin typeface="Georgia" panose="02040502050405020303" pitchFamily="18" charset="0"/>
              </a:rPr>
              <a:t>increases intraocular </a:t>
            </a:r>
            <a:r>
              <a:rPr lang="en-GB" sz="2400" dirty="0">
                <a:latin typeface="Georgia" panose="02040502050405020303" pitchFamily="18" charset="0"/>
              </a:rPr>
              <a:t>pressure and should be avoided in patients with glaucoma.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1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itchFamily="82" charset="0"/>
              </a:rPr>
              <a:t>END</a:t>
            </a:r>
            <a:endParaRPr lang="en-US" sz="9600" b="1" i="1" dirty="0">
              <a:latin typeface="Algerian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7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5660"/>
            <a:ext cx="8382000" cy="592540"/>
          </a:xfrm>
          <a:noFill/>
          <a:ln/>
        </p:spPr>
        <p:txBody>
          <a:bodyPr lIns="90488" tIns="44450" rIns="90488" bIns="44450" anchor="b"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CLASSES OF ANTI-HYPERTENSIVE DRUGS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137151"/>
          </a:xfrm>
          <a:noFill/>
          <a:ln/>
        </p:spPr>
        <p:txBody>
          <a:bodyPr lIns="90488" tIns="44450" rIns="90488" bIns="44450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Diuretics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Centrally acting sympatholytic drugs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Alpha-</a:t>
            </a:r>
            <a:r>
              <a:rPr lang="en-US" sz="2400" dirty="0" err="1" smtClean="0">
                <a:latin typeface="Georgia" panose="02040502050405020303" pitchFamily="18" charset="0"/>
              </a:rPr>
              <a:t>adrenoceptor</a:t>
            </a:r>
            <a:r>
              <a:rPr lang="en-US" sz="2400" dirty="0" smtClean="0">
                <a:latin typeface="Georgia" panose="02040502050405020303" pitchFamily="18" charset="0"/>
              </a:rPr>
              <a:t> antagonists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Beta-</a:t>
            </a:r>
            <a:r>
              <a:rPr lang="en-US" sz="2400" dirty="0" err="1" smtClean="0">
                <a:latin typeface="Georgia" panose="02040502050405020303" pitchFamily="18" charset="0"/>
              </a:rPr>
              <a:t>adrenoceptor</a:t>
            </a:r>
            <a:r>
              <a:rPr lang="en-US" sz="2400" dirty="0" smtClean="0">
                <a:latin typeface="Georgia" panose="02040502050405020303" pitchFamily="18" charset="0"/>
              </a:rPr>
              <a:t> antagonists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Angiotensin converting enzyme inhibitors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Angiotensin receptor antagonists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channel blockers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Miscellaneous: hydralazine, </a:t>
            </a:r>
            <a:r>
              <a:rPr lang="en-US" sz="2400" dirty="0" err="1" smtClean="0">
                <a:latin typeface="Georgia" panose="02040502050405020303" pitchFamily="18" charset="0"/>
              </a:rPr>
              <a:t>nitroprusside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minoxidil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diazoxide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fenoldopam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0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7"/>
            <a:ext cx="8679976" cy="817183"/>
          </a:xfrm>
        </p:spPr>
        <p:txBody>
          <a:bodyPr>
            <a:normAutofit/>
          </a:bodyPr>
          <a:lstStyle/>
          <a:p>
            <a:pPr algn="l"/>
            <a:r>
              <a:rPr lang="en-US" sz="2500" b="1" cap="all" dirty="0" smtClean="0">
                <a:latin typeface="Georgia" panose="02040502050405020303" pitchFamily="18" charset="0"/>
              </a:rPr>
              <a:t>Diuretics</a:t>
            </a:r>
            <a:endParaRPr lang="en-US" sz="25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1"/>
            <a:ext cx="8679976" cy="4832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Thiazide diuretics are appropriate as first line drugs for most patients with mild to moderate hypertension and normal renal and cardiac </a:t>
            </a:r>
            <a:r>
              <a:rPr lang="en-US" sz="2300" dirty="0" smtClean="0">
                <a:latin typeface="Georgia" panose="02040502050405020303" pitchFamily="18" charset="0"/>
              </a:rPr>
              <a:t>function. Anti-hypertensive </a:t>
            </a:r>
            <a:r>
              <a:rPr lang="en-US" sz="2300" dirty="0">
                <a:latin typeface="Georgia" panose="02040502050405020303" pitchFamily="18" charset="0"/>
              </a:rPr>
              <a:t>effects of thiazide diuretics occur at low </a:t>
            </a:r>
            <a:r>
              <a:rPr lang="en-US" sz="2300" dirty="0" smtClean="0">
                <a:latin typeface="Georgia" panose="02040502050405020303" pitchFamily="18" charset="0"/>
              </a:rPr>
              <a:t>doses.</a:t>
            </a:r>
          </a:p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Loop diuretics are used when there is renal insufficiency (GFR &lt; 30 ml/min) or heart failure, and in hypertensive emergencies (particularly useful when there is heart failure or renal impairment) </a:t>
            </a:r>
            <a:endParaRPr lang="en-US" sz="23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Potassium sparing diuretics are used to avoid </a:t>
            </a:r>
            <a:r>
              <a:rPr lang="en-US" sz="2300" dirty="0" err="1">
                <a:latin typeface="Georgia" panose="02040502050405020303" pitchFamily="18" charset="0"/>
              </a:rPr>
              <a:t>hypokalaemia</a:t>
            </a:r>
            <a:r>
              <a:rPr lang="en-US" sz="2300" dirty="0">
                <a:latin typeface="Georgia" panose="02040502050405020303" pitchFamily="18" charset="0"/>
              </a:rPr>
              <a:t> and to enhance the natriuretic effects of other diuretics. They are combined with other drugs for treatment of severe hypertension</a:t>
            </a:r>
            <a:r>
              <a:rPr lang="en-US" sz="2300" dirty="0" smtClean="0">
                <a:latin typeface="Georgia" panose="02040502050405020303" pitchFamily="18" charset="0"/>
              </a:rPr>
              <a:t>.</a:t>
            </a:r>
            <a:endParaRPr lang="en-US" sz="23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0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7"/>
            <a:ext cx="8679976" cy="817183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MODE OF ACTION OF Diuretics IN LOWERING BLOOD PRESSURE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85" y="1523999"/>
            <a:ext cx="8679976" cy="483235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Initially, </a:t>
            </a:r>
            <a:r>
              <a:rPr lang="en-US" sz="2400" dirty="0" smtClean="0">
                <a:latin typeface="Georgia" panose="02040502050405020303" pitchFamily="18" charset="0"/>
              </a:rPr>
              <a:t>diuretics </a:t>
            </a:r>
            <a:r>
              <a:rPr lang="en-US" sz="2400" dirty="0">
                <a:latin typeface="Georgia" panose="02040502050405020303" pitchFamily="18" charset="0"/>
              </a:rPr>
              <a:t>lower BP by reducing blood volume and cardiac </a:t>
            </a:r>
            <a:r>
              <a:rPr lang="en-US" sz="2400" dirty="0" smtClean="0">
                <a:latin typeface="Georgia" panose="02040502050405020303" pitchFamily="18" charset="0"/>
              </a:rPr>
              <a:t>output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 the long term, they lower </a:t>
            </a:r>
            <a:r>
              <a:rPr lang="en-US" sz="2400" dirty="0">
                <a:latin typeface="Georgia" panose="02040502050405020303" pitchFamily="18" charset="0"/>
              </a:rPr>
              <a:t>blood pressure primarily by </a:t>
            </a:r>
            <a:r>
              <a:rPr lang="en-US" sz="2400" dirty="0" smtClean="0">
                <a:latin typeface="Georgia" panose="02040502050405020303" pitchFamily="18" charset="0"/>
              </a:rPr>
              <a:t>reducing peripheral vascular resistance (PVR) 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hey </a:t>
            </a:r>
            <a:r>
              <a:rPr lang="en-US" sz="2400" dirty="0">
                <a:latin typeface="Georgia" panose="02040502050405020303" pitchFamily="18" charset="0"/>
              </a:rPr>
              <a:t>produce vasodilatation (thus reducing PVR) through the following mechanism:</a:t>
            </a:r>
          </a:p>
          <a:p>
            <a:pPr lvl="1"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↑ renal excretion of Na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 </a:t>
            </a:r>
            <a:r>
              <a:rPr lang="en-US" sz="2400" dirty="0">
                <a:latin typeface="Georgia" panose="02040502050405020303" pitchFamily="18" charset="0"/>
              </a:rPr>
              <a:t>extracellular Na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 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 </a:t>
            </a:r>
            <a:r>
              <a:rPr lang="en-US" sz="2400" dirty="0">
                <a:latin typeface="Georgia" panose="02040502050405020303" pitchFamily="18" charset="0"/>
              </a:rPr>
              <a:t>intracellular Na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</a:t>
            </a:r>
            <a:r>
              <a:rPr lang="en-US" sz="2400" dirty="0">
                <a:latin typeface="Georgia" panose="02040502050405020303" pitchFamily="18" charset="0"/>
              </a:rPr>
              <a:t>↑ Na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entry by the Na</a:t>
            </a:r>
            <a:r>
              <a:rPr lang="en-US" sz="2400" baseline="30000" dirty="0">
                <a:latin typeface="Georgia" panose="02040502050405020303" pitchFamily="18" charset="0"/>
              </a:rPr>
              <a:t>+ </a:t>
            </a:r>
            <a:r>
              <a:rPr lang="en-US" sz="2400" dirty="0">
                <a:latin typeface="Georgia" panose="02040502050405020303" pitchFamily="18" charset="0"/>
              </a:rPr>
              <a:t>/Ca</a:t>
            </a:r>
            <a:r>
              <a:rPr lang="en-US" sz="2400" baseline="30000" dirty="0">
                <a:latin typeface="Georgia" panose="02040502050405020303" pitchFamily="18" charset="0"/>
              </a:rPr>
              <a:t>2+ </a:t>
            </a:r>
            <a:r>
              <a:rPr lang="en-US" sz="2400" dirty="0">
                <a:latin typeface="Georgia" panose="02040502050405020303" pitchFamily="18" charset="0"/>
              </a:rPr>
              <a:t>exchanger which extrudes Ca</a:t>
            </a:r>
            <a:r>
              <a:rPr lang="en-US" sz="2400" baseline="30000" dirty="0">
                <a:latin typeface="Georgia" panose="02040502050405020303" pitchFamily="18" charset="0"/>
              </a:rPr>
              <a:t>2+</a:t>
            </a:r>
            <a:r>
              <a:rPr lang="en-US" sz="2400" dirty="0">
                <a:latin typeface="Georgia" panose="02040502050405020303" pitchFamily="18" charset="0"/>
              </a:rPr>
              <a:t> in exchange for Na</a:t>
            </a:r>
            <a:r>
              <a:rPr lang="en-US" sz="2400" baseline="30000" dirty="0">
                <a:latin typeface="Georgia" panose="02040502050405020303" pitchFamily="18" charset="0"/>
              </a:rPr>
              <a:t>+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intracellular Ca</a:t>
            </a:r>
            <a:r>
              <a:rPr lang="en-US" sz="2400" baseline="30000" dirty="0">
                <a:latin typeface="Georgia" panose="02040502050405020303" pitchFamily="18" charset="0"/>
              </a:rPr>
              <a:t>2+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relaxation of vascular smooth muscle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 </a:t>
            </a:r>
            <a:r>
              <a:rPr lang="en-US" sz="2400" dirty="0">
                <a:latin typeface="Georgia" panose="02040502050405020303" pitchFamily="18" charset="0"/>
              </a:rPr>
              <a:t>vasodilatation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PVR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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>
                <a:latin typeface="Georgia" panose="02040502050405020303" pitchFamily="18" charset="0"/>
              </a:rPr>
              <a:t> BP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7"/>
            <a:ext cx="8530988" cy="817183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MODE OF ACTION OF Diuretics IN LOWERING BLOOD PRESSURE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1"/>
            <a:ext cx="8530988" cy="44958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 addition, thiazide and loop diuretics activate potassium channels in blood vessels, an action that results in vasodilatation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Loop diuretics also stimulate the release of prostaglandin E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, prostacyclin and nitric oxide, which contribute to its </a:t>
            </a:r>
            <a:r>
              <a:rPr lang="en-US" sz="2400" dirty="0" err="1" smtClean="0">
                <a:latin typeface="Georgia" panose="02040502050405020303" pitchFamily="18" charset="0"/>
              </a:rPr>
              <a:t>vasodilatory</a:t>
            </a:r>
            <a:r>
              <a:rPr lang="en-US" sz="2400" dirty="0" smtClean="0">
                <a:latin typeface="Georgia" panose="02040502050405020303" pitchFamily="18" charset="0"/>
              </a:rPr>
              <a:t> actions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3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18363"/>
            <a:ext cx="8620837" cy="881773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Centrally acting 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sympatholytic</a:t>
            </a:r>
            <a:r>
              <a:rPr lang="en-US" sz="2600" b="1" cap="all" dirty="0" smtClean="0">
                <a:latin typeface="Georgia" panose="02040502050405020303" pitchFamily="18" charset="0"/>
              </a:rPr>
              <a:t> drugs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600199"/>
            <a:ext cx="8620837" cy="475615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Include methyldopa and </a:t>
            </a:r>
            <a:r>
              <a:rPr lang="en-US" sz="2400" dirty="0" err="1" smtClean="0">
                <a:latin typeface="Georgia" panose="02040502050405020303" pitchFamily="18" charset="0"/>
              </a:rPr>
              <a:t>clonidine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 sympathetic outflow from vasomotor </a:t>
            </a:r>
            <a:r>
              <a:rPr lang="en-US" sz="2400" dirty="0" err="1" smtClean="0">
                <a:latin typeface="Georgia" panose="02040502050405020303" pitchFamily="18" charset="0"/>
              </a:rPr>
              <a:t>centres</a:t>
            </a:r>
            <a:r>
              <a:rPr lang="en-US" sz="2400" dirty="0" smtClean="0">
                <a:latin typeface="Georgia" panose="02040502050405020303" pitchFamily="18" charset="0"/>
              </a:rPr>
              <a:t> in the brainstem thus reducing cardiac output and peripheral vascular resistance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are agonists on presynaptic </a:t>
            </a:r>
            <a:r>
              <a:rPr lang="el-GR" sz="2400" dirty="0" smtClean="0">
                <a:latin typeface="Georgia" panose="02040502050405020303" pitchFamily="18" charset="0"/>
              </a:rPr>
              <a:t>α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adrenoceptors</a:t>
            </a:r>
            <a:r>
              <a:rPr lang="en-US" sz="2400" dirty="0" smtClean="0">
                <a:latin typeface="Georgia" panose="02040502050405020303" pitchFamily="18" charset="0"/>
              </a:rPr>
              <a:t> in the CNS. Activation of these receptors reduces release of noradrenaline in the vasomotor centres of the brainstem and thus reduce activation of the vasomotor </a:t>
            </a:r>
            <a:r>
              <a:rPr lang="en-US" sz="2400" dirty="0" err="1" smtClean="0">
                <a:latin typeface="Georgia" panose="02040502050405020303" pitchFamily="18" charset="0"/>
              </a:rPr>
              <a:t>centre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6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9172</TotalTime>
  <Words>2457</Words>
  <Application>Microsoft Office PowerPoint</Application>
  <PresentationFormat>On-screen Show (4:3)</PresentationFormat>
  <Paragraphs>242</Paragraphs>
  <Slides>41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Algerian</vt:lpstr>
      <vt:lpstr>Arial</vt:lpstr>
      <vt:lpstr>Britannic Bold</vt:lpstr>
      <vt:lpstr>Calibri</vt:lpstr>
      <vt:lpstr>Georgia</vt:lpstr>
      <vt:lpstr>Symbol</vt:lpstr>
      <vt:lpstr>Wingdings</vt:lpstr>
      <vt:lpstr>Office Theme</vt:lpstr>
      <vt:lpstr>ANTI-HYPERTENSIVE DRUGS</vt:lpstr>
      <vt:lpstr>PowerPoint Presentation</vt:lpstr>
      <vt:lpstr>PowerPoint Presentation</vt:lpstr>
      <vt:lpstr>Goals of anti-hypertensive therapy</vt:lpstr>
      <vt:lpstr>CLASSES OF ANTI-HYPERTENSIVE DRUGS</vt:lpstr>
      <vt:lpstr>Diuretics</vt:lpstr>
      <vt:lpstr>MODE OF ACTION OF Diuretics IN LOWERING BLOOD PRESSURE</vt:lpstr>
      <vt:lpstr>MODE OF ACTION OF Diuretics IN LOWERING BLOOD PRESSURE …. CONT’D</vt:lpstr>
      <vt:lpstr>Centrally acting sympatholytic drugs</vt:lpstr>
      <vt:lpstr>Methyldopa</vt:lpstr>
      <vt:lpstr>Methyldopa …. CONT’D</vt:lpstr>
      <vt:lpstr>Clonidine</vt:lpstr>
      <vt:lpstr>SELECTIVE Alpha-adrenoceptor antagonists</vt:lpstr>
      <vt:lpstr>SELECTIVE Alpha-adrenoceptor antagonists …. CONT’D</vt:lpstr>
      <vt:lpstr>Non-selective alpha adrenoceptor antagonists</vt:lpstr>
      <vt:lpstr>Non-selective alpha adrenoceptor antagonists …. CONT’D</vt:lpstr>
      <vt:lpstr>Beta-adrenoceptor antagonists (beta-blockers)</vt:lpstr>
      <vt:lpstr>Non-selective &amp; cardio-selective beta-blockers</vt:lpstr>
      <vt:lpstr>Beta-blockers with agonist activity</vt:lpstr>
      <vt:lpstr>Beta-blockers with alpha-adrenoceptor blocking effects</vt:lpstr>
      <vt:lpstr>Beta-blockers …. cont’d</vt:lpstr>
      <vt:lpstr>Renin-angiotensin system</vt:lpstr>
      <vt:lpstr>Renin-angiotensin system …. CONT’D</vt:lpstr>
      <vt:lpstr>Angiotensin-converting enzyme (ACE) inhibitors</vt:lpstr>
      <vt:lpstr>ACE inhibitors …. cont’d</vt:lpstr>
      <vt:lpstr>ACE inhibitors: adverse effects</vt:lpstr>
      <vt:lpstr>ACE inhibitors: contraindications and drug interactions</vt:lpstr>
      <vt:lpstr>Angiotensin receptor blocking agents</vt:lpstr>
      <vt:lpstr>Direct acting vasodilators</vt:lpstr>
      <vt:lpstr>Calcium channel blockers</vt:lpstr>
      <vt:lpstr>Calcium channel blockers …. CONT’D</vt:lpstr>
      <vt:lpstr>Calcium channel blockers …. CONT’D</vt:lpstr>
      <vt:lpstr>Calcium channel blockers …. CONT’D</vt:lpstr>
      <vt:lpstr>CALCIUM CHANNEL BLOCKERS: ADVERSE EFFECTS</vt:lpstr>
      <vt:lpstr>Other direct acting vasodilators</vt:lpstr>
      <vt:lpstr>HYDRALAZINE</vt:lpstr>
      <vt:lpstr>MINOXIDIL</vt:lpstr>
      <vt:lpstr>DIAZOXIDE</vt:lpstr>
      <vt:lpstr>SODIUM NITROPRUSSIDE</vt:lpstr>
      <vt:lpstr>FENOLDOPAM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ACTING ON BLOOD COAGULATION</dc:title>
  <dc:creator>Dr Sindwa Namataa</dc:creator>
  <cp:lastModifiedBy>Windows User</cp:lastModifiedBy>
  <cp:revision>245</cp:revision>
  <dcterms:created xsi:type="dcterms:W3CDTF">2013-01-20T13:17:56Z</dcterms:created>
  <dcterms:modified xsi:type="dcterms:W3CDTF">2021-07-13T13:38:54Z</dcterms:modified>
</cp:coreProperties>
</file>