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92" r:id="rId2"/>
    <p:sldId id="293" r:id="rId3"/>
    <p:sldId id="258" r:id="rId4"/>
    <p:sldId id="286" r:id="rId5"/>
    <p:sldId id="259" r:id="rId6"/>
    <p:sldId id="260" r:id="rId7"/>
    <p:sldId id="287" r:id="rId8"/>
    <p:sldId id="261" r:id="rId9"/>
    <p:sldId id="288" r:id="rId10"/>
    <p:sldId id="262" r:id="rId11"/>
    <p:sldId id="264" r:id="rId12"/>
    <p:sldId id="289" r:id="rId13"/>
    <p:sldId id="265" r:id="rId14"/>
    <p:sldId id="266" r:id="rId15"/>
    <p:sldId id="294" r:id="rId16"/>
    <p:sldId id="267" r:id="rId17"/>
    <p:sldId id="268" r:id="rId18"/>
    <p:sldId id="299" r:id="rId19"/>
    <p:sldId id="269" r:id="rId20"/>
    <p:sldId id="270" r:id="rId21"/>
    <p:sldId id="271" r:id="rId22"/>
    <p:sldId id="272" r:id="rId23"/>
    <p:sldId id="273" r:id="rId24"/>
    <p:sldId id="274" r:id="rId25"/>
    <p:sldId id="275" r:id="rId26"/>
    <p:sldId id="276" r:id="rId27"/>
    <p:sldId id="278" r:id="rId28"/>
    <p:sldId id="279" r:id="rId29"/>
    <p:sldId id="298" r:id="rId30"/>
    <p:sldId id="280" r:id="rId31"/>
    <p:sldId id="281" r:id="rId32"/>
    <p:sldId id="282" r:id="rId33"/>
    <p:sldId id="283" r:id="rId34"/>
    <p:sldId id="284" r:id="rId35"/>
    <p:sldId id="285" r:id="rId36"/>
    <p:sldId id="295" r:id="rId37"/>
    <p:sldId id="297" r:id="rId38"/>
    <p:sldId id="296" r:id="rId39"/>
    <p:sldId id="29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9" d="100"/>
          <a:sy n="79" d="100"/>
        </p:scale>
        <p:origin x="1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CAA2FF-0E36-44BE-A859-9B3A9393D6D0}"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88E0E-8CAA-4F12-8E42-1C35DAC3018B}" type="slidenum">
              <a:rPr lang="en-US" smtClean="0"/>
              <a:t>‹#›</a:t>
            </a:fld>
            <a:endParaRPr lang="en-US"/>
          </a:p>
        </p:txBody>
      </p:sp>
    </p:spTree>
    <p:extLst>
      <p:ext uri="{BB962C8B-B14F-4D97-AF65-F5344CB8AC3E}">
        <p14:creationId xmlns:p14="http://schemas.microsoft.com/office/powerpoint/2010/main" val="2888628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6F9CC3-431D-4B60-B5EE-F84278919428}" type="slidenum">
              <a:rPr lang="en-GB" smtClean="0"/>
              <a:pPr/>
              <a:t>27</a:t>
            </a:fld>
            <a:endParaRPr lang="en-GB"/>
          </a:p>
        </p:txBody>
      </p:sp>
    </p:spTree>
    <p:extLst>
      <p:ext uri="{BB962C8B-B14F-4D97-AF65-F5344CB8AC3E}">
        <p14:creationId xmlns:p14="http://schemas.microsoft.com/office/powerpoint/2010/main" val="3167665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48957A-6D93-47A1-99BA-DF83DFADFC22}" type="datetimeFigureOut">
              <a:rPr lang="en-US" smtClean="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89512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8957A-6D93-47A1-99BA-DF83DFADFC22}" type="datetimeFigureOut">
              <a:rPr lang="en-US" smtClean="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295384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8957A-6D93-47A1-99BA-DF83DFADFC22}" type="datetimeFigureOut">
              <a:rPr lang="en-US" smtClean="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122657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48957A-6D93-47A1-99BA-DF83DFADFC22}" type="datetimeFigureOut">
              <a:rPr lang="en-US" smtClean="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3471453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48957A-6D93-47A1-99BA-DF83DFADFC22}" type="datetimeFigureOut">
              <a:rPr lang="en-US" smtClean="0"/>
              <a:t>5/11/2023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134445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48957A-6D93-47A1-99BA-DF83DFADFC22}" type="datetimeFigureOut">
              <a:rPr lang="en-US" smtClean="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2295591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48957A-6D93-47A1-99BA-DF83DFADFC22}" type="datetimeFigureOut">
              <a:rPr lang="en-US" smtClean="0"/>
              <a:t>5/11/2023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2019747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48957A-6D93-47A1-99BA-DF83DFADFC22}" type="datetimeFigureOut">
              <a:rPr lang="en-US" smtClean="0"/>
              <a:t>5/11/2023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1706314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48957A-6D93-47A1-99BA-DF83DFADFC22}" type="datetimeFigureOut">
              <a:rPr lang="en-US" smtClean="0"/>
              <a:t>5/11/2023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2765250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8957A-6D93-47A1-99BA-DF83DFADFC22}" type="datetimeFigureOut">
              <a:rPr lang="en-US" smtClean="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339776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48957A-6D93-47A1-99BA-DF83DFADFC22}" type="datetimeFigureOut">
              <a:rPr lang="en-US" smtClean="0"/>
              <a:t>5/11/2023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9F29D-4860-4EB3-B7A5-9001C29CA9A9}" type="slidenum">
              <a:rPr lang="en-US" smtClean="0"/>
              <a:t>‹#›</a:t>
            </a:fld>
            <a:endParaRPr lang="en-US"/>
          </a:p>
        </p:txBody>
      </p:sp>
    </p:spTree>
    <p:extLst>
      <p:ext uri="{BB962C8B-B14F-4D97-AF65-F5344CB8AC3E}">
        <p14:creationId xmlns:p14="http://schemas.microsoft.com/office/powerpoint/2010/main" val="2117898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8957A-6D93-47A1-99BA-DF83DFADFC22}" type="datetimeFigureOut">
              <a:rPr lang="en-US" smtClean="0"/>
              <a:t>5/11/2023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9F29D-4860-4EB3-B7A5-9001C29CA9A9}" type="slidenum">
              <a:rPr lang="en-US" smtClean="0"/>
              <a:t>‹#›</a:t>
            </a:fld>
            <a:endParaRPr lang="en-US"/>
          </a:p>
        </p:txBody>
      </p:sp>
    </p:spTree>
    <p:extLst>
      <p:ext uri="{BB962C8B-B14F-4D97-AF65-F5344CB8AC3E}">
        <p14:creationId xmlns:p14="http://schemas.microsoft.com/office/powerpoint/2010/main" val="2291379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ctrTitle"/>
          </p:nvPr>
        </p:nvSpPr>
        <p:spPr>
          <a:xfrm>
            <a:off x="2285999" y="744467"/>
            <a:ext cx="7966609" cy="1782833"/>
          </a:xfrm>
        </p:spPr>
        <p:txBody>
          <a:bodyPr rtlCol="0">
            <a:normAutofit/>
          </a:bodyPr>
          <a:lstStyle/>
          <a:p>
            <a:pPr>
              <a:defRPr/>
            </a:pPr>
            <a:r>
              <a:rPr lang="en-US" altLang="en-US" sz="2700" b="1" dirty="0">
                <a:solidFill>
                  <a:srgbClr val="C00000"/>
                </a:solidFill>
                <a:latin typeface="Arial" panose="020B0604020202020204" pitchFamily="34" charset="0"/>
                <a:cs typeface="Arial" panose="020B0604020202020204" pitchFamily="34" charset="0"/>
              </a:rPr>
              <a:t>Drugs used in the management of </a:t>
            </a:r>
            <a:r>
              <a:rPr lang="en-US" altLang="en-US" sz="2700" b="1" dirty="0" smtClean="0">
                <a:solidFill>
                  <a:srgbClr val="C00000"/>
                </a:solidFill>
                <a:latin typeface="Arial" panose="020B0604020202020204" pitchFamily="34" charset="0"/>
                <a:cs typeface="Arial" panose="020B0604020202020204" pitchFamily="34" charset="0"/>
              </a:rPr>
              <a:t/>
            </a:r>
            <a:br>
              <a:rPr lang="en-US" altLang="en-US" sz="2700" b="1" dirty="0" smtClean="0">
                <a:solidFill>
                  <a:srgbClr val="C00000"/>
                </a:solidFill>
                <a:latin typeface="Arial" panose="020B0604020202020204" pitchFamily="34" charset="0"/>
                <a:cs typeface="Arial" panose="020B0604020202020204" pitchFamily="34" charset="0"/>
              </a:rPr>
            </a:br>
            <a:r>
              <a:rPr lang="en-US" altLang="en-US" sz="2700" b="1" dirty="0" smtClean="0">
                <a:solidFill>
                  <a:srgbClr val="C00000"/>
                </a:solidFill>
                <a:latin typeface="Arial" panose="020B0604020202020204" pitchFamily="34" charset="0"/>
                <a:cs typeface="Arial" panose="020B0604020202020204" pitchFamily="34" charset="0"/>
              </a:rPr>
              <a:t>Rheumatoid </a:t>
            </a:r>
            <a:r>
              <a:rPr lang="en-US" altLang="en-US" sz="2700" b="1" dirty="0">
                <a:solidFill>
                  <a:srgbClr val="C00000"/>
                </a:solidFill>
                <a:latin typeface="Arial" panose="020B0604020202020204" pitchFamily="34" charset="0"/>
                <a:cs typeface="Arial" panose="020B0604020202020204" pitchFamily="34" charset="0"/>
              </a:rPr>
              <a:t>arthritis and Gout</a:t>
            </a:r>
            <a:br>
              <a:rPr lang="en-US" altLang="en-US" sz="2700" b="1" dirty="0">
                <a:solidFill>
                  <a:srgbClr val="C00000"/>
                </a:solidFill>
                <a:latin typeface="Arial" panose="020B0604020202020204" pitchFamily="34" charset="0"/>
                <a:cs typeface="Arial" panose="020B0604020202020204" pitchFamily="34" charset="0"/>
              </a:rPr>
            </a:br>
            <a:r>
              <a:rPr lang="en-US" altLang="en-US" sz="2700" b="1" dirty="0">
                <a:solidFill>
                  <a:srgbClr val="C00000"/>
                </a:solidFill>
                <a:latin typeface="Arial" panose="020B0604020202020204" pitchFamily="34" charset="0"/>
                <a:cs typeface="Arial" panose="020B0604020202020204" pitchFamily="34" charset="0"/>
              </a:rPr>
              <a:t>PGY 3210</a:t>
            </a:r>
            <a:br>
              <a:rPr lang="en-US" altLang="en-US" sz="2700" b="1" dirty="0">
                <a:solidFill>
                  <a:srgbClr val="C00000"/>
                </a:solidFill>
                <a:latin typeface="Arial" panose="020B0604020202020204" pitchFamily="34" charset="0"/>
                <a:cs typeface="Arial" panose="020B0604020202020204" pitchFamily="34" charset="0"/>
              </a:rPr>
            </a:br>
            <a:r>
              <a:rPr lang="en-US" altLang="en-US" sz="2025" b="1" dirty="0">
                <a:solidFill>
                  <a:srgbClr val="C00000"/>
                </a:solidFill>
                <a:latin typeface="Arial" panose="020B0604020202020204" pitchFamily="34" charset="0"/>
                <a:cs typeface="Arial" panose="020B0604020202020204" pitchFamily="34" charset="0"/>
              </a:rPr>
              <a:t/>
            </a:r>
            <a:br>
              <a:rPr lang="en-US" altLang="en-US" sz="2025" b="1" dirty="0">
                <a:solidFill>
                  <a:srgbClr val="C00000"/>
                </a:solidFill>
                <a:latin typeface="Arial" panose="020B0604020202020204" pitchFamily="34" charset="0"/>
                <a:cs typeface="Arial" panose="020B0604020202020204" pitchFamily="34" charset="0"/>
              </a:rPr>
            </a:br>
            <a:endParaRPr lang="en-US" altLang="en-US" sz="2025" b="1" dirty="0">
              <a:solidFill>
                <a:srgbClr val="C00000"/>
              </a:solidFill>
              <a:latin typeface="Arial" panose="020B0604020202020204" pitchFamily="34" charset="0"/>
              <a:cs typeface="Arial" panose="020B0604020202020204" pitchFamily="34" charset="0"/>
            </a:endParaRPr>
          </a:p>
        </p:txBody>
      </p:sp>
      <p:sp>
        <p:nvSpPr>
          <p:cNvPr id="2" name="Date Placeholder 1"/>
          <p:cNvSpPr>
            <a:spLocks noGrp="1"/>
          </p:cNvSpPr>
          <p:nvPr>
            <p:ph type="dt" sz="quarter" idx="10"/>
          </p:nvPr>
        </p:nvSpPr>
        <p:spPr/>
        <p:txBody>
          <a:bodyPr/>
          <a:lstStyle/>
          <a:p>
            <a:pPr>
              <a:defRPr/>
            </a:pPr>
            <a:fld id="{6B300DE6-0873-4A8A-8D5E-FAAD97892A39}" type="datetime2">
              <a:rPr lang="en-US"/>
              <a:pPr>
                <a:defRPr/>
              </a:pPr>
              <a:t>Thursday, May 11, 2023</a:t>
            </a:fld>
            <a:endParaRPr lang="en-US" dirty="0"/>
          </a:p>
        </p:txBody>
      </p:sp>
      <p:sp>
        <p:nvSpPr>
          <p:cNvPr id="60420" name="Slide Number Placeholder 2"/>
          <p:cNvSpPr>
            <a:spLocks noGrp="1" noChangeArrowheads="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417910" indent="-160735">
              <a:spcBef>
                <a:spcPct val="20000"/>
              </a:spcBef>
              <a:buFont typeface="Arial" panose="020B0604020202020204" pitchFamily="34" charset="0"/>
              <a:buChar char="–"/>
              <a:defRPr sz="2100">
                <a:solidFill>
                  <a:schemeClr val="tx1"/>
                </a:solidFill>
                <a:latin typeface="Calibri" panose="020F0502020204030204" pitchFamily="34" charset="0"/>
              </a:defRPr>
            </a:lvl2pPr>
            <a:lvl3pPr marL="642938" indent="-128588">
              <a:spcBef>
                <a:spcPct val="20000"/>
              </a:spcBef>
              <a:buFont typeface="Arial" panose="020B0604020202020204" pitchFamily="34" charset="0"/>
              <a:buChar char="•"/>
              <a:defRPr sz="1800">
                <a:solidFill>
                  <a:schemeClr val="tx1"/>
                </a:solidFill>
                <a:latin typeface="Calibri" panose="020F0502020204030204" pitchFamily="34" charset="0"/>
              </a:defRPr>
            </a:lvl3pPr>
            <a:lvl4pPr marL="900113" indent="-128588">
              <a:spcBef>
                <a:spcPct val="20000"/>
              </a:spcBef>
              <a:buFont typeface="Arial" panose="020B0604020202020204" pitchFamily="34" charset="0"/>
              <a:buChar char="–"/>
              <a:defRPr sz="1500">
                <a:solidFill>
                  <a:schemeClr val="tx1"/>
                </a:solidFill>
                <a:latin typeface="Calibri" panose="020F0502020204030204" pitchFamily="34" charset="0"/>
              </a:defRPr>
            </a:lvl4pPr>
            <a:lvl5pPr marL="1157288" indent="-128588">
              <a:spcBef>
                <a:spcPct val="20000"/>
              </a:spcBef>
              <a:buFont typeface="Arial" panose="020B0604020202020204" pitchFamily="34" charset="0"/>
              <a:buChar char="»"/>
              <a:defRPr sz="1500">
                <a:solidFill>
                  <a:schemeClr val="tx1"/>
                </a:solidFill>
                <a:latin typeface="Calibri" panose="020F0502020204030204" pitchFamily="34" charset="0"/>
              </a:defRPr>
            </a:lvl5pPr>
            <a:lvl6pPr marL="15001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18430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21859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2528888" indent="-128588"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a:spcBef>
                <a:spcPct val="0"/>
              </a:spcBef>
              <a:buFontTx/>
              <a:buNone/>
              <a:defRPr/>
            </a:pPr>
            <a:fld id="{5D12AA1F-1D97-441A-9A91-F5072C825958}" type="slidenum">
              <a:rPr lang="en-US" altLang="en-US" sz="675">
                <a:solidFill>
                  <a:srgbClr val="898989"/>
                </a:solidFill>
              </a:rPr>
              <a:pPr>
                <a:spcBef>
                  <a:spcPct val="0"/>
                </a:spcBef>
                <a:buFontTx/>
                <a:buNone/>
                <a:defRPr/>
              </a:pPr>
              <a:t>1</a:t>
            </a:fld>
            <a:endParaRPr lang="en-US" altLang="en-US" sz="675">
              <a:solidFill>
                <a:srgbClr val="898989"/>
              </a:solidFill>
            </a:endParaRPr>
          </a:p>
        </p:txBody>
      </p:sp>
      <p:sp>
        <p:nvSpPr>
          <p:cNvPr id="3078" name="Subtitle 2"/>
          <p:cNvSpPr>
            <a:spLocks noGrp="1"/>
          </p:cNvSpPr>
          <p:nvPr>
            <p:ph type="subTitle" idx="1"/>
          </p:nvPr>
        </p:nvSpPr>
        <p:spPr>
          <a:xfrm>
            <a:off x="2781300" y="2667000"/>
            <a:ext cx="6591300" cy="990600"/>
          </a:xfrm>
        </p:spPr>
        <p:txBody>
          <a:bodyPr/>
          <a:lstStyle/>
          <a:p>
            <a:pPr algn="l" eaLnBrk="1" hangingPunct="1">
              <a:defRPr/>
            </a:pPr>
            <a:r>
              <a:rPr lang="en-ZA" altLang="en-US" sz="1600" b="1" dirty="0" err="1">
                <a:latin typeface="Arial" panose="020B0604020202020204" pitchFamily="34" charset="0"/>
                <a:cs typeface="Arial" panose="020B0604020202020204" pitchFamily="34" charset="0"/>
              </a:rPr>
              <a:t>M.Kampamba</a:t>
            </a:r>
            <a:r>
              <a:rPr lang="en-ZA" altLang="en-US" sz="1600" b="1" dirty="0">
                <a:latin typeface="Arial" panose="020B0604020202020204" pitchFamily="34" charset="0"/>
                <a:cs typeface="Arial" panose="020B0604020202020204" pitchFamily="34" charset="0"/>
              </a:rPr>
              <a:t> (</a:t>
            </a:r>
            <a:r>
              <a:rPr lang="en-ZA" altLang="en-US" sz="1600" dirty="0" err="1">
                <a:latin typeface="Arial" panose="020B0604020202020204" pitchFamily="34" charset="0"/>
                <a:cs typeface="Arial" panose="020B0604020202020204" pitchFamily="34" charset="0"/>
              </a:rPr>
              <a:t>DipPharm</a:t>
            </a:r>
            <a:r>
              <a:rPr lang="en-ZA" altLang="en-US" sz="1600" dirty="0">
                <a:latin typeface="Arial" panose="020B0604020202020204" pitchFamily="34" charset="0"/>
                <a:cs typeface="Arial" panose="020B0604020202020204" pitchFamily="34" charset="0"/>
              </a:rPr>
              <a:t>, </a:t>
            </a:r>
            <a:r>
              <a:rPr lang="en-ZA" altLang="en-US" sz="1600" dirty="0" err="1">
                <a:latin typeface="Arial" panose="020B0604020202020204" pitchFamily="34" charset="0"/>
                <a:cs typeface="Arial" panose="020B0604020202020204" pitchFamily="34" charset="0"/>
              </a:rPr>
              <a:t>Bpharm</a:t>
            </a:r>
            <a:r>
              <a:rPr lang="en-ZA" altLang="en-US" sz="1600" dirty="0">
                <a:latin typeface="Arial" panose="020B0604020202020204" pitchFamily="34" charset="0"/>
                <a:cs typeface="Arial" panose="020B0604020202020204" pitchFamily="34" charset="0"/>
              </a:rPr>
              <a:t>, </a:t>
            </a:r>
            <a:r>
              <a:rPr lang="en-ZA" altLang="en-US" sz="1600" dirty="0" err="1">
                <a:latin typeface="Arial" panose="020B0604020202020204" pitchFamily="34" charset="0"/>
                <a:cs typeface="Arial" panose="020B0604020202020204" pitchFamily="34" charset="0"/>
              </a:rPr>
              <a:t>MclinPharm</a:t>
            </a:r>
            <a:r>
              <a:rPr lang="en-ZA" altLang="en-US" sz="1600" dirty="0">
                <a:latin typeface="Arial" panose="020B0604020202020204" pitchFamily="34" charset="0"/>
                <a:cs typeface="Arial" panose="020B0604020202020204" pitchFamily="34" charset="0"/>
              </a:rPr>
              <a:t>) PhD candidate </a:t>
            </a:r>
            <a:endParaRPr lang="en-ZA" altLang="en-US" sz="1600" b="1" dirty="0">
              <a:latin typeface="Arial" panose="020B0604020202020204" pitchFamily="34" charset="0"/>
              <a:cs typeface="Arial" panose="020B0604020202020204" pitchFamily="34" charset="0"/>
            </a:endParaRPr>
          </a:p>
          <a:p>
            <a:pPr algn="l" eaLnBrk="1" hangingPunct="1">
              <a:defRPr/>
            </a:pPr>
            <a:r>
              <a:rPr lang="en-ZA" altLang="en-US" sz="1600" b="1" dirty="0">
                <a:latin typeface="Arial" panose="020B0604020202020204" pitchFamily="34" charset="0"/>
                <a:cs typeface="Arial" panose="020B0604020202020204" pitchFamily="34" charset="0"/>
              </a:rPr>
              <a:t> Clinical Pharmacy Specialist (Specialty: </a:t>
            </a:r>
            <a:r>
              <a:rPr lang="en-ZA" altLang="en-US" sz="1600" dirty="0">
                <a:latin typeface="Arial" panose="020B0604020202020204" pitchFamily="34" charset="0"/>
                <a:cs typeface="Arial" panose="020B0604020202020204" pitchFamily="34" charset="0"/>
              </a:rPr>
              <a:t>General Pharmacotherapy</a:t>
            </a:r>
            <a:r>
              <a:rPr lang="en-ZA" altLang="en-US" sz="1400" b="1" dirty="0">
                <a:latin typeface="Arial" panose="020B0604020202020204" pitchFamily="34" charset="0"/>
                <a:cs typeface="Arial" panose="020B0604020202020204" pitchFamily="34" charset="0"/>
              </a:rPr>
              <a:t>)</a:t>
            </a:r>
          </a:p>
          <a:p>
            <a:pPr algn="l" eaLnBrk="1" hangingPunct="1">
              <a:defRPr/>
            </a:pPr>
            <a:endParaRPr lang="en-ZA" altLang="en-US" b="1" dirty="0">
              <a:latin typeface="Arial" panose="020B0604020202020204" pitchFamily="34" charset="0"/>
              <a:cs typeface="Arial" panose="020B0604020202020204" pitchFamily="34" charset="0"/>
            </a:endParaRPr>
          </a:p>
          <a:p>
            <a:pPr eaLnBrk="1" hangingPunct="1">
              <a:defRPr/>
            </a:pPr>
            <a:endParaRPr lang="en-ZA" altLang="en-US" dirty="0">
              <a:latin typeface="Arial" panose="020B0604020202020204" pitchFamily="34" charset="0"/>
              <a:cs typeface="Arial" panose="020B0604020202020204" pitchFamily="34" charset="0"/>
            </a:endParaRPr>
          </a:p>
          <a:p>
            <a:pPr eaLnBrk="1" hangingPunct="1">
              <a:defRPr/>
            </a:pPr>
            <a:endParaRPr lang="en-ZA" altLang="en-US" dirty="0">
              <a:latin typeface="Arial" panose="020B0604020202020204" pitchFamily="34" charset="0"/>
              <a:cs typeface="Arial" panose="020B0604020202020204" pitchFamily="34" charset="0"/>
            </a:endParaRPr>
          </a:p>
          <a:p>
            <a:pPr eaLnBrk="1" hangingPunct="1">
              <a:defRPr/>
            </a:pPr>
            <a:endParaRPr lang="en-US" altLang="en-US" dirty="0"/>
          </a:p>
          <a:p>
            <a:pPr eaLnBrk="1" hangingPunct="1">
              <a:defRPr/>
            </a:pPr>
            <a:endParaRPr lang="en-GB" altLang="en-US" dirty="0"/>
          </a:p>
        </p:txBody>
      </p:sp>
      <p:sp>
        <p:nvSpPr>
          <p:cNvPr id="9" name="TextBox 8"/>
          <p:cNvSpPr txBox="1"/>
          <p:nvPr/>
        </p:nvSpPr>
        <p:spPr>
          <a:xfrm>
            <a:off x="1620982" y="4478239"/>
            <a:ext cx="3844636" cy="923330"/>
          </a:xfrm>
          <a:prstGeom prst="rect">
            <a:avLst/>
          </a:prstGeom>
        </p:spPr>
        <p:style>
          <a:lnRef idx="2">
            <a:schemeClr val="dk1"/>
          </a:lnRef>
          <a:fillRef idx="1">
            <a:schemeClr val="lt1"/>
          </a:fillRef>
          <a:effectRef idx="0">
            <a:schemeClr val="dk1"/>
          </a:effectRef>
          <a:fontRef idx="minor">
            <a:schemeClr val="dk1"/>
          </a:fontRef>
        </p:style>
        <p:txBody>
          <a:bodyPr>
            <a:spAutoFit/>
            <a:scene3d>
              <a:camera prst="orthographicFront"/>
              <a:lightRig rig="harsh" dir="t"/>
            </a:scene3d>
            <a:sp3d extrusionH="57150" prstMaterial="matte">
              <a:bevelT w="63500" h="12700" prst="angle"/>
              <a:contourClr>
                <a:schemeClr val="bg1">
                  <a:lumMod val="65000"/>
                </a:schemeClr>
              </a:contourClr>
            </a:sp3d>
          </a:bodyPr>
          <a:lstStyle/>
          <a:p>
            <a:pPr>
              <a:defRPr/>
            </a:pPr>
            <a:r>
              <a:rPr lang="en-GB" b="1" dirty="0">
                <a:ln/>
                <a:solidFill>
                  <a:schemeClr val="accent3"/>
                </a:solidFill>
              </a:rPr>
              <a:t>Lecturer University of Zambia</a:t>
            </a:r>
          </a:p>
          <a:p>
            <a:pPr>
              <a:defRPr/>
            </a:pPr>
            <a:r>
              <a:rPr lang="en-GB" b="1" dirty="0">
                <a:ln/>
                <a:solidFill>
                  <a:schemeClr val="accent3"/>
                </a:solidFill>
              </a:rPr>
              <a:t>School of Health Sciences</a:t>
            </a:r>
          </a:p>
          <a:p>
            <a:pPr>
              <a:defRPr/>
            </a:pPr>
            <a:r>
              <a:rPr lang="en-GB" b="1" dirty="0">
                <a:ln/>
                <a:solidFill>
                  <a:schemeClr val="accent3"/>
                </a:solidFill>
              </a:rPr>
              <a:t>School of Medicine </a:t>
            </a:r>
          </a:p>
        </p:txBody>
      </p:sp>
    </p:spTree>
    <p:extLst>
      <p:ext uri="{BB962C8B-B14F-4D97-AF65-F5344CB8AC3E}">
        <p14:creationId xmlns:p14="http://schemas.microsoft.com/office/powerpoint/2010/main" val="887915237"/>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7164" y="240145"/>
            <a:ext cx="9813636" cy="596567"/>
          </a:xfrm>
        </p:spPr>
        <p:txBody>
          <a:bodyPr>
            <a:noAutofit/>
          </a:bodyPr>
          <a:lstStyle/>
          <a:p>
            <a:r>
              <a:rPr lang="en-US" sz="3200" dirty="0"/>
              <a:t>URICOSURIC AGENTS</a:t>
            </a:r>
            <a:r>
              <a:rPr lang="en-GB" sz="3200" dirty="0"/>
              <a:t/>
            </a:r>
            <a:br>
              <a:rPr lang="en-GB" sz="3200" dirty="0"/>
            </a:br>
            <a:endParaRPr lang="en-GB" sz="3200" dirty="0"/>
          </a:p>
        </p:txBody>
      </p:sp>
      <p:sp>
        <p:nvSpPr>
          <p:cNvPr id="3" name="Content Placeholder 2"/>
          <p:cNvSpPr>
            <a:spLocks noGrp="1"/>
          </p:cNvSpPr>
          <p:nvPr>
            <p:ph idx="1"/>
          </p:nvPr>
        </p:nvSpPr>
        <p:spPr>
          <a:xfrm>
            <a:off x="304801" y="548680"/>
            <a:ext cx="11887200" cy="6048672"/>
          </a:xfrm>
        </p:spPr>
        <p:txBody>
          <a:bodyPr>
            <a:normAutofit fontScale="92500" lnSpcReduction="20000"/>
          </a:bodyPr>
          <a:lstStyle/>
          <a:p>
            <a:endParaRPr lang="en-US" dirty="0" smtClean="0">
              <a:latin typeface="Comic Sans MS" panose="030F0702030302020204" pitchFamily="66" charset="0"/>
            </a:endParaRPr>
          </a:p>
          <a:p>
            <a:r>
              <a:rPr lang="en-US" sz="2400" dirty="0" smtClean="0">
                <a:latin typeface="Comic Sans MS" panose="030F0702030302020204" pitchFamily="66" charset="0"/>
              </a:rPr>
              <a:t>They </a:t>
            </a:r>
            <a:r>
              <a:rPr lang="en-US" sz="2400" dirty="0">
                <a:latin typeface="Comic Sans MS" panose="030F0702030302020204" pitchFamily="66" charset="0"/>
              </a:rPr>
              <a:t>increase uric acid excretion by a direct action on the renal tubules e.g. </a:t>
            </a:r>
            <a:r>
              <a:rPr lang="en-US" sz="2400" b="1" dirty="0" smtClean="0">
                <a:latin typeface="Comic Sans MS" panose="030F0702030302020204" pitchFamily="66" charset="0"/>
              </a:rPr>
              <a:t>Probenecid , sulfinpyrazone and Benzbromarone</a:t>
            </a:r>
            <a:endParaRPr lang="en-US" sz="2400" b="1" dirty="0">
              <a:latin typeface="Comic Sans MS" panose="030F0702030302020204" pitchFamily="66" charset="0"/>
            </a:endParaRPr>
          </a:p>
          <a:p>
            <a:r>
              <a:rPr lang="en-US" sz="2400" dirty="0">
                <a:latin typeface="Comic Sans MS" panose="030F0702030302020204" pitchFamily="66" charset="0"/>
              </a:rPr>
              <a:t>Probenecid 0.5g daily orally in divided doses then increased to I g daily</a:t>
            </a:r>
          </a:p>
          <a:p>
            <a:r>
              <a:rPr lang="en-US" sz="2400" dirty="0">
                <a:latin typeface="Comic Sans MS" panose="030F0702030302020204" pitchFamily="66" charset="0"/>
              </a:rPr>
              <a:t>Sulfinpyrazone 200mg orally  daily and increased to 400-800mg daily</a:t>
            </a:r>
            <a:r>
              <a:rPr lang="en-US" sz="2400" dirty="0" smtClean="0">
                <a:latin typeface="Comic Sans MS" panose="030F0702030302020204" pitchFamily="66" charset="0"/>
              </a:rPr>
              <a:t>.</a:t>
            </a:r>
          </a:p>
          <a:p>
            <a:r>
              <a:rPr lang="en-US" sz="2400" b="1" dirty="0">
                <a:latin typeface="Comic Sans MS" panose="030F0702030302020204" pitchFamily="66" charset="0"/>
              </a:rPr>
              <a:t>Benzbromarone</a:t>
            </a:r>
          </a:p>
          <a:p>
            <a:r>
              <a:rPr lang="en-US" sz="2400" dirty="0" smtClean="0">
                <a:latin typeface="Comic Sans MS" panose="030F0702030302020204" pitchFamily="66" charset="0"/>
              </a:rPr>
              <a:t>Adult</a:t>
            </a:r>
            <a:r>
              <a:rPr lang="en-US" sz="2400" dirty="0">
                <a:latin typeface="Comic Sans MS" panose="030F0702030302020204" pitchFamily="66" charset="0"/>
              </a:rPr>
              <a:t>: 50-200 mg daily. Administration. Should be taken with food. Contraindications. Severe or moderate renal impairment.</a:t>
            </a:r>
            <a:endParaRPr lang="en-GB" sz="2400" dirty="0">
              <a:latin typeface="Comic Sans MS" panose="030F0702030302020204" pitchFamily="66" charset="0"/>
            </a:endParaRPr>
          </a:p>
          <a:p>
            <a:pPr>
              <a:buNone/>
            </a:pPr>
            <a:endParaRPr lang="en-US" sz="2400" b="1" dirty="0" smtClean="0">
              <a:latin typeface="Comic Sans MS" panose="030F0702030302020204" pitchFamily="66" charset="0"/>
            </a:endParaRPr>
          </a:p>
          <a:p>
            <a:pPr>
              <a:buNone/>
            </a:pPr>
            <a:r>
              <a:rPr lang="en-US" sz="2400" b="1" dirty="0" smtClean="0">
                <a:latin typeface="Comic Sans MS" panose="030F0702030302020204" pitchFamily="66" charset="0"/>
              </a:rPr>
              <a:t>Adverse </a:t>
            </a:r>
            <a:r>
              <a:rPr lang="en-US" sz="2400" b="1" dirty="0">
                <a:latin typeface="Comic Sans MS" panose="030F0702030302020204" pitchFamily="66" charset="0"/>
              </a:rPr>
              <a:t>Effects</a:t>
            </a:r>
            <a:endParaRPr lang="en-GB" sz="2400" dirty="0">
              <a:latin typeface="Comic Sans MS" panose="030F0702030302020204" pitchFamily="66" charset="0"/>
            </a:endParaRPr>
          </a:p>
          <a:p>
            <a:pPr lvl="0"/>
            <a:r>
              <a:rPr lang="en-US" sz="2400" dirty="0">
                <a:latin typeface="Comic Sans MS" panose="030F0702030302020204" pitchFamily="66" charset="0"/>
              </a:rPr>
              <a:t>GIT disturbances</a:t>
            </a:r>
            <a:endParaRPr lang="en-GB" sz="2400" dirty="0">
              <a:latin typeface="Comic Sans MS" panose="030F0702030302020204" pitchFamily="66" charset="0"/>
            </a:endParaRPr>
          </a:p>
          <a:p>
            <a:pPr lvl="0"/>
            <a:r>
              <a:rPr lang="en-US" sz="2400" dirty="0">
                <a:latin typeface="Comic Sans MS" panose="030F0702030302020204" pitchFamily="66" charset="0"/>
              </a:rPr>
              <a:t>Urinary frequency</a:t>
            </a:r>
            <a:endParaRPr lang="en-GB" sz="2400" dirty="0">
              <a:latin typeface="Comic Sans MS" panose="030F0702030302020204" pitchFamily="66" charset="0"/>
            </a:endParaRPr>
          </a:p>
          <a:p>
            <a:pPr lvl="0"/>
            <a:r>
              <a:rPr lang="en-US" sz="2400" dirty="0">
                <a:latin typeface="Comic Sans MS" panose="030F0702030302020204" pitchFamily="66" charset="0"/>
              </a:rPr>
              <a:t>Alopecia</a:t>
            </a:r>
            <a:endParaRPr lang="en-GB" sz="2400" dirty="0">
              <a:latin typeface="Comic Sans MS" panose="030F0702030302020204" pitchFamily="66" charset="0"/>
            </a:endParaRPr>
          </a:p>
          <a:p>
            <a:pPr lvl="0"/>
            <a:r>
              <a:rPr lang="en-US" sz="2400" dirty="0">
                <a:latin typeface="Comic Sans MS" panose="030F0702030302020204" pitchFamily="66" charset="0"/>
              </a:rPr>
              <a:t>Haemolytic anaemia</a:t>
            </a:r>
            <a:endParaRPr lang="en-GB" sz="2400" dirty="0">
              <a:latin typeface="Comic Sans MS" panose="030F0702030302020204" pitchFamily="66" charset="0"/>
            </a:endParaRPr>
          </a:p>
          <a:p>
            <a:pPr lvl="0"/>
            <a:r>
              <a:rPr lang="en-US" sz="2400" dirty="0">
                <a:latin typeface="Comic Sans MS" panose="030F0702030302020204" pitchFamily="66" charset="0"/>
              </a:rPr>
              <a:t>Steven Johnson’s syndrome</a:t>
            </a:r>
            <a:endParaRPr lang="en-GB" sz="2400" dirty="0">
              <a:latin typeface="Comic Sans MS" panose="030F0702030302020204" pitchFamily="66" charset="0"/>
            </a:endParaRPr>
          </a:p>
          <a:p>
            <a:pPr>
              <a:buNone/>
            </a:pPr>
            <a:r>
              <a:rPr lang="en-US" sz="2600" b="1" dirty="0"/>
              <a:t> </a:t>
            </a:r>
            <a:endParaRPr lang="en-GB" sz="2600"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10</a:t>
            </a:fld>
            <a:endParaRPr lang="en-GB"/>
          </a:p>
        </p:txBody>
      </p:sp>
    </p:spTree>
    <p:extLst>
      <p:ext uri="{BB962C8B-B14F-4D97-AF65-F5344CB8AC3E}">
        <p14:creationId xmlns:p14="http://schemas.microsoft.com/office/powerpoint/2010/main" val="416645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167"/>
            <a:ext cx="8229600" cy="764704"/>
          </a:xfrm>
        </p:spPr>
        <p:txBody>
          <a:bodyPr>
            <a:normAutofit/>
          </a:bodyPr>
          <a:lstStyle/>
          <a:p>
            <a:pPr algn="l"/>
            <a:r>
              <a:rPr lang="en-US" sz="3600" b="1" dirty="0" smtClean="0">
                <a:latin typeface="Comic Sans MS" panose="030F0702030302020204" pitchFamily="66" charset="0"/>
              </a:rPr>
              <a:t>PEGLOTICASE</a:t>
            </a:r>
            <a:endParaRPr lang="en-US" sz="3600" dirty="0">
              <a:latin typeface="Comic Sans MS" panose="030F0702030302020204" pitchFamily="66" charset="0"/>
            </a:endParaRPr>
          </a:p>
        </p:txBody>
      </p:sp>
      <p:sp>
        <p:nvSpPr>
          <p:cNvPr id="3" name="Content Placeholder 2"/>
          <p:cNvSpPr>
            <a:spLocks noGrp="1"/>
          </p:cNvSpPr>
          <p:nvPr>
            <p:ph idx="1"/>
          </p:nvPr>
        </p:nvSpPr>
        <p:spPr>
          <a:xfrm>
            <a:off x="323273" y="764705"/>
            <a:ext cx="11794836" cy="5956770"/>
          </a:xfrm>
        </p:spPr>
        <p:txBody>
          <a:bodyPr>
            <a:normAutofit/>
          </a:bodyPr>
          <a:lstStyle/>
          <a:p>
            <a:pPr algn="just"/>
            <a:endParaRPr lang="en-US" dirty="0" smtClean="0"/>
          </a:p>
          <a:p>
            <a:pPr algn="just"/>
            <a:r>
              <a:rPr lang="en-US" sz="2400" dirty="0" smtClean="0">
                <a:latin typeface="Comic Sans MS" panose="030F0702030302020204" pitchFamily="66" charset="0"/>
              </a:rPr>
              <a:t>Newest </a:t>
            </a:r>
            <a:r>
              <a:rPr lang="en-US" sz="2400" dirty="0">
                <a:latin typeface="Comic Sans MS" panose="030F0702030302020204" pitchFamily="66" charset="0"/>
              </a:rPr>
              <a:t>urate-lowering </a:t>
            </a:r>
            <a:r>
              <a:rPr lang="en-US" sz="2400" dirty="0" smtClean="0">
                <a:latin typeface="Comic Sans MS" panose="030F0702030302020204" pitchFamily="66" charset="0"/>
              </a:rPr>
              <a:t>therapy (2010) </a:t>
            </a:r>
          </a:p>
          <a:p>
            <a:pPr algn="just"/>
            <a:r>
              <a:rPr lang="en-US" sz="2400" dirty="0" smtClean="0">
                <a:latin typeface="Comic Sans MS" panose="030F0702030302020204" pitchFamily="66" charset="0"/>
              </a:rPr>
              <a:t>It </a:t>
            </a:r>
            <a:r>
              <a:rPr lang="en-US" sz="2400" dirty="0">
                <a:latin typeface="Comic Sans MS" panose="030F0702030302020204" pitchFamily="66" charset="0"/>
              </a:rPr>
              <a:t>is a recombinant mammalian uricase that is </a:t>
            </a:r>
            <a:r>
              <a:rPr lang="en-US" sz="2400" dirty="0" smtClean="0">
                <a:latin typeface="Comic Sans MS" panose="030F0702030302020204" pitchFamily="66" charset="0"/>
              </a:rPr>
              <a:t>covalently attached </a:t>
            </a:r>
            <a:r>
              <a:rPr lang="en-US" sz="2400" dirty="0">
                <a:latin typeface="Comic Sans MS" panose="030F0702030302020204" pitchFamily="66" charset="0"/>
              </a:rPr>
              <a:t>to </a:t>
            </a:r>
            <a:r>
              <a:rPr lang="en-US" sz="2400" dirty="0" err="1">
                <a:latin typeface="Comic Sans MS" panose="030F0702030302020204" pitchFamily="66" charset="0"/>
              </a:rPr>
              <a:t>methoxy</a:t>
            </a:r>
            <a:r>
              <a:rPr lang="en-US" sz="2400" dirty="0">
                <a:latin typeface="Comic Sans MS" panose="030F0702030302020204" pitchFamily="66" charset="0"/>
              </a:rPr>
              <a:t> polyethylene glycol (</a:t>
            </a:r>
            <a:r>
              <a:rPr lang="en-US" sz="2400" dirty="0" err="1">
                <a:latin typeface="Comic Sans MS" panose="030F0702030302020204" pitchFamily="66" charset="0"/>
              </a:rPr>
              <a:t>mPEG</a:t>
            </a:r>
            <a:r>
              <a:rPr lang="en-US" sz="2400" dirty="0">
                <a:latin typeface="Comic Sans MS" panose="030F0702030302020204" pitchFamily="66" charset="0"/>
              </a:rPr>
              <a:t>) to prolong </a:t>
            </a:r>
            <a:r>
              <a:rPr lang="en-US" sz="2400" dirty="0" smtClean="0">
                <a:latin typeface="Comic Sans MS" panose="030F0702030302020204" pitchFamily="66" charset="0"/>
              </a:rPr>
              <a:t>the circulating </a:t>
            </a:r>
            <a:r>
              <a:rPr lang="en-US" sz="2400" dirty="0">
                <a:latin typeface="Comic Sans MS" panose="030F0702030302020204" pitchFamily="66" charset="0"/>
              </a:rPr>
              <a:t>half-life and diminish immunogenic response</a:t>
            </a:r>
            <a:r>
              <a:rPr lang="en-US" sz="2400" dirty="0" smtClean="0">
                <a:latin typeface="Comic Sans MS" panose="030F0702030302020204" pitchFamily="66" charset="0"/>
              </a:rPr>
              <a:t>.</a:t>
            </a:r>
          </a:p>
          <a:p>
            <a:pPr algn="just"/>
            <a:r>
              <a:rPr lang="en-US" sz="2400" dirty="0">
                <a:latin typeface="Comic Sans MS" panose="030F0702030302020204" pitchFamily="66" charset="0"/>
              </a:rPr>
              <a:t>C</a:t>
            </a:r>
            <a:r>
              <a:rPr lang="en-US" sz="2400" dirty="0" smtClean="0">
                <a:latin typeface="Comic Sans MS" panose="030F0702030302020204" pitchFamily="66" charset="0"/>
              </a:rPr>
              <a:t>atalyzing </a:t>
            </a:r>
            <a:r>
              <a:rPr lang="en-US" sz="2400" dirty="0">
                <a:latin typeface="Comic Sans MS" panose="030F0702030302020204" pitchFamily="66" charset="0"/>
              </a:rPr>
              <a:t>uric acid to the water-soluble purine metabolite </a:t>
            </a:r>
            <a:r>
              <a:rPr lang="en-US" sz="2400" dirty="0" err="1">
                <a:latin typeface="Comic Sans MS" panose="030F0702030302020204" pitchFamily="66" charset="0"/>
              </a:rPr>
              <a:t>allantoin</a:t>
            </a:r>
            <a:r>
              <a:rPr lang="en-US" sz="2400" dirty="0">
                <a:latin typeface="Comic Sans MS" panose="030F0702030302020204" pitchFamily="66" charset="0"/>
              </a:rPr>
              <a:t>.</a:t>
            </a:r>
          </a:p>
          <a:p>
            <a:pPr algn="just"/>
            <a:r>
              <a:rPr lang="en-US" sz="2400" dirty="0" smtClean="0">
                <a:latin typeface="Comic Sans MS" panose="030F0702030302020204" pitchFamily="66" charset="0"/>
              </a:rPr>
              <a:t>Used for </a:t>
            </a:r>
            <a:r>
              <a:rPr lang="en-US" sz="2400" dirty="0">
                <a:latin typeface="Comic Sans MS" panose="030F0702030302020204" pitchFamily="66" charset="0"/>
              </a:rPr>
              <a:t>the treatment of </a:t>
            </a:r>
            <a:r>
              <a:rPr lang="en-US" sz="2400" dirty="0" smtClean="0">
                <a:latin typeface="Comic Sans MS" panose="030F0702030302020204" pitchFamily="66" charset="0"/>
              </a:rPr>
              <a:t>refractory chronic </a:t>
            </a:r>
            <a:r>
              <a:rPr lang="en-US" sz="2400" dirty="0">
                <a:latin typeface="Comic Sans MS" panose="030F0702030302020204" pitchFamily="66" charset="0"/>
              </a:rPr>
              <a:t>gout.</a:t>
            </a:r>
          </a:p>
          <a:p>
            <a:pPr algn="just"/>
            <a:r>
              <a:rPr lang="en-US" sz="2400" dirty="0" smtClean="0">
                <a:latin typeface="Comic Sans MS" panose="030F0702030302020204" pitchFamily="66" charset="0"/>
              </a:rPr>
              <a:t>Rapidly </a:t>
            </a:r>
            <a:r>
              <a:rPr lang="en-US" sz="2400" dirty="0">
                <a:latin typeface="Comic Sans MS" panose="030F0702030302020204" pitchFamily="66" charset="0"/>
              </a:rPr>
              <a:t>acting intravenous drug, achieving a </a:t>
            </a:r>
            <a:r>
              <a:rPr lang="en-US" sz="2400" dirty="0" smtClean="0">
                <a:latin typeface="Comic Sans MS" panose="030F0702030302020204" pitchFamily="66" charset="0"/>
              </a:rPr>
              <a:t>peak decline </a:t>
            </a:r>
            <a:r>
              <a:rPr lang="en-US" sz="2400" dirty="0">
                <a:latin typeface="Comic Sans MS" panose="030F0702030302020204" pitchFamily="66" charset="0"/>
              </a:rPr>
              <a:t>in uric acid level within 24–72 hours.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The </a:t>
            </a:r>
            <a:r>
              <a:rPr lang="en-US" sz="2400" dirty="0">
                <a:latin typeface="Comic Sans MS" panose="030F0702030302020204" pitchFamily="66" charset="0"/>
              </a:rPr>
              <a:t>serum </a:t>
            </a:r>
            <a:r>
              <a:rPr lang="en-US" sz="2400" dirty="0" smtClean="0">
                <a:latin typeface="Comic Sans MS" panose="030F0702030302020204" pitchFamily="66" charset="0"/>
              </a:rPr>
              <a:t>half-life ranges </a:t>
            </a:r>
            <a:r>
              <a:rPr lang="en-US" sz="2400" dirty="0">
                <a:latin typeface="Comic Sans MS" panose="030F0702030302020204" pitchFamily="66" charset="0"/>
              </a:rPr>
              <a:t>from 6.4 to 13.8 days. </a:t>
            </a:r>
            <a:endParaRPr lang="en-US" sz="2400" dirty="0" smtClean="0">
              <a:latin typeface="Comic Sans MS" panose="030F0702030302020204" pitchFamily="66" charset="0"/>
            </a:endParaRPr>
          </a:p>
          <a:p>
            <a:r>
              <a:rPr lang="en-US" sz="2400" dirty="0" smtClean="0">
                <a:latin typeface="Comic Sans MS" panose="030F0702030302020204" pitchFamily="66" charset="0"/>
              </a:rPr>
              <a:t>Gout flares, infusion reactions, nausea, </a:t>
            </a:r>
            <a:r>
              <a:rPr lang="en-US" sz="2400" dirty="0" err="1" smtClean="0">
                <a:latin typeface="Comic Sans MS" panose="030F0702030302020204" pitchFamily="66" charset="0"/>
              </a:rPr>
              <a:t>urticaria</a:t>
            </a:r>
            <a:r>
              <a:rPr lang="en-US" sz="2400" dirty="0" smtClean="0">
                <a:latin typeface="Comic Sans MS" panose="030F0702030302020204" pitchFamily="66" charset="0"/>
              </a:rPr>
              <a:t>, chest discomfort, chest pain, erythema, pruritus, </a:t>
            </a:r>
            <a:r>
              <a:rPr lang="en-US" sz="2400" dirty="0" err="1" smtClean="0">
                <a:latin typeface="Comic Sans MS" panose="030F0702030302020204" pitchFamily="66" charset="0"/>
              </a:rPr>
              <a:t>nasopharyngitis</a:t>
            </a:r>
            <a:r>
              <a:rPr lang="en-US" sz="2400" dirty="0" smtClean="0">
                <a:latin typeface="Comic Sans MS" panose="030F0702030302020204" pitchFamily="66" charset="0"/>
              </a:rPr>
              <a:t> and anaphylaxis</a:t>
            </a:r>
          </a:p>
          <a:p>
            <a:pPr algn="just"/>
            <a:endParaRPr lang="en-US" dirty="0" smtClean="0"/>
          </a:p>
        </p:txBody>
      </p:sp>
      <p:sp>
        <p:nvSpPr>
          <p:cNvPr id="4" name="Slide Number Placeholder 3"/>
          <p:cNvSpPr>
            <a:spLocks noGrp="1"/>
          </p:cNvSpPr>
          <p:nvPr>
            <p:ph type="sldNum" sz="quarter" idx="12"/>
          </p:nvPr>
        </p:nvSpPr>
        <p:spPr/>
        <p:txBody>
          <a:bodyPr/>
          <a:lstStyle/>
          <a:p>
            <a:fld id="{73EC174E-0496-43C6-A380-AF490D9678C0}" type="slidenum">
              <a:rPr lang="en-GB" smtClean="0"/>
              <a:pPr/>
              <a:t>11</a:t>
            </a:fld>
            <a:endParaRPr lang="en-GB"/>
          </a:p>
        </p:txBody>
      </p:sp>
    </p:spTree>
    <p:extLst>
      <p:ext uri="{BB962C8B-B14F-4D97-AF65-F5344CB8AC3E}">
        <p14:creationId xmlns:p14="http://schemas.microsoft.com/office/powerpoint/2010/main" val="2003030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egloticase: a guide to its use in treatment-refractory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054" y="563418"/>
            <a:ext cx="9328727" cy="5246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102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0"/>
            <a:ext cx="9933709" cy="1008112"/>
          </a:xfrm>
        </p:spPr>
        <p:txBody>
          <a:bodyPr>
            <a:normAutofit/>
          </a:bodyPr>
          <a:lstStyle/>
          <a:p>
            <a:r>
              <a:rPr lang="en-US" sz="4900" b="1" dirty="0"/>
              <a:t> </a:t>
            </a:r>
            <a:r>
              <a:rPr lang="en-US" sz="3600" b="1" dirty="0" smtClean="0">
                <a:latin typeface="Comic Sans MS" panose="030F0702030302020204" pitchFamily="66" charset="0"/>
              </a:rPr>
              <a:t>COLCHICINE</a:t>
            </a:r>
            <a:endParaRPr lang="en-GB" sz="3600" dirty="0">
              <a:latin typeface="Comic Sans MS" panose="030F0702030302020204" pitchFamily="66" charset="0"/>
            </a:endParaRPr>
          </a:p>
        </p:txBody>
      </p:sp>
      <p:sp>
        <p:nvSpPr>
          <p:cNvPr id="3" name="Content Placeholder 2"/>
          <p:cNvSpPr>
            <a:spLocks noGrp="1"/>
          </p:cNvSpPr>
          <p:nvPr>
            <p:ph idx="1"/>
          </p:nvPr>
        </p:nvSpPr>
        <p:spPr>
          <a:xfrm>
            <a:off x="277091" y="1008112"/>
            <a:ext cx="11656291" cy="5445224"/>
          </a:xfrm>
        </p:spPr>
        <p:txBody>
          <a:bodyPr>
            <a:normAutofit/>
          </a:bodyPr>
          <a:lstStyle/>
          <a:p>
            <a:pPr lvl="0" algn="just"/>
            <a:endParaRPr lang="en-US" sz="2400" dirty="0" smtClean="0">
              <a:latin typeface="Comic Sans MS" panose="030F0702030302020204" pitchFamily="66" charset="0"/>
            </a:endParaRPr>
          </a:p>
          <a:p>
            <a:pPr lvl="0" algn="just"/>
            <a:r>
              <a:rPr lang="en-US" sz="2400" dirty="0" smtClean="0">
                <a:latin typeface="Comic Sans MS" panose="030F0702030302020204" pitchFamily="66" charset="0"/>
              </a:rPr>
              <a:t>It </a:t>
            </a:r>
            <a:r>
              <a:rPr lang="en-US" sz="2400" dirty="0">
                <a:latin typeface="Comic Sans MS" panose="030F0702030302020204" pitchFamily="66" charset="0"/>
              </a:rPr>
              <a:t>has a specific effect in gouty arthritis and can be used both to prevent and relieve acute </a:t>
            </a:r>
            <a:r>
              <a:rPr lang="en-US" sz="2400" dirty="0" smtClean="0">
                <a:latin typeface="Comic Sans MS" panose="030F0702030302020204" pitchFamily="66" charset="0"/>
              </a:rPr>
              <a:t>attacks</a:t>
            </a:r>
            <a:endParaRPr lang="en-US" sz="2400" dirty="0">
              <a:latin typeface="Comic Sans MS" panose="030F0702030302020204" pitchFamily="66" charset="0"/>
            </a:endParaRPr>
          </a:p>
          <a:p>
            <a:pPr lvl="0" algn="just"/>
            <a:r>
              <a:rPr lang="en-US" sz="2400" dirty="0">
                <a:latin typeface="Comic Sans MS" panose="030F0702030302020204" pitchFamily="66" charset="0"/>
              </a:rPr>
              <a:t> blocks mitotic cells in metaphase. It binds to soluble tubulin to form tubulin-colchicine complexes in a poorly reversible manner, which then binds to the ends of microtubules to prevent the elongation of the microtubule polymer.</a:t>
            </a:r>
            <a:endParaRPr lang="en-GB" sz="2400" dirty="0">
              <a:latin typeface="Comic Sans MS" panose="030F0702030302020204" pitchFamily="66" charset="0"/>
            </a:endParaRPr>
          </a:p>
          <a:p>
            <a:pPr lvl="0" algn="just"/>
            <a:r>
              <a:rPr lang="en-US" sz="2400" dirty="0" smtClean="0">
                <a:latin typeface="Comic Sans MS" panose="030F0702030302020204" pitchFamily="66" charset="0"/>
              </a:rPr>
              <a:t>It </a:t>
            </a:r>
            <a:r>
              <a:rPr lang="en-US" sz="2400" dirty="0">
                <a:latin typeface="Comic Sans MS" panose="030F0702030302020204" pitchFamily="66" charset="0"/>
              </a:rPr>
              <a:t>is given orally and is well absorbed</a:t>
            </a:r>
            <a:endParaRPr lang="en-GB" sz="2400" dirty="0">
              <a:latin typeface="Comic Sans MS" panose="030F0702030302020204" pitchFamily="66" charset="0"/>
            </a:endParaRPr>
          </a:p>
          <a:p>
            <a:pPr lvl="0" algn="just"/>
            <a:r>
              <a:rPr lang="en-US" sz="2400" dirty="0">
                <a:latin typeface="Comic Sans MS" panose="030F0702030302020204" pitchFamily="66" charset="0"/>
              </a:rPr>
              <a:t>It reaches peak concentration about 1 hour</a:t>
            </a:r>
            <a:endParaRPr lang="en-GB" sz="2400" dirty="0">
              <a:latin typeface="Comic Sans MS" panose="030F0702030302020204" pitchFamily="66" charset="0"/>
            </a:endParaRPr>
          </a:p>
          <a:p>
            <a:pPr lvl="0" algn="just"/>
            <a:r>
              <a:rPr lang="en-US" sz="2400" dirty="0">
                <a:latin typeface="Comic Sans MS" panose="030F0702030302020204" pitchFamily="66" charset="0"/>
              </a:rPr>
              <a:t>It is excreted partly in the GIT tract and in the urine.</a:t>
            </a:r>
            <a:endParaRPr lang="en-GB" sz="2400" dirty="0">
              <a:latin typeface="Comic Sans MS" panose="030F0702030302020204" pitchFamily="66" charset="0"/>
            </a:endParaRPr>
          </a:p>
          <a:p>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13</a:t>
            </a:fld>
            <a:endParaRPr lang="en-GB"/>
          </a:p>
        </p:txBody>
      </p:sp>
    </p:spTree>
    <p:extLst>
      <p:ext uri="{BB962C8B-B14F-4D97-AF65-F5344CB8AC3E}">
        <p14:creationId xmlns:p14="http://schemas.microsoft.com/office/powerpoint/2010/main" val="3813851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291" y="1342"/>
            <a:ext cx="8229600" cy="1143000"/>
          </a:xfrm>
        </p:spPr>
        <p:txBody>
          <a:bodyPr>
            <a:normAutofit/>
          </a:bodyPr>
          <a:lstStyle/>
          <a:p>
            <a:pPr algn="l"/>
            <a:r>
              <a:rPr lang="en-US" sz="2400" b="1" dirty="0">
                <a:latin typeface="Comic Sans MS" panose="030F0702030302020204" pitchFamily="66" charset="0"/>
              </a:rPr>
              <a:t>ADVERSE </a:t>
            </a:r>
            <a:r>
              <a:rPr lang="en-US" sz="2400" b="1" dirty="0" smtClean="0">
                <a:latin typeface="Comic Sans MS" panose="030F0702030302020204" pitchFamily="66" charset="0"/>
              </a:rPr>
              <a:t>EFFECTS</a:t>
            </a:r>
            <a:endParaRPr lang="en-US" sz="2400" dirty="0">
              <a:latin typeface="Comic Sans MS" panose="030F0702030302020204" pitchFamily="66" charset="0"/>
            </a:endParaRPr>
          </a:p>
        </p:txBody>
      </p:sp>
      <p:sp>
        <p:nvSpPr>
          <p:cNvPr id="3" name="Content Placeholder 2"/>
          <p:cNvSpPr>
            <a:spLocks noGrp="1"/>
          </p:cNvSpPr>
          <p:nvPr>
            <p:ph idx="1"/>
          </p:nvPr>
        </p:nvSpPr>
        <p:spPr>
          <a:xfrm>
            <a:off x="314035" y="1144342"/>
            <a:ext cx="11517747" cy="4981822"/>
          </a:xfrm>
        </p:spPr>
        <p:txBody>
          <a:bodyPr>
            <a:normAutofit/>
          </a:bodyPr>
          <a:lstStyle/>
          <a:p>
            <a:pPr algn="just"/>
            <a:r>
              <a:rPr lang="en-US" sz="2400" dirty="0" smtClean="0">
                <a:latin typeface="Comic Sans MS" panose="030F0702030302020204" pitchFamily="66" charset="0"/>
              </a:rPr>
              <a:t>Bloody </a:t>
            </a:r>
            <a:r>
              <a:rPr lang="en-US" sz="2400" dirty="0">
                <a:latin typeface="Comic Sans MS" panose="030F0702030302020204" pitchFamily="66" charset="0"/>
              </a:rPr>
              <a:t>diarrhoea, nausea, vomiting, and abdominal pain. Hepatic necrosis, acute renal failure, disseminated intravascular coagulation, </a:t>
            </a:r>
            <a:r>
              <a:rPr lang="en-US" sz="2400" dirty="0" smtClean="0">
                <a:latin typeface="Comic Sans MS" panose="030F0702030302020204" pitchFamily="66" charset="0"/>
              </a:rPr>
              <a:t>Haematorrhoea</a:t>
            </a:r>
            <a:r>
              <a:rPr lang="en-GB" sz="2400" dirty="0" smtClean="0">
                <a:latin typeface="Comic Sans MS" panose="030F0702030302020204" pitchFamily="66" charset="0"/>
              </a:rPr>
              <a:t>, </a:t>
            </a:r>
            <a:r>
              <a:rPr lang="en-US" sz="2400" dirty="0">
                <a:latin typeface="Comic Sans MS" panose="030F0702030302020204" pitchFamily="66" charset="0"/>
              </a:rPr>
              <a:t>shock</a:t>
            </a:r>
            <a:r>
              <a:rPr lang="en-GB" sz="2400" dirty="0">
                <a:latin typeface="Comic Sans MS" panose="030F0702030302020204" pitchFamily="66" charset="0"/>
              </a:rPr>
              <a:t> </a:t>
            </a:r>
            <a:r>
              <a:rPr lang="en-US" sz="2400" dirty="0">
                <a:latin typeface="Comic Sans MS" panose="030F0702030302020204" pitchFamily="66" charset="0"/>
              </a:rPr>
              <a:t>, and seizures </a:t>
            </a:r>
          </a:p>
          <a:p>
            <a:pPr algn="just"/>
            <a:r>
              <a:rPr lang="en-US" sz="2400" dirty="0">
                <a:latin typeface="Comic Sans MS" panose="030F0702030302020204" pitchFamily="66" charset="0"/>
              </a:rPr>
              <a:t>Rarely cause hair loss, bone marrow depression, peripheral neuritis, myopathy, and death.</a:t>
            </a:r>
            <a:endParaRPr lang="en-GB" sz="2400" dirty="0">
              <a:latin typeface="Comic Sans MS" panose="030F0702030302020204" pitchFamily="66" charset="0"/>
            </a:endParaRPr>
          </a:p>
          <a:p>
            <a:pPr algn="just"/>
            <a:r>
              <a:rPr lang="en-US" sz="2400" dirty="0">
                <a:latin typeface="Comic Sans MS" panose="030F0702030302020204" pitchFamily="66" charset="0"/>
              </a:rPr>
              <a:t>To prevent this, the start dose should be 0.5-1mg then gradually increased every 2 </a:t>
            </a:r>
            <a:r>
              <a:rPr lang="en-US" sz="2400" dirty="0" smtClean="0">
                <a:latin typeface="Comic Sans MS" panose="030F0702030302020204" pitchFamily="66" charset="0"/>
              </a:rPr>
              <a:t>hours until pain is relieved or nausea/</a:t>
            </a:r>
            <a:r>
              <a:rPr lang="en-US" sz="2400" dirty="0" err="1" smtClean="0">
                <a:latin typeface="Comic Sans MS" panose="030F0702030302020204" pitchFamily="66" charset="0"/>
              </a:rPr>
              <a:t>diarrhoae</a:t>
            </a:r>
            <a:r>
              <a:rPr lang="en-US" sz="2400" dirty="0" smtClean="0">
                <a:latin typeface="Comic Sans MS" panose="030F0702030302020204" pitchFamily="66" charset="0"/>
              </a:rPr>
              <a:t> occurs  </a:t>
            </a:r>
          </a:p>
          <a:p>
            <a:pPr algn="just"/>
            <a:r>
              <a:rPr lang="en-US" sz="2400" dirty="0" smtClean="0">
                <a:latin typeface="Comic Sans MS" panose="030F0702030302020204" pitchFamily="66" charset="0"/>
              </a:rPr>
              <a:t>In </a:t>
            </a:r>
            <a:r>
              <a:rPr lang="en-US" sz="2400" dirty="0">
                <a:latin typeface="Comic Sans MS" panose="030F0702030302020204" pitchFamily="66" charset="0"/>
              </a:rPr>
              <a:t>the 1</a:t>
            </a:r>
            <a:r>
              <a:rPr lang="en-US" sz="2400" baseline="30000" dirty="0">
                <a:latin typeface="Comic Sans MS" panose="030F0702030302020204" pitchFamily="66" charset="0"/>
              </a:rPr>
              <a:t>st</a:t>
            </a:r>
            <a:r>
              <a:rPr lang="en-US" sz="2400" dirty="0">
                <a:latin typeface="Comic Sans MS" panose="030F0702030302020204" pitchFamily="66" charset="0"/>
              </a:rPr>
              <a:t> 12 hours do not exceed </a:t>
            </a:r>
            <a:r>
              <a:rPr lang="en-US" sz="2400" dirty="0" smtClean="0">
                <a:latin typeface="Comic Sans MS" panose="030F0702030302020204" pitchFamily="66" charset="0"/>
              </a:rPr>
              <a:t>10mg</a:t>
            </a:r>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14</a:t>
            </a:fld>
            <a:endParaRPr lang="en-GB"/>
          </a:p>
        </p:txBody>
      </p:sp>
    </p:spTree>
    <p:extLst>
      <p:ext uri="{BB962C8B-B14F-4D97-AF65-F5344CB8AC3E}">
        <p14:creationId xmlns:p14="http://schemas.microsoft.com/office/powerpoint/2010/main" val="1623191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125" y="436970"/>
            <a:ext cx="11704456" cy="6158039"/>
          </a:xfrm>
        </p:spPr>
        <p:txBody>
          <a:bodyPr>
            <a:normAutofit/>
          </a:bodyPr>
          <a:lstStyle/>
          <a:p>
            <a:pPr marL="0" indent="0">
              <a:buNone/>
            </a:pPr>
            <a:r>
              <a:rPr lang="en-US" sz="2000" b="1" dirty="0" smtClean="0">
                <a:latin typeface="Comic Sans MS" panose="030F0702030302020204" pitchFamily="66" charset="0"/>
              </a:rPr>
              <a:t>QUESTION TIME</a:t>
            </a:r>
          </a:p>
          <a:p>
            <a:pPr marL="457200" indent="-457200">
              <a:buAutoNum type="arabicPeriod"/>
            </a:pPr>
            <a:r>
              <a:rPr lang="en-US" sz="2000" b="1" dirty="0" smtClean="0">
                <a:latin typeface="Comic Sans MS" panose="030F0702030302020204" pitchFamily="66" charset="0"/>
              </a:rPr>
              <a:t>Which </a:t>
            </a:r>
            <a:r>
              <a:rPr lang="en-US" sz="2000" b="1" dirty="0">
                <a:latin typeface="Comic Sans MS" panose="030F0702030302020204" pitchFamily="66" charset="0"/>
              </a:rPr>
              <a:t>of the following is NOT a first-line option for the pharmacologic treatment of acute gout</a:t>
            </a:r>
            <a:r>
              <a:rPr lang="en-US" sz="2000" b="1" dirty="0" smtClean="0">
                <a:latin typeface="Comic Sans MS" panose="030F0702030302020204" pitchFamily="66" charset="0"/>
              </a:rPr>
              <a:t>? (best option)</a:t>
            </a:r>
            <a:endParaRPr lang="en-US" sz="2000" dirty="0">
              <a:latin typeface="Comic Sans MS" panose="030F0702030302020204" pitchFamily="66" charset="0"/>
            </a:endParaRPr>
          </a:p>
          <a:p>
            <a:r>
              <a:rPr lang="en-US" sz="2000" b="1" dirty="0" smtClean="0">
                <a:latin typeface="Comic Sans MS" panose="030F0702030302020204" pitchFamily="66" charset="0"/>
              </a:rPr>
              <a:t>A</a:t>
            </a:r>
            <a:r>
              <a:rPr lang="en-US" sz="2000" dirty="0">
                <a:latin typeface="Comic Sans MS" panose="030F0702030302020204" pitchFamily="66" charset="0"/>
              </a:rPr>
              <a:t> </a:t>
            </a:r>
            <a:r>
              <a:rPr lang="en-US" sz="2000" dirty="0" smtClean="0">
                <a:latin typeface="Comic Sans MS" panose="030F0702030302020204" pitchFamily="66" charset="0"/>
              </a:rPr>
              <a:t> NSAIDs</a:t>
            </a:r>
            <a:endParaRPr lang="en-US" sz="2000" dirty="0">
              <a:latin typeface="Comic Sans MS" panose="030F0702030302020204" pitchFamily="66" charset="0"/>
            </a:endParaRPr>
          </a:p>
          <a:p>
            <a:r>
              <a:rPr lang="en-US" sz="2000" b="1" dirty="0" smtClean="0">
                <a:latin typeface="Comic Sans MS" panose="030F0702030302020204" pitchFamily="66" charset="0"/>
              </a:rPr>
              <a:t>B.</a:t>
            </a:r>
            <a:r>
              <a:rPr lang="en-US" sz="2000" dirty="0">
                <a:latin typeface="Comic Sans MS" panose="030F0702030302020204" pitchFamily="66" charset="0"/>
              </a:rPr>
              <a:t> </a:t>
            </a:r>
            <a:r>
              <a:rPr lang="en-US" sz="2000" dirty="0" smtClean="0">
                <a:latin typeface="Comic Sans MS" panose="030F0702030302020204" pitchFamily="66" charset="0"/>
              </a:rPr>
              <a:t>Corticosteroids</a:t>
            </a:r>
            <a:endParaRPr lang="en-US" sz="2000" dirty="0">
              <a:latin typeface="Comic Sans MS" panose="030F0702030302020204" pitchFamily="66" charset="0"/>
            </a:endParaRPr>
          </a:p>
          <a:p>
            <a:r>
              <a:rPr lang="en-US" sz="2000" b="1" dirty="0">
                <a:latin typeface="Comic Sans MS" panose="030F0702030302020204" pitchFamily="66" charset="0"/>
              </a:rPr>
              <a:t>C.</a:t>
            </a:r>
            <a:r>
              <a:rPr lang="en-US" sz="2000" dirty="0">
                <a:latin typeface="Comic Sans MS" panose="030F0702030302020204" pitchFamily="66" charset="0"/>
              </a:rPr>
              <a:t> Oral colchicine</a:t>
            </a:r>
          </a:p>
          <a:p>
            <a:r>
              <a:rPr lang="en-US" sz="2000" b="1" dirty="0">
                <a:latin typeface="Comic Sans MS" panose="030F0702030302020204" pitchFamily="66" charset="0"/>
              </a:rPr>
              <a:t>D.</a:t>
            </a:r>
            <a:r>
              <a:rPr lang="en-US" sz="2000" dirty="0">
                <a:latin typeface="Comic Sans MS" panose="030F0702030302020204" pitchFamily="66" charset="0"/>
              </a:rPr>
              <a:t> </a:t>
            </a:r>
            <a:r>
              <a:rPr lang="en-US" sz="2000" dirty="0" smtClean="0">
                <a:latin typeface="Comic Sans MS" panose="030F0702030302020204" pitchFamily="66" charset="0"/>
              </a:rPr>
              <a:t>Aspirin</a:t>
            </a:r>
          </a:p>
          <a:p>
            <a:pPr marL="0" indent="0">
              <a:buNone/>
            </a:pPr>
            <a:endParaRPr lang="en-US" sz="2000" dirty="0" smtClean="0">
              <a:latin typeface="Comic Sans MS" panose="030F0702030302020204" pitchFamily="66" charset="0"/>
            </a:endParaRPr>
          </a:p>
          <a:p>
            <a:pPr marL="0" indent="0">
              <a:buNone/>
            </a:pPr>
            <a:r>
              <a:rPr lang="en-US" sz="2000" dirty="0" smtClean="0">
                <a:latin typeface="Comic Sans MS" panose="030F0702030302020204" pitchFamily="66" charset="0"/>
              </a:rPr>
              <a:t>2. Which </a:t>
            </a:r>
            <a:r>
              <a:rPr lang="en-US" sz="2000" dirty="0">
                <a:latin typeface="Comic Sans MS" panose="030F0702030302020204" pitchFamily="66" charset="0"/>
              </a:rPr>
              <a:t>of the following is the recommended first-line urate-lowering therapy to consider</a:t>
            </a:r>
            <a:r>
              <a:rPr lang="en-US" sz="2000" dirty="0" smtClean="0">
                <a:latin typeface="Comic Sans MS" panose="030F0702030302020204" pitchFamily="66" charset="0"/>
              </a:rPr>
              <a:t>?</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A. </a:t>
            </a:r>
            <a:r>
              <a:rPr lang="en-US" sz="2000" dirty="0" err="1" smtClean="0">
                <a:latin typeface="Comic Sans MS" panose="030F0702030302020204" pitchFamily="66" charset="0"/>
              </a:rPr>
              <a:t>Febuxostat</a:t>
            </a:r>
            <a:endParaRPr lang="en-US" sz="2000" dirty="0">
              <a:latin typeface="Comic Sans MS" panose="030F0702030302020204" pitchFamily="66" charset="0"/>
            </a:endParaRPr>
          </a:p>
          <a:p>
            <a:pPr marL="0" indent="0">
              <a:buNone/>
            </a:pPr>
            <a:r>
              <a:rPr lang="en-US" sz="2000" b="1" dirty="0">
                <a:latin typeface="Comic Sans MS" panose="030F0702030302020204" pitchFamily="66" charset="0"/>
              </a:rPr>
              <a:t>B</a:t>
            </a:r>
            <a:r>
              <a:rPr lang="en-US" sz="2000" dirty="0">
                <a:latin typeface="Comic Sans MS" panose="030F0702030302020204" pitchFamily="66" charset="0"/>
              </a:rPr>
              <a:t>. </a:t>
            </a:r>
            <a:r>
              <a:rPr lang="en-US" sz="2000" dirty="0" smtClean="0">
                <a:latin typeface="Comic Sans MS" panose="030F0702030302020204" pitchFamily="66" charset="0"/>
              </a:rPr>
              <a:t>Allopurinol</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C. </a:t>
            </a:r>
            <a:r>
              <a:rPr lang="en-US" sz="2000" dirty="0" smtClean="0">
                <a:latin typeface="Comic Sans MS" panose="030F0702030302020204" pitchFamily="66" charset="0"/>
              </a:rPr>
              <a:t>Probenecid</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D. Benzbromarone</a:t>
            </a:r>
          </a:p>
          <a:p>
            <a:endParaRPr lang="en-US" dirty="0"/>
          </a:p>
        </p:txBody>
      </p:sp>
    </p:spTree>
    <p:extLst>
      <p:ext uri="{BB962C8B-B14F-4D97-AF65-F5344CB8AC3E}">
        <p14:creationId xmlns:p14="http://schemas.microsoft.com/office/powerpoint/2010/main" val="264209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909" y="489528"/>
            <a:ext cx="11859491" cy="3110924"/>
          </a:xfrm>
        </p:spPr>
        <p:txBody>
          <a:bodyPr>
            <a:normAutofit/>
          </a:bodyPr>
          <a:lstStyle/>
          <a:p>
            <a:r>
              <a:rPr lang="en-US" sz="3600" b="1" dirty="0" smtClean="0">
                <a:latin typeface="Comic Sans MS" panose="030F0702030302020204" pitchFamily="66" charset="0"/>
              </a:rPr>
              <a:t>SLOWLY ACTING ANTIRHEUMATIC DRUGS (SAARDS)</a:t>
            </a:r>
            <a:r>
              <a:rPr lang="en-GB" sz="3600" dirty="0" smtClean="0">
                <a:latin typeface="Comic Sans MS" panose="030F0702030302020204" pitchFamily="66" charset="0"/>
              </a:rPr>
              <a:t/>
            </a:r>
            <a:br>
              <a:rPr lang="en-GB" sz="3600" dirty="0" smtClean="0">
                <a:latin typeface="Comic Sans MS" panose="030F0702030302020204" pitchFamily="66" charset="0"/>
              </a:rPr>
            </a:br>
            <a:endParaRPr lang="en-GB" sz="3600" dirty="0">
              <a:latin typeface="Comic Sans MS" panose="030F0702030302020204" pitchFamily="66" charset="0"/>
            </a:endParaRPr>
          </a:p>
        </p:txBody>
      </p:sp>
      <p:sp>
        <p:nvSpPr>
          <p:cNvPr id="3" name="Subtitle 2"/>
          <p:cNvSpPr>
            <a:spLocks noGrp="1"/>
          </p:cNvSpPr>
          <p:nvPr>
            <p:ph type="subTitle" idx="1"/>
          </p:nvPr>
        </p:nvSpPr>
        <p:spPr>
          <a:xfrm>
            <a:off x="1919536" y="3886200"/>
            <a:ext cx="9434264" cy="1752600"/>
          </a:xfrm>
        </p:spPr>
        <p:txBody>
          <a:bodyPr>
            <a:normAutofit/>
          </a:bodyPr>
          <a:lstStyle/>
          <a:p>
            <a:r>
              <a:rPr lang="en-US" sz="3200" b="1" dirty="0" smtClean="0">
                <a:solidFill>
                  <a:srgbClr val="00B050"/>
                </a:solidFill>
              </a:rPr>
              <a:t>Disease Modifying </a:t>
            </a:r>
            <a:r>
              <a:rPr lang="en-US" sz="3200" b="1" dirty="0" err="1" smtClean="0">
                <a:solidFill>
                  <a:srgbClr val="00B050"/>
                </a:solidFill>
              </a:rPr>
              <a:t>Antirheumatoid</a:t>
            </a:r>
            <a:r>
              <a:rPr lang="en-US" sz="3200" b="1" dirty="0" smtClean="0">
                <a:solidFill>
                  <a:srgbClr val="00B050"/>
                </a:solidFill>
              </a:rPr>
              <a:t> Drugs (DMARDS)</a:t>
            </a:r>
            <a:r>
              <a:rPr lang="en-GB" sz="3200" dirty="0" smtClean="0"/>
              <a:t/>
            </a:r>
            <a:br>
              <a:rPr lang="en-GB" sz="3200" dirty="0" smtClean="0"/>
            </a:br>
            <a:endParaRPr lang="en-GB" sz="3200"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16</a:t>
            </a:fld>
            <a:endParaRPr lang="en-GB"/>
          </a:p>
        </p:txBody>
      </p:sp>
    </p:spTree>
    <p:extLst>
      <p:ext uri="{BB962C8B-B14F-4D97-AF65-F5344CB8AC3E}">
        <p14:creationId xmlns:p14="http://schemas.microsoft.com/office/powerpoint/2010/main" val="37185357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655" y="350981"/>
            <a:ext cx="9638145" cy="535709"/>
          </a:xfrm>
        </p:spPr>
        <p:txBody>
          <a:bodyPr>
            <a:normAutofit fontScale="90000"/>
          </a:bodyPr>
          <a:lstStyle/>
          <a:p>
            <a:r>
              <a:rPr lang="en-US" sz="3400" b="1" dirty="0">
                <a:latin typeface="Comic Sans MS" panose="030F0702030302020204" pitchFamily="66" charset="0"/>
              </a:rPr>
              <a:t>DRUG THERAPY OF RHEUMATOID ARTHRITIS</a:t>
            </a:r>
            <a:endParaRPr lang="en-US" sz="3400" dirty="0">
              <a:latin typeface="Comic Sans MS" panose="030F0702030302020204" pitchFamily="66" charset="0"/>
            </a:endParaRPr>
          </a:p>
        </p:txBody>
      </p:sp>
      <p:sp>
        <p:nvSpPr>
          <p:cNvPr id="3" name="Content Placeholder 2"/>
          <p:cNvSpPr>
            <a:spLocks noGrp="1"/>
          </p:cNvSpPr>
          <p:nvPr>
            <p:ph idx="1"/>
          </p:nvPr>
        </p:nvSpPr>
        <p:spPr>
          <a:xfrm>
            <a:off x="203199" y="1397744"/>
            <a:ext cx="11905674" cy="5141168"/>
          </a:xfrm>
        </p:spPr>
        <p:txBody>
          <a:bodyPr>
            <a:noAutofit/>
          </a:bodyPr>
          <a:lstStyle/>
          <a:p>
            <a:pPr algn="just"/>
            <a:r>
              <a:rPr lang="en-US" sz="2400" dirty="0">
                <a:latin typeface="Comic Sans MS" panose="030F0702030302020204" pitchFamily="66" charset="0"/>
              </a:rPr>
              <a:t>Rheumatoid Arthritis is an auto-immune disease characterized by inflammation and subsequent tissue damage.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Progression </a:t>
            </a:r>
            <a:r>
              <a:rPr lang="en-US" sz="2400" dirty="0">
                <a:latin typeface="Comic Sans MS" panose="030F0702030302020204" pitchFamily="66" charset="0"/>
              </a:rPr>
              <a:t>of the disease results in deformities.</a:t>
            </a:r>
          </a:p>
          <a:p>
            <a:pPr marL="0" indent="0" algn="just">
              <a:buNone/>
            </a:pPr>
            <a:r>
              <a:rPr lang="en-US" sz="2400" dirty="0">
                <a:latin typeface="Comic Sans MS" panose="030F0702030302020204" pitchFamily="66" charset="0"/>
              </a:rPr>
              <a:t>The aim of therapy is to </a:t>
            </a:r>
            <a:r>
              <a:rPr lang="en-US" sz="2400" dirty="0" smtClean="0">
                <a:latin typeface="Comic Sans MS" panose="030F0702030302020204" pitchFamily="66" charset="0"/>
              </a:rPr>
              <a:t>:</a:t>
            </a:r>
          </a:p>
          <a:p>
            <a:pPr algn="just"/>
            <a:r>
              <a:rPr lang="en-US" sz="2400" dirty="0" smtClean="0">
                <a:latin typeface="Comic Sans MS" panose="030F0702030302020204" pitchFamily="66" charset="0"/>
              </a:rPr>
              <a:t>relieve pain</a:t>
            </a:r>
          </a:p>
          <a:p>
            <a:pPr algn="just"/>
            <a:r>
              <a:rPr lang="en-US" sz="2400" dirty="0" smtClean="0">
                <a:latin typeface="Comic Sans MS" panose="030F0702030302020204" pitchFamily="66" charset="0"/>
              </a:rPr>
              <a:t> </a:t>
            </a:r>
            <a:r>
              <a:rPr lang="en-US" sz="2400" dirty="0">
                <a:latin typeface="Comic Sans MS" panose="030F0702030302020204" pitchFamily="66" charset="0"/>
              </a:rPr>
              <a:t>muscle </a:t>
            </a:r>
            <a:r>
              <a:rPr lang="en-US" sz="2400" dirty="0" smtClean="0">
                <a:latin typeface="Comic Sans MS" panose="030F0702030302020204" pitchFamily="66" charset="0"/>
              </a:rPr>
              <a:t>spasm</a:t>
            </a:r>
          </a:p>
          <a:p>
            <a:pPr algn="just"/>
            <a:r>
              <a:rPr lang="en-US" sz="2400" dirty="0" smtClean="0">
                <a:latin typeface="Comic Sans MS" panose="030F0702030302020204" pitchFamily="66" charset="0"/>
              </a:rPr>
              <a:t>joint </a:t>
            </a:r>
            <a:r>
              <a:rPr lang="en-US" sz="2400" dirty="0">
                <a:latin typeface="Comic Sans MS" panose="030F0702030302020204" pitchFamily="66" charset="0"/>
              </a:rPr>
              <a:t>stiffness </a:t>
            </a:r>
            <a:endParaRPr lang="en-US" sz="2400" dirty="0">
              <a:latin typeface="Comic Sans MS" panose="030F0702030302020204" pitchFamily="66" charset="0"/>
            </a:endParaRPr>
          </a:p>
          <a:p>
            <a:pPr algn="just"/>
            <a:r>
              <a:rPr lang="en-US" sz="2400" dirty="0" smtClean="0">
                <a:latin typeface="Comic Sans MS" panose="030F0702030302020204" pitchFamily="66" charset="0"/>
              </a:rPr>
              <a:t>to </a:t>
            </a:r>
            <a:r>
              <a:rPr lang="en-US" sz="2400" dirty="0">
                <a:latin typeface="Comic Sans MS" panose="030F0702030302020204" pitchFamily="66" charset="0"/>
              </a:rPr>
              <a:t>suppress </a:t>
            </a:r>
            <a:r>
              <a:rPr lang="en-US" sz="2400" dirty="0" smtClean="0">
                <a:latin typeface="Comic Sans MS" panose="030F0702030302020204" pitchFamily="66" charset="0"/>
              </a:rPr>
              <a:t>inflammation</a:t>
            </a:r>
            <a:endParaRPr lang="en-US"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17</a:t>
            </a:fld>
            <a:endParaRPr lang="en-GB"/>
          </a:p>
        </p:txBody>
      </p:sp>
    </p:spTree>
    <p:extLst>
      <p:ext uri="{BB962C8B-B14F-4D97-AF65-F5344CB8AC3E}">
        <p14:creationId xmlns:p14="http://schemas.microsoft.com/office/powerpoint/2010/main" val="9843787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221" y="522807"/>
            <a:ext cx="11830556" cy="4656096"/>
          </a:xfrm>
        </p:spPr>
        <p:txBody>
          <a:bodyPr>
            <a:normAutofit/>
          </a:bodyPr>
          <a:lstStyle/>
          <a:p>
            <a:pPr marL="514350" indent="-514350" algn="just">
              <a:buFont typeface="+mj-lt"/>
              <a:buAutoNum type="arabicPeriod"/>
            </a:pPr>
            <a:endParaRPr lang="en-US" sz="2400" dirty="0" smtClean="0">
              <a:latin typeface="Comic Sans MS" panose="030F0702030302020204" pitchFamily="66" charset="0"/>
            </a:endParaRPr>
          </a:p>
          <a:p>
            <a:pPr marL="514350" indent="-514350">
              <a:buFont typeface="+mj-lt"/>
              <a:buAutoNum type="arabicPeriod"/>
            </a:pPr>
            <a:r>
              <a:rPr lang="en-US" sz="2400" dirty="0" smtClean="0">
                <a:latin typeface="Comic Sans MS" panose="030F0702030302020204" pitchFamily="66" charset="0"/>
              </a:rPr>
              <a:t>First-line </a:t>
            </a:r>
            <a:r>
              <a:rPr lang="en-US" sz="2400" dirty="0">
                <a:latin typeface="Comic Sans MS" panose="030F0702030302020204" pitchFamily="66" charset="0"/>
              </a:rPr>
              <a:t>drugs: </a:t>
            </a:r>
            <a:r>
              <a:rPr lang="en-US" sz="2400" b="1" dirty="0">
                <a:latin typeface="Comic Sans MS" panose="030F0702030302020204" pitchFamily="66" charset="0"/>
              </a:rPr>
              <a:t>NSAIDs</a:t>
            </a:r>
            <a:r>
              <a:rPr lang="en-US" sz="2400" dirty="0">
                <a:latin typeface="Comic Sans MS" panose="030F0702030302020204" pitchFamily="66" charset="0"/>
              </a:rPr>
              <a:t>: - Analgesic and Anti-inflammatory.</a:t>
            </a:r>
          </a:p>
          <a:p>
            <a:pPr marL="514350" indent="-514350">
              <a:buFont typeface="+mj-lt"/>
              <a:buAutoNum type="arabicPeriod"/>
            </a:pPr>
            <a:r>
              <a:rPr lang="en-US" sz="2400" dirty="0">
                <a:latin typeface="Comic Sans MS" panose="030F0702030302020204" pitchFamily="66" charset="0"/>
              </a:rPr>
              <a:t>Second-line drugs: Non Biological-</a:t>
            </a:r>
            <a:r>
              <a:rPr lang="en-US" sz="2400" b="1" dirty="0">
                <a:latin typeface="Comic Sans MS" panose="030F0702030302020204" pitchFamily="66" charset="0"/>
              </a:rPr>
              <a:t>Disease-modifying: slow acting agents</a:t>
            </a:r>
            <a:r>
              <a:rPr lang="en-US" sz="2400" dirty="0">
                <a:latin typeface="Comic Sans MS" panose="030F0702030302020204" pitchFamily="66" charset="0"/>
              </a:rPr>
              <a:t>: - </a:t>
            </a:r>
            <a:r>
              <a:rPr lang="en-US" sz="2400" b="1" dirty="0">
                <a:latin typeface="Comic Sans MS" panose="030F0702030302020204" pitchFamily="66" charset="0"/>
              </a:rPr>
              <a:t>Gold salts</a:t>
            </a:r>
            <a:r>
              <a:rPr lang="en-US" sz="2400" dirty="0">
                <a:latin typeface="Comic Sans MS" panose="030F0702030302020204" pitchFamily="66" charset="0"/>
              </a:rPr>
              <a:t>, </a:t>
            </a:r>
            <a:r>
              <a:rPr lang="en-US" sz="2400" b="1" dirty="0" err="1">
                <a:latin typeface="Comic Sans MS" panose="030F0702030302020204" pitchFamily="66" charset="0"/>
              </a:rPr>
              <a:t>Penicillamine</a:t>
            </a:r>
            <a:r>
              <a:rPr lang="en-US" sz="2400" dirty="0">
                <a:latin typeface="Comic Sans MS" panose="030F0702030302020204" pitchFamily="66" charset="0"/>
              </a:rPr>
              <a:t>, </a:t>
            </a:r>
            <a:r>
              <a:rPr lang="en-US" sz="2400" b="1" dirty="0">
                <a:latin typeface="Comic Sans MS" panose="030F0702030302020204" pitchFamily="66" charset="0"/>
              </a:rPr>
              <a:t>Sulfasalazine</a:t>
            </a:r>
            <a:r>
              <a:rPr lang="en-US" sz="2400" dirty="0">
                <a:latin typeface="Comic Sans MS" panose="030F0702030302020204" pitchFamily="66" charset="0"/>
              </a:rPr>
              <a:t>, </a:t>
            </a:r>
            <a:r>
              <a:rPr lang="en-US" sz="2400" b="1" dirty="0">
                <a:latin typeface="Comic Sans MS" panose="030F0702030302020204" pitchFamily="66" charset="0"/>
              </a:rPr>
              <a:t>Antimalarial drugs </a:t>
            </a:r>
            <a:r>
              <a:rPr lang="en-US" sz="2400" dirty="0">
                <a:latin typeface="Comic Sans MS" panose="030F0702030302020204" pitchFamily="66" charset="0"/>
              </a:rPr>
              <a:t>and </a:t>
            </a:r>
            <a:r>
              <a:rPr lang="en-US" sz="2400" b="1" dirty="0">
                <a:latin typeface="Comic Sans MS" panose="030F0702030302020204" pitchFamily="66" charset="0"/>
              </a:rPr>
              <a:t>Methotrexate</a:t>
            </a:r>
            <a:r>
              <a:rPr lang="en-US" sz="2400" dirty="0">
                <a:latin typeface="Comic Sans MS" panose="030F0702030302020204" pitchFamily="66" charset="0"/>
              </a:rPr>
              <a:t>.</a:t>
            </a:r>
          </a:p>
          <a:p>
            <a:pPr marL="0" indent="0">
              <a:buNone/>
            </a:pPr>
            <a:r>
              <a:rPr lang="en-US" sz="2400" dirty="0">
                <a:latin typeface="Comic Sans MS" panose="030F0702030302020204" pitchFamily="66" charset="0"/>
              </a:rPr>
              <a:t>4 Second-line drugs: </a:t>
            </a:r>
            <a:r>
              <a:rPr lang="en-US" sz="2400" dirty="0" smtClean="0">
                <a:latin typeface="Comic Sans MS" panose="030F0702030302020204" pitchFamily="66" charset="0"/>
              </a:rPr>
              <a:t>Biological-</a:t>
            </a:r>
            <a:r>
              <a:rPr lang="en-US" sz="2400" b="1" dirty="0" smtClean="0">
                <a:latin typeface="Comic Sans MS" panose="030F0702030302020204" pitchFamily="66" charset="0"/>
              </a:rPr>
              <a:t>Disease-modifying(TNF-inhibitors,IL-8  </a:t>
            </a:r>
          </a:p>
          <a:p>
            <a:pPr marL="0" indent="0">
              <a:buNone/>
            </a:pPr>
            <a:r>
              <a:rPr lang="en-US" sz="2400" b="1" dirty="0">
                <a:latin typeface="Comic Sans MS" panose="030F0702030302020204" pitchFamily="66" charset="0"/>
              </a:rPr>
              <a:t> </a:t>
            </a:r>
            <a:r>
              <a:rPr lang="en-US" sz="2400" b="1" dirty="0" smtClean="0">
                <a:latin typeface="Comic Sans MS" panose="030F0702030302020204" pitchFamily="66" charset="0"/>
              </a:rPr>
              <a:t>  inhibitor</a:t>
            </a:r>
            <a:r>
              <a:rPr lang="en-US" sz="2400" b="1" dirty="0">
                <a:latin typeface="Comic Sans MS" panose="030F0702030302020204" pitchFamily="66" charset="0"/>
              </a:rPr>
              <a:t>)</a:t>
            </a:r>
            <a:endParaRPr lang="en-US" sz="2400" dirty="0">
              <a:latin typeface="Comic Sans MS" panose="030F0702030302020204" pitchFamily="66" charset="0"/>
            </a:endParaRPr>
          </a:p>
          <a:p>
            <a:pPr marL="0" indent="0">
              <a:buNone/>
            </a:pPr>
            <a:r>
              <a:rPr lang="en-US" sz="2400" dirty="0" smtClean="0">
                <a:latin typeface="Comic Sans MS" panose="030F0702030302020204" pitchFamily="66" charset="0"/>
              </a:rPr>
              <a:t>5. Third-line </a:t>
            </a:r>
            <a:r>
              <a:rPr lang="en-US" sz="2400" dirty="0">
                <a:latin typeface="Comic Sans MS" panose="030F0702030302020204" pitchFamily="66" charset="0"/>
              </a:rPr>
              <a:t>drugs: </a:t>
            </a:r>
            <a:r>
              <a:rPr lang="en-US" sz="2400" b="1" dirty="0">
                <a:latin typeface="Comic Sans MS" panose="030F0702030302020204" pitchFamily="66" charset="0"/>
              </a:rPr>
              <a:t>Corticosteroids</a:t>
            </a:r>
            <a:r>
              <a:rPr lang="en-US" sz="2400" dirty="0">
                <a:latin typeface="Comic Sans MS" panose="030F0702030302020204" pitchFamily="66" charset="0"/>
              </a:rPr>
              <a:t>: - They are too toxic for chronic use and should be reserved for temporary control of severe exacerbation of inflammatory joint conditions ( prednisolone, dexamethasone</a:t>
            </a:r>
            <a:endParaRPr lang="en-US" sz="2400" dirty="0"/>
          </a:p>
        </p:txBody>
      </p:sp>
    </p:spTree>
    <p:extLst>
      <p:ext uri="{BB962C8B-B14F-4D97-AF65-F5344CB8AC3E}">
        <p14:creationId xmlns:p14="http://schemas.microsoft.com/office/powerpoint/2010/main" val="595855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909" y="258619"/>
            <a:ext cx="10053782" cy="836712"/>
          </a:xfrm>
        </p:spPr>
        <p:txBody>
          <a:bodyPr>
            <a:noAutofit/>
          </a:bodyPr>
          <a:lstStyle/>
          <a:p>
            <a:r>
              <a:rPr lang="en-US" sz="3600" b="1" dirty="0" smtClean="0"/>
              <a:t/>
            </a:r>
            <a:br>
              <a:rPr lang="en-US" sz="3600" b="1" dirty="0" smtClean="0"/>
            </a:br>
            <a:r>
              <a:rPr lang="en-US" sz="3600" b="1" dirty="0" smtClean="0">
                <a:latin typeface="Comic Sans MS" panose="030F0702030302020204" pitchFamily="66" charset="0"/>
              </a:rPr>
              <a:t>GOLD</a:t>
            </a:r>
            <a:r>
              <a:rPr lang="en-GB" sz="3600" dirty="0" smtClean="0">
                <a:latin typeface="Comic Sans MS" panose="030F0702030302020204" pitchFamily="66" charset="0"/>
              </a:rPr>
              <a:t/>
            </a:r>
            <a:br>
              <a:rPr lang="en-GB" sz="3600" dirty="0" smtClean="0">
                <a:latin typeface="Comic Sans MS" panose="030F0702030302020204" pitchFamily="66" charset="0"/>
              </a:rPr>
            </a:br>
            <a:endParaRPr lang="en-GB" sz="3600" dirty="0">
              <a:latin typeface="Comic Sans MS" panose="030F0702030302020204" pitchFamily="66" charset="0"/>
            </a:endParaRPr>
          </a:p>
        </p:txBody>
      </p:sp>
      <p:sp>
        <p:nvSpPr>
          <p:cNvPr id="3" name="Content Placeholder 2"/>
          <p:cNvSpPr>
            <a:spLocks noGrp="1"/>
          </p:cNvSpPr>
          <p:nvPr>
            <p:ph idx="1"/>
          </p:nvPr>
        </p:nvSpPr>
        <p:spPr>
          <a:xfrm>
            <a:off x="230909" y="315589"/>
            <a:ext cx="11665527" cy="6281763"/>
          </a:xfrm>
        </p:spPr>
        <p:txBody>
          <a:bodyPr>
            <a:normAutofit/>
          </a:bodyPr>
          <a:lstStyle/>
          <a:p>
            <a:pPr lvl="0" algn="just"/>
            <a:endParaRPr lang="en-US" sz="3400" dirty="0" smtClean="0"/>
          </a:p>
          <a:p>
            <a:pPr marL="0" indent="0" algn="just">
              <a:buNone/>
            </a:pPr>
            <a:r>
              <a:rPr lang="en-US" sz="2400" b="1" dirty="0">
                <a:latin typeface="Comic Sans MS" panose="030F0702030302020204" pitchFamily="66" charset="0"/>
              </a:rPr>
              <a:t>Examples</a:t>
            </a:r>
            <a:r>
              <a:rPr lang="en-GB" sz="2400" dirty="0">
                <a:latin typeface="Comic Sans MS" panose="030F0702030302020204" pitchFamily="66" charset="0"/>
              </a:rPr>
              <a:t>; </a:t>
            </a:r>
            <a:r>
              <a:rPr lang="en-US" sz="2400" dirty="0" err="1">
                <a:solidFill>
                  <a:srgbClr val="FF0000"/>
                </a:solidFill>
                <a:latin typeface="Comic Sans MS" panose="030F0702030302020204" pitchFamily="66" charset="0"/>
              </a:rPr>
              <a:t>Auranotin</a:t>
            </a:r>
            <a:r>
              <a:rPr lang="en-GB" sz="2400" dirty="0">
                <a:latin typeface="Comic Sans MS" panose="030F0702030302020204" pitchFamily="66" charset="0"/>
              </a:rPr>
              <a:t> and </a:t>
            </a:r>
            <a:r>
              <a:rPr lang="en-US" sz="2400" dirty="0" err="1">
                <a:solidFill>
                  <a:srgbClr val="FF0000"/>
                </a:solidFill>
                <a:latin typeface="Comic Sans MS" panose="030F0702030302020204" pitchFamily="66" charset="0"/>
              </a:rPr>
              <a:t>Aurothiomalate</a:t>
            </a:r>
            <a:r>
              <a:rPr lang="en-US" sz="2400" dirty="0">
                <a:latin typeface="Comic Sans MS" panose="030F0702030302020204" pitchFamily="66" charset="0"/>
              </a:rPr>
              <a:t> (1.M</a:t>
            </a:r>
            <a:r>
              <a:rPr lang="en-US" sz="2400" dirty="0" smtClean="0">
                <a:latin typeface="Comic Sans MS" panose="030F0702030302020204" pitchFamily="66" charset="0"/>
              </a:rPr>
              <a:t>)</a:t>
            </a:r>
            <a:endParaRPr lang="en-US" sz="2400" dirty="0" smtClean="0">
              <a:latin typeface="Comic Sans MS" panose="030F0702030302020204" pitchFamily="66" charset="0"/>
            </a:endParaRPr>
          </a:p>
          <a:p>
            <a:pPr lvl="0" algn="just"/>
            <a:r>
              <a:rPr lang="en-US" sz="2400" dirty="0" smtClean="0">
                <a:latin typeface="Comic Sans MS" panose="030F0702030302020204" pitchFamily="66" charset="0"/>
              </a:rPr>
              <a:t>It </a:t>
            </a:r>
            <a:r>
              <a:rPr lang="en-US" sz="2400" dirty="0">
                <a:latin typeface="Comic Sans MS" panose="030F0702030302020204" pitchFamily="66" charset="0"/>
              </a:rPr>
              <a:t>acts by inhibiting lymphocytic proliferation, decreasing lysosomal enzymes and the toxic oxygen metabolite which produces degeneration of the joints.</a:t>
            </a:r>
            <a:endParaRPr lang="en-GB" sz="2400" dirty="0">
              <a:latin typeface="Comic Sans MS" panose="030F0702030302020204" pitchFamily="66" charset="0"/>
            </a:endParaRPr>
          </a:p>
          <a:p>
            <a:pPr lvl="0" algn="just"/>
            <a:r>
              <a:rPr lang="en-US" sz="2400" dirty="0">
                <a:latin typeface="Comic Sans MS" panose="030F0702030302020204" pitchFamily="66" charset="0"/>
              </a:rPr>
              <a:t>The maximum action occurs after 3-4 months.  Pain and joint swelling subside and the progression of bone and joint damage diminishes.</a:t>
            </a:r>
            <a:endParaRPr lang="en-GB" sz="2400" dirty="0">
              <a:latin typeface="Comic Sans MS" panose="030F0702030302020204" pitchFamily="66" charset="0"/>
            </a:endParaRPr>
          </a:p>
          <a:p>
            <a:pPr algn="just">
              <a:buNone/>
            </a:pPr>
            <a:r>
              <a:rPr lang="en-US" sz="2400" b="1" dirty="0">
                <a:latin typeface="Comic Sans MS" panose="030F0702030302020204" pitchFamily="66" charset="0"/>
              </a:rPr>
              <a:t>Adverse Effects</a:t>
            </a:r>
            <a:endParaRPr lang="en-GB" sz="2400" dirty="0">
              <a:latin typeface="Comic Sans MS" panose="030F0702030302020204" pitchFamily="66" charset="0"/>
            </a:endParaRPr>
          </a:p>
          <a:p>
            <a:pPr lvl="0" algn="just"/>
            <a:r>
              <a:rPr lang="en-US" sz="2400" dirty="0">
                <a:latin typeface="Comic Sans MS" panose="030F0702030302020204" pitchFamily="66" charset="0"/>
              </a:rPr>
              <a:t>Renal and Hepatic damage</a:t>
            </a:r>
            <a:r>
              <a:rPr lang="en-GB" sz="2400" dirty="0">
                <a:latin typeface="Comic Sans MS" panose="030F0702030302020204" pitchFamily="66" charset="0"/>
              </a:rPr>
              <a:t>, </a:t>
            </a:r>
            <a:r>
              <a:rPr lang="en-US" sz="2400" dirty="0">
                <a:latin typeface="Comic Sans MS" panose="030F0702030302020204" pitchFamily="66" charset="0"/>
              </a:rPr>
              <a:t>Encephalopathy</a:t>
            </a:r>
            <a:endParaRPr lang="en-GB" sz="2400" dirty="0">
              <a:latin typeface="Comic Sans MS" panose="030F0702030302020204" pitchFamily="66" charset="0"/>
            </a:endParaRPr>
          </a:p>
          <a:p>
            <a:pPr lvl="0" algn="just"/>
            <a:r>
              <a:rPr lang="en-US" sz="2400" dirty="0">
                <a:latin typeface="Comic Sans MS" panose="030F0702030302020204" pitchFamily="66" charset="0"/>
              </a:rPr>
              <a:t>Peripheral neuropathy and neuritis</a:t>
            </a:r>
            <a:endParaRPr lang="en-GB" sz="2400" dirty="0">
              <a:latin typeface="Comic Sans MS" panose="030F0702030302020204" pitchFamily="66" charset="0"/>
            </a:endParaRPr>
          </a:p>
          <a:p>
            <a:pPr lvl="0" algn="just"/>
            <a:r>
              <a:rPr lang="en-US" sz="2400" dirty="0">
                <a:latin typeface="Comic Sans MS" panose="030F0702030302020204" pitchFamily="66" charset="0"/>
              </a:rPr>
              <a:t>Blood  disorders such as </a:t>
            </a:r>
            <a:r>
              <a:rPr lang="en-US" sz="2400" dirty="0" err="1">
                <a:latin typeface="Comic Sans MS" panose="030F0702030302020204" pitchFamily="66" charset="0"/>
              </a:rPr>
              <a:t>agranulocytosis</a:t>
            </a:r>
            <a:endParaRPr lang="en-GB" sz="2400" dirty="0">
              <a:latin typeface="Comic Sans MS" panose="030F0702030302020204" pitchFamily="66" charset="0"/>
            </a:endParaRPr>
          </a:p>
          <a:p>
            <a:pPr algn="just">
              <a:buNone/>
            </a:pPr>
            <a:r>
              <a:rPr lang="en-US" sz="2400" b="1" dirty="0" smtClean="0">
                <a:latin typeface="Comic Sans MS" panose="030F0702030302020204" pitchFamily="66" charset="0"/>
              </a:rPr>
              <a:t>Interactions</a:t>
            </a:r>
            <a:r>
              <a:rPr lang="en-GB" sz="2400" dirty="0">
                <a:latin typeface="Comic Sans MS" panose="030F0702030302020204" pitchFamily="66" charset="0"/>
              </a:rPr>
              <a:t>; </a:t>
            </a:r>
            <a:r>
              <a:rPr lang="en-US" sz="2400" dirty="0" err="1">
                <a:latin typeface="Comic Sans MS" panose="030F0702030302020204" pitchFamily="66" charset="0"/>
              </a:rPr>
              <a:t>Penicillamine</a:t>
            </a:r>
            <a:r>
              <a:rPr lang="en-US" sz="2400" dirty="0">
                <a:latin typeface="Comic Sans MS" panose="030F0702030302020204" pitchFamily="66" charset="0"/>
              </a:rPr>
              <a:t> -which causes Gold Chelation</a:t>
            </a:r>
            <a:endParaRPr lang="en-GB" sz="2400" dirty="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19</a:t>
            </a:fld>
            <a:endParaRPr lang="en-GB"/>
          </a:p>
        </p:txBody>
      </p:sp>
    </p:spTree>
    <p:extLst>
      <p:ext uri="{BB962C8B-B14F-4D97-AF65-F5344CB8AC3E}">
        <p14:creationId xmlns:p14="http://schemas.microsoft.com/office/powerpoint/2010/main" val="1768016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255" y="644188"/>
            <a:ext cx="11008540" cy="4351338"/>
          </a:xfrm>
        </p:spPr>
        <p:txBody>
          <a:bodyPr/>
          <a:lstStyle/>
          <a:p>
            <a:pPr marL="0" indent="0">
              <a:buNone/>
            </a:pPr>
            <a:endParaRPr lang="en-US" sz="2400" dirty="0" smtClean="0">
              <a:latin typeface="Comic Sans MS" panose="030F0702030302020204" pitchFamily="66" charset="0"/>
            </a:endParaRPr>
          </a:p>
          <a:p>
            <a:pPr marL="0" indent="0">
              <a:buNone/>
            </a:pPr>
            <a:r>
              <a:rPr lang="en-US" sz="2400" dirty="0" smtClean="0">
                <a:latin typeface="Comic Sans MS" panose="030F0702030302020204" pitchFamily="66" charset="0"/>
              </a:rPr>
              <a:t>By the end of this lecture, should be able to:</a:t>
            </a:r>
          </a:p>
          <a:p>
            <a:r>
              <a:rPr lang="en-US" sz="2400" dirty="0" smtClean="0">
                <a:latin typeface="Comic Sans MS" panose="030F0702030302020204" pitchFamily="66" charset="0"/>
              </a:rPr>
              <a:t>Define gout and rheumatoid arthritis</a:t>
            </a:r>
          </a:p>
          <a:p>
            <a:r>
              <a:rPr lang="en-US" sz="2400" dirty="0" smtClean="0">
                <a:latin typeface="Comic Sans MS" panose="030F0702030302020204" pitchFamily="66" charset="0"/>
              </a:rPr>
              <a:t>List the classes of Drugs used in the management of Acute and Chronic gout </a:t>
            </a:r>
          </a:p>
          <a:p>
            <a:r>
              <a:rPr lang="en-US" sz="2400" dirty="0" smtClean="0">
                <a:latin typeface="Comic Sans MS" panose="030F0702030302020204" pitchFamily="66" charset="0"/>
              </a:rPr>
              <a:t>List Non-biological and Biological </a:t>
            </a:r>
            <a:r>
              <a:rPr lang="en-US" sz="2400" dirty="0">
                <a:latin typeface="Comic Sans MS" panose="030F0702030302020204" pitchFamily="66" charset="0"/>
              </a:rPr>
              <a:t>Disease Modifying Anti-Rheumatic Drug </a:t>
            </a:r>
            <a:endParaRPr lang="en-US" sz="2400" dirty="0" smtClean="0">
              <a:latin typeface="Comic Sans MS" panose="030F0702030302020204" pitchFamily="66" charset="0"/>
            </a:endParaRPr>
          </a:p>
          <a:p>
            <a:r>
              <a:rPr lang="en-US" sz="2400" dirty="0" smtClean="0">
                <a:latin typeface="Comic Sans MS" panose="030F0702030302020204" pitchFamily="66" charset="0"/>
              </a:rPr>
              <a:t>Describe the pharmacological actions of  </a:t>
            </a:r>
            <a:r>
              <a:rPr lang="en-US" sz="2400" dirty="0">
                <a:latin typeface="Comic Sans MS" panose="030F0702030302020204" pitchFamily="66" charset="0"/>
              </a:rPr>
              <a:t>Drugs used in the management of gout and rheumatoid arthritis</a:t>
            </a:r>
          </a:p>
          <a:p>
            <a:endParaRPr lang="en-US" sz="2400" dirty="0" smtClean="0">
              <a:latin typeface="Comic Sans MS" panose="030F0702030302020204" pitchFamily="66" charset="0"/>
            </a:endParaRPr>
          </a:p>
          <a:p>
            <a:endParaRPr lang="en-US" dirty="0" smtClean="0"/>
          </a:p>
          <a:p>
            <a:endParaRPr lang="en-US" dirty="0" smtClean="0"/>
          </a:p>
          <a:p>
            <a:endParaRPr lang="en-US" dirty="0" smtClean="0"/>
          </a:p>
          <a:p>
            <a:endParaRPr lang="en-US" dirty="0" smtClean="0"/>
          </a:p>
        </p:txBody>
      </p:sp>
    </p:spTree>
    <p:extLst>
      <p:ext uri="{BB962C8B-B14F-4D97-AF65-F5344CB8AC3E}">
        <p14:creationId xmlns:p14="http://schemas.microsoft.com/office/powerpoint/2010/main" val="2458238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927" y="0"/>
            <a:ext cx="9822873" cy="764704"/>
          </a:xfrm>
        </p:spPr>
        <p:txBody>
          <a:bodyPr>
            <a:noAutofit/>
          </a:bodyPr>
          <a:lstStyle/>
          <a:p>
            <a:pPr algn="l"/>
            <a:r>
              <a:rPr lang="en-US" sz="2400" b="1" dirty="0">
                <a:latin typeface="Comic Sans MS" panose="030F0702030302020204" pitchFamily="66" charset="0"/>
              </a:rPr>
              <a:t>PENICILLAMINE</a:t>
            </a:r>
            <a:endParaRPr lang="en-GB" sz="2400" dirty="0">
              <a:latin typeface="Comic Sans MS" panose="030F0702030302020204" pitchFamily="66" charset="0"/>
            </a:endParaRPr>
          </a:p>
        </p:txBody>
      </p:sp>
      <p:sp>
        <p:nvSpPr>
          <p:cNvPr id="3" name="Content Placeholder 2"/>
          <p:cNvSpPr>
            <a:spLocks noGrp="1"/>
          </p:cNvSpPr>
          <p:nvPr>
            <p:ph idx="1"/>
          </p:nvPr>
        </p:nvSpPr>
        <p:spPr>
          <a:xfrm>
            <a:off x="387927" y="764704"/>
            <a:ext cx="11259128" cy="5688632"/>
          </a:xfrm>
        </p:spPr>
        <p:txBody>
          <a:bodyPr>
            <a:noAutofit/>
          </a:bodyPr>
          <a:lstStyle/>
          <a:p>
            <a:pPr lvl="0"/>
            <a:r>
              <a:rPr lang="en-US" sz="2400" dirty="0"/>
              <a:t>It is a </a:t>
            </a:r>
            <a:r>
              <a:rPr lang="en-US" sz="2400" dirty="0" err="1"/>
              <a:t>dimethyl</a:t>
            </a:r>
            <a:r>
              <a:rPr lang="en-US" sz="2400" dirty="0"/>
              <a:t> </a:t>
            </a:r>
            <a:r>
              <a:rPr lang="en-US" sz="2400" dirty="0" err="1"/>
              <a:t>cysteine</a:t>
            </a:r>
            <a:r>
              <a:rPr lang="en-US" sz="2400" dirty="0"/>
              <a:t> and is one of the substances produced by hydrolysis of penicillin.</a:t>
            </a:r>
            <a:endParaRPr lang="en-GB" sz="2400" dirty="0"/>
          </a:p>
          <a:p>
            <a:pPr lvl="0"/>
            <a:r>
              <a:rPr lang="en-US" sz="2400" dirty="0"/>
              <a:t>It acts by decreasing 1L-1 generation and/or partly by an effect on collagen synthesis, preventing the maturation of newly synthesized collagen.  The mechanism of action is still a matter of conjecture.</a:t>
            </a:r>
            <a:endParaRPr lang="en-GB" sz="2400" dirty="0"/>
          </a:p>
          <a:p>
            <a:pPr lvl="0"/>
            <a:r>
              <a:rPr lang="en-US" sz="2400" dirty="0"/>
              <a:t>It is given orally</a:t>
            </a:r>
            <a:r>
              <a:rPr lang="en-GB" sz="2400" dirty="0"/>
              <a:t>, </a:t>
            </a:r>
            <a:r>
              <a:rPr lang="en-US" sz="2400" dirty="0"/>
              <a:t>Peak plasma </a:t>
            </a:r>
            <a:r>
              <a:rPr lang="en-US" sz="2400" dirty="0" err="1"/>
              <a:t>conc</a:t>
            </a:r>
            <a:r>
              <a:rPr lang="en-US" sz="2400" dirty="0"/>
              <a:t> in 1-2 hours.</a:t>
            </a:r>
            <a:endParaRPr lang="en-GB" sz="2400" dirty="0"/>
          </a:p>
          <a:p>
            <a:pPr lvl="0"/>
            <a:r>
              <a:rPr lang="en-US" sz="2400" dirty="0"/>
              <a:t>It is excreted in the urine</a:t>
            </a:r>
            <a:endParaRPr lang="en-GB" sz="2400" dirty="0"/>
          </a:p>
          <a:p>
            <a:pPr lvl="0"/>
            <a:r>
              <a:rPr lang="en-US" sz="2400" dirty="0"/>
              <a:t>Effects take weeks to start and the main response is not seen for several months</a:t>
            </a:r>
            <a:endParaRPr lang="en-GB" sz="2400" dirty="0"/>
          </a:p>
          <a:p>
            <a:pPr>
              <a:buNone/>
            </a:pPr>
            <a:r>
              <a:rPr lang="en-US" sz="2400" b="1" dirty="0"/>
              <a:t>Uses</a:t>
            </a:r>
            <a:endParaRPr lang="en-GB" sz="2400" dirty="0"/>
          </a:p>
          <a:p>
            <a:pPr lvl="0"/>
            <a:r>
              <a:rPr lang="en-US" sz="2400" dirty="0"/>
              <a:t>Treatment of rheumatoid </a:t>
            </a:r>
            <a:r>
              <a:rPr lang="en-US" sz="2400" dirty="0" err="1"/>
              <a:t>anthritis</a:t>
            </a:r>
            <a:endParaRPr lang="en-GB" sz="2400" dirty="0"/>
          </a:p>
          <a:p>
            <a:pPr lvl="0"/>
            <a:r>
              <a:rPr lang="en-US" sz="2400" dirty="0"/>
              <a:t>Used in copper intoxication (Wilsons disease)</a:t>
            </a:r>
            <a:endParaRPr lang="en-GB" sz="2400" dirty="0"/>
          </a:p>
          <a:p>
            <a:endParaRPr lang="en-GB" sz="2000"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20</a:t>
            </a:fld>
            <a:endParaRPr lang="en-GB"/>
          </a:p>
        </p:txBody>
      </p:sp>
    </p:spTree>
    <p:extLst>
      <p:ext uri="{BB962C8B-B14F-4D97-AF65-F5344CB8AC3E}">
        <p14:creationId xmlns:p14="http://schemas.microsoft.com/office/powerpoint/2010/main" val="1389390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7381" y="836713"/>
            <a:ext cx="10963563" cy="5289451"/>
          </a:xfrm>
        </p:spPr>
        <p:txBody>
          <a:bodyPr>
            <a:normAutofit/>
          </a:bodyPr>
          <a:lstStyle/>
          <a:p>
            <a:pPr>
              <a:buNone/>
            </a:pPr>
            <a:r>
              <a:rPr lang="en-US" sz="2400" b="1" dirty="0" smtClean="0">
                <a:latin typeface="Comic Sans MS" panose="030F0702030302020204" pitchFamily="66" charset="0"/>
              </a:rPr>
              <a:t>Adverse Effects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Skin rash</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Bone marrow depression</a:t>
            </a:r>
            <a:endParaRPr lang="en-GB" sz="2400" dirty="0" smtClean="0">
              <a:latin typeface="Comic Sans MS" panose="030F0702030302020204" pitchFamily="66" charset="0"/>
            </a:endParaRPr>
          </a:p>
          <a:p>
            <a:pPr lvl="0"/>
            <a:r>
              <a:rPr lang="en-US" sz="2400" dirty="0" err="1" smtClean="0">
                <a:latin typeface="Comic Sans MS" panose="030F0702030302020204" pitchFamily="66" charset="0"/>
              </a:rPr>
              <a:t>Myastenia</a:t>
            </a:r>
            <a:r>
              <a:rPr lang="en-US" sz="2400" dirty="0" smtClean="0">
                <a:latin typeface="Comic Sans MS" panose="030F0702030302020204" pitchFamily="66" charset="0"/>
              </a:rPr>
              <a:t> gravis</a:t>
            </a:r>
            <a:endParaRPr lang="en-GB" sz="2400" dirty="0" smtClean="0">
              <a:latin typeface="Comic Sans MS" panose="030F0702030302020204" pitchFamily="66" charset="0"/>
            </a:endParaRPr>
          </a:p>
          <a:p>
            <a:pPr lvl="0"/>
            <a:r>
              <a:rPr lang="en-US" sz="2400" dirty="0" err="1" smtClean="0">
                <a:latin typeface="Comic Sans MS" panose="030F0702030302020204" pitchFamily="66" charset="0"/>
              </a:rPr>
              <a:t>Thyroiditis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Autoimmune diseases</a:t>
            </a:r>
            <a:endParaRPr lang="en-GB" sz="2400" dirty="0" smtClean="0">
              <a:latin typeface="Comic Sans MS" panose="030F0702030302020204" pitchFamily="66" charset="0"/>
            </a:endParaRPr>
          </a:p>
          <a:p>
            <a:pPr lvl="0"/>
            <a:r>
              <a:rPr lang="en-US" sz="2400" dirty="0" err="1" smtClean="0">
                <a:latin typeface="Comic Sans MS" panose="030F0702030302020204" pitchFamily="66" charset="0"/>
              </a:rPr>
              <a:t>Aplastic</a:t>
            </a:r>
            <a:r>
              <a:rPr lang="en-US" sz="2400" dirty="0" smtClean="0">
                <a:latin typeface="Comic Sans MS" panose="030F0702030302020204" pitchFamily="66" charset="0"/>
              </a:rPr>
              <a:t> anemia</a:t>
            </a:r>
            <a:endParaRPr lang="en-GB" sz="2400" dirty="0" smtClean="0">
              <a:latin typeface="Comic Sans MS" panose="030F0702030302020204" pitchFamily="66" charset="0"/>
            </a:endParaRPr>
          </a:p>
          <a:p>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21</a:t>
            </a:fld>
            <a:endParaRPr lang="en-GB"/>
          </a:p>
        </p:txBody>
      </p:sp>
    </p:spTree>
    <p:extLst>
      <p:ext uri="{BB962C8B-B14F-4D97-AF65-F5344CB8AC3E}">
        <p14:creationId xmlns:p14="http://schemas.microsoft.com/office/powerpoint/2010/main" val="22743392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9455" y="0"/>
            <a:ext cx="9841345" cy="980728"/>
          </a:xfrm>
        </p:spPr>
        <p:txBody>
          <a:bodyPr>
            <a:normAutofit/>
          </a:bodyPr>
          <a:lstStyle/>
          <a:p>
            <a:pPr algn="l"/>
            <a:r>
              <a:rPr lang="en-US" sz="2400" b="1" dirty="0">
                <a:latin typeface="Comic Sans MS" panose="030F0702030302020204" pitchFamily="66" charset="0"/>
              </a:rPr>
              <a:t>SULFASALAZINE</a:t>
            </a:r>
            <a:endParaRPr lang="en-GB" sz="2400" dirty="0">
              <a:latin typeface="Comic Sans MS" panose="030F0702030302020204" pitchFamily="66" charset="0"/>
            </a:endParaRPr>
          </a:p>
        </p:txBody>
      </p:sp>
      <p:sp>
        <p:nvSpPr>
          <p:cNvPr id="3" name="Content Placeholder 2"/>
          <p:cNvSpPr>
            <a:spLocks noGrp="1"/>
          </p:cNvSpPr>
          <p:nvPr>
            <p:ph idx="1"/>
          </p:nvPr>
        </p:nvSpPr>
        <p:spPr>
          <a:xfrm>
            <a:off x="110835" y="980729"/>
            <a:ext cx="11859491" cy="5505475"/>
          </a:xfrm>
        </p:spPr>
        <p:txBody>
          <a:bodyPr>
            <a:normAutofit/>
          </a:bodyPr>
          <a:lstStyle/>
          <a:p>
            <a:pPr lvl="0" algn="just"/>
            <a:r>
              <a:rPr lang="en-US" sz="2400" dirty="0" smtClean="0">
                <a:latin typeface="Comic Sans MS" panose="030F0702030302020204" pitchFamily="66" charset="0"/>
              </a:rPr>
              <a:t>It </a:t>
            </a:r>
            <a:r>
              <a:rPr lang="en-US" sz="2400" dirty="0">
                <a:latin typeface="Comic Sans MS" panose="030F0702030302020204" pitchFamily="66" charset="0"/>
              </a:rPr>
              <a:t>is the first choice DMARD in the UK</a:t>
            </a:r>
            <a:endParaRPr lang="en-GB" sz="2400" dirty="0">
              <a:latin typeface="Comic Sans MS" panose="030F0702030302020204" pitchFamily="66" charset="0"/>
            </a:endParaRPr>
          </a:p>
          <a:p>
            <a:pPr lvl="0" algn="just"/>
            <a:r>
              <a:rPr lang="en-US" sz="2400" dirty="0">
                <a:latin typeface="Comic Sans MS" panose="030F0702030302020204" pitchFamily="66" charset="0"/>
              </a:rPr>
              <a:t>It is a combination of </a:t>
            </a:r>
            <a:r>
              <a:rPr lang="en-US" sz="2400" dirty="0" err="1">
                <a:latin typeface="Comic Sans MS" panose="030F0702030302020204" pitchFamily="66" charset="0"/>
              </a:rPr>
              <a:t>aulfforamide</a:t>
            </a:r>
            <a:r>
              <a:rPr lang="en-US" sz="2400" dirty="0">
                <a:latin typeface="Comic Sans MS" panose="030F0702030302020204" pitchFamily="66" charset="0"/>
              </a:rPr>
              <a:t> (</a:t>
            </a:r>
            <a:r>
              <a:rPr lang="en-US" sz="2400" dirty="0" err="1">
                <a:latin typeface="Comic Sans MS" panose="030F0702030302020204" pitchFamily="66" charset="0"/>
              </a:rPr>
              <a:t>sulfapyridine</a:t>
            </a:r>
            <a:r>
              <a:rPr lang="en-US" sz="2400" dirty="0">
                <a:latin typeface="Comic Sans MS" panose="030F0702030302020204" pitchFamily="66" charset="0"/>
              </a:rPr>
              <a:t>) with a </a:t>
            </a:r>
            <a:r>
              <a:rPr lang="en-US" sz="2400" dirty="0" err="1">
                <a:latin typeface="Comic Sans MS" panose="030F0702030302020204" pitchFamily="66" charset="0"/>
              </a:rPr>
              <a:t>salicylate</a:t>
            </a:r>
            <a:r>
              <a:rPr lang="en-US" sz="2400" dirty="0">
                <a:latin typeface="Comic Sans MS" panose="030F0702030302020204" pitchFamily="66" charset="0"/>
              </a:rPr>
              <a:t>.</a:t>
            </a:r>
            <a:endParaRPr lang="en-GB" sz="2400" dirty="0">
              <a:latin typeface="Comic Sans MS" panose="030F0702030302020204" pitchFamily="66" charset="0"/>
            </a:endParaRPr>
          </a:p>
          <a:p>
            <a:pPr lvl="0" algn="just"/>
            <a:r>
              <a:rPr lang="en-US" sz="2400" dirty="0">
                <a:latin typeface="Comic Sans MS" panose="030F0702030302020204" pitchFamily="66" charset="0"/>
              </a:rPr>
              <a:t>The mode of action is by inhibition of toxic oxygen metabolites produced by </a:t>
            </a:r>
            <a:r>
              <a:rPr lang="en-US" sz="2400" dirty="0" smtClean="0">
                <a:latin typeface="Comic Sans MS" panose="030F0702030302020204" pitchFamily="66" charset="0"/>
              </a:rPr>
              <a:t>neutrophils</a:t>
            </a:r>
          </a:p>
          <a:p>
            <a:pPr lvl="0" algn="just"/>
            <a:r>
              <a:rPr lang="en-US" sz="2400" dirty="0" smtClean="0">
                <a:latin typeface="Comic Sans MS" panose="030F0702030302020204" pitchFamily="66" charset="0"/>
              </a:rPr>
              <a:t>It has similar efficacy to </a:t>
            </a:r>
            <a:r>
              <a:rPr lang="en-US" sz="2400" dirty="0" err="1" smtClean="0">
                <a:latin typeface="Comic Sans MS" panose="030F0702030302020204" pitchFamily="66" charset="0"/>
              </a:rPr>
              <a:t>penicillamine</a:t>
            </a:r>
            <a:endParaRPr lang="en-GB" sz="2400" dirty="0">
              <a:latin typeface="Comic Sans MS" panose="030F0702030302020204" pitchFamily="66" charset="0"/>
            </a:endParaRPr>
          </a:p>
          <a:p>
            <a:pPr algn="just">
              <a:buNone/>
            </a:pPr>
            <a:r>
              <a:rPr lang="en-US" sz="2400" b="1" dirty="0">
                <a:latin typeface="Comic Sans MS" panose="030F0702030302020204" pitchFamily="66" charset="0"/>
              </a:rPr>
              <a:t>Uses</a:t>
            </a:r>
            <a:endParaRPr lang="en-GB" sz="2400" dirty="0">
              <a:latin typeface="Comic Sans MS" panose="030F0702030302020204" pitchFamily="66" charset="0"/>
            </a:endParaRPr>
          </a:p>
          <a:p>
            <a:pPr lvl="0" algn="just"/>
            <a:r>
              <a:rPr lang="en-US" sz="2400" dirty="0">
                <a:latin typeface="Comic Sans MS" panose="030F0702030302020204" pitchFamily="66" charset="0"/>
              </a:rPr>
              <a:t>Treatment of rheumatoid arthritis</a:t>
            </a:r>
            <a:endParaRPr lang="en-GB" sz="2400" dirty="0">
              <a:latin typeface="Comic Sans MS" panose="030F0702030302020204" pitchFamily="66" charset="0"/>
            </a:endParaRPr>
          </a:p>
          <a:p>
            <a:pPr lvl="0" algn="just"/>
            <a:r>
              <a:rPr lang="en-US" sz="2400" dirty="0">
                <a:latin typeface="Comic Sans MS" panose="030F0702030302020204" pitchFamily="66" charset="0"/>
              </a:rPr>
              <a:t>Ulcerative colitis</a:t>
            </a:r>
            <a:endParaRPr lang="en-GB" sz="2400" dirty="0">
              <a:latin typeface="Comic Sans MS" panose="030F0702030302020204" pitchFamily="66" charset="0"/>
            </a:endParaRPr>
          </a:p>
          <a:p>
            <a:pPr lvl="0" algn="just"/>
            <a:r>
              <a:rPr lang="en-US" sz="2400" dirty="0">
                <a:latin typeface="Comic Sans MS" panose="030F0702030302020204" pitchFamily="66" charset="0"/>
              </a:rPr>
              <a:t>In chronic inflammatory bowel disease</a:t>
            </a:r>
            <a:endParaRPr lang="en-GB" sz="2400" dirty="0">
              <a:latin typeface="Comic Sans MS" panose="030F0702030302020204" pitchFamily="66" charset="0"/>
            </a:endParaRPr>
          </a:p>
          <a:p>
            <a:pPr>
              <a:buNone/>
            </a:pPr>
            <a:r>
              <a:rPr lang="en-US" b="1" dirty="0"/>
              <a:t> </a:t>
            </a:r>
            <a:endParaRPr lang="en-GB" dirty="0"/>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22</a:t>
            </a:fld>
            <a:endParaRPr lang="en-GB"/>
          </a:p>
        </p:txBody>
      </p:sp>
    </p:spTree>
    <p:extLst>
      <p:ext uri="{BB962C8B-B14F-4D97-AF65-F5344CB8AC3E}">
        <p14:creationId xmlns:p14="http://schemas.microsoft.com/office/powerpoint/2010/main" val="621852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1745" y="836713"/>
            <a:ext cx="11563928" cy="5289451"/>
          </a:xfrm>
        </p:spPr>
        <p:txBody>
          <a:bodyPr>
            <a:normAutofit/>
          </a:bodyPr>
          <a:lstStyle/>
          <a:p>
            <a:pPr>
              <a:buNone/>
            </a:pPr>
            <a:r>
              <a:rPr lang="en-US" sz="2400" b="1" dirty="0" smtClean="0">
                <a:latin typeface="Comic Sans MS" panose="030F0702030302020204" pitchFamily="66" charset="0"/>
              </a:rPr>
              <a:t>Adverse Effects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GIT disturbances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Skin reactions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Malaise and headache</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 Leucopenia (reversible when drug stopped)</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Decrease in sperm count (reversible)</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Impaired folic acid absorption</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Blood </a:t>
            </a:r>
            <a:r>
              <a:rPr lang="en-US" sz="2400" dirty="0" err="1" smtClean="0">
                <a:latin typeface="Comic Sans MS" panose="030F0702030302020204" pitchFamily="66" charset="0"/>
              </a:rPr>
              <a:t>dyscrasias</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Anaphylactic-type reactions</a:t>
            </a:r>
            <a:endParaRPr lang="en-GB" sz="2400" dirty="0" smtClean="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23</a:t>
            </a:fld>
            <a:endParaRPr lang="en-GB"/>
          </a:p>
        </p:txBody>
      </p:sp>
    </p:spTree>
    <p:extLst>
      <p:ext uri="{BB962C8B-B14F-4D97-AF65-F5344CB8AC3E}">
        <p14:creationId xmlns:p14="http://schemas.microsoft.com/office/powerpoint/2010/main" val="7226713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6" y="80159"/>
            <a:ext cx="8229600" cy="620688"/>
          </a:xfrm>
        </p:spPr>
        <p:txBody>
          <a:bodyPr>
            <a:normAutofit/>
          </a:bodyPr>
          <a:lstStyle/>
          <a:p>
            <a:r>
              <a:rPr lang="en-US" sz="2400" b="1" dirty="0">
                <a:latin typeface="Comic Sans MS" panose="030F0702030302020204" pitchFamily="66" charset="0"/>
              </a:rPr>
              <a:t>HYDROQUINOLONES (CHLOROQUINE</a:t>
            </a:r>
            <a:r>
              <a:rPr lang="en-US" sz="2400" b="1" dirty="0" smtClean="0">
                <a:latin typeface="Comic Sans MS" panose="030F0702030302020204" pitchFamily="66" charset="0"/>
              </a:rPr>
              <a:t>)</a:t>
            </a:r>
            <a:endParaRPr lang="en-GB" sz="2400" dirty="0">
              <a:latin typeface="Comic Sans MS" panose="030F0702030302020204" pitchFamily="66" charset="0"/>
            </a:endParaRPr>
          </a:p>
        </p:txBody>
      </p:sp>
      <p:sp>
        <p:nvSpPr>
          <p:cNvPr id="3" name="Content Placeholder 2"/>
          <p:cNvSpPr>
            <a:spLocks noGrp="1"/>
          </p:cNvSpPr>
          <p:nvPr>
            <p:ph idx="1"/>
          </p:nvPr>
        </p:nvSpPr>
        <p:spPr>
          <a:xfrm>
            <a:off x="129309" y="1216000"/>
            <a:ext cx="11074400" cy="5505475"/>
          </a:xfrm>
        </p:spPr>
        <p:txBody>
          <a:bodyPr>
            <a:normAutofit/>
          </a:bodyPr>
          <a:lstStyle/>
          <a:p>
            <a:pPr lvl="0"/>
            <a:r>
              <a:rPr lang="en-US" sz="2400" dirty="0" smtClean="0">
                <a:latin typeface="Comic Sans MS" panose="030F0702030302020204" pitchFamily="66" charset="0"/>
              </a:rPr>
              <a:t>It </a:t>
            </a:r>
            <a:r>
              <a:rPr lang="en-US" sz="2400" dirty="0">
                <a:latin typeface="Comic Sans MS" panose="030F0702030302020204" pitchFamily="66" charset="0"/>
              </a:rPr>
              <a:t>has been shown to cause remission of rheumatoid arthritis.</a:t>
            </a:r>
            <a:endParaRPr lang="en-GB" sz="2400" dirty="0">
              <a:latin typeface="Comic Sans MS" panose="030F0702030302020204" pitchFamily="66" charset="0"/>
            </a:endParaRPr>
          </a:p>
          <a:p>
            <a:pPr lvl="0"/>
            <a:r>
              <a:rPr lang="en-US" sz="2400" dirty="0">
                <a:latin typeface="Comic Sans MS" panose="030F0702030302020204" pitchFamily="66" charset="0"/>
              </a:rPr>
              <a:t>It is used mainly in prevention and treatment of malaria although in Zambia it is no longer used for treatment.</a:t>
            </a:r>
            <a:endParaRPr lang="en-GB" sz="2400" dirty="0">
              <a:latin typeface="Comic Sans MS" panose="030F0702030302020204" pitchFamily="66" charset="0"/>
            </a:endParaRPr>
          </a:p>
          <a:p>
            <a:pPr lvl="0"/>
            <a:r>
              <a:rPr lang="en-US" sz="2400" dirty="0">
                <a:latin typeface="Comic Sans MS" panose="030F0702030302020204" pitchFamily="66" charset="0"/>
              </a:rPr>
              <a:t>It is also used in both systemic and discoid lupus </a:t>
            </a:r>
            <a:r>
              <a:rPr lang="en-US" sz="2400" dirty="0" err="1">
                <a:latin typeface="Comic Sans MS" panose="030F0702030302020204" pitchFamily="66" charset="0"/>
              </a:rPr>
              <a:t>erythematosus</a:t>
            </a:r>
            <a:endParaRPr lang="en-GB" sz="2400" dirty="0">
              <a:latin typeface="Comic Sans MS" panose="030F0702030302020204" pitchFamily="66" charset="0"/>
            </a:endParaRPr>
          </a:p>
          <a:p>
            <a:pPr lvl="0"/>
            <a:r>
              <a:rPr lang="en-US" sz="2400" dirty="0">
                <a:latin typeface="Comic Sans MS" panose="030F0702030302020204" pitchFamily="66" charset="0"/>
              </a:rPr>
              <a:t>Pharmacological effects appear after a month or more after the drug is started.</a:t>
            </a:r>
            <a:endParaRPr lang="en-GB" sz="2400" dirty="0">
              <a:latin typeface="Comic Sans MS" panose="030F0702030302020204" pitchFamily="66" charset="0"/>
            </a:endParaRPr>
          </a:p>
          <a:p>
            <a:endParaRPr lang="en-GB" dirty="0"/>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24</a:t>
            </a:fld>
            <a:endParaRPr lang="en-GB"/>
          </a:p>
        </p:txBody>
      </p:sp>
    </p:spTree>
    <p:extLst>
      <p:ext uri="{BB962C8B-B14F-4D97-AF65-F5344CB8AC3E}">
        <p14:creationId xmlns:p14="http://schemas.microsoft.com/office/powerpoint/2010/main" val="24860312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273" y="0"/>
            <a:ext cx="9887527" cy="692696"/>
          </a:xfrm>
        </p:spPr>
        <p:txBody>
          <a:bodyPr>
            <a:normAutofit/>
          </a:bodyPr>
          <a:lstStyle/>
          <a:p>
            <a:r>
              <a:rPr lang="en-US" sz="2400" b="1" dirty="0" smtClean="0">
                <a:latin typeface="Comic Sans MS" panose="030F0702030302020204" pitchFamily="66" charset="0"/>
              </a:rPr>
              <a:t>METHOTREXATE</a:t>
            </a:r>
            <a:endParaRPr lang="en-GB" sz="2400" dirty="0">
              <a:latin typeface="Comic Sans MS" panose="030F0702030302020204" pitchFamily="66" charset="0"/>
            </a:endParaRPr>
          </a:p>
        </p:txBody>
      </p:sp>
      <p:sp>
        <p:nvSpPr>
          <p:cNvPr id="3" name="Content Placeholder 2"/>
          <p:cNvSpPr>
            <a:spLocks noGrp="1"/>
          </p:cNvSpPr>
          <p:nvPr>
            <p:ph idx="1"/>
          </p:nvPr>
        </p:nvSpPr>
        <p:spPr>
          <a:xfrm>
            <a:off x="110836" y="1182225"/>
            <a:ext cx="12081164" cy="5433467"/>
          </a:xfrm>
        </p:spPr>
        <p:txBody>
          <a:bodyPr>
            <a:normAutofit/>
          </a:bodyPr>
          <a:lstStyle/>
          <a:p>
            <a:pPr lvl="0"/>
            <a:r>
              <a:rPr lang="en-US" sz="2400" dirty="0" smtClean="0">
                <a:latin typeface="Comic Sans MS" panose="030F0702030302020204" pitchFamily="66" charset="0"/>
              </a:rPr>
              <a:t>It is a folic acid antagonist with cytotoxic and immune suppressant activity.</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It acts by inhibiting the folic reductase enzyme which changes folic acid to </a:t>
            </a:r>
            <a:r>
              <a:rPr lang="en-US" sz="2400" dirty="0" err="1" smtClean="0">
                <a:latin typeface="Comic Sans MS" panose="030F0702030302020204" pitchFamily="66" charset="0"/>
              </a:rPr>
              <a:t>folinic</a:t>
            </a:r>
            <a:r>
              <a:rPr lang="en-US" sz="2400" dirty="0" smtClean="0">
                <a:latin typeface="Comic Sans MS" panose="030F0702030302020204" pitchFamily="66" charset="0"/>
              </a:rPr>
              <a:t> acid which is essential for purine synthesis.</a:t>
            </a:r>
          </a:p>
          <a:p>
            <a:pPr lvl="0"/>
            <a:endParaRPr lang="en-GB" sz="2400" dirty="0" smtClean="0">
              <a:latin typeface="Comic Sans MS" panose="030F0702030302020204" pitchFamily="66" charset="0"/>
            </a:endParaRPr>
          </a:p>
          <a:p>
            <a:r>
              <a:rPr lang="en-US" sz="2400" b="1" dirty="0" smtClean="0">
                <a:latin typeface="Comic Sans MS" panose="030F0702030302020204" pitchFamily="66" charset="0"/>
              </a:rPr>
              <a:t>Side Effects</a:t>
            </a:r>
            <a:endParaRPr lang="en-GB" sz="2400" dirty="0" smtClean="0">
              <a:latin typeface="Comic Sans MS" panose="030F0702030302020204" pitchFamily="66" charset="0"/>
            </a:endParaRPr>
          </a:p>
          <a:p>
            <a:pPr lvl="0"/>
            <a:r>
              <a:rPr lang="en-US" sz="2400" dirty="0" err="1" smtClean="0">
                <a:latin typeface="Comic Sans MS" panose="030F0702030302020204" pitchFamily="66" charset="0"/>
              </a:rPr>
              <a:t>Hepatotoxicity</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Bone marrow depression</a:t>
            </a:r>
            <a:endParaRPr lang="en-GB" sz="2400" dirty="0" smtClean="0">
              <a:latin typeface="Comic Sans MS" panose="030F0702030302020204" pitchFamily="66" charset="0"/>
            </a:endParaRPr>
          </a:p>
          <a:p>
            <a:pPr lvl="0"/>
            <a:r>
              <a:rPr lang="en-US" sz="2400" dirty="0" smtClean="0">
                <a:latin typeface="Comic Sans MS" panose="030F0702030302020204" pitchFamily="66" charset="0"/>
              </a:rPr>
              <a:t>It has </a:t>
            </a:r>
            <a:r>
              <a:rPr lang="en-US" sz="2400" dirty="0" err="1" smtClean="0">
                <a:latin typeface="Comic Sans MS" panose="030F0702030302020204" pitchFamily="66" charset="0"/>
              </a:rPr>
              <a:t>oncogenic</a:t>
            </a:r>
            <a:r>
              <a:rPr lang="en-US" sz="2400" dirty="0" smtClean="0">
                <a:latin typeface="Comic Sans MS" panose="030F0702030302020204" pitchFamily="66" charset="0"/>
              </a:rPr>
              <a:t> effects (can induce </a:t>
            </a:r>
            <a:r>
              <a:rPr lang="en-US" sz="2400" dirty="0" err="1" smtClean="0">
                <a:latin typeface="Comic Sans MS" panose="030F0702030302020204" pitchFamily="66" charset="0"/>
              </a:rPr>
              <a:t>tumours</a:t>
            </a:r>
            <a:r>
              <a:rPr lang="en-US" sz="2400" dirty="0" smtClean="0">
                <a:latin typeface="Comic Sans MS" panose="030F0702030302020204" pitchFamily="66" charset="0"/>
              </a:rPr>
              <a:t>)</a:t>
            </a:r>
            <a:endParaRPr lang="en-GB" sz="2400" dirty="0" smtClean="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25</a:t>
            </a:fld>
            <a:endParaRPr lang="en-GB"/>
          </a:p>
        </p:txBody>
      </p:sp>
    </p:spTree>
    <p:extLst>
      <p:ext uri="{BB962C8B-B14F-4D97-AF65-F5344CB8AC3E}">
        <p14:creationId xmlns:p14="http://schemas.microsoft.com/office/powerpoint/2010/main" val="14588554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9" y="68849"/>
            <a:ext cx="8229600" cy="720833"/>
          </a:xfrm>
        </p:spPr>
        <p:txBody>
          <a:bodyPr>
            <a:normAutofit/>
          </a:bodyPr>
          <a:lstStyle/>
          <a:p>
            <a:r>
              <a:rPr lang="en-US" sz="3200" b="1" dirty="0" smtClean="0">
                <a:latin typeface="Comic Sans MS" panose="030F0702030302020204" pitchFamily="66" charset="0"/>
              </a:rPr>
              <a:t>GLUCOCORTICOIDS</a:t>
            </a:r>
            <a:endParaRPr lang="en-GB" sz="3200" dirty="0">
              <a:latin typeface="Comic Sans MS" panose="030F0702030302020204" pitchFamily="66" charset="0"/>
            </a:endParaRPr>
          </a:p>
        </p:txBody>
      </p:sp>
      <p:sp>
        <p:nvSpPr>
          <p:cNvPr id="3" name="Content Placeholder 2"/>
          <p:cNvSpPr>
            <a:spLocks noGrp="1"/>
          </p:cNvSpPr>
          <p:nvPr>
            <p:ph idx="1"/>
          </p:nvPr>
        </p:nvSpPr>
        <p:spPr>
          <a:xfrm>
            <a:off x="230909" y="883742"/>
            <a:ext cx="11480800" cy="5472608"/>
          </a:xfrm>
        </p:spPr>
        <p:txBody>
          <a:bodyPr>
            <a:normAutofit fontScale="25000" lnSpcReduction="20000"/>
          </a:bodyPr>
          <a:lstStyle/>
          <a:p>
            <a:pPr lvl="0"/>
            <a:r>
              <a:rPr lang="en-US" sz="9600" dirty="0">
                <a:latin typeface="Comic Sans MS" panose="030F0702030302020204" pitchFamily="66" charset="0"/>
              </a:rPr>
              <a:t>They are potent anti-inflammatory drugs</a:t>
            </a:r>
            <a:endParaRPr lang="en-GB" sz="9600" dirty="0">
              <a:latin typeface="Comic Sans MS" panose="030F0702030302020204" pitchFamily="66" charset="0"/>
            </a:endParaRPr>
          </a:p>
          <a:p>
            <a:pPr lvl="0"/>
            <a:r>
              <a:rPr lang="en-US" sz="9600" dirty="0">
                <a:latin typeface="Comic Sans MS" panose="030F0702030302020204" pitchFamily="66" charset="0"/>
              </a:rPr>
              <a:t>Used in the treatment of asthma and rheumatoid arthritis.</a:t>
            </a:r>
            <a:endParaRPr lang="en-GB" sz="9600" dirty="0">
              <a:latin typeface="Comic Sans MS" panose="030F0702030302020204" pitchFamily="66" charset="0"/>
            </a:endParaRPr>
          </a:p>
          <a:p>
            <a:pPr lvl="0"/>
            <a:r>
              <a:rPr lang="en-US" sz="9600" dirty="0">
                <a:latin typeface="Comic Sans MS" panose="030F0702030302020204" pitchFamily="66" charset="0"/>
              </a:rPr>
              <a:t>They act by inhibiting phospholipase </a:t>
            </a:r>
            <a:r>
              <a:rPr lang="en-US" sz="9600" dirty="0" smtClean="0">
                <a:latin typeface="Comic Sans MS" panose="030F0702030302020204" pitchFamily="66" charset="0"/>
              </a:rPr>
              <a:t>A2</a:t>
            </a:r>
          </a:p>
          <a:p>
            <a:pPr lvl="0"/>
            <a:endParaRPr lang="en-GB" sz="9600" dirty="0">
              <a:latin typeface="Comic Sans MS" panose="030F0702030302020204" pitchFamily="66" charset="0"/>
            </a:endParaRPr>
          </a:p>
          <a:p>
            <a:pPr>
              <a:buNone/>
            </a:pPr>
            <a:r>
              <a:rPr lang="en-US" sz="9600" b="1" dirty="0">
                <a:latin typeface="Comic Sans MS" panose="030F0702030302020204" pitchFamily="66" charset="0"/>
              </a:rPr>
              <a:t>Side Effects</a:t>
            </a:r>
            <a:endParaRPr lang="en-GB" sz="9600" dirty="0">
              <a:latin typeface="Comic Sans MS" panose="030F0702030302020204" pitchFamily="66" charset="0"/>
            </a:endParaRPr>
          </a:p>
          <a:p>
            <a:pPr lvl="0"/>
            <a:r>
              <a:rPr lang="en-US" sz="9600" dirty="0">
                <a:latin typeface="Comic Sans MS" panose="030F0702030302020204" pitchFamily="66" charset="0"/>
              </a:rPr>
              <a:t>Bad wound healing</a:t>
            </a:r>
            <a:endParaRPr lang="en-GB" sz="9600" dirty="0">
              <a:latin typeface="Comic Sans MS" panose="030F0702030302020204" pitchFamily="66" charset="0"/>
            </a:endParaRPr>
          </a:p>
          <a:p>
            <a:pPr lvl="0"/>
            <a:r>
              <a:rPr lang="en-US" sz="9600" dirty="0">
                <a:latin typeface="Comic Sans MS" panose="030F0702030302020204" pitchFamily="66" charset="0"/>
              </a:rPr>
              <a:t>Hypertension</a:t>
            </a:r>
            <a:endParaRPr lang="en-GB" sz="9600" dirty="0">
              <a:latin typeface="Comic Sans MS" panose="030F0702030302020204" pitchFamily="66" charset="0"/>
            </a:endParaRPr>
          </a:p>
          <a:p>
            <a:pPr lvl="0"/>
            <a:r>
              <a:rPr lang="en-US" sz="9600" dirty="0" err="1">
                <a:latin typeface="Comic Sans MS" panose="030F0702030302020204" pitchFamily="66" charset="0"/>
              </a:rPr>
              <a:t>Hyperglycaemia</a:t>
            </a:r>
            <a:endParaRPr lang="en-GB" sz="9600" dirty="0">
              <a:latin typeface="Comic Sans MS" panose="030F0702030302020204" pitchFamily="66" charset="0"/>
            </a:endParaRPr>
          </a:p>
          <a:p>
            <a:pPr lvl="0"/>
            <a:r>
              <a:rPr lang="en-US" sz="9600" dirty="0" err="1">
                <a:latin typeface="Comic Sans MS" panose="030F0702030302020204" pitchFamily="66" charset="0"/>
              </a:rPr>
              <a:t>Catarracts</a:t>
            </a:r>
            <a:endParaRPr lang="en-GB" sz="9600" dirty="0">
              <a:latin typeface="Comic Sans MS" panose="030F0702030302020204" pitchFamily="66" charset="0"/>
            </a:endParaRPr>
          </a:p>
          <a:p>
            <a:pPr lvl="0"/>
            <a:r>
              <a:rPr lang="en-US" sz="9600" dirty="0">
                <a:latin typeface="Comic Sans MS" panose="030F0702030302020204" pitchFamily="66" charset="0"/>
              </a:rPr>
              <a:t>Glaucoma</a:t>
            </a:r>
            <a:endParaRPr lang="en-GB" sz="9600" dirty="0">
              <a:latin typeface="Comic Sans MS" panose="030F0702030302020204" pitchFamily="66" charset="0"/>
            </a:endParaRPr>
          </a:p>
          <a:p>
            <a:pPr lvl="0"/>
            <a:r>
              <a:rPr lang="en-US" sz="9600" dirty="0">
                <a:latin typeface="Comic Sans MS" panose="030F0702030302020204" pitchFamily="66" charset="0"/>
              </a:rPr>
              <a:t>Stunted growth</a:t>
            </a:r>
            <a:endParaRPr lang="en-GB" sz="9600" dirty="0">
              <a:latin typeface="Comic Sans MS" panose="030F0702030302020204" pitchFamily="66" charset="0"/>
            </a:endParaRPr>
          </a:p>
          <a:p>
            <a:pPr lvl="0"/>
            <a:r>
              <a:rPr lang="en-US" sz="9600" dirty="0">
                <a:latin typeface="Comic Sans MS" panose="030F0702030302020204" pitchFamily="66" charset="0"/>
              </a:rPr>
              <a:t>Osteoporosis</a:t>
            </a:r>
            <a:endParaRPr lang="en-GB" sz="9600" dirty="0">
              <a:latin typeface="Comic Sans MS" panose="030F0702030302020204" pitchFamily="66" charset="0"/>
            </a:endParaRPr>
          </a:p>
          <a:p>
            <a:pPr lvl="0"/>
            <a:r>
              <a:rPr lang="en-US" sz="9600" dirty="0">
                <a:latin typeface="Comic Sans MS" panose="030F0702030302020204" pitchFamily="66" charset="0"/>
              </a:rPr>
              <a:t>If given by repeated intra-</a:t>
            </a:r>
            <a:r>
              <a:rPr lang="en-US" sz="9600" dirty="0" err="1">
                <a:latin typeface="Comic Sans MS" panose="030F0702030302020204" pitchFamily="66" charset="0"/>
              </a:rPr>
              <a:t>articular</a:t>
            </a:r>
            <a:r>
              <a:rPr lang="en-US" sz="9600" dirty="0">
                <a:latin typeface="Comic Sans MS" panose="030F0702030302020204" pitchFamily="66" charset="0"/>
              </a:rPr>
              <a:t> route causes </a:t>
            </a:r>
            <a:r>
              <a:rPr lang="en-US" sz="9600" dirty="0" err="1">
                <a:latin typeface="Comic Sans MS" panose="030F0702030302020204" pitchFamily="66" charset="0"/>
              </a:rPr>
              <a:t>osteo</a:t>
            </a:r>
            <a:r>
              <a:rPr lang="en-US" sz="9600" dirty="0">
                <a:latin typeface="Comic Sans MS" panose="030F0702030302020204" pitchFamily="66" charset="0"/>
              </a:rPr>
              <a:t> necrosis, tendon rupture and cartilage destruction.</a:t>
            </a:r>
            <a:endParaRPr lang="en-GB" sz="9600" dirty="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26</a:t>
            </a:fld>
            <a:endParaRPr lang="en-GB"/>
          </a:p>
        </p:txBody>
      </p:sp>
    </p:spTree>
    <p:extLst>
      <p:ext uri="{BB962C8B-B14F-4D97-AF65-F5344CB8AC3E}">
        <p14:creationId xmlns:p14="http://schemas.microsoft.com/office/powerpoint/2010/main" val="3881550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1"/>
            <a:ext cx="9839774" cy="864705"/>
          </a:xfrm>
        </p:spPr>
        <p:txBody>
          <a:bodyPr>
            <a:normAutofit/>
          </a:bodyPr>
          <a:lstStyle/>
          <a:p>
            <a:r>
              <a:rPr lang="en-US" sz="3600" b="1" dirty="0" smtClean="0">
                <a:latin typeface="Comic Sans MS" panose="030F0702030302020204" pitchFamily="66" charset="0"/>
              </a:rPr>
              <a:t>AZATHIOPRINE</a:t>
            </a:r>
            <a:endParaRPr lang="en-US" sz="3600" dirty="0">
              <a:latin typeface="Comic Sans MS" panose="030F0702030302020204" pitchFamily="66" charset="0"/>
            </a:endParaRPr>
          </a:p>
        </p:txBody>
      </p:sp>
      <p:sp>
        <p:nvSpPr>
          <p:cNvPr id="3" name="Content Placeholder 2"/>
          <p:cNvSpPr>
            <a:spLocks noGrp="1"/>
          </p:cNvSpPr>
          <p:nvPr>
            <p:ph idx="1"/>
          </p:nvPr>
        </p:nvSpPr>
        <p:spPr>
          <a:xfrm>
            <a:off x="369454" y="692696"/>
            <a:ext cx="11526981" cy="5904656"/>
          </a:xfrm>
        </p:spPr>
        <p:txBody>
          <a:bodyPr>
            <a:noAutofit/>
          </a:bodyPr>
          <a:lstStyle/>
          <a:p>
            <a:pPr algn="just"/>
            <a:r>
              <a:rPr lang="en-US" sz="2400" dirty="0">
                <a:latin typeface="Comic Sans MS" panose="030F0702030302020204" pitchFamily="66" charset="0"/>
              </a:rPr>
              <a:t>Azathioprine is a synthetic DMARD that acts through its major metabolite, 6-thioguanine. 6-Thioguanine suppresses </a:t>
            </a:r>
            <a:r>
              <a:rPr lang="en-US" sz="2400" dirty="0" err="1">
                <a:latin typeface="Comic Sans MS" panose="030F0702030302020204" pitchFamily="66" charset="0"/>
              </a:rPr>
              <a:t>inosinic</a:t>
            </a:r>
            <a:r>
              <a:rPr lang="en-US" sz="2400" dirty="0">
                <a:latin typeface="Comic Sans MS" panose="030F0702030302020204" pitchFamily="66" charset="0"/>
              </a:rPr>
              <a:t> acid synthesis, B-cell and T-cell function, immunoglobulin production, and interleukin-2 secretion.</a:t>
            </a:r>
          </a:p>
          <a:p>
            <a:pPr algn="just"/>
            <a:r>
              <a:rPr lang="en-US" sz="2400" dirty="0">
                <a:latin typeface="Comic Sans MS" panose="030F0702030302020204" pitchFamily="66" charset="0"/>
              </a:rPr>
              <a:t>Indicated in rheumatoid arthritis 2 mg/kg/d. </a:t>
            </a:r>
          </a:p>
          <a:p>
            <a:pPr algn="just"/>
            <a:r>
              <a:rPr lang="en-US" sz="2400" dirty="0">
                <a:latin typeface="Comic Sans MS" panose="030F0702030302020204" pitchFamily="66" charset="0"/>
              </a:rPr>
              <a:t>Show efficacy in psoriatic arthritis, reactive arthritis, </a:t>
            </a:r>
            <a:r>
              <a:rPr lang="en-US" sz="2400" dirty="0" err="1">
                <a:latin typeface="Comic Sans MS" panose="030F0702030302020204" pitchFamily="66" charset="0"/>
              </a:rPr>
              <a:t>polymyositis</a:t>
            </a:r>
            <a:r>
              <a:rPr lang="en-US" sz="2400" dirty="0">
                <a:latin typeface="Comic Sans MS" panose="030F0702030302020204" pitchFamily="66" charset="0"/>
              </a:rPr>
              <a:t>, systemic lupus erythematosus, and </a:t>
            </a:r>
            <a:r>
              <a:rPr lang="en-US" sz="2400" dirty="0" err="1">
                <a:latin typeface="Comic Sans MS" panose="030F0702030302020204" pitchFamily="66" charset="0"/>
              </a:rPr>
              <a:t>Behcet’s</a:t>
            </a:r>
            <a:r>
              <a:rPr lang="en-US" sz="2400" dirty="0">
                <a:latin typeface="Comic Sans MS" panose="030F0702030302020204" pitchFamily="66" charset="0"/>
              </a:rPr>
              <a:t> disease.</a:t>
            </a:r>
          </a:p>
          <a:p>
            <a:pPr algn="just"/>
            <a:r>
              <a:rPr lang="en-US" sz="2400" b="1" dirty="0">
                <a:latin typeface="Comic Sans MS" panose="030F0702030302020204" pitchFamily="66" charset="0"/>
              </a:rPr>
              <a:t>Adverse Effects: </a:t>
            </a:r>
            <a:r>
              <a:rPr lang="en-US" sz="2400" dirty="0">
                <a:latin typeface="Comic Sans MS" panose="030F0702030302020204" pitchFamily="66" charset="0"/>
              </a:rPr>
              <a:t>bone marrow suppression, GI disturbances, and some increase in infection risk. </a:t>
            </a:r>
          </a:p>
          <a:p>
            <a:pPr algn="just"/>
            <a:r>
              <a:rPr lang="en-US" sz="2400" dirty="0">
                <a:latin typeface="Comic Sans MS" panose="030F0702030302020204" pitchFamily="66" charset="0"/>
              </a:rPr>
              <a:t>Rarely, fever, rash, and hepatotoxicity signal acute allergic reactions</a:t>
            </a:r>
            <a:r>
              <a:rPr lang="en-US" dirty="0"/>
              <a:t>.</a:t>
            </a: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27</a:t>
            </a:fld>
            <a:endParaRPr lang="en-US">
              <a:solidFill>
                <a:prstClr val="black">
                  <a:tint val="75000"/>
                </a:prstClr>
              </a:solidFill>
            </a:endParaRPr>
          </a:p>
        </p:txBody>
      </p:sp>
    </p:spTree>
    <p:extLst>
      <p:ext uri="{BB962C8B-B14F-4D97-AF65-F5344CB8AC3E}">
        <p14:creationId xmlns:p14="http://schemas.microsoft.com/office/powerpoint/2010/main" val="13627640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361" y="-2763"/>
            <a:ext cx="7886700" cy="695459"/>
          </a:xfrm>
        </p:spPr>
        <p:txBody>
          <a:bodyPr>
            <a:normAutofit/>
          </a:bodyPr>
          <a:lstStyle/>
          <a:p>
            <a:r>
              <a:rPr lang="en-US" sz="3600" b="1" dirty="0" smtClean="0">
                <a:latin typeface="Comic Sans MS" panose="030F0702030302020204" pitchFamily="66" charset="0"/>
              </a:rPr>
              <a:t>Leflunomide</a:t>
            </a:r>
            <a:endParaRPr lang="en-US" sz="3600" b="1" dirty="0">
              <a:latin typeface="Comic Sans MS" panose="030F0702030302020204" pitchFamily="66" charset="0"/>
            </a:endParaRPr>
          </a:p>
        </p:txBody>
      </p:sp>
      <p:sp>
        <p:nvSpPr>
          <p:cNvPr id="3" name="Content Placeholder 2"/>
          <p:cNvSpPr>
            <a:spLocks noGrp="1"/>
          </p:cNvSpPr>
          <p:nvPr>
            <p:ph idx="1"/>
          </p:nvPr>
        </p:nvSpPr>
        <p:spPr>
          <a:xfrm>
            <a:off x="314036" y="692696"/>
            <a:ext cx="11730182" cy="5760640"/>
          </a:xfrm>
        </p:spPr>
        <p:txBody>
          <a:bodyPr>
            <a:normAutofit fontScale="92500" lnSpcReduction="20000"/>
          </a:bodyPr>
          <a:lstStyle/>
          <a:p>
            <a:pPr algn="just"/>
            <a:r>
              <a:rPr lang="en-US" sz="2600" dirty="0" smtClean="0">
                <a:latin typeface="Comic Sans MS" panose="030F0702030302020204" pitchFamily="66" charset="0"/>
              </a:rPr>
              <a:t>Inhibits </a:t>
            </a:r>
            <a:r>
              <a:rPr lang="en-US" sz="2600" dirty="0">
                <a:latin typeface="Comic Sans MS" panose="030F0702030302020204" pitchFamily="66" charset="0"/>
              </a:rPr>
              <a:t>pyrimidine synthesis, </a:t>
            </a:r>
            <a:r>
              <a:rPr lang="en-US" sz="2600" dirty="0" smtClean="0">
                <a:latin typeface="Comic Sans MS" panose="030F0702030302020204" pitchFamily="66" charset="0"/>
              </a:rPr>
              <a:t>leading to </a:t>
            </a:r>
            <a:r>
              <a:rPr lang="en-US" sz="2600" dirty="0">
                <a:latin typeface="Comic Sans MS" panose="030F0702030302020204" pitchFamily="66" charset="0"/>
              </a:rPr>
              <a:t>a decrease in lymphocyte proliferation and modulation </a:t>
            </a:r>
            <a:r>
              <a:rPr lang="en-US" sz="2600" dirty="0" smtClean="0">
                <a:latin typeface="Comic Sans MS" panose="030F0702030302020204" pitchFamily="66" charset="0"/>
              </a:rPr>
              <a:t>of inflammation</a:t>
            </a:r>
            <a:r>
              <a:rPr lang="en-US" sz="2600" dirty="0">
                <a:latin typeface="Comic Sans MS" panose="030F0702030302020204" pitchFamily="66" charset="0"/>
              </a:rPr>
              <a:t>. </a:t>
            </a:r>
            <a:endParaRPr lang="en-US" sz="2600" dirty="0" smtClean="0">
              <a:latin typeface="Comic Sans MS" panose="030F0702030302020204" pitchFamily="66" charset="0"/>
            </a:endParaRPr>
          </a:p>
          <a:p>
            <a:pPr algn="just"/>
            <a:r>
              <a:rPr lang="en-US" sz="2600" dirty="0" smtClean="0">
                <a:latin typeface="Comic Sans MS" panose="030F0702030302020204" pitchFamily="66" charset="0"/>
              </a:rPr>
              <a:t>Loading </a:t>
            </a:r>
            <a:r>
              <a:rPr lang="en-US" sz="2600" dirty="0">
                <a:latin typeface="Comic Sans MS" panose="030F0702030302020204" pitchFamily="66" charset="0"/>
              </a:rPr>
              <a:t>dose of 100 mg daily for </a:t>
            </a:r>
            <a:r>
              <a:rPr lang="en-US" sz="2600" dirty="0" smtClean="0">
                <a:latin typeface="Comic Sans MS" panose="030F0702030302020204" pitchFamily="66" charset="0"/>
              </a:rPr>
              <a:t>3 days</a:t>
            </a:r>
            <a:r>
              <a:rPr lang="en-US" sz="2600" dirty="0">
                <a:latin typeface="Comic Sans MS" panose="030F0702030302020204" pitchFamily="66" charset="0"/>
              </a:rPr>
              <a:t>, followed by a maintenance dose of 20 mg daily. </a:t>
            </a:r>
            <a:endParaRPr lang="en-US" sz="2600" dirty="0" smtClean="0">
              <a:latin typeface="Comic Sans MS" panose="030F0702030302020204" pitchFamily="66" charset="0"/>
            </a:endParaRPr>
          </a:p>
          <a:p>
            <a:pPr algn="just"/>
            <a:r>
              <a:rPr lang="en-US" sz="2600" dirty="0" smtClean="0">
                <a:latin typeface="Comic Sans MS" panose="030F0702030302020204" pitchFamily="66" charset="0"/>
              </a:rPr>
              <a:t>Lower doses may </a:t>
            </a:r>
            <a:r>
              <a:rPr lang="en-US" sz="2600" dirty="0">
                <a:latin typeface="Comic Sans MS" panose="030F0702030302020204" pitchFamily="66" charset="0"/>
              </a:rPr>
              <a:t>be used if patients have gastrointestinal intolerance, </a:t>
            </a:r>
            <a:r>
              <a:rPr lang="en-US" sz="2600" dirty="0" smtClean="0">
                <a:latin typeface="Comic Sans MS" panose="030F0702030302020204" pitchFamily="66" charset="0"/>
              </a:rPr>
              <a:t>complain of </a:t>
            </a:r>
            <a:r>
              <a:rPr lang="en-US" sz="2600" dirty="0">
                <a:latin typeface="Comic Sans MS" panose="030F0702030302020204" pitchFamily="66" charset="0"/>
              </a:rPr>
              <a:t>hair loss, or have other signs of dose-related toxicity. </a:t>
            </a:r>
            <a:endParaRPr lang="en-US" sz="2600" dirty="0" smtClean="0">
              <a:latin typeface="Comic Sans MS" panose="030F0702030302020204" pitchFamily="66" charset="0"/>
            </a:endParaRPr>
          </a:p>
          <a:p>
            <a:pPr algn="just"/>
            <a:r>
              <a:rPr lang="en-US" sz="2600" dirty="0" smtClean="0">
                <a:latin typeface="Comic Sans MS" panose="030F0702030302020204" pitchFamily="66" charset="0"/>
              </a:rPr>
              <a:t>Has </a:t>
            </a:r>
            <a:r>
              <a:rPr lang="en-US" sz="2600" dirty="0">
                <a:latin typeface="Comic Sans MS" panose="030F0702030302020204" pitchFamily="66" charset="0"/>
              </a:rPr>
              <a:t>long elimination half-life </a:t>
            </a:r>
            <a:r>
              <a:rPr lang="en-US" sz="2600" dirty="0" smtClean="0">
                <a:latin typeface="Comic Sans MS" panose="030F0702030302020204" pitchFamily="66" charset="0"/>
              </a:rPr>
              <a:t>(14 to </a:t>
            </a:r>
            <a:r>
              <a:rPr lang="en-US" sz="2600" dirty="0">
                <a:latin typeface="Comic Sans MS" panose="030F0702030302020204" pitchFamily="66" charset="0"/>
              </a:rPr>
              <a:t>16 days</a:t>
            </a:r>
            <a:r>
              <a:rPr lang="en-US" sz="2600" dirty="0" smtClean="0">
                <a:latin typeface="Comic Sans MS" panose="030F0702030302020204" pitchFamily="66" charset="0"/>
              </a:rPr>
              <a:t>)</a:t>
            </a:r>
          </a:p>
          <a:p>
            <a:pPr algn="just"/>
            <a:r>
              <a:rPr lang="en-US" sz="2600" dirty="0" smtClean="0">
                <a:latin typeface="Comic Sans MS" panose="030F0702030302020204" pitchFamily="66" charset="0"/>
              </a:rPr>
              <a:t>Efficacy </a:t>
            </a:r>
            <a:r>
              <a:rPr lang="en-US" sz="2600" dirty="0">
                <a:latin typeface="Comic Sans MS" panose="030F0702030302020204" pitchFamily="66" charset="0"/>
              </a:rPr>
              <a:t>similar to methotrexate for </a:t>
            </a:r>
            <a:r>
              <a:rPr lang="en-US" sz="2600" dirty="0" smtClean="0">
                <a:latin typeface="Comic Sans MS" panose="030F0702030302020204" pitchFamily="66" charset="0"/>
              </a:rPr>
              <a:t>treating rheumatoid </a:t>
            </a:r>
            <a:r>
              <a:rPr lang="en-US" sz="2600" dirty="0">
                <a:latin typeface="Comic Sans MS" panose="030F0702030302020204" pitchFamily="66" charset="0"/>
              </a:rPr>
              <a:t>arthritis</a:t>
            </a:r>
            <a:r>
              <a:rPr lang="en-US" sz="2600" dirty="0" smtClean="0">
                <a:latin typeface="Comic Sans MS" panose="030F0702030302020204" pitchFamily="66" charset="0"/>
              </a:rPr>
              <a:t>.</a:t>
            </a:r>
          </a:p>
          <a:p>
            <a:pPr algn="just"/>
            <a:r>
              <a:rPr lang="en-US" sz="2600" dirty="0" smtClean="0">
                <a:latin typeface="Comic Sans MS" panose="030F0702030302020204" pitchFamily="66" charset="0"/>
              </a:rPr>
              <a:t>Cause </a:t>
            </a:r>
            <a:r>
              <a:rPr lang="en-US" sz="2600" dirty="0">
                <a:latin typeface="Comic Sans MS" panose="030F0702030302020204" pitchFamily="66" charset="0"/>
              </a:rPr>
              <a:t>liver toxicity and </a:t>
            </a:r>
            <a:r>
              <a:rPr lang="en-US" sz="2600" dirty="0" smtClean="0">
                <a:latin typeface="Comic Sans MS" panose="030F0702030302020204" pitchFamily="66" charset="0"/>
              </a:rPr>
              <a:t>is contraindicated </a:t>
            </a:r>
            <a:r>
              <a:rPr lang="en-US" sz="2600" dirty="0">
                <a:latin typeface="Comic Sans MS" panose="030F0702030302020204" pitchFamily="66" charset="0"/>
              </a:rPr>
              <a:t>in patients with preexisting liver disease. </a:t>
            </a:r>
            <a:r>
              <a:rPr lang="en-US" sz="2600" dirty="0" smtClean="0">
                <a:latin typeface="Comic Sans MS" panose="030F0702030302020204" pitchFamily="66" charset="0"/>
              </a:rPr>
              <a:t>Monitor monthly</a:t>
            </a:r>
          </a:p>
          <a:p>
            <a:pPr algn="just"/>
            <a:r>
              <a:rPr lang="en-US" sz="2600" dirty="0" smtClean="0">
                <a:latin typeface="Comic Sans MS" panose="030F0702030302020204" pitchFamily="66" charset="0"/>
              </a:rPr>
              <a:t>Cause </a:t>
            </a:r>
            <a:r>
              <a:rPr lang="en-US" sz="2600" dirty="0">
                <a:latin typeface="Comic Sans MS" panose="030F0702030302020204" pitchFamily="66" charset="0"/>
              </a:rPr>
              <a:t>bone marrow toxicity and </a:t>
            </a:r>
            <a:r>
              <a:rPr lang="en-US" sz="2600" dirty="0" smtClean="0">
                <a:latin typeface="Comic Sans MS" panose="030F0702030302020204" pitchFamily="66" charset="0"/>
              </a:rPr>
              <a:t>FBC </a:t>
            </a:r>
            <a:r>
              <a:rPr lang="en-US" sz="2600" dirty="0">
                <a:latin typeface="Comic Sans MS" panose="030F0702030302020204" pitchFamily="66" charset="0"/>
              </a:rPr>
              <a:t>with platelets is recommended monthly for </a:t>
            </a:r>
            <a:r>
              <a:rPr lang="en-US" sz="2600" dirty="0" smtClean="0">
                <a:latin typeface="Comic Sans MS" panose="030F0702030302020204" pitchFamily="66" charset="0"/>
              </a:rPr>
              <a:t>6 months </a:t>
            </a:r>
            <a:r>
              <a:rPr lang="en-US" sz="2600" dirty="0">
                <a:latin typeface="Comic Sans MS" panose="030F0702030302020204" pitchFamily="66" charset="0"/>
              </a:rPr>
              <a:t>and then every 6 to 8 weeks thereafter.</a:t>
            </a:r>
          </a:p>
          <a:p>
            <a:pPr algn="just"/>
            <a:r>
              <a:rPr lang="en-US" sz="2600" dirty="0" smtClean="0">
                <a:latin typeface="Comic Sans MS" panose="030F0702030302020204" pitchFamily="66" charset="0"/>
              </a:rPr>
              <a:t>Teratogenic</a:t>
            </a:r>
            <a:r>
              <a:rPr lang="en-US" sz="2600" dirty="0">
                <a:latin typeface="Comic Sans MS" panose="030F0702030302020204" pitchFamily="66" charset="0"/>
              </a:rPr>
              <a:t>, and appropriate contraceptive </a:t>
            </a:r>
            <a:r>
              <a:rPr lang="en-US" sz="2600" dirty="0" smtClean="0">
                <a:latin typeface="Comic Sans MS" panose="030F0702030302020204" pitchFamily="66" charset="0"/>
              </a:rPr>
              <a:t>measures for male and female patients.</a:t>
            </a:r>
          </a:p>
          <a:p>
            <a:pPr algn="just"/>
            <a:r>
              <a:rPr lang="en-US" sz="2600" dirty="0" smtClean="0">
                <a:latin typeface="Comic Sans MS" panose="030F0702030302020204" pitchFamily="66" charset="0"/>
              </a:rPr>
              <a:t>Cholestyramine </a:t>
            </a:r>
            <a:r>
              <a:rPr lang="en-US" sz="2600" dirty="0">
                <a:latin typeface="Comic Sans MS" panose="030F0702030302020204" pitchFamily="66" charset="0"/>
              </a:rPr>
              <a:t>may be used to rapidly clear the drug </a:t>
            </a:r>
            <a:r>
              <a:rPr lang="en-US" sz="2600" dirty="0" smtClean="0">
                <a:latin typeface="Comic Sans MS" panose="030F0702030302020204" pitchFamily="66" charset="0"/>
              </a:rPr>
              <a:t>from plasma</a:t>
            </a:r>
            <a:r>
              <a:rPr lang="en-US" sz="2600" dirty="0">
                <a:latin typeface="Comic Sans MS" panose="030F0702030302020204" pitchFamily="66" charset="0"/>
              </a:rPr>
              <a:t>. </a:t>
            </a:r>
            <a:endParaRPr lang="en-US" sz="2600" dirty="0" smtClean="0">
              <a:latin typeface="Comic Sans MS" panose="030F0702030302020204" pitchFamily="66" charset="0"/>
            </a:endParaRPr>
          </a:p>
          <a:p>
            <a:pPr algn="just"/>
            <a:r>
              <a:rPr lang="en-US" sz="2600" dirty="0" smtClean="0">
                <a:latin typeface="Comic Sans MS" panose="030F0702030302020204" pitchFamily="66" charset="0"/>
              </a:rPr>
              <a:t>Cholestyramine </a:t>
            </a:r>
            <a:r>
              <a:rPr lang="en-US" sz="2600" dirty="0">
                <a:latin typeface="Comic Sans MS" panose="030F0702030302020204" pitchFamily="66" charset="0"/>
              </a:rPr>
              <a:t>use may be </a:t>
            </a:r>
            <a:r>
              <a:rPr lang="en-US" sz="2600" dirty="0" smtClean="0">
                <a:latin typeface="Comic Sans MS" panose="030F0702030302020204" pitchFamily="66" charset="0"/>
              </a:rPr>
              <a:t>warranted to </a:t>
            </a:r>
            <a:r>
              <a:rPr lang="en-US" sz="2600" dirty="0">
                <a:latin typeface="Comic Sans MS" panose="030F0702030302020204" pitchFamily="66" charset="0"/>
              </a:rPr>
              <a:t>rapidly clear the drug in the event of severe toxicity.</a:t>
            </a:r>
            <a:endParaRPr lang="en-US" sz="2600" dirty="0" smtClean="0">
              <a:latin typeface="Comic Sans MS" panose="030F0702030302020204" pitchFamily="66" charset="0"/>
            </a:endParaRPr>
          </a:p>
          <a:p>
            <a:endParaRPr lang="en-US" dirty="0"/>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28</a:t>
            </a:fld>
            <a:endParaRPr lang="en-US">
              <a:solidFill>
                <a:prstClr val="black">
                  <a:tint val="75000"/>
                </a:prstClr>
              </a:solidFill>
            </a:endParaRPr>
          </a:p>
        </p:txBody>
      </p:sp>
    </p:spTree>
    <p:extLst>
      <p:ext uri="{BB962C8B-B14F-4D97-AF65-F5344CB8AC3E}">
        <p14:creationId xmlns:p14="http://schemas.microsoft.com/office/powerpoint/2010/main" val="11639990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0"/>
            <a:ext cx="11737048" cy="980728"/>
          </a:xfrm>
        </p:spPr>
        <p:txBody>
          <a:bodyPr>
            <a:normAutofit fontScale="90000"/>
          </a:bodyPr>
          <a:lstStyle/>
          <a:p>
            <a:r>
              <a:rPr lang="en-US" dirty="0" smtClean="0"/>
              <a:t/>
            </a:r>
            <a:br>
              <a:rPr lang="en-US" dirty="0" smtClean="0"/>
            </a:br>
            <a:r>
              <a:rPr lang="en-US" sz="4000" dirty="0" smtClean="0">
                <a:latin typeface="Comic Sans MS" panose="030F0702030302020204" pitchFamily="66" charset="0"/>
              </a:rPr>
              <a:t>Biologic </a:t>
            </a:r>
            <a:r>
              <a:rPr lang="en-US" sz="4000" dirty="0">
                <a:latin typeface="Comic Sans MS" panose="030F0702030302020204" pitchFamily="66" charset="0"/>
              </a:rPr>
              <a:t>Disease Modifying Anti-Rheumatic Drug </a:t>
            </a:r>
            <a:r>
              <a:rPr lang="en-US" sz="4000" dirty="0" smtClean="0">
                <a:latin typeface="Comic Sans MS" panose="030F0702030302020204" pitchFamily="66" charset="0"/>
              </a:rPr>
              <a:t/>
            </a:r>
            <a:br>
              <a:rPr lang="en-US" sz="4000" dirty="0" smtClean="0">
                <a:latin typeface="Comic Sans MS" panose="030F0702030302020204" pitchFamily="66" charset="0"/>
              </a:rPr>
            </a:br>
            <a:r>
              <a:rPr lang="en-US" sz="4000" dirty="0" smtClean="0">
                <a:latin typeface="Comic Sans MS" panose="030F0702030302020204" pitchFamily="66" charset="0"/>
              </a:rPr>
              <a:t>(B-DMARD</a:t>
            </a:r>
            <a:r>
              <a:rPr lang="en-US" sz="4000" dirty="0">
                <a:latin typeface="Comic Sans MS" panose="030F0702030302020204" pitchFamily="66" charset="0"/>
              </a:rPr>
              <a:t>).</a:t>
            </a:r>
            <a:br>
              <a:rPr lang="en-US" sz="4000" dirty="0">
                <a:latin typeface="Comic Sans MS" panose="030F0702030302020204" pitchFamily="66" charset="0"/>
              </a:rPr>
            </a:br>
            <a:endParaRPr lang="en-GB" sz="4000" dirty="0">
              <a:latin typeface="Comic Sans MS" panose="030F0702030302020204" pitchFamily="66" charset="0"/>
            </a:endParaRPr>
          </a:p>
        </p:txBody>
      </p:sp>
      <p:sp>
        <p:nvSpPr>
          <p:cNvPr id="3" name="Content Placeholder 2"/>
          <p:cNvSpPr>
            <a:spLocks noGrp="1"/>
          </p:cNvSpPr>
          <p:nvPr>
            <p:ph idx="1"/>
          </p:nvPr>
        </p:nvSpPr>
        <p:spPr>
          <a:xfrm>
            <a:off x="191624" y="1576040"/>
            <a:ext cx="11557000" cy="5145435"/>
          </a:xfrm>
        </p:spPr>
        <p:txBody>
          <a:bodyPr/>
          <a:lstStyle/>
          <a:p>
            <a:r>
              <a:rPr lang="en-GB" sz="2400" dirty="0" smtClean="0">
                <a:latin typeface="Comic Sans MS" panose="030F0702030302020204" pitchFamily="66" charset="0"/>
              </a:rPr>
              <a:t>TNF-alpha </a:t>
            </a:r>
            <a:r>
              <a:rPr lang="en-GB" sz="2400" dirty="0">
                <a:latin typeface="Comic Sans MS" panose="030F0702030302020204" pitchFamily="66" charset="0"/>
              </a:rPr>
              <a:t>inhibitors, including </a:t>
            </a:r>
            <a:r>
              <a:rPr lang="en-GB" sz="2400" dirty="0" err="1">
                <a:latin typeface="Comic Sans MS" panose="030F0702030302020204" pitchFamily="66" charset="0"/>
              </a:rPr>
              <a:t>etanercept</a:t>
            </a:r>
            <a:r>
              <a:rPr lang="en-GB" sz="2400" dirty="0">
                <a:latin typeface="Comic Sans MS" panose="030F0702030302020204" pitchFamily="66" charset="0"/>
              </a:rPr>
              <a:t> (E), infliximab (I), </a:t>
            </a:r>
            <a:r>
              <a:rPr lang="en-GB" sz="2400" dirty="0" err="1">
                <a:latin typeface="Comic Sans MS" panose="030F0702030302020204" pitchFamily="66" charset="0"/>
              </a:rPr>
              <a:t>adalimumab</a:t>
            </a:r>
            <a:r>
              <a:rPr lang="en-GB" sz="2400" dirty="0">
                <a:latin typeface="Comic Sans MS" panose="030F0702030302020204" pitchFamily="66" charset="0"/>
              </a:rPr>
              <a:t> (A), </a:t>
            </a:r>
            <a:r>
              <a:rPr lang="en-GB" sz="2400" dirty="0" err="1">
                <a:latin typeface="Comic Sans MS" panose="030F0702030302020204" pitchFamily="66" charset="0"/>
              </a:rPr>
              <a:t>certolizumab</a:t>
            </a:r>
            <a:r>
              <a:rPr lang="en-GB" sz="2400" dirty="0">
                <a:latin typeface="Comic Sans MS" panose="030F0702030302020204" pitchFamily="66" charset="0"/>
              </a:rPr>
              <a:t> </a:t>
            </a:r>
            <a:r>
              <a:rPr lang="en-GB" sz="2400" dirty="0" err="1">
                <a:latin typeface="Comic Sans MS" panose="030F0702030302020204" pitchFamily="66" charset="0"/>
              </a:rPr>
              <a:t>pegol</a:t>
            </a:r>
            <a:r>
              <a:rPr lang="en-GB" sz="2400" dirty="0">
                <a:latin typeface="Comic Sans MS" panose="030F0702030302020204" pitchFamily="66" charset="0"/>
              </a:rPr>
              <a:t> (C), and </a:t>
            </a:r>
            <a:r>
              <a:rPr lang="en-GB" sz="2400" dirty="0" err="1" smtClean="0">
                <a:latin typeface="Comic Sans MS" panose="030F0702030302020204" pitchFamily="66" charset="0"/>
              </a:rPr>
              <a:t>golimumab</a:t>
            </a:r>
            <a:endParaRPr lang="en-GB" sz="2400" dirty="0" smtClean="0">
              <a:latin typeface="Comic Sans MS" panose="030F0702030302020204" pitchFamily="66" charset="0"/>
            </a:endParaRPr>
          </a:p>
          <a:p>
            <a:r>
              <a:rPr lang="en-GB" sz="2400" dirty="0">
                <a:latin typeface="Comic Sans MS" panose="030F0702030302020204" pitchFamily="66" charset="0"/>
              </a:rPr>
              <a:t>Interleukin-1 Receptor Antagonist </a:t>
            </a:r>
            <a:r>
              <a:rPr lang="en-GB" sz="2400" dirty="0" smtClean="0">
                <a:latin typeface="Comic Sans MS" panose="030F0702030302020204" pitchFamily="66" charset="0"/>
              </a:rPr>
              <a:t>– </a:t>
            </a:r>
            <a:r>
              <a:rPr lang="en-GB" sz="2400" dirty="0" err="1" smtClean="0">
                <a:latin typeface="Comic Sans MS" panose="030F0702030302020204" pitchFamily="66" charset="0"/>
              </a:rPr>
              <a:t>Anakinra</a:t>
            </a:r>
            <a:endParaRPr lang="en-GB" sz="2400" dirty="0" smtClean="0">
              <a:latin typeface="Comic Sans MS" panose="030F0702030302020204" pitchFamily="66" charset="0"/>
            </a:endParaRPr>
          </a:p>
          <a:p>
            <a:r>
              <a:rPr lang="en-US" sz="2400" dirty="0">
                <a:latin typeface="Comic Sans MS" panose="030F0702030302020204" pitchFamily="66" charset="0"/>
              </a:rPr>
              <a:t>IL-6 receptor </a:t>
            </a:r>
            <a:r>
              <a:rPr lang="en-US" sz="2400" dirty="0" smtClean="0">
                <a:latin typeface="Comic Sans MS" panose="030F0702030302020204" pitchFamily="66" charset="0"/>
              </a:rPr>
              <a:t>antagonist: </a:t>
            </a:r>
            <a:r>
              <a:rPr lang="en-US" sz="2400" dirty="0" err="1" smtClean="0">
                <a:latin typeface="Comic Sans MS" panose="030F0702030302020204" pitchFamily="66" charset="0"/>
              </a:rPr>
              <a:t>Tocilizumab</a:t>
            </a:r>
            <a:r>
              <a:rPr lang="en-US" sz="2400" dirty="0" smtClean="0">
                <a:latin typeface="Comic Sans MS" panose="030F0702030302020204" pitchFamily="66" charset="0"/>
              </a:rPr>
              <a:t> </a:t>
            </a:r>
            <a:endParaRPr lang="en-GB" sz="2400" dirty="0" smtClean="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29</a:t>
            </a:fld>
            <a:endParaRPr lang="en-GB"/>
          </a:p>
        </p:txBody>
      </p:sp>
    </p:spTree>
    <p:extLst>
      <p:ext uri="{BB962C8B-B14F-4D97-AF65-F5344CB8AC3E}">
        <p14:creationId xmlns:p14="http://schemas.microsoft.com/office/powerpoint/2010/main" val="3474167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136" y="0"/>
            <a:ext cx="8229600" cy="620688"/>
          </a:xfrm>
        </p:spPr>
        <p:txBody>
          <a:bodyPr>
            <a:normAutofit/>
          </a:bodyPr>
          <a:lstStyle/>
          <a:p>
            <a:pPr algn="l"/>
            <a:r>
              <a:rPr lang="en-GB" sz="3200" b="1" dirty="0" smtClean="0"/>
              <a:t>GOUT </a:t>
            </a:r>
            <a:endParaRPr lang="en-GB" sz="3200" b="1" dirty="0"/>
          </a:p>
        </p:txBody>
      </p:sp>
      <p:sp>
        <p:nvSpPr>
          <p:cNvPr id="3" name="Content Placeholder 2"/>
          <p:cNvSpPr>
            <a:spLocks noGrp="1"/>
          </p:cNvSpPr>
          <p:nvPr>
            <p:ph idx="1"/>
          </p:nvPr>
        </p:nvSpPr>
        <p:spPr>
          <a:xfrm>
            <a:off x="113288" y="620688"/>
            <a:ext cx="10835236" cy="5904656"/>
          </a:xfrm>
        </p:spPr>
        <p:txBody>
          <a:bodyPr>
            <a:normAutofit/>
          </a:bodyPr>
          <a:lstStyle/>
          <a:p>
            <a:pPr algn="just"/>
            <a:r>
              <a:rPr lang="en-US" sz="2400" dirty="0" smtClean="0">
                <a:latin typeface="Comic Sans MS" panose="030F0702030302020204" pitchFamily="66" charset="0"/>
              </a:rPr>
              <a:t>Gout </a:t>
            </a:r>
            <a:r>
              <a:rPr lang="en-US" sz="2400" dirty="0">
                <a:latin typeface="Comic Sans MS" panose="030F0702030302020204" pitchFamily="66" charset="0"/>
              </a:rPr>
              <a:t>is a metabolic disease in which plasma urate concentration is raised because of over production or impaired excretion of purines.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It </a:t>
            </a:r>
            <a:r>
              <a:rPr lang="en-US" sz="2400" dirty="0">
                <a:latin typeface="Comic Sans MS" panose="030F0702030302020204" pitchFamily="66" charset="0"/>
              </a:rPr>
              <a:t>is characterized by intermittent attacks of acute </a:t>
            </a:r>
            <a:r>
              <a:rPr lang="en-US" sz="2400" dirty="0" smtClean="0">
                <a:latin typeface="Comic Sans MS" panose="030F0702030302020204" pitchFamily="66" charset="0"/>
              </a:rPr>
              <a:t>gouty arthritis (AGA)</a:t>
            </a:r>
          </a:p>
          <a:p>
            <a:pPr algn="just"/>
            <a:r>
              <a:rPr lang="en-US" sz="2400" dirty="0" smtClean="0">
                <a:latin typeface="Comic Sans MS" panose="030F0702030302020204" pitchFamily="66" charset="0"/>
              </a:rPr>
              <a:t>AGA is produced </a:t>
            </a:r>
            <a:r>
              <a:rPr lang="en-US" sz="2400" dirty="0">
                <a:latin typeface="Comic Sans MS" panose="030F0702030302020204" pitchFamily="66" charset="0"/>
              </a:rPr>
              <a:t>by the deposition of crystals of sodium urate (a product of purine metabolism) in the synovial tissue of joints</a:t>
            </a:r>
            <a:r>
              <a:rPr lang="en-US" sz="2400" dirty="0" smtClean="0">
                <a:latin typeface="Comic Sans MS" panose="030F0702030302020204" pitchFamily="66" charset="0"/>
              </a:rPr>
              <a:t>.</a:t>
            </a:r>
          </a:p>
          <a:p>
            <a:pPr algn="just"/>
            <a:r>
              <a:rPr lang="en-US" sz="2400" dirty="0">
                <a:latin typeface="Comic Sans MS" panose="030F0702030302020204" pitchFamily="66" charset="0"/>
              </a:rPr>
              <a:t>An inflammatory response is evoked involving activation of the </a:t>
            </a:r>
            <a:r>
              <a:rPr lang="en-US" sz="2400" dirty="0" err="1">
                <a:latin typeface="Comic Sans MS" panose="030F0702030302020204" pitchFamily="66" charset="0"/>
              </a:rPr>
              <a:t>kinin</a:t>
            </a:r>
            <a:r>
              <a:rPr lang="en-US" sz="2400" dirty="0">
                <a:latin typeface="Comic Sans MS" panose="030F0702030302020204" pitchFamily="66" charset="0"/>
              </a:rPr>
              <a:t>, complement and plasmin </a:t>
            </a:r>
            <a:r>
              <a:rPr lang="en-US" sz="2400" dirty="0" smtClean="0">
                <a:latin typeface="Comic Sans MS" panose="030F0702030302020204" pitchFamily="66" charset="0"/>
              </a:rPr>
              <a:t>systems</a:t>
            </a:r>
          </a:p>
          <a:p>
            <a:pPr algn="just"/>
            <a:r>
              <a:rPr lang="en-US" sz="2400" dirty="0">
                <a:latin typeface="Comic Sans MS" panose="030F0702030302020204" pitchFamily="66" charset="0"/>
              </a:rPr>
              <a:t>Generation of lipoxygenase products such as leukotriene B4 and local accumulation of neutrophil </a:t>
            </a:r>
            <a:r>
              <a:rPr lang="en-US" sz="2400" dirty="0" smtClean="0">
                <a:latin typeface="Comic Sans MS" panose="030F0702030302020204" pitchFamily="66" charset="0"/>
              </a:rPr>
              <a:t>granulocytes</a:t>
            </a:r>
          </a:p>
          <a:p>
            <a:pPr algn="just"/>
            <a:r>
              <a:rPr lang="en-US" sz="2400" dirty="0">
                <a:latin typeface="Comic Sans MS" panose="030F0702030302020204" pitchFamily="66" charset="0"/>
              </a:rPr>
              <a:t>These engulf the crystals by phagocytosis which causes generation of tissue damaging toxic oxygen metabolites and subsequently lysis of the cells with release of proteolytic enzymes.</a:t>
            </a:r>
            <a:endParaRPr lang="en-GB" sz="2400" dirty="0">
              <a:latin typeface="Comic Sans MS" panose="030F0702030302020204" pitchFamily="66" charset="0"/>
            </a:endParaRPr>
          </a:p>
          <a:p>
            <a:pPr algn="just"/>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3</a:t>
            </a:fld>
            <a:endParaRPr lang="en-GB"/>
          </a:p>
        </p:txBody>
      </p:sp>
    </p:spTree>
    <p:extLst>
      <p:ext uri="{BB962C8B-B14F-4D97-AF65-F5344CB8AC3E}">
        <p14:creationId xmlns:p14="http://schemas.microsoft.com/office/powerpoint/2010/main" val="35952085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4965"/>
            <a:ext cx="7886700" cy="502193"/>
          </a:xfrm>
        </p:spPr>
        <p:txBody>
          <a:bodyPr>
            <a:normAutofit/>
          </a:bodyPr>
          <a:lstStyle/>
          <a:p>
            <a:r>
              <a:rPr lang="en-US" sz="2400" b="1" dirty="0" err="1" smtClean="0">
                <a:latin typeface="Comic Sans MS" panose="030F0702030302020204" pitchFamily="66" charset="0"/>
              </a:rPr>
              <a:t>Etanercept</a:t>
            </a:r>
            <a:endParaRPr lang="en-US" sz="2400" dirty="0">
              <a:latin typeface="Comic Sans MS" panose="030F0702030302020204" pitchFamily="66" charset="0"/>
            </a:endParaRPr>
          </a:p>
        </p:txBody>
      </p:sp>
      <p:sp>
        <p:nvSpPr>
          <p:cNvPr id="3" name="Content Placeholder 2"/>
          <p:cNvSpPr>
            <a:spLocks noGrp="1"/>
          </p:cNvSpPr>
          <p:nvPr>
            <p:ph idx="1"/>
          </p:nvPr>
        </p:nvSpPr>
        <p:spPr>
          <a:xfrm>
            <a:off x="406400" y="502193"/>
            <a:ext cx="11637818" cy="6023151"/>
          </a:xfrm>
        </p:spPr>
        <p:txBody>
          <a:bodyPr>
            <a:normAutofit lnSpcReduction="10000"/>
          </a:bodyPr>
          <a:lstStyle/>
          <a:p>
            <a:pPr algn="just"/>
            <a:r>
              <a:rPr lang="en-US" sz="2400" dirty="0" err="1" smtClean="0">
                <a:latin typeface="Comic Sans MS" panose="030F0702030302020204" pitchFamily="66" charset="0"/>
              </a:rPr>
              <a:t>Etanercept</a:t>
            </a:r>
            <a:r>
              <a:rPr lang="en-US" sz="2400" dirty="0" smtClean="0">
                <a:latin typeface="Comic Sans MS" panose="030F0702030302020204" pitchFamily="66" charset="0"/>
              </a:rPr>
              <a:t> </a:t>
            </a:r>
            <a:r>
              <a:rPr lang="en-US" sz="2400" dirty="0">
                <a:latin typeface="Comic Sans MS" panose="030F0702030302020204" pitchFamily="66" charset="0"/>
              </a:rPr>
              <a:t>is a fusion protein consisting of two </a:t>
            </a:r>
            <a:r>
              <a:rPr lang="en-US" sz="2400" dirty="0" smtClean="0">
                <a:latin typeface="Comic Sans MS" panose="030F0702030302020204" pitchFamily="66" charset="0"/>
              </a:rPr>
              <a:t>p75- soluble </a:t>
            </a:r>
            <a:r>
              <a:rPr lang="en-US" sz="2400" dirty="0">
                <a:latin typeface="Comic Sans MS" panose="030F0702030302020204" pitchFamily="66" charset="0"/>
              </a:rPr>
              <a:t>TNF receptors linked to an Fc fragment of human IgG1.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The drug </a:t>
            </a:r>
            <a:r>
              <a:rPr lang="en-US" sz="2400" dirty="0">
                <a:latin typeface="Comic Sans MS" panose="030F0702030302020204" pitchFamily="66" charset="0"/>
              </a:rPr>
              <a:t>binds to TNF, making it biologically inactive and preventing </a:t>
            </a:r>
            <a:r>
              <a:rPr lang="en-US" sz="2400" dirty="0" smtClean="0">
                <a:latin typeface="Comic Sans MS" panose="030F0702030302020204" pitchFamily="66" charset="0"/>
              </a:rPr>
              <a:t>it from </a:t>
            </a:r>
            <a:r>
              <a:rPr lang="en-US" sz="2400" dirty="0">
                <a:latin typeface="Comic Sans MS" panose="030F0702030302020204" pitchFamily="66" charset="0"/>
              </a:rPr>
              <a:t>interacting with the cell-surface TNF receptors that would </a:t>
            </a:r>
            <a:r>
              <a:rPr lang="en-US" sz="2400" dirty="0" smtClean="0">
                <a:latin typeface="Comic Sans MS" panose="030F0702030302020204" pitchFamily="66" charset="0"/>
              </a:rPr>
              <a:t>lead to </a:t>
            </a:r>
            <a:r>
              <a:rPr lang="en-US" sz="2400" dirty="0">
                <a:latin typeface="Comic Sans MS" panose="030F0702030302020204" pitchFamily="66" charset="0"/>
              </a:rPr>
              <a:t>cell activation.</a:t>
            </a:r>
          </a:p>
          <a:p>
            <a:pPr algn="just"/>
            <a:r>
              <a:rPr lang="en-US" sz="2400" dirty="0" smtClean="0">
                <a:latin typeface="Comic Sans MS" panose="030F0702030302020204" pitchFamily="66" charset="0"/>
              </a:rPr>
              <a:t>Dose SC injection</a:t>
            </a:r>
            <a:r>
              <a:rPr lang="en-US" sz="2400" dirty="0">
                <a:latin typeface="Comic Sans MS" panose="030F0702030302020204" pitchFamily="66" charset="0"/>
              </a:rPr>
              <a:t>, 50 mg once </a:t>
            </a:r>
            <a:r>
              <a:rPr lang="en-US" sz="2400" dirty="0" smtClean="0">
                <a:latin typeface="Comic Sans MS" panose="030F0702030302020204" pitchFamily="66" charset="0"/>
              </a:rPr>
              <a:t>weekly or </a:t>
            </a:r>
            <a:r>
              <a:rPr lang="en-US" sz="2400" dirty="0">
                <a:latin typeface="Comic Sans MS" panose="030F0702030302020204" pitchFamily="66" charset="0"/>
              </a:rPr>
              <a:t>25 mg twice weekly, usually through self-injections or </a:t>
            </a:r>
            <a:r>
              <a:rPr lang="en-US" sz="2400" dirty="0" smtClean="0">
                <a:latin typeface="Comic Sans MS" panose="030F0702030302020204" pitchFamily="66" charset="0"/>
              </a:rPr>
              <a:t>administration by </a:t>
            </a:r>
            <a:r>
              <a:rPr lang="en-US" sz="2400" dirty="0">
                <a:latin typeface="Comic Sans MS" panose="030F0702030302020204" pitchFamily="66" charset="0"/>
              </a:rPr>
              <a:t>a caregiver.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Aside </a:t>
            </a:r>
            <a:r>
              <a:rPr lang="en-US" sz="2400" dirty="0">
                <a:latin typeface="Comic Sans MS" panose="030F0702030302020204" pitchFamily="66" charset="0"/>
              </a:rPr>
              <a:t>from local injection-site reactions, </a:t>
            </a:r>
            <a:r>
              <a:rPr lang="en-US" sz="2400" dirty="0" smtClean="0">
                <a:latin typeface="Comic Sans MS" panose="030F0702030302020204" pitchFamily="66" charset="0"/>
              </a:rPr>
              <a:t>adverse effects </a:t>
            </a:r>
            <a:r>
              <a:rPr lang="en-US" sz="2400" dirty="0">
                <a:latin typeface="Comic Sans MS" panose="030F0702030302020204" pitchFamily="66" charset="0"/>
              </a:rPr>
              <a:t>are rare.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There </a:t>
            </a:r>
            <a:r>
              <a:rPr lang="en-US" sz="2400" dirty="0">
                <a:latin typeface="Comic Sans MS" panose="030F0702030302020204" pitchFamily="66" charset="0"/>
              </a:rPr>
              <a:t>are case reports of pancytopenia and </a:t>
            </a:r>
            <a:r>
              <a:rPr lang="en-US" sz="2400" dirty="0" smtClean="0">
                <a:latin typeface="Comic Sans MS" panose="030F0702030302020204" pitchFamily="66" charset="0"/>
              </a:rPr>
              <a:t>neurologic demyelinating </a:t>
            </a:r>
            <a:r>
              <a:rPr lang="en-US" sz="2400" dirty="0">
                <a:latin typeface="Comic Sans MS" panose="030F0702030302020204" pitchFamily="66" charset="0"/>
              </a:rPr>
              <a:t>syndromes like multiple sclerosis associated </a:t>
            </a:r>
            <a:r>
              <a:rPr lang="en-US" sz="2400" dirty="0" smtClean="0">
                <a:latin typeface="Comic Sans MS" panose="030F0702030302020204" pitchFamily="66" charset="0"/>
              </a:rPr>
              <a:t>with use </a:t>
            </a:r>
            <a:r>
              <a:rPr lang="en-US" sz="2400" dirty="0">
                <a:latin typeface="Comic Sans MS" panose="030F0702030302020204" pitchFamily="66" charset="0"/>
              </a:rPr>
              <a:t>of </a:t>
            </a:r>
            <a:r>
              <a:rPr lang="en-US" sz="2400" dirty="0" err="1">
                <a:latin typeface="Comic Sans MS" panose="030F0702030302020204" pitchFamily="66" charset="0"/>
              </a:rPr>
              <a:t>etanercept</a:t>
            </a:r>
            <a:r>
              <a:rPr lang="en-US" sz="2400" dirty="0">
                <a:latin typeface="Comic Sans MS" panose="030F0702030302020204" pitchFamily="66" charset="0"/>
              </a:rPr>
              <a:t>, but these are rare.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Patients </a:t>
            </a:r>
            <a:r>
              <a:rPr lang="en-US" sz="2400" dirty="0">
                <a:latin typeface="Comic Sans MS" panose="030F0702030302020204" pitchFamily="66" charset="0"/>
              </a:rPr>
              <a:t>with multiple </a:t>
            </a:r>
            <a:r>
              <a:rPr lang="en-US" sz="2400" dirty="0" smtClean="0">
                <a:latin typeface="Comic Sans MS" panose="030F0702030302020204" pitchFamily="66" charset="0"/>
              </a:rPr>
              <a:t>sclerosis should </a:t>
            </a:r>
            <a:r>
              <a:rPr lang="en-US" sz="2400" dirty="0">
                <a:latin typeface="Comic Sans MS" panose="030F0702030302020204" pitchFamily="66" charset="0"/>
              </a:rPr>
              <a:t>avoid use of this drug.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The </a:t>
            </a:r>
            <a:r>
              <a:rPr lang="en-US" sz="2400" dirty="0">
                <a:latin typeface="Comic Sans MS" panose="030F0702030302020204" pitchFamily="66" charset="0"/>
              </a:rPr>
              <a:t>infection and congestive </a:t>
            </a:r>
            <a:r>
              <a:rPr lang="en-US" sz="2400" dirty="0" smtClean="0">
                <a:latin typeface="Comic Sans MS" panose="030F0702030302020204" pitchFamily="66" charset="0"/>
              </a:rPr>
              <a:t>heart failure </a:t>
            </a:r>
            <a:r>
              <a:rPr lang="en-US" sz="2400" dirty="0">
                <a:latin typeface="Comic Sans MS" panose="030F0702030302020204" pitchFamily="66" charset="0"/>
              </a:rPr>
              <a:t>precautions are discussed above. No laboratory monitoring </a:t>
            </a:r>
            <a:r>
              <a:rPr lang="en-US" sz="2400" dirty="0" smtClean="0">
                <a:latin typeface="Comic Sans MS" panose="030F0702030302020204" pitchFamily="66" charset="0"/>
              </a:rPr>
              <a:t>is required.</a:t>
            </a:r>
          </a:p>
          <a:p>
            <a:pPr algn="just"/>
            <a:r>
              <a:rPr lang="en-US" sz="2400" dirty="0">
                <a:latin typeface="Comic Sans MS" panose="030F0702030302020204" pitchFamily="66" charset="0"/>
              </a:rPr>
              <a:t>it slows erosive </a:t>
            </a:r>
            <a:r>
              <a:rPr lang="en-US" sz="2400" dirty="0" smtClean="0">
                <a:latin typeface="Comic Sans MS" panose="030F0702030302020204" pitchFamily="66" charset="0"/>
              </a:rPr>
              <a:t>disease progression </a:t>
            </a:r>
            <a:r>
              <a:rPr lang="en-US" sz="2400" dirty="0">
                <a:latin typeface="Comic Sans MS" panose="030F0702030302020204" pitchFamily="66" charset="0"/>
              </a:rPr>
              <a:t>to a greater degree than oral methotrexate </a:t>
            </a:r>
            <a:r>
              <a:rPr lang="en-US" sz="2400" dirty="0" smtClean="0">
                <a:latin typeface="Comic Sans MS" panose="030F0702030302020204" pitchFamily="66" charset="0"/>
              </a:rPr>
              <a:t>therapy.</a:t>
            </a:r>
            <a:endParaRPr lang="en-US"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30</a:t>
            </a:fld>
            <a:endParaRPr lang="en-US">
              <a:solidFill>
                <a:prstClr val="black">
                  <a:tint val="75000"/>
                </a:prstClr>
              </a:solidFill>
            </a:endParaRPr>
          </a:p>
        </p:txBody>
      </p:sp>
    </p:spTree>
    <p:extLst>
      <p:ext uri="{BB962C8B-B14F-4D97-AF65-F5344CB8AC3E}">
        <p14:creationId xmlns:p14="http://schemas.microsoft.com/office/powerpoint/2010/main" val="37401691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745" y="-34220"/>
            <a:ext cx="7886700" cy="576162"/>
          </a:xfrm>
        </p:spPr>
        <p:txBody>
          <a:bodyPr>
            <a:normAutofit fontScale="90000"/>
          </a:bodyPr>
          <a:lstStyle/>
          <a:p>
            <a:r>
              <a:rPr lang="en-US" b="1" dirty="0" smtClean="0">
                <a:latin typeface="+mn-lt"/>
              </a:rPr>
              <a:t>Infliximab</a:t>
            </a:r>
            <a:endParaRPr lang="en-US" dirty="0">
              <a:latin typeface="+mn-lt"/>
            </a:endParaRPr>
          </a:p>
        </p:txBody>
      </p:sp>
      <p:sp>
        <p:nvSpPr>
          <p:cNvPr id="3" name="Content Placeholder 2"/>
          <p:cNvSpPr>
            <a:spLocks noGrp="1"/>
          </p:cNvSpPr>
          <p:nvPr>
            <p:ph idx="1"/>
          </p:nvPr>
        </p:nvSpPr>
        <p:spPr>
          <a:xfrm>
            <a:off x="341745" y="594007"/>
            <a:ext cx="11416146" cy="6194719"/>
          </a:xfrm>
        </p:spPr>
        <p:txBody>
          <a:bodyPr>
            <a:normAutofit lnSpcReduction="10000"/>
          </a:bodyPr>
          <a:lstStyle/>
          <a:p>
            <a:pPr algn="just"/>
            <a:r>
              <a:rPr lang="en-US" sz="2400" dirty="0">
                <a:latin typeface="Comic Sans MS" panose="030F0702030302020204" pitchFamily="66" charset="0"/>
              </a:rPr>
              <a:t>Infliximab is a chimeric antibody combining portions of mouse and human IgG1. </a:t>
            </a:r>
          </a:p>
          <a:p>
            <a:pPr algn="just"/>
            <a:r>
              <a:rPr lang="en-US" sz="2400" dirty="0">
                <a:latin typeface="Comic Sans MS" panose="030F0702030302020204" pitchFamily="66" charset="0"/>
              </a:rPr>
              <a:t>Binds to TNF and prevents its interaction with TNF receptors on inflammatory cells.</a:t>
            </a:r>
          </a:p>
          <a:p>
            <a:pPr algn="just"/>
            <a:r>
              <a:rPr lang="en-US" sz="2400" dirty="0">
                <a:latin typeface="Comic Sans MS" panose="030F0702030302020204" pitchFamily="66" charset="0"/>
              </a:rPr>
              <a:t>Infliximab is given by intravenous infusion at a dose of 3 mg/kg at 0, 2, and 6 weeks and then every 8 weeks. </a:t>
            </a:r>
          </a:p>
          <a:p>
            <a:pPr algn="just"/>
            <a:r>
              <a:rPr lang="en-US" sz="2400" dirty="0">
                <a:latin typeface="Comic Sans MS" panose="030F0702030302020204" pitchFamily="66" charset="0"/>
              </a:rPr>
              <a:t>Loss of response may be seen in patients with rheumatoid arthritis who have good initial response requiring increased doses or shorter intervals between doses to maintain response. Infusion reactions may occur in any patient treated with the drug. </a:t>
            </a:r>
          </a:p>
          <a:p>
            <a:pPr algn="just"/>
            <a:r>
              <a:rPr lang="en-US" sz="2400" dirty="0">
                <a:latin typeface="Comic Sans MS" panose="030F0702030302020204" pitchFamily="66" charset="0"/>
              </a:rPr>
              <a:t>An acute infusion reaction with symptoms including fever, chills, pruritus, and rash may occur during infusion or within 1 to 2 hours after giving the drug.</a:t>
            </a:r>
          </a:p>
          <a:p>
            <a:pPr algn="just"/>
            <a:r>
              <a:rPr lang="en-US" sz="2400" dirty="0">
                <a:latin typeface="Comic Sans MS" panose="030F0702030302020204" pitchFamily="66" charset="0"/>
              </a:rPr>
              <a:t>Treatment includes slowing infusion rates and administering acetaminophen, diphenhydramine, or corticosteroids, depending on the severity of symptoms (rarely severe or anaphylactic in nature).</a:t>
            </a:r>
          </a:p>
          <a:p>
            <a:pPr algn="just"/>
            <a:r>
              <a:rPr lang="en-US" sz="2400" dirty="0">
                <a:latin typeface="Comic Sans MS" panose="030F0702030302020204" pitchFamily="66" charset="0"/>
              </a:rPr>
              <a:t>Infliximab is also indicated for the treatment of psoriatic arthritis and ankylosing spondylitis.</a:t>
            </a: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31</a:t>
            </a:fld>
            <a:endParaRPr lang="en-US">
              <a:solidFill>
                <a:prstClr val="black">
                  <a:tint val="75000"/>
                </a:prstClr>
              </a:solidFill>
            </a:endParaRPr>
          </a:p>
        </p:txBody>
      </p:sp>
    </p:spTree>
    <p:extLst>
      <p:ext uri="{BB962C8B-B14F-4D97-AF65-F5344CB8AC3E}">
        <p14:creationId xmlns:p14="http://schemas.microsoft.com/office/powerpoint/2010/main" val="25985205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595" y="0"/>
            <a:ext cx="7886700" cy="521594"/>
          </a:xfrm>
        </p:spPr>
        <p:txBody>
          <a:bodyPr>
            <a:noAutofit/>
          </a:bodyPr>
          <a:lstStyle/>
          <a:p>
            <a:r>
              <a:rPr lang="en-US" sz="3600" b="1" dirty="0" err="1" smtClean="0">
                <a:latin typeface="Comic Sans MS" panose="030F0702030302020204" pitchFamily="66" charset="0"/>
              </a:rPr>
              <a:t>Adalimumab</a:t>
            </a:r>
            <a:endParaRPr lang="en-US" sz="3600" dirty="0">
              <a:latin typeface="Comic Sans MS" panose="030F0702030302020204" pitchFamily="66" charset="0"/>
            </a:endParaRPr>
          </a:p>
        </p:txBody>
      </p:sp>
      <p:sp>
        <p:nvSpPr>
          <p:cNvPr id="3" name="Content Placeholder 2"/>
          <p:cNvSpPr>
            <a:spLocks noGrp="1"/>
          </p:cNvSpPr>
          <p:nvPr>
            <p:ph idx="1"/>
          </p:nvPr>
        </p:nvSpPr>
        <p:spPr>
          <a:xfrm>
            <a:off x="443345" y="521594"/>
            <a:ext cx="10910455" cy="5643710"/>
          </a:xfrm>
        </p:spPr>
        <p:txBody>
          <a:bodyPr>
            <a:normAutofit/>
          </a:bodyPr>
          <a:lstStyle/>
          <a:p>
            <a:pPr algn="just"/>
            <a:r>
              <a:rPr lang="en-US" sz="2400" dirty="0">
                <a:latin typeface="Comic Sans MS" panose="030F0702030302020204" pitchFamily="66" charset="0"/>
              </a:rPr>
              <a:t>Is a human IgG1 antibody to TNF.</a:t>
            </a:r>
          </a:p>
          <a:p>
            <a:pPr algn="just"/>
            <a:r>
              <a:rPr lang="en-US" sz="2400" dirty="0">
                <a:latin typeface="Comic Sans MS" panose="030F0702030302020204" pitchFamily="66" charset="0"/>
              </a:rPr>
              <a:t>Because it has no foreign protein components, it is less antigenic than infliximab. </a:t>
            </a:r>
          </a:p>
          <a:p>
            <a:pPr algn="just"/>
            <a:r>
              <a:rPr lang="en-US" sz="2400" dirty="0">
                <a:latin typeface="Comic Sans MS" panose="030F0702030302020204" pitchFamily="66" charset="0"/>
              </a:rPr>
              <a:t>The drug is provided as either premixed syringes or injection pens containing 40 mg, which is administered by subcutaneous injection every 14 days. </a:t>
            </a:r>
          </a:p>
          <a:p>
            <a:pPr algn="just"/>
            <a:r>
              <a:rPr lang="en-US" sz="2400" dirty="0">
                <a:latin typeface="Comic Sans MS" panose="030F0702030302020204" pitchFamily="66" charset="0"/>
              </a:rPr>
              <a:t>It has similar response rates to those seen with the other TNF inhibitors. </a:t>
            </a:r>
          </a:p>
          <a:p>
            <a:pPr algn="just"/>
            <a:r>
              <a:rPr lang="en-US" sz="2400" dirty="0">
                <a:latin typeface="Comic Sans MS" panose="030F0702030302020204" pitchFamily="66" charset="0"/>
              </a:rPr>
              <a:t>Local injection-site reactions are the most common adverse reactions </a:t>
            </a:r>
          </a:p>
          <a:p>
            <a:pPr algn="just"/>
            <a:r>
              <a:rPr lang="en-US" sz="2400" dirty="0">
                <a:latin typeface="Comic Sans MS" panose="030F0702030302020204" pitchFamily="66" charset="0"/>
              </a:rPr>
              <a:t>It has the same precautions regarding </a:t>
            </a:r>
            <a:r>
              <a:rPr lang="en-US" sz="2400" dirty="0" smtClean="0">
                <a:latin typeface="Comic Sans MS" panose="030F0702030302020204" pitchFamily="66" charset="0"/>
              </a:rPr>
              <a:t>malignancy ,tuberculosis </a:t>
            </a:r>
            <a:r>
              <a:rPr lang="en-US" sz="2400" dirty="0">
                <a:latin typeface="Comic Sans MS" panose="030F0702030302020204" pitchFamily="66" charset="0"/>
              </a:rPr>
              <a:t>and other infections as the other biologics. </a:t>
            </a: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30409981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847"/>
            <a:ext cx="9429750" cy="695459"/>
          </a:xfrm>
        </p:spPr>
        <p:txBody>
          <a:bodyPr>
            <a:normAutofit fontScale="90000"/>
          </a:bodyPr>
          <a:lstStyle/>
          <a:p>
            <a:r>
              <a:rPr lang="en-US" sz="3600" b="1" dirty="0" smtClean="0">
                <a:latin typeface="Comic Sans MS" panose="030F0702030302020204" pitchFamily="66" charset="0"/>
              </a:rPr>
              <a:t>Interleukin-1 Receptor Antagonist - </a:t>
            </a:r>
            <a:r>
              <a:rPr lang="en-US" sz="3600" dirty="0" smtClean="0">
                <a:latin typeface="Comic Sans MS" panose="030F0702030302020204" pitchFamily="66" charset="0"/>
              </a:rPr>
              <a:t>Anakinra</a:t>
            </a:r>
            <a:endParaRPr lang="en-US" sz="3600" dirty="0">
              <a:latin typeface="Comic Sans MS" panose="030F0702030302020204" pitchFamily="66" charset="0"/>
            </a:endParaRPr>
          </a:p>
        </p:txBody>
      </p:sp>
      <p:sp>
        <p:nvSpPr>
          <p:cNvPr id="3" name="Content Placeholder 2"/>
          <p:cNvSpPr>
            <a:spLocks noGrp="1"/>
          </p:cNvSpPr>
          <p:nvPr>
            <p:ph idx="1"/>
          </p:nvPr>
        </p:nvSpPr>
        <p:spPr>
          <a:xfrm>
            <a:off x="230909" y="713305"/>
            <a:ext cx="11822546" cy="5812039"/>
          </a:xfrm>
        </p:spPr>
        <p:txBody>
          <a:bodyPr>
            <a:normAutofit/>
          </a:bodyPr>
          <a:lstStyle/>
          <a:p>
            <a:pPr algn="just"/>
            <a:r>
              <a:rPr lang="en-US" sz="2400" dirty="0">
                <a:latin typeface="Comic Sans MS" panose="030F0702030302020204" pitchFamily="66" charset="0"/>
              </a:rPr>
              <a:t>Anakinra is an IL-1 receptor antagonist (IL-1ra) which is a naturally occurring anti-inflammatory.</a:t>
            </a:r>
          </a:p>
          <a:p>
            <a:pPr algn="just"/>
            <a:r>
              <a:rPr lang="en-US" sz="2400" dirty="0">
                <a:latin typeface="Comic Sans MS" panose="030F0702030302020204" pitchFamily="66" charset="0"/>
              </a:rPr>
              <a:t>By binding to IL-1 receptors on target cells, it prevents the interaction between IL-1 and the cell.</a:t>
            </a:r>
          </a:p>
          <a:p>
            <a:pPr algn="just"/>
            <a:r>
              <a:rPr lang="en-US" sz="2400" dirty="0">
                <a:latin typeface="Comic Sans MS" panose="030F0702030302020204" pitchFamily="66" charset="0"/>
              </a:rPr>
              <a:t>IL-1ra 150 mg is given by daily subcutaneous injection</a:t>
            </a:r>
          </a:p>
          <a:p>
            <a:pPr algn="just"/>
            <a:r>
              <a:rPr lang="en-US" sz="2400" dirty="0">
                <a:latin typeface="Comic Sans MS" panose="030F0702030302020204" pitchFamily="66" charset="0"/>
              </a:rPr>
              <a:t>Injection-site reactions were the most common adverse effect</a:t>
            </a:r>
          </a:p>
          <a:p>
            <a:pPr algn="just"/>
            <a:r>
              <a:rPr lang="en-US" sz="2400" dirty="0">
                <a:latin typeface="Comic Sans MS" panose="030F0702030302020204" pitchFamily="66" charset="0"/>
              </a:rPr>
              <a:t>Infection risk and precautions are similar to those for the TNF inhibitors. </a:t>
            </a:r>
          </a:p>
          <a:p>
            <a:pPr algn="just"/>
            <a:r>
              <a:rPr lang="en-US" sz="2400" dirty="0">
                <a:latin typeface="Comic Sans MS" panose="030F0702030302020204" pitchFamily="66" charset="0"/>
              </a:rPr>
              <a:t>The short half life of the drug requires daily subcutaneous injections of 100 mg.</a:t>
            </a: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27161964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218" y="35874"/>
            <a:ext cx="9679132" cy="656822"/>
          </a:xfrm>
        </p:spPr>
        <p:txBody>
          <a:bodyPr>
            <a:normAutofit/>
          </a:bodyPr>
          <a:lstStyle/>
          <a:p>
            <a:r>
              <a:rPr lang="en-US" sz="2800" b="1" dirty="0">
                <a:latin typeface="Comic Sans MS" panose="030F0702030302020204" pitchFamily="66" charset="0"/>
              </a:rPr>
              <a:t>ABATACEPT</a:t>
            </a:r>
            <a:endParaRPr lang="en-US" sz="2800" dirty="0">
              <a:latin typeface="Comic Sans MS" panose="030F0702030302020204" pitchFamily="66" charset="0"/>
            </a:endParaRPr>
          </a:p>
        </p:txBody>
      </p:sp>
      <p:sp>
        <p:nvSpPr>
          <p:cNvPr id="3" name="Content Placeholder 2"/>
          <p:cNvSpPr>
            <a:spLocks noGrp="1"/>
          </p:cNvSpPr>
          <p:nvPr>
            <p:ph idx="1"/>
          </p:nvPr>
        </p:nvSpPr>
        <p:spPr>
          <a:xfrm>
            <a:off x="0" y="692696"/>
            <a:ext cx="11859491" cy="5832648"/>
          </a:xfrm>
        </p:spPr>
        <p:txBody>
          <a:bodyPr>
            <a:normAutofit lnSpcReduction="10000"/>
          </a:bodyPr>
          <a:lstStyle/>
          <a:p>
            <a:pPr algn="just"/>
            <a:r>
              <a:rPr lang="en-US" sz="2400" dirty="0" smtClean="0">
                <a:latin typeface="Comic Sans MS" panose="030F0702030302020204" pitchFamily="66" charset="0"/>
              </a:rPr>
              <a:t>Abatacept </a:t>
            </a:r>
            <a:r>
              <a:rPr lang="en-US" sz="2400" dirty="0">
                <a:latin typeface="Comic Sans MS" panose="030F0702030302020204" pitchFamily="66" charset="0"/>
              </a:rPr>
              <a:t>is a costimulation modulator approved </a:t>
            </a:r>
            <a:r>
              <a:rPr lang="en-US" sz="2400" dirty="0" smtClean="0">
                <a:latin typeface="Comic Sans MS" panose="030F0702030302020204" pitchFamily="66" charset="0"/>
              </a:rPr>
              <a:t>for the </a:t>
            </a:r>
            <a:r>
              <a:rPr lang="en-US" sz="2400" dirty="0">
                <a:latin typeface="Comic Sans MS" panose="030F0702030302020204" pitchFamily="66" charset="0"/>
              </a:rPr>
              <a:t>treatment of rheumatoid arthritis in patients with moderate </a:t>
            </a:r>
            <a:r>
              <a:rPr lang="en-US" sz="2400" dirty="0" smtClean="0">
                <a:latin typeface="Comic Sans MS" panose="030F0702030302020204" pitchFamily="66" charset="0"/>
              </a:rPr>
              <a:t>to severe </a:t>
            </a:r>
            <a:r>
              <a:rPr lang="en-US" sz="2400" dirty="0">
                <a:latin typeface="Comic Sans MS" panose="030F0702030302020204" pitchFamily="66" charset="0"/>
              </a:rPr>
              <a:t>disease who fail to achieve an adequate response from one </a:t>
            </a:r>
            <a:r>
              <a:rPr lang="en-US" sz="2400" dirty="0" smtClean="0">
                <a:latin typeface="Comic Sans MS" panose="030F0702030302020204" pitchFamily="66" charset="0"/>
              </a:rPr>
              <a:t>or more </a:t>
            </a:r>
            <a:r>
              <a:rPr lang="en-US" sz="2400" dirty="0">
                <a:latin typeface="Comic Sans MS" panose="030F0702030302020204" pitchFamily="66" charset="0"/>
              </a:rPr>
              <a:t>DMARDs.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By </a:t>
            </a:r>
            <a:r>
              <a:rPr lang="en-US" sz="2400" dirty="0">
                <a:latin typeface="Comic Sans MS" panose="030F0702030302020204" pitchFamily="66" charset="0"/>
              </a:rPr>
              <a:t>binding to CD80/CD86 receptors on </a:t>
            </a:r>
            <a:r>
              <a:rPr lang="en-US" sz="2400" dirty="0" smtClean="0">
                <a:latin typeface="Comic Sans MS" panose="030F0702030302020204" pitchFamily="66" charset="0"/>
              </a:rPr>
              <a:t>antigen presenting cells</a:t>
            </a:r>
            <a:r>
              <a:rPr lang="en-US" sz="2400" dirty="0">
                <a:latin typeface="Comic Sans MS" panose="030F0702030302020204" pitchFamily="66" charset="0"/>
              </a:rPr>
              <a:t>, abatacept inhibits interactions between the </a:t>
            </a:r>
            <a:r>
              <a:rPr lang="en-US" sz="2400" dirty="0" smtClean="0">
                <a:latin typeface="Comic Sans MS" panose="030F0702030302020204" pitchFamily="66" charset="0"/>
              </a:rPr>
              <a:t>antigen presenting cells </a:t>
            </a:r>
            <a:r>
              <a:rPr lang="en-US" sz="2400" dirty="0">
                <a:latin typeface="Comic Sans MS" panose="030F0702030302020204" pitchFamily="66" charset="0"/>
              </a:rPr>
              <a:t>and T cells, preventing the T cell from activating </a:t>
            </a:r>
            <a:r>
              <a:rPr lang="en-US" sz="2400" dirty="0" smtClean="0">
                <a:latin typeface="Comic Sans MS" panose="030F0702030302020204" pitchFamily="66" charset="0"/>
              </a:rPr>
              <a:t>to promote </a:t>
            </a:r>
            <a:r>
              <a:rPr lang="en-US" sz="2400" dirty="0">
                <a:latin typeface="Comic Sans MS" panose="030F0702030302020204" pitchFamily="66" charset="0"/>
              </a:rPr>
              <a:t>the inflammatory process, which results in reductions </a:t>
            </a:r>
            <a:r>
              <a:rPr lang="en-US" sz="2400" dirty="0" smtClean="0">
                <a:latin typeface="Comic Sans MS" panose="030F0702030302020204" pitchFamily="66" charset="0"/>
              </a:rPr>
              <a:t>in cytokines</a:t>
            </a:r>
            <a:r>
              <a:rPr lang="en-US" sz="2400" dirty="0">
                <a:latin typeface="Comic Sans MS" panose="030F0702030302020204" pitchFamily="66" charset="0"/>
              </a:rPr>
              <a:t>, T-cell proliferation, and other consequences of </a:t>
            </a:r>
            <a:r>
              <a:rPr lang="en-US" sz="2400" dirty="0" smtClean="0">
                <a:latin typeface="Comic Sans MS" panose="030F0702030302020204" pitchFamily="66" charset="0"/>
              </a:rPr>
              <a:t>T-cell activation</a:t>
            </a:r>
            <a:r>
              <a:rPr lang="en-US" sz="2400" dirty="0">
                <a:latin typeface="Comic Sans MS" panose="030F0702030302020204" pitchFamily="66" charset="0"/>
              </a:rPr>
              <a:t>.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Abatacept </a:t>
            </a:r>
            <a:r>
              <a:rPr lang="en-US" sz="2400" dirty="0">
                <a:latin typeface="Comic Sans MS" panose="030F0702030302020204" pitchFamily="66" charset="0"/>
              </a:rPr>
              <a:t>is a fusion protein made using the </a:t>
            </a:r>
            <a:r>
              <a:rPr lang="en-US" sz="2400" dirty="0" smtClean="0">
                <a:latin typeface="Comic Sans MS" panose="030F0702030302020204" pitchFamily="66" charset="0"/>
              </a:rPr>
              <a:t>extracellular domain </a:t>
            </a:r>
            <a:r>
              <a:rPr lang="en-US" sz="2400" dirty="0">
                <a:latin typeface="Comic Sans MS" panose="030F0702030302020204" pitchFamily="66" charset="0"/>
              </a:rPr>
              <a:t>of human cytotoxic T-lymphocyte antigen 4 (the </a:t>
            </a:r>
            <a:r>
              <a:rPr lang="en-US" sz="2400" dirty="0" smtClean="0">
                <a:latin typeface="Comic Sans MS" panose="030F0702030302020204" pitchFamily="66" charset="0"/>
              </a:rPr>
              <a:t>binding portion </a:t>
            </a:r>
            <a:r>
              <a:rPr lang="en-US" sz="2400" dirty="0">
                <a:latin typeface="Comic Sans MS" panose="030F0702030302020204" pitchFamily="66" charset="0"/>
              </a:rPr>
              <a:t>of the drug) and a fragment of the Fc domain of human </a:t>
            </a:r>
            <a:r>
              <a:rPr lang="en-US" sz="2400" dirty="0" smtClean="0">
                <a:latin typeface="Comic Sans MS" panose="030F0702030302020204" pitchFamily="66" charset="0"/>
              </a:rPr>
              <a:t>IgG modified </a:t>
            </a:r>
            <a:r>
              <a:rPr lang="en-US" sz="2400" dirty="0">
                <a:latin typeface="Comic Sans MS" panose="030F0702030302020204" pitchFamily="66" charset="0"/>
              </a:rPr>
              <a:t>to prevent complement fixation.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The </a:t>
            </a:r>
            <a:r>
              <a:rPr lang="en-US" sz="2400" dirty="0">
                <a:latin typeface="Comic Sans MS" panose="030F0702030302020204" pitchFamily="66" charset="0"/>
              </a:rPr>
              <a:t>drug is given </a:t>
            </a:r>
            <a:r>
              <a:rPr lang="en-US" sz="2400" dirty="0" smtClean="0">
                <a:latin typeface="Comic Sans MS" panose="030F0702030302020204" pitchFamily="66" charset="0"/>
              </a:rPr>
              <a:t>by intravenous </a:t>
            </a:r>
            <a:r>
              <a:rPr lang="en-US" sz="2400" dirty="0">
                <a:latin typeface="Comic Sans MS" panose="030F0702030302020204" pitchFamily="66" charset="0"/>
              </a:rPr>
              <a:t>infusion based on patient weight (&lt;60 kg: 500 mg; 60 </a:t>
            </a:r>
            <a:r>
              <a:rPr lang="en-US" sz="2400" dirty="0" smtClean="0">
                <a:latin typeface="Comic Sans MS" panose="030F0702030302020204" pitchFamily="66" charset="0"/>
              </a:rPr>
              <a:t>to 100 </a:t>
            </a:r>
            <a:r>
              <a:rPr lang="en-US" sz="2400" dirty="0">
                <a:latin typeface="Comic Sans MS" panose="030F0702030302020204" pitchFamily="66" charset="0"/>
              </a:rPr>
              <a:t>kg: 750 mg; &gt;100 kg: 1,000 mg) every 2 weeks for two doses </a:t>
            </a:r>
            <a:r>
              <a:rPr lang="en-US" sz="2400" dirty="0" smtClean="0">
                <a:latin typeface="Comic Sans MS" panose="030F0702030302020204" pitchFamily="66" charset="0"/>
              </a:rPr>
              <a:t>after the </a:t>
            </a:r>
            <a:r>
              <a:rPr lang="en-US" sz="2400" dirty="0">
                <a:latin typeface="Comic Sans MS" panose="030F0702030302020204" pitchFamily="66" charset="0"/>
              </a:rPr>
              <a:t>initial dose and then every 4 weeks. </a:t>
            </a:r>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S/</a:t>
            </a:r>
            <a:r>
              <a:rPr lang="en-US" sz="2400" dirty="0" err="1" smtClean="0">
                <a:latin typeface="Comic Sans MS" panose="030F0702030302020204" pitchFamily="66" charset="0"/>
              </a:rPr>
              <a:t>Es</a:t>
            </a:r>
            <a:r>
              <a:rPr lang="en-US" sz="2400" dirty="0" smtClean="0">
                <a:latin typeface="Comic Sans MS" panose="030F0702030302020204" pitchFamily="66" charset="0"/>
              </a:rPr>
              <a:t>: </a:t>
            </a:r>
            <a:r>
              <a:rPr lang="en-US" sz="2400" dirty="0">
                <a:latin typeface="Comic Sans MS" panose="030F0702030302020204" pitchFamily="66" charset="0"/>
              </a:rPr>
              <a:t>headache, </a:t>
            </a:r>
            <a:r>
              <a:rPr lang="en-US" sz="2400" dirty="0" err="1">
                <a:latin typeface="Comic Sans MS" panose="030F0702030302020204" pitchFamily="66" charset="0"/>
              </a:rPr>
              <a:t>nasopharyngitis</a:t>
            </a:r>
            <a:r>
              <a:rPr lang="en-US" sz="2400" dirty="0">
                <a:latin typeface="Comic Sans MS" panose="030F0702030302020204" pitchFamily="66" charset="0"/>
              </a:rPr>
              <a:t>, dizziness, cough, back pain, </a:t>
            </a:r>
            <a:r>
              <a:rPr lang="en-US" sz="2400" dirty="0" smtClean="0">
                <a:latin typeface="Comic Sans MS" panose="030F0702030302020204" pitchFamily="66" charset="0"/>
              </a:rPr>
              <a:t>hypertension, dyspepsia</a:t>
            </a:r>
            <a:r>
              <a:rPr lang="en-US" sz="2400" dirty="0">
                <a:latin typeface="Comic Sans MS" panose="030F0702030302020204" pitchFamily="66" charset="0"/>
              </a:rPr>
              <a:t>, urinary tract infection, rash, and extremity </a:t>
            </a:r>
            <a:r>
              <a:rPr lang="en-US" sz="2400" dirty="0" smtClean="0">
                <a:latin typeface="Comic Sans MS" panose="030F0702030302020204" pitchFamily="66" charset="0"/>
              </a:rPr>
              <a:t>pain. </a:t>
            </a:r>
            <a:endParaRPr lang="en-US"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34</a:t>
            </a:fld>
            <a:endParaRPr lang="en-US">
              <a:solidFill>
                <a:prstClr val="black">
                  <a:tint val="75000"/>
                </a:prstClr>
              </a:solidFill>
            </a:endParaRPr>
          </a:p>
        </p:txBody>
      </p:sp>
    </p:spTree>
    <p:extLst>
      <p:ext uri="{BB962C8B-B14F-4D97-AF65-F5344CB8AC3E}">
        <p14:creationId xmlns:p14="http://schemas.microsoft.com/office/powerpoint/2010/main" val="20024612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563" y="-23097"/>
            <a:ext cx="9976901" cy="647164"/>
          </a:xfrm>
        </p:spPr>
        <p:txBody>
          <a:bodyPr>
            <a:normAutofit/>
          </a:bodyPr>
          <a:lstStyle/>
          <a:p>
            <a:r>
              <a:rPr lang="en-US" sz="3600" b="1" dirty="0" smtClean="0">
                <a:latin typeface="Comic Sans MS" panose="030F0702030302020204" pitchFamily="66" charset="0"/>
              </a:rPr>
              <a:t>Rituximab</a:t>
            </a:r>
            <a:endParaRPr lang="en-US" sz="3600" dirty="0">
              <a:latin typeface="Comic Sans MS" panose="030F0702030302020204" pitchFamily="66" charset="0"/>
            </a:endParaRPr>
          </a:p>
        </p:txBody>
      </p:sp>
      <p:sp>
        <p:nvSpPr>
          <p:cNvPr id="3" name="Content Placeholder 2"/>
          <p:cNvSpPr>
            <a:spLocks noGrp="1"/>
          </p:cNvSpPr>
          <p:nvPr>
            <p:ph idx="1"/>
          </p:nvPr>
        </p:nvSpPr>
        <p:spPr>
          <a:xfrm>
            <a:off x="295563" y="624068"/>
            <a:ext cx="11822545" cy="5973285"/>
          </a:xfrm>
        </p:spPr>
        <p:txBody>
          <a:bodyPr>
            <a:noAutofit/>
          </a:bodyPr>
          <a:lstStyle/>
          <a:p>
            <a:pPr algn="just"/>
            <a:r>
              <a:rPr lang="en-US" sz="2400" dirty="0">
                <a:latin typeface="Comic Sans MS" panose="030F0702030302020204" pitchFamily="66" charset="0"/>
              </a:rPr>
              <a:t>Rituximab is a monoclonal chimeric antibody consisting of mostly human protein with the antigen-binding region derived from a mouse antibody to CD20 protein found on the cell surface of mature B lymphocytes.  </a:t>
            </a:r>
            <a:endParaRPr lang="en-US" sz="2400" dirty="0" smtClean="0">
              <a:latin typeface="Comic Sans MS" panose="030F0702030302020204" pitchFamily="66" charset="0"/>
            </a:endParaRPr>
          </a:p>
          <a:p>
            <a:pPr algn="just"/>
            <a:r>
              <a:rPr lang="en-US" sz="2400" dirty="0">
                <a:latin typeface="Comic Sans MS" panose="030F0702030302020204" pitchFamily="66" charset="0"/>
              </a:rPr>
              <a:t>Rituximab attaches itself to all the CD20 proteins it finds to mark them. Then it triggers the cells of the immune system to pick out the marked cells and kill them. Rituximab destroys both abnormal and normal B-cells. </a:t>
            </a:r>
          </a:p>
          <a:p>
            <a:pPr algn="just"/>
            <a:r>
              <a:rPr lang="en-US" sz="2400" dirty="0">
                <a:latin typeface="Comic Sans MS" panose="030F0702030302020204" pitchFamily="66" charset="0"/>
              </a:rPr>
              <a:t>Useful in failure of methotrexate or </a:t>
            </a:r>
            <a:r>
              <a:rPr lang="en-US" sz="2400" dirty="0" smtClean="0">
                <a:latin typeface="Comic Sans MS" panose="030F0702030302020204" pitchFamily="66" charset="0"/>
              </a:rPr>
              <a:t>TNF alpha </a:t>
            </a:r>
            <a:r>
              <a:rPr lang="en-US" sz="2400" dirty="0">
                <a:latin typeface="Comic Sans MS" panose="030F0702030302020204" pitchFamily="66" charset="0"/>
              </a:rPr>
              <a:t>inhibitors.</a:t>
            </a:r>
          </a:p>
          <a:p>
            <a:pPr algn="just"/>
            <a:r>
              <a:rPr lang="en-US" sz="2400" dirty="0">
                <a:latin typeface="Comic Sans MS" panose="030F0702030302020204" pitchFamily="66" charset="0"/>
              </a:rPr>
              <a:t>Two infusions of 1,000 mg are given 2 weeks apart. Methylprednisolone 100 mg should be given 30 minutes prior to rituximab to reduce the incidence and severity of infusion reactions. </a:t>
            </a:r>
          </a:p>
          <a:p>
            <a:pPr algn="just"/>
            <a:r>
              <a:rPr lang="en-US" sz="2400" dirty="0">
                <a:latin typeface="Comic Sans MS" panose="030F0702030302020204" pitchFamily="66" charset="0"/>
              </a:rPr>
              <a:t>Acetaminophen and antihistamines may also be of benefit in patients who have a history of reactions. </a:t>
            </a:r>
          </a:p>
          <a:p>
            <a:pPr algn="just"/>
            <a:r>
              <a:rPr lang="en-US" sz="2400" dirty="0">
                <a:latin typeface="Comic Sans MS" panose="030F0702030302020204" pitchFamily="66" charset="0"/>
              </a:rPr>
              <a:t>Methotrexate should be given concurrently in the usual doses used for rheumatoid arthritis, as the </a:t>
            </a:r>
            <a:r>
              <a:rPr lang="en-US" dirty="0"/>
              <a:t>combination has proved to provide the best therapeutic outcomes. </a:t>
            </a:r>
          </a:p>
        </p:txBody>
      </p:sp>
      <p:sp>
        <p:nvSpPr>
          <p:cNvPr id="4" name="Slide Number Placeholder 3"/>
          <p:cNvSpPr>
            <a:spLocks noGrp="1"/>
          </p:cNvSpPr>
          <p:nvPr>
            <p:ph type="sldNum" sz="quarter" idx="12"/>
          </p:nvPr>
        </p:nvSpPr>
        <p:spPr/>
        <p:txBody>
          <a:bodyPr/>
          <a:lstStyle/>
          <a:p>
            <a:fld id="{8EDC2ACB-B981-43DF-8F10-18D5A838DBDE}" type="slidenum">
              <a:rPr lang="en-US" smtClean="0">
                <a:solidFill>
                  <a:prstClr val="black">
                    <a:tint val="75000"/>
                  </a:prstClr>
                </a:solidFill>
              </a:rPr>
              <a:pPr/>
              <a:t>35</a:t>
            </a:fld>
            <a:endParaRPr lang="en-US">
              <a:solidFill>
                <a:prstClr val="black">
                  <a:tint val="75000"/>
                </a:prstClr>
              </a:solidFill>
            </a:endParaRPr>
          </a:p>
        </p:txBody>
      </p:sp>
    </p:spTree>
    <p:extLst>
      <p:ext uri="{BB962C8B-B14F-4D97-AF65-F5344CB8AC3E}">
        <p14:creationId xmlns:p14="http://schemas.microsoft.com/office/powerpoint/2010/main" val="18494379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388" y="369057"/>
            <a:ext cx="12165702" cy="6488943"/>
          </a:xfrm>
        </p:spPr>
        <p:txBody>
          <a:bodyPr>
            <a:normAutofit lnSpcReduction="10000"/>
          </a:bodyPr>
          <a:lstStyle/>
          <a:p>
            <a:pPr marL="0" indent="0">
              <a:buNone/>
            </a:pPr>
            <a:r>
              <a:rPr lang="en-US" sz="2000" dirty="0" smtClean="0">
                <a:latin typeface="Comic Sans MS" panose="030F0702030302020204" pitchFamily="66" charset="0"/>
              </a:rPr>
              <a:t>3. Rheumatoid </a:t>
            </a:r>
            <a:r>
              <a:rPr lang="en-US" sz="2000" dirty="0">
                <a:latin typeface="Comic Sans MS" panose="030F0702030302020204" pitchFamily="66" charset="0"/>
              </a:rPr>
              <a:t>arthritis is a relatively common autoimmune disease, with multiple treatment options. Which of the following is an example of a drug class that has been shown to halt or reverse the progression of this disease in most patients?</a:t>
            </a:r>
          </a:p>
          <a:p>
            <a:pPr marL="457200" indent="-457200">
              <a:buAutoNum type="alphaLcPeriod"/>
            </a:pPr>
            <a:r>
              <a:rPr lang="en-US" sz="2000" dirty="0" smtClean="0">
                <a:latin typeface="Comic Sans MS" panose="030F0702030302020204" pitchFamily="66" charset="0"/>
              </a:rPr>
              <a:t>Aspirin</a:t>
            </a:r>
          </a:p>
          <a:p>
            <a:pPr marL="457200" indent="-457200">
              <a:buAutoNum type="alphaLcPeriod"/>
            </a:pPr>
            <a:r>
              <a:rPr lang="en-US" sz="2000" dirty="0" smtClean="0">
                <a:latin typeface="Comic Sans MS" panose="030F0702030302020204" pitchFamily="66" charset="0"/>
              </a:rPr>
              <a:t> azathioprine</a:t>
            </a:r>
          </a:p>
          <a:p>
            <a:pPr marL="457200" indent="-457200">
              <a:buAutoNum type="alphaLcPeriod"/>
            </a:pPr>
            <a:r>
              <a:rPr lang="en-US" sz="2000" dirty="0" err="1" smtClean="0">
                <a:latin typeface="Comic Sans MS" panose="030F0702030302020204" pitchFamily="66" charset="0"/>
              </a:rPr>
              <a:t>Everolimus</a:t>
            </a:r>
            <a:endParaRPr lang="en-US" sz="2000" dirty="0" smtClean="0">
              <a:latin typeface="Comic Sans MS" panose="030F0702030302020204" pitchFamily="66" charset="0"/>
            </a:endParaRPr>
          </a:p>
          <a:p>
            <a:pPr marL="457200" indent="-457200">
              <a:buAutoNum type="alphaLcPeriod"/>
            </a:pPr>
            <a:r>
              <a:rPr lang="en-US" sz="2000" dirty="0" smtClean="0">
                <a:latin typeface="Comic Sans MS" panose="030F0702030302020204" pitchFamily="66" charset="0"/>
              </a:rPr>
              <a:t>Methotrexate</a:t>
            </a:r>
          </a:p>
          <a:p>
            <a:pPr marL="457200" indent="-457200">
              <a:buAutoNum type="alphaLcPeriod"/>
            </a:pPr>
            <a:r>
              <a:rPr lang="en-US" sz="2000" dirty="0" smtClean="0">
                <a:latin typeface="Comic Sans MS" panose="030F0702030302020204" pitchFamily="66" charset="0"/>
              </a:rPr>
              <a:t>Prednisone</a:t>
            </a:r>
          </a:p>
          <a:p>
            <a:pPr marL="0" indent="0">
              <a:buNone/>
            </a:pPr>
            <a:r>
              <a:rPr lang="en-US" sz="2000" dirty="0" smtClean="0">
                <a:latin typeface="Comic Sans MS" panose="030F0702030302020204" pitchFamily="66" charset="0"/>
              </a:rPr>
              <a:t>4. BJ is </a:t>
            </a:r>
            <a:r>
              <a:rPr lang="en-US" sz="2000" dirty="0">
                <a:latin typeface="Comic Sans MS" panose="030F0702030302020204" pitchFamily="66" charset="0"/>
              </a:rPr>
              <a:t>a professional 40 year old golfer who has developed a progressively more painful stiffness in her arms and legs over the past year that interferes with her ability to compete in golf tournaments. During her most recent medical checkup, her lab results reveal an elevated erythrocyte sedimentation rate (ESR), elevated CRP level and a high RF level. </a:t>
            </a:r>
            <a:r>
              <a:rPr lang="en-US" sz="2000" dirty="0" err="1">
                <a:latin typeface="Comic Sans MS" panose="030F0702030302020204" pitchFamily="66" charset="0"/>
              </a:rPr>
              <a:t>Xray</a:t>
            </a:r>
            <a:r>
              <a:rPr lang="en-US" sz="2000" dirty="0">
                <a:latin typeface="Comic Sans MS" panose="030F0702030302020204" pitchFamily="66" charset="0"/>
              </a:rPr>
              <a:t> imaging revealed the presence of bilateral erosion of several joints in her arms and legs. After being referred to a rheumatologist, she is prescribed methotrexate. Which of the following best describes the mechanism of action of this drug?</a:t>
            </a:r>
          </a:p>
          <a:p>
            <a:pPr marL="457200" indent="-457200">
              <a:buAutoNum type="alphaLcPeriod"/>
            </a:pPr>
            <a:r>
              <a:rPr lang="en-US" sz="2000" dirty="0">
                <a:latin typeface="Comic Sans MS" panose="030F0702030302020204" pitchFamily="66" charset="0"/>
              </a:rPr>
              <a:t>  </a:t>
            </a:r>
            <a:r>
              <a:rPr lang="en-US" sz="2000" dirty="0" smtClean="0">
                <a:latin typeface="Comic Sans MS" panose="030F0702030302020204" pitchFamily="66" charset="0"/>
              </a:rPr>
              <a:t>increases </a:t>
            </a:r>
            <a:r>
              <a:rPr lang="en-US" sz="2000" dirty="0">
                <a:latin typeface="Comic Sans MS" panose="030F0702030302020204" pitchFamily="66" charset="0"/>
              </a:rPr>
              <a:t>adenosine levels</a:t>
            </a:r>
          </a:p>
          <a:p>
            <a:pPr marL="457200" indent="-457200">
              <a:buAutoNum type="alphaLcPeriod"/>
            </a:pPr>
            <a:r>
              <a:rPr lang="en-US" sz="2000" dirty="0">
                <a:latin typeface="Comic Sans MS" panose="030F0702030302020204" pitchFamily="66" charset="0"/>
              </a:rPr>
              <a:t>  </a:t>
            </a:r>
            <a:r>
              <a:rPr lang="en-US" sz="2000" dirty="0" smtClean="0">
                <a:latin typeface="Comic Sans MS" panose="030F0702030302020204" pitchFamily="66" charset="0"/>
              </a:rPr>
              <a:t> inhibits </a:t>
            </a:r>
            <a:r>
              <a:rPr lang="en-US" sz="2000" dirty="0" err="1">
                <a:latin typeface="Comic Sans MS" panose="030F0702030302020204" pitchFamily="66" charset="0"/>
              </a:rPr>
              <a:t>dihydrofolate</a:t>
            </a:r>
            <a:r>
              <a:rPr lang="en-US" sz="2000" dirty="0">
                <a:latin typeface="Comic Sans MS" panose="030F0702030302020204" pitchFamily="66" charset="0"/>
              </a:rPr>
              <a:t> reductase</a:t>
            </a:r>
          </a:p>
          <a:p>
            <a:pPr marL="457200" indent="-457200">
              <a:buAutoNum type="alphaLcPeriod"/>
            </a:pPr>
            <a:r>
              <a:rPr lang="en-US" sz="2000" dirty="0">
                <a:latin typeface="Comic Sans MS" panose="030F0702030302020204" pitchFamily="66" charset="0"/>
              </a:rPr>
              <a:t>  </a:t>
            </a:r>
            <a:r>
              <a:rPr lang="en-US" sz="2000" dirty="0" smtClean="0">
                <a:latin typeface="Comic Sans MS" panose="030F0702030302020204" pitchFamily="66" charset="0"/>
              </a:rPr>
              <a:t>inhibits </a:t>
            </a:r>
            <a:r>
              <a:rPr lang="en-US" sz="2000" dirty="0">
                <a:latin typeface="Comic Sans MS" panose="030F0702030302020204" pitchFamily="66" charset="0"/>
              </a:rPr>
              <a:t>IL-6 signal transduction</a:t>
            </a:r>
          </a:p>
          <a:p>
            <a:pPr marL="457200" indent="-457200">
              <a:buAutoNum type="alphaLcPeriod"/>
            </a:pPr>
            <a:r>
              <a:rPr lang="en-US" sz="2000" dirty="0">
                <a:latin typeface="Comic Sans MS" panose="030F0702030302020204" pitchFamily="66" charset="0"/>
              </a:rPr>
              <a:t>  </a:t>
            </a:r>
            <a:r>
              <a:rPr lang="en-US" sz="2000" dirty="0" smtClean="0">
                <a:latin typeface="Comic Sans MS" panose="030F0702030302020204" pitchFamily="66" charset="0"/>
              </a:rPr>
              <a:t>small </a:t>
            </a:r>
            <a:r>
              <a:rPr lang="en-US" sz="2000" dirty="0">
                <a:latin typeface="Comic Sans MS" panose="030F0702030302020204" pitchFamily="66" charset="0"/>
              </a:rPr>
              <a:t>molecule kinase inhibitor</a:t>
            </a:r>
          </a:p>
          <a:p>
            <a:pPr marL="457200" indent="-457200">
              <a:buAutoNum type="alphaLcPeriod"/>
            </a:pPr>
            <a:r>
              <a:rPr lang="en-US" sz="2000" dirty="0">
                <a:latin typeface="Comic Sans MS" panose="030F0702030302020204" pitchFamily="66" charset="0"/>
              </a:rPr>
              <a:t>  </a:t>
            </a:r>
            <a:r>
              <a:rPr lang="en-US" sz="2000" dirty="0" smtClean="0">
                <a:latin typeface="Comic Sans MS" panose="030F0702030302020204" pitchFamily="66" charset="0"/>
              </a:rPr>
              <a:t>TNF-alpha </a:t>
            </a:r>
            <a:r>
              <a:rPr lang="en-US" sz="2000" dirty="0">
                <a:latin typeface="Comic Sans MS" panose="030F0702030302020204" pitchFamily="66" charset="0"/>
              </a:rPr>
              <a:t>receptor antagonist</a:t>
            </a:r>
          </a:p>
        </p:txBody>
      </p:sp>
    </p:spTree>
    <p:extLst>
      <p:ext uri="{BB962C8B-B14F-4D97-AF65-F5344CB8AC3E}">
        <p14:creationId xmlns:p14="http://schemas.microsoft.com/office/powerpoint/2010/main" val="21106111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3137" y="757476"/>
            <a:ext cx="11639719" cy="4648004"/>
          </a:xfrm>
        </p:spPr>
        <p:txBody>
          <a:bodyPr>
            <a:normAutofit/>
          </a:bodyPr>
          <a:lstStyle/>
          <a:p>
            <a:pPr marL="0" indent="0">
              <a:buNone/>
            </a:pPr>
            <a:r>
              <a:rPr lang="en-US" sz="2400" dirty="0" smtClean="0">
                <a:latin typeface="Comic Sans MS" panose="030F0702030302020204" pitchFamily="66" charset="0"/>
              </a:rPr>
              <a:t>5. While </a:t>
            </a:r>
            <a:r>
              <a:rPr lang="en-US" sz="2400" dirty="0">
                <a:latin typeface="Comic Sans MS" panose="030F0702030302020204" pitchFamily="66" charset="0"/>
              </a:rPr>
              <a:t>TNF-alpha inhibitors are the most commonly used biologic DMARDs, an IL-6 receptor antagonist has also been found to be effective in treating arthritis. An example of this drug class is:</a:t>
            </a:r>
          </a:p>
          <a:p>
            <a:pPr marL="457200" indent="-457200">
              <a:buAutoNum type="alphaLcPeriod"/>
            </a:pPr>
            <a:r>
              <a:rPr lang="en-US" sz="2400" dirty="0" err="1" smtClean="0">
                <a:latin typeface="Comic Sans MS" panose="030F0702030302020204" pitchFamily="66" charset="0"/>
              </a:rPr>
              <a:t>Abatacept</a:t>
            </a:r>
            <a:endParaRPr lang="en-US" sz="2400" dirty="0" smtClean="0">
              <a:latin typeface="Comic Sans MS" panose="030F0702030302020204" pitchFamily="66" charset="0"/>
            </a:endParaRPr>
          </a:p>
          <a:p>
            <a:pPr marL="457200" indent="-457200">
              <a:buAutoNum type="alphaLcPeriod"/>
            </a:pPr>
            <a:r>
              <a:rPr lang="en-US" sz="2400" dirty="0" err="1" smtClean="0">
                <a:latin typeface="Comic Sans MS" panose="030F0702030302020204" pitchFamily="66" charset="0"/>
              </a:rPr>
              <a:t>Ankinra</a:t>
            </a:r>
            <a:endParaRPr lang="en-US" sz="2400" dirty="0" smtClean="0">
              <a:latin typeface="Comic Sans MS" panose="030F0702030302020204" pitchFamily="66" charset="0"/>
            </a:endParaRPr>
          </a:p>
          <a:p>
            <a:pPr marL="457200" indent="-457200">
              <a:buAutoNum type="alphaLcPeriod"/>
            </a:pPr>
            <a:r>
              <a:rPr lang="en-US" sz="2400" dirty="0" err="1" smtClean="0">
                <a:latin typeface="Comic Sans MS" panose="030F0702030302020204" pitchFamily="66" charset="0"/>
              </a:rPr>
              <a:t>Leflunomide</a:t>
            </a:r>
            <a:endParaRPr lang="en-US" sz="2400" dirty="0" smtClean="0">
              <a:latin typeface="Comic Sans MS" panose="030F0702030302020204" pitchFamily="66" charset="0"/>
            </a:endParaRPr>
          </a:p>
          <a:p>
            <a:pPr marL="457200" indent="-457200">
              <a:buAutoNum type="alphaLcPeriod"/>
            </a:pPr>
            <a:r>
              <a:rPr lang="en-US" sz="2400" dirty="0" smtClean="0">
                <a:latin typeface="Comic Sans MS" panose="030F0702030302020204" pitchFamily="66" charset="0"/>
              </a:rPr>
              <a:t>Rituximab</a:t>
            </a:r>
          </a:p>
          <a:p>
            <a:pPr marL="457200" indent="-457200">
              <a:buAutoNum type="alphaLcPeriod"/>
            </a:pPr>
            <a:r>
              <a:rPr lang="en-US" sz="2400" dirty="0" err="1" smtClean="0">
                <a:latin typeface="Comic Sans MS" panose="030F0702030302020204" pitchFamily="66" charset="0"/>
              </a:rPr>
              <a:t>tocilizumab</a:t>
            </a:r>
            <a:endParaRPr lang="en-US" sz="2400" dirty="0">
              <a:latin typeface="Comic Sans MS" panose="030F0702030302020204" pitchFamily="66" charset="0"/>
            </a:endParaRPr>
          </a:p>
        </p:txBody>
      </p:sp>
    </p:spTree>
    <p:extLst>
      <p:ext uri="{BB962C8B-B14F-4D97-AF65-F5344CB8AC3E}">
        <p14:creationId xmlns:p14="http://schemas.microsoft.com/office/powerpoint/2010/main" val="38942266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113" y="344782"/>
            <a:ext cx="11429326" cy="4351338"/>
          </a:xfrm>
        </p:spPr>
        <p:txBody>
          <a:bodyPr>
            <a:normAutofit/>
          </a:bodyPr>
          <a:lstStyle/>
          <a:p>
            <a:pPr marL="0" indent="0">
              <a:buNone/>
            </a:pPr>
            <a:r>
              <a:rPr lang="en-US" sz="2400" dirty="0" smtClean="0">
                <a:latin typeface="Comic Sans MS" panose="030F0702030302020204" pitchFamily="66" charset="0"/>
              </a:rPr>
              <a:t>5. In </a:t>
            </a:r>
            <a:r>
              <a:rPr lang="en-US" sz="2400" dirty="0">
                <a:latin typeface="Comic Sans MS" panose="030F0702030302020204" pitchFamily="66" charset="0"/>
              </a:rPr>
              <a:t>a follow-up visit, JQ is still exhibiting significant signs of RA, and has not achieved her therapeutic goal. After some discussion about treatment options, </a:t>
            </a:r>
            <a:r>
              <a:rPr lang="en-US" sz="2400" dirty="0" err="1">
                <a:latin typeface="Comic Sans MS" panose="030F0702030302020204" pitchFamily="66" charset="0"/>
              </a:rPr>
              <a:t>adalimumab</a:t>
            </a:r>
            <a:r>
              <a:rPr lang="en-US" sz="2400" dirty="0">
                <a:latin typeface="Comic Sans MS" panose="030F0702030302020204" pitchFamily="66" charset="0"/>
              </a:rPr>
              <a:t> (</a:t>
            </a:r>
            <a:r>
              <a:rPr lang="en-US" sz="2400" dirty="0" err="1">
                <a:latin typeface="Comic Sans MS" panose="030F0702030302020204" pitchFamily="66" charset="0"/>
              </a:rPr>
              <a:t>s.c.</a:t>
            </a:r>
            <a:r>
              <a:rPr lang="en-US" sz="2400" dirty="0">
                <a:latin typeface="Comic Sans MS" panose="030F0702030302020204" pitchFamily="66" charset="0"/>
              </a:rPr>
              <a:t> every 2 weeks) is added to her treatment regimen. </a:t>
            </a:r>
            <a:r>
              <a:rPr lang="en-US" sz="2400" dirty="0" smtClean="0">
                <a:latin typeface="Comic Sans MS" panose="030F0702030302020204" pitchFamily="66" charset="0"/>
              </a:rPr>
              <a:t>Major </a:t>
            </a:r>
            <a:r>
              <a:rPr lang="en-US" sz="2400" dirty="0">
                <a:latin typeface="Comic Sans MS" panose="030F0702030302020204" pitchFamily="66" charset="0"/>
              </a:rPr>
              <a:t>side effects with this class of medication include:</a:t>
            </a:r>
          </a:p>
          <a:p>
            <a:pPr marL="457200" indent="-457200">
              <a:buAutoNum type="alphaLcPeriod"/>
            </a:pPr>
            <a:r>
              <a:rPr lang="en-US" sz="2400" dirty="0" smtClean="0">
                <a:latin typeface="Comic Sans MS" panose="030F0702030302020204" pitchFamily="66" charset="0"/>
              </a:rPr>
              <a:t>infections </a:t>
            </a:r>
            <a:r>
              <a:rPr lang="en-US" sz="2400" dirty="0">
                <a:latin typeface="Comic Sans MS" panose="030F0702030302020204" pitchFamily="66" charset="0"/>
              </a:rPr>
              <a:t>&amp; </a:t>
            </a:r>
            <a:r>
              <a:rPr lang="en-US" sz="2400" dirty="0" smtClean="0">
                <a:latin typeface="Comic Sans MS" panose="030F0702030302020204" pitchFamily="66" charset="0"/>
              </a:rPr>
              <a:t>malignancy</a:t>
            </a:r>
          </a:p>
          <a:p>
            <a:pPr marL="457200" indent="-457200">
              <a:buAutoNum type="alphaLcPeriod"/>
            </a:pPr>
            <a:r>
              <a:rPr lang="en-US" sz="2400" dirty="0" smtClean="0">
                <a:latin typeface="Comic Sans MS" panose="030F0702030302020204" pitchFamily="66" charset="0"/>
              </a:rPr>
              <a:t>mucosal ulcers</a:t>
            </a:r>
          </a:p>
          <a:p>
            <a:pPr marL="457200" indent="-457200">
              <a:buAutoNum type="alphaLcPeriod"/>
            </a:pPr>
            <a:r>
              <a:rPr lang="en-US" sz="2400" dirty="0" smtClean="0">
                <a:latin typeface="Comic Sans MS" panose="030F0702030302020204" pitchFamily="66" charset="0"/>
              </a:rPr>
              <a:t>Osteoporosis</a:t>
            </a:r>
          </a:p>
          <a:p>
            <a:pPr marL="457200" indent="-457200">
              <a:buAutoNum type="alphaLcPeriod"/>
            </a:pPr>
            <a:r>
              <a:rPr lang="en-US" sz="2400" dirty="0" smtClean="0">
                <a:latin typeface="Comic Sans MS" panose="030F0702030302020204" pitchFamily="66" charset="0"/>
              </a:rPr>
              <a:t>renal </a:t>
            </a:r>
            <a:r>
              <a:rPr lang="en-US" sz="2400" dirty="0">
                <a:latin typeface="Comic Sans MS" panose="030F0702030302020204" pitchFamily="66" charset="0"/>
              </a:rPr>
              <a:t>impairment</a:t>
            </a:r>
          </a:p>
        </p:txBody>
      </p:sp>
    </p:spTree>
    <p:extLst>
      <p:ext uri="{BB962C8B-B14F-4D97-AF65-F5344CB8AC3E}">
        <p14:creationId xmlns:p14="http://schemas.microsoft.com/office/powerpoint/2010/main" val="3469331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pPr marL="0" indent="0">
              <a:buNone/>
            </a:pPr>
            <a:r>
              <a:rPr lang="en-US" dirty="0" smtClean="0"/>
              <a:t>                                                  End of lecture</a:t>
            </a:r>
          </a:p>
          <a:p>
            <a:pPr marL="0" indent="0">
              <a:buNone/>
            </a:pPr>
            <a:r>
              <a:rPr lang="en-US" smtClean="0"/>
              <a:t>                                           Thank </a:t>
            </a:r>
            <a:r>
              <a:rPr lang="en-US" dirty="0" smtClean="0"/>
              <a:t>you </a:t>
            </a:r>
            <a:r>
              <a:rPr lang="en-US" smtClean="0"/>
              <a:t>for having me</a:t>
            </a:r>
            <a:endParaRPr lang="en-US" dirty="0"/>
          </a:p>
        </p:txBody>
      </p:sp>
    </p:spTree>
    <p:extLst>
      <p:ext uri="{BB962C8B-B14F-4D97-AF65-F5344CB8AC3E}">
        <p14:creationId xmlns:p14="http://schemas.microsoft.com/office/powerpoint/2010/main" val="1911390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out: An old disease in new perspective – A review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82471" y="350982"/>
            <a:ext cx="7826184" cy="4655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84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691" y="116632"/>
            <a:ext cx="9832109" cy="936104"/>
          </a:xfrm>
        </p:spPr>
        <p:txBody>
          <a:bodyPr>
            <a:normAutofit/>
          </a:bodyPr>
          <a:lstStyle/>
          <a:p>
            <a:pPr algn="l"/>
            <a:r>
              <a:rPr lang="en-GB" sz="3600" b="1" dirty="0" smtClean="0">
                <a:latin typeface="Comic Sans MS" panose="030F0702030302020204" pitchFamily="66" charset="0"/>
              </a:rPr>
              <a:t>PHARMACOTHERAPY</a:t>
            </a:r>
            <a:r>
              <a:rPr lang="en-GB" sz="3600" dirty="0" smtClean="0"/>
              <a:t> </a:t>
            </a:r>
            <a:endParaRPr lang="en-GB" sz="3600" dirty="0"/>
          </a:p>
        </p:txBody>
      </p:sp>
      <p:sp>
        <p:nvSpPr>
          <p:cNvPr id="3" name="Content Placeholder 2"/>
          <p:cNvSpPr>
            <a:spLocks noGrp="1"/>
          </p:cNvSpPr>
          <p:nvPr>
            <p:ph idx="1"/>
          </p:nvPr>
        </p:nvSpPr>
        <p:spPr>
          <a:xfrm>
            <a:off x="314035" y="1268760"/>
            <a:ext cx="11841020" cy="5328592"/>
          </a:xfrm>
        </p:spPr>
        <p:txBody>
          <a:bodyPr>
            <a:normAutofit/>
          </a:bodyPr>
          <a:lstStyle/>
          <a:p>
            <a:pPr algn="just">
              <a:buNone/>
            </a:pPr>
            <a:endParaRPr lang="en-US" sz="2600" b="1" dirty="0" smtClean="0">
              <a:latin typeface="Comic Sans MS" panose="030F0702030302020204" pitchFamily="66" charset="0"/>
            </a:endParaRPr>
          </a:p>
          <a:p>
            <a:pPr algn="just">
              <a:buNone/>
            </a:pPr>
            <a:r>
              <a:rPr lang="en-US" sz="2600" b="1" dirty="0" smtClean="0">
                <a:latin typeface="Comic Sans MS" panose="030F0702030302020204" pitchFamily="66" charset="0"/>
              </a:rPr>
              <a:t>Drugs </a:t>
            </a:r>
            <a:r>
              <a:rPr lang="en-US" sz="2600" b="1" dirty="0">
                <a:latin typeface="Comic Sans MS" panose="030F0702030302020204" pitchFamily="66" charset="0"/>
              </a:rPr>
              <a:t>used to treat gout may act in the following ways:</a:t>
            </a:r>
            <a:endParaRPr lang="en-GB" sz="2600" dirty="0">
              <a:latin typeface="Comic Sans MS" panose="030F0702030302020204" pitchFamily="66" charset="0"/>
            </a:endParaRPr>
          </a:p>
          <a:p>
            <a:pPr lvl="0" algn="just"/>
            <a:r>
              <a:rPr lang="en-US" sz="2600" dirty="0">
                <a:latin typeface="Comic Sans MS" panose="030F0702030302020204" pitchFamily="66" charset="0"/>
              </a:rPr>
              <a:t>By inhibiting uric acid synthesis (</a:t>
            </a:r>
            <a:r>
              <a:rPr lang="en-US" sz="2600" dirty="0" err="1">
                <a:latin typeface="Comic Sans MS" panose="030F0702030302020204" pitchFamily="66" charset="0"/>
              </a:rPr>
              <a:t>allopurinol</a:t>
            </a:r>
            <a:r>
              <a:rPr lang="en-US" sz="2600" dirty="0">
                <a:latin typeface="Comic Sans MS" panose="030F0702030302020204" pitchFamily="66" charset="0"/>
              </a:rPr>
              <a:t>).</a:t>
            </a:r>
          </a:p>
          <a:p>
            <a:pPr lvl="0" algn="just"/>
            <a:r>
              <a:rPr lang="en-US" sz="2600" dirty="0">
                <a:latin typeface="Comic Sans MS" panose="030F0702030302020204" pitchFamily="66" charset="0"/>
              </a:rPr>
              <a:t>By increasing uric acid excretion (</a:t>
            </a:r>
            <a:r>
              <a:rPr lang="en-US" sz="2600" dirty="0" err="1">
                <a:latin typeface="Comic Sans MS" panose="030F0702030302020204" pitchFamily="66" charset="0"/>
              </a:rPr>
              <a:t>uricosuric</a:t>
            </a:r>
            <a:r>
              <a:rPr lang="en-US" sz="2600" dirty="0">
                <a:latin typeface="Comic Sans MS" panose="030F0702030302020204" pitchFamily="66" charset="0"/>
              </a:rPr>
              <a:t> </a:t>
            </a:r>
            <a:r>
              <a:rPr lang="en-US" sz="2600" dirty="0" smtClean="0">
                <a:latin typeface="Comic Sans MS" panose="030F0702030302020204" pitchFamily="66" charset="0"/>
              </a:rPr>
              <a:t>agents)</a:t>
            </a:r>
            <a:endParaRPr lang="en-US" sz="2600" dirty="0">
              <a:latin typeface="Comic Sans MS" panose="030F0702030302020204" pitchFamily="66" charset="0"/>
            </a:endParaRPr>
          </a:p>
          <a:p>
            <a:pPr lvl="0" algn="just"/>
            <a:r>
              <a:rPr lang="en-US" sz="2600" dirty="0">
                <a:latin typeface="Comic Sans MS" panose="030F0702030302020204" pitchFamily="66" charset="0"/>
              </a:rPr>
              <a:t>By inhibiting leucocyte migration into the joint.</a:t>
            </a:r>
          </a:p>
          <a:p>
            <a:pPr lvl="0" algn="just"/>
            <a:r>
              <a:rPr lang="en-US" sz="2600" dirty="0">
                <a:latin typeface="Comic Sans MS" panose="030F0702030302020204" pitchFamily="66" charset="0"/>
              </a:rPr>
              <a:t>By general anti-inflammatory and analgesic effects e.g. </a:t>
            </a:r>
            <a:r>
              <a:rPr lang="en-US" sz="2600" dirty="0" err="1">
                <a:latin typeface="Comic Sans MS" panose="030F0702030302020204" pitchFamily="66" charset="0"/>
              </a:rPr>
              <a:t>indomethacin</a:t>
            </a:r>
            <a:r>
              <a:rPr lang="en-US" sz="2600" dirty="0">
                <a:latin typeface="Comic Sans MS" panose="030F0702030302020204" pitchFamily="66" charset="0"/>
              </a:rPr>
              <a:t>, </a:t>
            </a:r>
            <a:r>
              <a:rPr lang="en-US" sz="2600" dirty="0" err="1">
                <a:latin typeface="Comic Sans MS" panose="030F0702030302020204" pitchFamily="66" charset="0"/>
              </a:rPr>
              <a:t>diclofenac</a:t>
            </a:r>
            <a:r>
              <a:rPr lang="en-US" sz="2600" dirty="0">
                <a:latin typeface="Comic Sans MS" panose="030F0702030302020204" pitchFamily="66" charset="0"/>
              </a:rPr>
              <a:t>.</a:t>
            </a:r>
            <a:endParaRPr lang="en-GB" sz="2600" dirty="0">
              <a:latin typeface="Comic Sans MS" panose="030F0702030302020204" pitchFamily="66" charset="0"/>
            </a:endParaRPr>
          </a:p>
          <a:p>
            <a:pPr>
              <a:buNone/>
            </a:pPr>
            <a:r>
              <a:rPr lang="en-US" sz="9600" b="1" dirty="0"/>
              <a:t>                                    </a:t>
            </a:r>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5</a:t>
            </a:fld>
            <a:endParaRPr lang="en-GB"/>
          </a:p>
        </p:txBody>
      </p:sp>
    </p:spTree>
    <p:extLst>
      <p:ext uri="{BB962C8B-B14F-4D97-AF65-F5344CB8AC3E}">
        <p14:creationId xmlns:p14="http://schemas.microsoft.com/office/powerpoint/2010/main" val="4118535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0"/>
            <a:ext cx="9702800" cy="908720"/>
          </a:xfrm>
        </p:spPr>
        <p:txBody>
          <a:bodyPr>
            <a:normAutofit/>
          </a:bodyPr>
          <a:lstStyle/>
          <a:p>
            <a:r>
              <a:rPr lang="en-US" b="1" dirty="0" smtClean="0"/>
              <a:t> </a:t>
            </a:r>
            <a:r>
              <a:rPr lang="en-US" sz="3600" b="1" dirty="0">
                <a:latin typeface="Comic Sans MS" panose="030F0702030302020204" pitchFamily="66" charset="0"/>
              </a:rPr>
              <a:t>ALLOPURINOL</a:t>
            </a:r>
            <a:endParaRPr lang="en-GB" sz="3600" dirty="0">
              <a:latin typeface="Comic Sans MS" panose="030F0702030302020204" pitchFamily="66" charset="0"/>
            </a:endParaRPr>
          </a:p>
        </p:txBody>
      </p:sp>
      <p:sp>
        <p:nvSpPr>
          <p:cNvPr id="3" name="Content Placeholder 2"/>
          <p:cNvSpPr>
            <a:spLocks noGrp="1"/>
          </p:cNvSpPr>
          <p:nvPr>
            <p:ph idx="1"/>
          </p:nvPr>
        </p:nvSpPr>
        <p:spPr>
          <a:xfrm>
            <a:off x="508000" y="1052737"/>
            <a:ext cx="11231418" cy="5505475"/>
          </a:xfrm>
        </p:spPr>
        <p:txBody>
          <a:bodyPr>
            <a:normAutofit/>
          </a:bodyPr>
          <a:lstStyle/>
          <a:p>
            <a:pPr lvl="0" algn="just"/>
            <a:r>
              <a:rPr lang="en-US" sz="2400" dirty="0" smtClean="0">
                <a:latin typeface="Comic Sans MS" panose="030F0702030302020204" pitchFamily="66" charset="0"/>
              </a:rPr>
              <a:t>It inhibits xanthine oxidase in the synthesis of uric acid.  </a:t>
            </a:r>
          </a:p>
          <a:p>
            <a:pPr lvl="0" algn="just"/>
            <a:r>
              <a:rPr lang="en-US" sz="2400" dirty="0" smtClean="0">
                <a:latin typeface="Comic Sans MS" panose="030F0702030302020204" pitchFamily="66" charset="0"/>
              </a:rPr>
              <a:t>It is an analogue of hypoxanthine and inhibits the enzyme mainly by substrate competition</a:t>
            </a:r>
            <a:endParaRPr lang="en-GB" sz="2400" dirty="0" smtClean="0">
              <a:latin typeface="Comic Sans MS" panose="030F0702030302020204" pitchFamily="66" charset="0"/>
            </a:endParaRPr>
          </a:p>
          <a:p>
            <a:pPr lvl="0" algn="just"/>
            <a:r>
              <a:rPr lang="en-US" sz="2400" dirty="0" smtClean="0">
                <a:latin typeface="Comic Sans MS" panose="030F0702030302020204" pitchFamily="66" charset="0"/>
              </a:rPr>
              <a:t>It is the drug of choice in the long term treatment of gout but it is ineffective in the treatment of an acute attack and makes it worse.</a:t>
            </a:r>
            <a:endParaRPr lang="en-GB" sz="2400" dirty="0" smtClean="0">
              <a:latin typeface="Comic Sans MS" panose="030F0702030302020204" pitchFamily="66" charset="0"/>
            </a:endParaRPr>
          </a:p>
          <a:p>
            <a:pPr lvl="0" algn="just"/>
            <a:r>
              <a:rPr lang="en-US" sz="2400" dirty="0" smtClean="0">
                <a:latin typeface="Comic Sans MS" panose="030F0702030302020204" pitchFamily="66" charset="0"/>
              </a:rPr>
              <a:t>It is given orally and is well absorbed.</a:t>
            </a:r>
            <a:endParaRPr lang="en-GB" sz="2400" dirty="0" smtClean="0">
              <a:latin typeface="Comic Sans MS" panose="030F0702030302020204" pitchFamily="66" charset="0"/>
            </a:endParaRPr>
          </a:p>
          <a:p>
            <a:pPr lvl="0" algn="just"/>
            <a:r>
              <a:rPr lang="en-US" sz="2400" dirty="0" smtClean="0">
                <a:latin typeface="Comic Sans MS" panose="030F0702030302020204" pitchFamily="66" charset="0"/>
              </a:rPr>
              <a:t>Its half life is 2-3 hours; it is converted to alloxanthine which has a t1/2 life of 18-30 hours.</a:t>
            </a:r>
            <a:endParaRPr lang="en-GB" sz="2400" dirty="0" smtClean="0">
              <a:latin typeface="Comic Sans MS" panose="030F0702030302020204" pitchFamily="66" charset="0"/>
            </a:endParaRPr>
          </a:p>
          <a:p>
            <a:pPr lvl="0" algn="just"/>
            <a:r>
              <a:rPr lang="en-US" sz="2400" dirty="0" smtClean="0">
                <a:latin typeface="Comic Sans MS" panose="030F0702030302020204" pitchFamily="66" charset="0"/>
              </a:rPr>
              <a:t>It is renally excreted.</a:t>
            </a:r>
            <a:endParaRPr lang="en-GB"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6</a:t>
            </a:fld>
            <a:endParaRPr lang="en-GB"/>
          </a:p>
        </p:txBody>
      </p:sp>
    </p:spTree>
    <p:extLst>
      <p:ext uri="{BB962C8B-B14F-4D97-AF65-F5344CB8AC3E}">
        <p14:creationId xmlns:p14="http://schemas.microsoft.com/office/powerpoint/2010/main" val="1658615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113" y="166254"/>
            <a:ext cx="10137631" cy="642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3615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3" y="692696"/>
            <a:ext cx="10982036" cy="6048672"/>
          </a:xfrm>
        </p:spPr>
        <p:txBody>
          <a:bodyPr>
            <a:normAutofit/>
          </a:bodyPr>
          <a:lstStyle/>
          <a:p>
            <a:pPr>
              <a:buNone/>
            </a:pPr>
            <a:r>
              <a:rPr lang="en-US" sz="2400" b="1" dirty="0" smtClean="0">
                <a:latin typeface="Comic Sans MS" panose="030F0702030302020204" pitchFamily="66" charset="0"/>
              </a:rPr>
              <a:t>Adverse </a:t>
            </a:r>
            <a:r>
              <a:rPr lang="en-US" sz="2400" b="1" dirty="0">
                <a:latin typeface="Comic Sans MS" panose="030F0702030302020204" pitchFamily="66" charset="0"/>
              </a:rPr>
              <a:t>Effects</a:t>
            </a:r>
            <a:endParaRPr lang="en-GB" sz="2400" dirty="0">
              <a:latin typeface="Comic Sans MS" panose="030F0702030302020204" pitchFamily="66" charset="0"/>
            </a:endParaRPr>
          </a:p>
          <a:p>
            <a:pPr lvl="0"/>
            <a:r>
              <a:rPr lang="en-US" sz="2400" dirty="0">
                <a:latin typeface="Comic Sans MS" panose="030F0702030302020204" pitchFamily="66" charset="0"/>
              </a:rPr>
              <a:t>In the 1</a:t>
            </a:r>
            <a:r>
              <a:rPr lang="en-US" sz="2400" baseline="30000" dirty="0">
                <a:latin typeface="Comic Sans MS" panose="030F0702030302020204" pitchFamily="66" charset="0"/>
              </a:rPr>
              <a:t>st</a:t>
            </a:r>
            <a:r>
              <a:rPr lang="en-US" sz="2400" dirty="0">
                <a:latin typeface="Comic Sans MS" panose="030F0702030302020204" pitchFamily="66" charset="0"/>
              </a:rPr>
              <a:t> instance of administration, it increases uric acid levels causing an acute attack of gout.</a:t>
            </a:r>
            <a:endParaRPr lang="en-GB" sz="2400" dirty="0">
              <a:latin typeface="Comic Sans MS" panose="030F0702030302020204" pitchFamily="66" charset="0"/>
            </a:endParaRPr>
          </a:p>
          <a:p>
            <a:pPr lvl="0"/>
            <a:r>
              <a:rPr lang="en-US" sz="2400" dirty="0">
                <a:latin typeface="Comic Sans MS" panose="030F0702030302020204" pitchFamily="66" charset="0"/>
              </a:rPr>
              <a:t>Hepatotoxicity</a:t>
            </a:r>
            <a:endParaRPr lang="en-GB" sz="2400" dirty="0">
              <a:latin typeface="Comic Sans MS" panose="030F0702030302020204" pitchFamily="66" charset="0"/>
            </a:endParaRPr>
          </a:p>
          <a:p>
            <a:pPr lvl="0"/>
            <a:r>
              <a:rPr lang="en-US" sz="2400" dirty="0">
                <a:latin typeface="Comic Sans MS" panose="030F0702030302020204" pitchFamily="66" charset="0"/>
              </a:rPr>
              <a:t>Haematological abnormality</a:t>
            </a:r>
            <a:endParaRPr lang="en-GB" sz="2400" dirty="0">
              <a:latin typeface="Comic Sans MS" panose="030F0702030302020204" pitchFamily="66" charset="0"/>
            </a:endParaRPr>
          </a:p>
          <a:p>
            <a:pPr lvl="0"/>
            <a:r>
              <a:rPr lang="en-US" sz="2400" dirty="0">
                <a:latin typeface="Comic Sans MS" panose="030F0702030302020204" pitchFamily="66" charset="0"/>
              </a:rPr>
              <a:t>GIT disturbances</a:t>
            </a:r>
            <a:endParaRPr lang="en-GB" sz="2400" dirty="0">
              <a:latin typeface="Comic Sans MS" panose="030F0702030302020204" pitchFamily="66" charset="0"/>
            </a:endParaRPr>
          </a:p>
          <a:p>
            <a:pPr lvl="0"/>
            <a:r>
              <a:rPr lang="en-US" sz="2400" dirty="0">
                <a:latin typeface="Comic Sans MS" panose="030F0702030302020204" pitchFamily="66" charset="0"/>
              </a:rPr>
              <a:t>Allergic skin </a:t>
            </a:r>
            <a:r>
              <a:rPr lang="en-US" sz="2400" dirty="0" smtClean="0">
                <a:latin typeface="Comic Sans MS" panose="030F0702030302020204" pitchFamily="66" charset="0"/>
              </a:rPr>
              <a:t>reactions</a:t>
            </a:r>
          </a:p>
          <a:p>
            <a:pPr lvl="0"/>
            <a:endParaRPr lang="en-GB" sz="2400" dirty="0">
              <a:latin typeface="Comic Sans MS" panose="030F0702030302020204" pitchFamily="66" charset="0"/>
            </a:endParaRPr>
          </a:p>
          <a:p>
            <a:pPr>
              <a:buNone/>
            </a:pPr>
            <a:r>
              <a:rPr lang="en-US" sz="2400" b="1" dirty="0" smtClean="0">
                <a:latin typeface="Comic Sans MS" panose="030F0702030302020204" pitchFamily="66" charset="0"/>
              </a:rPr>
              <a:t>Interactions</a:t>
            </a:r>
            <a:endParaRPr lang="en-GB" sz="2400" dirty="0">
              <a:latin typeface="Comic Sans MS" panose="030F0702030302020204" pitchFamily="66" charset="0"/>
            </a:endParaRPr>
          </a:p>
          <a:p>
            <a:pPr lvl="0"/>
            <a:r>
              <a:rPr lang="en-US" sz="2400" dirty="0">
                <a:latin typeface="Comic Sans MS" panose="030F0702030302020204" pitchFamily="66" charset="0"/>
              </a:rPr>
              <a:t>Mercaptopurine-It increases its effect</a:t>
            </a:r>
            <a:endParaRPr lang="en-GB" sz="2400" dirty="0">
              <a:latin typeface="Comic Sans MS" panose="030F0702030302020204" pitchFamily="66" charset="0"/>
            </a:endParaRPr>
          </a:p>
          <a:p>
            <a:pPr lvl="0"/>
            <a:r>
              <a:rPr lang="en-US" sz="2400" dirty="0">
                <a:latin typeface="Comic Sans MS" panose="030F0702030302020204" pitchFamily="66" charset="0"/>
              </a:rPr>
              <a:t>Anticoagulants-It increases the effect as it inhibits their metabolism</a:t>
            </a:r>
            <a:endParaRPr lang="en-GB" sz="2400" dirty="0">
              <a:latin typeface="Comic Sans MS" panose="030F0702030302020204" pitchFamily="66" charset="0"/>
            </a:endParaRPr>
          </a:p>
          <a:p>
            <a:endParaRPr lang="en-GB" dirty="0"/>
          </a:p>
        </p:txBody>
      </p:sp>
      <p:sp>
        <p:nvSpPr>
          <p:cNvPr id="4" name="Slide Number Placeholder 3"/>
          <p:cNvSpPr>
            <a:spLocks noGrp="1"/>
          </p:cNvSpPr>
          <p:nvPr>
            <p:ph type="sldNum" sz="quarter" idx="12"/>
          </p:nvPr>
        </p:nvSpPr>
        <p:spPr/>
        <p:txBody>
          <a:bodyPr/>
          <a:lstStyle/>
          <a:p>
            <a:fld id="{73EC174E-0496-43C6-A380-AF490D9678C0}" type="slidenum">
              <a:rPr lang="en-GB" smtClean="0"/>
              <a:pPr/>
              <a:t>8</a:t>
            </a:fld>
            <a:endParaRPr lang="en-GB"/>
          </a:p>
        </p:txBody>
      </p:sp>
    </p:spTree>
    <p:extLst>
      <p:ext uri="{BB962C8B-B14F-4D97-AF65-F5344CB8AC3E}">
        <p14:creationId xmlns:p14="http://schemas.microsoft.com/office/powerpoint/2010/main" val="545194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94209"/>
            <a:ext cx="10580255" cy="498487"/>
          </a:xfrm>
        </p:spPr>
        <p:txBody>
          <a:bodyPr>
            <a:normAutofit/>
          </a:bodyPr>
          <a:lstStyle/>
          <a:p>
            <a:pPr algn="l"/>
            <a:r>
              <a:rPr lang="en-US" sz="2400" b="1" dirty="0">
                <a:latin typeface="Comic Sans MS" panose="030F0702030302020204" pitchFamily="66" charset="0"/>
              </a:rPr>
              <a:t>FEBUXOSTAT</a:t>
            </a:r>
            <a:endParaRPr lang="en-US" sz="2400" dirty="0">
              <a:latin typeface="Comic Sans MS" panose="030F0702030302020204" pitchFamily="66" charset="0"/>
            </a:endParaRPr>
          </a:p>
        </p:txBody>
      </p:sp>
      <p:sp>
        <p:nvSpPr>
          <p:cNvPr id="3" name="Content Placeholder 2"/>
          <p:cNvSpPr>
            <a:spLocks noGrp="1"/>
          </p:cNvSpPr>
          <p:nvPr>
            <p:ph idx="1"/>
          </p:nvPr>
        </p:nvSpPr>
        <p:spPr>
          <a:xfrm>
            <a:off x="332509" y="692696"/>
            <a:ext cx="11610109" cy="5976664"/>
          </a:xfrm>
        </p:spPr>
        <p:txBody>
          <a:bodyPr>
            <a:normAutofit/>
          </a:bodyPr>
          <a:lstStyle/>
          <a:p>
            <a:pPr algn="just"/>
            <a:endParaRPr lang="en-US" sz="2400" dirty="0" smtClean="0">
              <a:latin typeface="Comic Sans MS" panose="030F0702030302020204" pitchFamily="66" charset="0"/>
            </a:endParaRPr>
          </a:p>
          <a:p>
            <a:pPr algn="just"/>
            <a:r>
              <a:rPr lang="en-US" sz="2400" dirty="0" smtClean="0">
                <a:latin typeface="Comic Sans MS" panose="030F0702030302020204" pitchFamily="66" charset="0"/>
              </a:rPr>
              <a:t>It </a:t>
            </a:r>
            <a:r>
              <a:rPr lang="en-US" sz="2400" dirty="0">
                <a:latin typeface="Comic Sans MS" panose="030F0702030302020204" pitchFamily="66" charset="0"/>
              </a:rPr>
              <a:t>is a non-purine xanthine oxidase </a:t>
            </a:r>
            <a:r>
              <a:rPr lang="en-US" sz="2400" dirty="0" smtClean="0">
                <a:latin typeface="Comic Sans MS" panose="030F0702030302020204" pitchFamily="66" charset="0"/>
              </a:rPr>
              <a:t>inhibitor.</a:t>
            </a:r>
          </a:p>
          <a:p>
            <a:pPr algn="just"/>
            <a:r>
              <a:rPr lang="en-US" sz="2400" dirty="0" smtClean="0">
                <a:latin typeface="Comic Sans MS" panose="030F0702030302020204" pitchFamily="66" charset="0"/>
              </a:rPr>
              <a:t>More </a:t>
            </a:r>
            <a:r>
              <a:rPr lang="en-US" sz="2400" dirty="0">
                <a:latin typeface="Comic Sans MS" panose="030F0702030302020204" pitchFamily="66" charset="0"/>
              </a:rPr>
              <a:t>than 80% absorbed </a:t>
            </a:r>
            <a:r>
              <a:rPr lang="en-US" sz="2400" dirty="0" smtClean="0">
                <a:latin typeface="Comic Sans MS" panose="030F0702030302020204" pitchFamily="66" charset="0"/>
              </a:rPr>
              <a:t>after </a:t>
            </a:r>
            <a:r>
              <a:rPr lang="en-US" sz="2400" dirty="0">
                <a:latin typeface="Comic Sans MS" panose="030F0702030302020204" pitchFamily="66" charset="0"/>
              </a:rPr>
              <a:t>oral administration.</a:t>
            </a:r>
          </a:p>
          <a:p>
            <a:pPr algn="just"/>
            <a:r>
              <a:rPr lang="en-US" sz="2400" dirty="0" smtClean="0">
                <a:latin typeface="Comic Sans MS" panose="030F0702030302020204" pitchFamily="66" charset="0"/>
              </a:rPr>
              <a:t>Max concentration </a:t>
            </a:r>
            <a:r>
              <a:rPr lang="en-US" sz="2400" dirty="0">
                <a:latin typeface="Comic Sans MS" panose="030F0702030302020204" pitchFamily="66" charset="0"/>
              </a:rPr>
              <a:t>achieved in </a:t>
            </a:r>
            <a:r>
              <a:rPr lang="en-US" sz="2400" dirty="0" smtClean="0">
                <a:latin typeface="Comic Sans MS" panose="030F0702030302020204" pitchFamily="66" charset="0"/>
              </a:rPr>
              <a:t>approximately 1 </a:t>
            </a:r>
            <a:r>
              <a:rPr lang="en-US" sz="2400" dirty="0">
                <a:latin typeface="Comic Sans MS" panose="030F0702030302020204" pitchFamily="66" charset="0"/>
              </a:rPr>
              <a:t>hour and a half-life of 4–18 hours, starting dose of </a:t>
            </a:r>
            <a:r>
              <a:rPr lang="en-US" sz="2400" dirty="0" smtClean="0">
                <a:latin typeface="Comic Sans MS" panose="030F0702030302020204" pitchFamily="66" charset="0"/>
              </a:rPr>
              <a:t>40 </a:t>
            </a:r>
            <a:r>
              <a:rPr lang="en-US" sz="2400" dirty="0">
                <a:latin typeface="Comic Sans MS" panose="030F0702030302020204" pitchFamily="66" charset="0"/>
              </a:rPr>
              <a:t>mg </a:t>
            </a:r>
            <a:r>
              <a:rPr lang="en-US" sz="2400" dirty="0" smtClean="0">
                <a:latin typeface="Comic Sans MS" panose="030F0702030302020204" pitchFamily="66" charset="0"/>
              </a:rPr>
              <a:t>once-daily </a:t>
            </a:r>
            <a:r>
              <a:rPr lang="en-US" sz="2400" dirty="0">
                <a:latin typeface="Comic Sans MS" panose="030F0702030302020204" pitchFamily="66" charset="0"/>
              </a:rPr>
              <a:t>dosing is effective.</a:t>
            </a:r>
          </a:p>
          <a:p>
            <a:pPr algn="just"/>
            <a:r>
              <a:rPr lang="en-US" sz="2400" dirty="0" smtClean="0">
                <a:latin typeface="Comic Sans MS" panose="030F0702030302020204" pitchFamily="66" charset="0"/>
              </a:rPr>
              <a:t>Extensively </a:t>
            </a:r>
            <a:r>
              <a:rPr lang="en-US" sz="2400" dirty="0">
                <a:latin typeface="Comic Sans MS" panose="030F0702030302020204" pitchFamily="66" charset="0"/>
              </a:rPr>
              <a:t>metabolized in the </a:t>
            </a:r>
            <a:r>
              <a:rPr lang="en-US" sz="2400" dirty="0" smtClean="0">
                <a:latin typeface="Comic Sans MS" panose="030F0702030302020204" pitchFamily="66" charset="0"/>
              </a:rPr>
              <a:t>liver and excreted in </a:t>
            </a:r>
            <a:r>
              <a:rPr lang="en-US" sz="2400" dirty="0">
                <a:latin typeface="Comic Sans MS" panose="030F0702030302020204" pitchFamily="66" charset="0"/>
              </a:rPr>
              <a:t>the </a:t>
            </a:r>
            <a:r>
              <a:rPr lang="en-US" sz="2400" dirty="0" smtClean="0">
                <a:latin typeface="Comic Sans MS" panose="030F0702030302020204" pitchFamily="66" charset="0"/>
              </a:rPr>
              <a:t>urine.</a:t>
            </a:r>
          </a:p>
          <a:p>
            <a:pPr algn="just"/>
            <a:r>
              <a:rPr lang="en-US" sz="2400" dirty="0" smtClean="0">
                <a:latin typeface="Comic Sans MS" panose="030F0702030302020204" pitchFamily="66" charset="0"/>
              </a:rPr>
              <a:t>More </a:t>
            </a:r>
            <a:r>
              <a:rPr lang="en-US" sz="2400" dirty="0">
                <a:latin typeface="Comic Sans MS" panose="030F0702030302020204" pitchFamily="66" charset="0"/>
              </a:rPr>
              <a:t>effective then allopurinol as urate-lowering </a:t>
            </a:r>
            <a:r>
              <a:rPr lang="en-US" sz="2400" dirty="0" smtClean="0">
                <a:latin typeface="Comic Sans MS" panose="030F0702030302020204" pitchFamily="66" charset="0"/>
              </a:rPr>
              <a:t>therapy.</a:t>
            </a:r>
          </a:p>
          <a:p>
            <a:pPr algn="just"/>
            <a:r>
              <a:rPr lang="en-US" sz="2400" dirty="0" smtClean="0">
                <a:latin typeface="Comic Sans MS" panose="030F0702030302020204" pitchFamily="66" charset="0"/>
              </a:rPr>
              <a:t>Adverse events: liver </a:t>
            </a:r>
            <a:r>
              <a:rPr lang="en-US" sz="2400" dirty="0">
                <a:latin typeface="Comic Sans MS" panose="030F0702030302020204" pitchFamily="66" charset="0"/>
              </a:rPr>
              <a:t>function abnormalities, diarrhea, headache, and nausea</a:t>
            </a:r>
            <a:r>
              <a:rPr lang="en-US" sz="2400" dirty="0" smtClean="0">
                <a:latin typeface="Comic Sans MS" panose="030F0702030302020204" pitchFamily="66" charset="0"/>
              </a:rPr>
              <a:t>.</a:t>
            </a:r>
          </a:p>
          <a:p>
            <a:pPr algn="just"/>
            <a:r>
              <a:rPr lang="en-US" sz="2400" dirty="0" smtClean="0">
                <a:latin typeface="Comic Sans MS" panose="030F0702030302020204" pitchFamily="66" charset="0"/>
              </a:rPr>
              <a:t>Hypersensitivity </a:t>
            </a:r>
            <a:r>
              <a:rPr lang="en-US" sz="2400" dirty="0">
                <a:latin typeface="Comic Sans MS" panose="030F0702030302020204" pitchFamily="66" charset="0"/>
              </a:rPr>
              <a:t>reactions, including </a:t>
            </a:r>
            <a:r>
              <a:rPr lang="en-US" sz="2400" dirty="0" smtClean="0">
                <a:latin typeface="Comic Sans MS" panose="030F0702030302020204" pitchFamily="66" charset="0"/>
              </a:rPr>
              <a:t>Stevens-Johnson syndrome </a:t>
            </a:r>
            <a:r>
              <a:rPr lang="en-US" sz="2400" dirty="0">
                <a:latin typeface="Comic Sans MS" panose="030F0702030302020204" pitchFamily="66" charset="0"/>
              </a:rPr>
              <a:t>and acute anaphylactic </a:t>
            </a:r>
            <a:r>
              <a:rPr lang="en-US" sz="2400" dirty="0" smtClean="0">
                <a:latin typeface="Comic Sans MS" panose="030F0702030302020204" pitchFamily="66" charset="0"/>
              </a:rPr>
              <a:t>shock.</a:t>
            </a:r>
            <a:endParaRPr lang="en-US" sz="2400" dirty="0">
              <a:latin typeface="Comic Sans MS" panose="030F0702030302020204" pitchFamily="66" charset="0"/>
            </a:endParaRPr>
          </a:p>
        </p:txBody>
      </p:sp>
      <p:sp>
        <p:nvSpPr>
          <p:cNvPr id="4" name="Slide Number Placeholder 3"/>
          <p:cNvSpPr>
            <a:spLocks noGrp="1"/>
          </p:cNvSpPr>
          <p:nvPr>
            <p:ph type="sldNum" sz="quarter" idx="12"/>
          </p:nvPr>
        </p:nvSpPr>
        <p:spPr/>
        <p:txBody>
          <a:bodyPr/>
          <a:lstStyle/>
          <a:p>
            <a:fld id="{73EC174E-0496-43C6-A380-AF490D9678C0}" type="slidenum">
              <a:rPr lang="en-GB" smtClean="0"/>
              <a:pPr/>
              <a:t>9</a:t>
            </a:fld>
            <a:endParaRPr lang="en-GB"/>
          </a:p>
        </p:txBody>
      </p:sp>
    </p:spTree>
    <p:extLst>
      <p:ext uri="{BB962C8B-B14F-4D97-AF65-F5344CB8AC3E}">
        <p14:creationId xmlns:p14="http://schemas.microsoft.com/office/powerpoint/2010/main" val="4188657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2952</Words>
  <Application>Microsoft Office PowerPoint</Application>
  <PresentationFormat>Widescreen</PresentationFormat>
  <Paragraphs>318</Paragraphs>
  <Slides>39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Comic Sans MS</vt:lpstr>
      <vt:lpstr>Office Theme</vt:lpstr>
      <vt:lpstr>Drugs used in the management of  Rheumatoid arthritis and Gout PGY 3210  </vt:lpstr>
      <vt:lpstr>PowerPoint Presentation</vt:lpstr>
      <vt:lpstr>GOUT </vt:lpstr>
      <vt:lpstr>PowerPoint Presentation</vt:lpstr>
      <vt:lpstr>PHARMACOTHERAPY </vt:lpstr>
      <vt:lpstr> ALLOPURINOL</vt:lpstr>
      <vt:lpstr>PowerPoint Presentation</vt:lpstr>
      <vt:lpstr>PowerPoint Presentation</vt:lpstr>
      <vt:lpstr>FEBUXOSTAT</vt:lpstr>
      <vt:lpstr>URICOSURIC AGENTS </vt:lpstr>
      <vt:lpstr>PEGLOTICASE</vt:lpstr>
      <vt:lpstr>PowerPoint Presentation</vt:lpstr>
      <vt:lpstr> COLCHICINE</vt:lpstr>
      <vt:lpstr>ADVERSE EFFECTS</vt:lpstr>
      <vt:lpstr>PowerPoint Presentation</vt:lpstr>
      <vt:lpstr>SLOWLY ACTING ANTIRHEUMATIC DRUGS (SAARDS) </vt:lpstr>
      <vt:lpstr>DRUG THERAPY OF RHEUMATOID ARTHRITIS</vt:lpstr>
      <vt:lpstr>PowerPoint Presentation</vt:lpstr>
      <vt:lpstr> GOLD </vt:lpstr>
      <vt:lpstr>PENICILLAMINE</vt:lpstr>
      <vt:lpstr>PowerPoint Presentation</vt:lpstr>
      <vt:lpstr>SULFASALAZINE</vt:lpstr>
      <vt:lpstr>PowerPoint Presentation</vt:lpstr>
      <vt:lpstr>HYDROQUINOLONES (CHLOROQUINE)</vt:lpstr>
      <vt:lpstr>METHOTREXATE</vt:lpstr>
      <vt:lpstr>GLUCOCORTICOIDS</vt:lpstr>
      <vt:lpstr>AZATHIOPRINE</vt:lpstr>
      <vt:lpstr>Leflunomide</vt:lpstr>
      <vt:lpstr> Biologic Disease Modifying Anti-Rheumatic Drug  (B-DMARD). </vt:lpstr>
      <vt:lpstr>Etanercept</vt:lpstr>
      <vt:lpstr>Infliximab</vt:lpstr>
      <vt:lpstr>Adalimumab</vt:lpstr>
      <vt:lpstr>Interleukin-1 Receptor Antagonist - Anakinra</vt:lpstr>
      <vt:lpstr>ABATACEPT</vt:lpstr>
      <vt:lpstr>Rituximab</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Kampamba</dc:creator>
  <cp:lastModifiedBy>Martin Kampamba</cp:lastModifiedBy>
  <cp:revision>23</cp:revision>
  <dcterms:created xsi:type="dcterms:W3CDTF">2023-05-11T07:19:21Z</dcterms:created>
  <dcterms:modified xsi:type="dcterms:W3CDTF">2023-05-11T12:57:12Z</dcterms:modified>
</cp:coreProperties>
</file>