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6" r:id="rId4"/>
    <p:sldId id="267" r:id="rId5"/>
    <p:sldId id="271" r:id="rId6"/>
    <p:sldId id="257" r:id="rId7"/>
    <p:sldId id="258" r:id="rId8"/>
    <p:sldId id="272" r:id="rId9"/>
    <p:sldId id="259" r:id="rId10"/>
    <p:sldId id="260" r:id="rId11"/>
    <p:sldId id="261" r:id="rId12"/>
    <p:sldId id="262" r:id="rId13"/>
    <p:sldId id="263" r:id="rId14"/>
    <p:sldId id="264" r:id="rId15"/>
    <p:sldId id="274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04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1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3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23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5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56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70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59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3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B61F3-A61F-46BF-BC69-049D447FB34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57B4F-34BC-433D-BD3C-1CFC13C20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17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3BC65E88-9C17-4340-91FE-3420ABEB3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1" y="533402"/>
            <a:ext cx="8678333" cy="1295399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altLang="en-US" sz="2700" b="1" dirty="0" smtClean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Histamine and Antihistamine </a:t>
            </a:r>
            <a:r>
              <a:rPr lang="en-US" altLang="en-US" sz="2700" b="1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/>
            </a:r>
            <a:br>
              <a:rPr lang="en-US" altLang="en-US" sz="2700" b="1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</a:br>
            <a:r>
              <a:rPr lang="en-US" altLang="en-US" sz="2700" b="1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PGY 4210</a:t>
            </a:r>
            <a:br>
              <a:rPr lang="en-US" altLang="en-US" sz="2700" b="1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</a:br>
            <a:endParaRPr lang="en-US" altLang="en-US" sz="2700" b="1" dirty="0">
              <a:solidFill>
                <a:srgbClr val="C0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799AC1-D09B-4843-A7F9-F40D304B54D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B300DE6-0873-4A8A-8D5E-FAAD97892A39}" type="datetime2">
              <a:rPr lang="en-US"/>
              <a:pPr>
                <a:defRPr/>
              </a:pPr>
              <a:t>Monday, June 19, 2023</a:t>
            </a:fld>
            <a:endParaRPr lang="en-US" dirty="0"/>
          </a:p>
        </p:txBody>
      </p:sp>
      <p:sp>
        <p:nvSpPr>
          <p:cNvPr id="60420" name="Slide Number Placeholder 2">
            <a:extLst>
              <a:ext uri="{FF2B5EF4-FFF2-40B4-BE49-F238E27FC236}">
                <a16:creationId xmlns:a16="http://schemas.microsoft.com/office/drawing/2014/main" id="{6B00F1B0-B382-4438-A8F6-859D7F526B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1862362-317C-4378-BDFF-793DEB728CBE}" type="slidenum">
              <a:rPr lang="en-US" altLang="en-US" sz="9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900">
              <a:solidFill>
                <a:srgbClr val="898989"/>
              </a:solidFill>
            </a:endParaRP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6623B3A0-FAA6-4074-B95D-64AC92A5B3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7850" y="2362200"/>
            <a:ext cx="7981950" cy="1246188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ZA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ZA" altLang="en-US" b="1" dirty="0" err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M.Kampamba</a:t>
            </a:r>
            <a:r>
              <a:rPr lang="en-ZA" altLang="en-US" b="1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n-ZA" altLang="en-US" sz="1600" b="1" dirty="0">
                <a:latin typeface="Comic Sans MS" panose="030F0702030302020204" pitchFamily="66" charset="0"/>
                <a:cs typeface="Arial" panose="020B0604020202020204" pitchFamily="34" charset="0"/>
              </a:rPr>
              <a:t>(</a:t>
            </a:r>
            <a:r>
              <a:rPr lang="en-ZA" altLang="en-US" sz="1600" dirty="0" err="1">
                <a:latin typeface="Comic Sans MS" panose="030F0702030302020204" pitchFamily="66" charset="0"/>
                <a:cs typeface="Arial" panose="020B0604020202020204" pitchFamily="34" charset="0"/>
              </a:rPr>
              <a:t>DipPharm</a:t>
            </a:r>
            <a:r>
              <a:rPr lang="en-ZA" altLang="en-US" sz="1600" dirty="0">
                <a:latin typeface="Comic Sans MS" panose="030F0702030302020204" pitchFamily="66" charset="0"/>
                <a:cs typeface="Arial" panose="020B0604020202020204" pitchFamily="34" charset="0"/>
              </a:rPr>
              <a:t>, </a:t>
            </a:r>
            <a:r>
              <a:rPr lang="en-ZA" altLang="en-US" sz="1600" dirty="0" err="1">
                <a:latin typeface="Comic Sans MS" panose="030F0702030302020204" pitchFamily="66" charset="0"/>
                <a:cs typeface="Arial" panose="020B0604020202020204" pitchFamily="34" charset="0"/>
              </a:rPr>
              <a:t>Bpharm</a:t>
            </a:r>
            <a:r>
              <a:rPr lang="en-ZA" altLang="en-US" sz="1600" dirty="0">
                <a:latin typeface="Comic Sans MS" panose="030F0702030302020204" pitchFamily="66" charset="0"/>
                <a:cs typeface="Arial" panose="020B0604020202020204" pitchFamily="34" charset="0"/>
              </a:rPr>
              <a:t>, </a:t>
            </a:r>
            <a:r>
              <a:rPr lang="en-ZA" altLang="en-US" sz="1600" dirty="0" err="1">
                <a:latin typeface="Comic Sans MS" panose="030F0702030302020204" pitchFamily="66" charset="0"/>
                <a:cs typeface="Arial" panose="020B0604020202020204" pitchFamily="34" charset="0"/>
              </a:rPr>
              <a:t>MclinPharm</a:t>
            </a:r>
            <a:r>
              <a:rPr lang="en-ZA" altLang="en-US" sz="1600" dirty="0">
                <a:latin typeface="Comic Sans MS" panose="030F0702030302020204" pitchFamily="66" charset="0"/>
                <a:cs typeface="Arial" panose="020B0604020202020204" pitchFamily="34" charset="0"/>
              </a:rPr>
              <a:t>) PhD candidate </a:t>
            </a:r>
          </a:p>
          <a:p>
            <a:pPr algn="l" eaLnBrk="1" hangingPunct="1">
              <a:defRPr/>
            </a:pPr>
            <a:endParaRPr lang="en-ZA" altLang="en-US" sz="1600" b="1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algn="l" eaLnBrk="1" hangingPunct="1">
              <a:defRPr/>
            </a:pPr>
            <a:r>
              <a:rPr lang="en-ZA" altLang="en-US" sz="1600" b="1" dirty="0">
                <a:latin typeface="Comic Sans MS" panose="030F0702030302020204" pitchFamily="66" charset="0"/>
                <a:cs typeface="Arial" panose="020B0604020202020204" pitchFamily="34" charset="0"/>
              </a:rPr>
              <a:t> Clinical Pharmacy Specialist (Specialty: </a:t>
            </a:r>
            <a:r>
              <a:rPr lang="en-ZA" altLang="en-US" sz="1600" dirty="0">
                <a:latin typeface="Comic Sans MS" panose="030F0702030302020204" pitchFamily="66" charset="0"/>
                <a:cs typeface="Arial" panose="020B0604020202020204" pitchFamily="34" charset="0"/>
              </a:rPr>
              <a:t>General Pharmacotherapy</a:t>
            </a:r>
            <a:r>
              <a:rPr lang="en-ZA" altLang="en-US" sz="1500" b="1" dirty="0">
                <a:latin typeface="Comic Sans MS" panose="030F0702030302020204" pitchFamily="66" charset="0"/>
                <a:cs typeface="Arial" panose="020B0604020202020204" pitchFamily="34" charset="0"/>
              </a:rPr>
              <a:t>)</a:t>
            </a:r>
          </a:p>
          <a:p>
            <a:pPr algn="l" eaLnBrk="1" hangingPunct="1">
              <a:defRPr/>
            </a:pPr>
            <a:endParaRPr lang="en-ZA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Z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ZA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GB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B48252-9711-47B3-B714-5FB2D89E287F}"/>
              </a:ext>
            </a:extLst>
          </p:cNvPr>
          <p:cNvSpPr txBox="1"/>
          <p:nvPr/>
        </p:nvSpPr>
        <p:spPr>
          <a:xfrm>
            <a:off x="1881717" y="4687888"/>
            <a:ext cx="3886200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>
              <a:defRPr/>
            </a:pPr>
            <a:r>
              <a:rPr lang="en-GB" b="1" dirty="0">
                <a:ln/>
                <a:solidFill>
                  <a:srgbClr val="FF0000"/>
                </a:solidFill>
                <a:latin typeface="Comic Sans MS" panose="030F0702030302020204" pitchFamily="66" charset="0"/>
              </a:rPr>
              <a:t>University of Zambia</a:t>
            </a:r>
          </a:p>
          <a:p>
            <a:pPr>
              <a:defRPr/>
            </a:pPr>
            <a:r>
              <a:rPr lang="en-GB" b="1" dirty="0">
                <a:ln/>
                <a:solidFill>
                  <a:srgbClr val="FF0000"/>
                </a:solidFill>
                <a:latin typeface="Comic Sans MS" panose="030F0702030302020204" pitchFamily="66" charset="0"/>
              </a:rPr>
              <a:t>Lecturer: </a:t>
            </a:r>
          </a:p>
          <a:p>
            <a:pPr>
              <a:defRPr/>
            </a:pPr>
            <a:r>
              <a:rPr lang="en-GB" b="1" dirty="0">
                <a:ln/>
                <a:solidFill>
                  <a:srgbClr val="FF0000"/>
                </a:solidFill>
                <a:latin typeface="Comic Sans MS" panose="030F0702030302020204" pitchFamily="66" charset="0"/>
              </a:rPr>
              <a:t>School of Medicine</a:t>
            </a:r>
          </a:p>
          <a:p>
            <a:pPr>
              <a:defRPr/>
            </a:pPr>
            <a:r>
              <a:rPr lang="en-GB" b="1" dirty="0">
                <a:ln/>
                <a:solidFill>
                  <a:srgbClr val="FF0000"/>
                </a:solidFill>
                <a:latin typeface="Comic Sans MS" panose="030F0702030302020204" pitchFamily="66" charset="0"/>
              </a:rPr>
              <a:t>School of Health Sciences</a:t>
            </a:r>
          </a:p>
          <a:p>
            <a:pPr>
              <a:defRPr/>
            </a:pPr>
            <a:endParaRPr lang="en-GB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0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296034" y="595635"/>
            <a:ext cx="10515600" cy="43513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GB" altLang="en-US" sz="2400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latin typeface="Comic Sans MS" panose="030F0702030302020204" pitchFamily="66" charset="0"/>
              </a:rPr>
              <a:t>Actions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 Block the actions of Histamine on H1 receptors.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CNS; block H1 receptors causing sedation and hypnosis.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 Anticholinergic (atropine-like) effects</a:t>
            </a:r>
            <a:r>
              <a:rPr lang="en-GB" altLang="en-US" sz="2400" dirty="0"/>
              <a:t>.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975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279850" y="482347"/>
            <a:ext cx="10515600" cy="43513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GB" altLang="en-US" sz="2600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600" b="1" dirty="0"/>
              <a:t>Therapeutic Uses</a:t>
            </a:r>
            <a:r>
              <a:rPr lang="en-GB" altLang="en-US" sz="2600" dirty="0"/>
              <a:t>:</a:t>
            </a:r>
            <a:endParaRPr lang="en-US" altLang="en-US" sz="2600" dirty="0"/>
          </a:p>
          <a:p>
            <a:pPr eaLnBrk="1" hangingPunct="1"/>
            <a:r>
              <a:rPr lang="en-GB" altLang="en-US" sz="2600" dirty="0"/>
              <a:t> </a:t>
            </a:r>
            <a:r>
              <a:rPr lang="en-GB" altLang="en-US" sz="2600" dirty="0">
                <a:latin typeface="Comic Sans MS" panose="030F0702030302020204" pitchFamily="66" charset="0"/>
              </a:rPr>
              <a:t>Allergic reactions e.g. allergic rhinitis and </a:t>
            </a:r>
            <a:r>
              <a:rPr lang="en-GB" altLang="en-US" sz="2600" dirty="0" err="1">
                <a:latin typeface="Comic Sans MS" panose="030F0702030302020204" pitchFamily="66" charset="0"/>
              </a:rPr>
              <a:t>urticaria</a:t>
            </a:r>
            <a:r>
              <a:rPr lang="en-GB" altLang="en-US" sz="2600" dirty="0">
                <a:latin typeface="Comic Sans MS" panose="030F0702030302020204" pitchFamily="66" charset="0"/>
              </a:rPr>
              <a:t>.</a:t>
            </a:r>
            <a:endParaRPr lang="en-US" altLang="en-US" sz="26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600" dirty="0">
                <a:latin typeface="Comic Sans MS" panose="030F0702030302020204" pitchFamily="66" charset="0"/>
              </a:rPr>
              <a:t> Motion sickness for their anticholinergic and sedative effects.</a:t>
            </a:r>
            <a:endParaRPr lang="en-US" altLang="en-US" sz="26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600" dirty="0">
                <a:latin typeface="Comic Sans MS" panose="030F0702030302020204" pitchFamily="66" charset="0"/>
              </a:rPr>
              <a:t>Parkinsonism for their anticholinergic effects</a:t>
            </a:r>
            <a:endParaRPr lang="en-US" altLang="en-US" sz="26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600" smtClean="0">
                <a:latin typeface="Comic Sans MS" panose="030F0702030302020204" pitchFamily="66" charset="0"/>
              </a:rPr>
              <a:t>Antiemetic </a:t>
            </a:r>
            <a:r>
              <a:rPr lang="en-GB" altLang="en-US" sz="2600" dirty="0">
                <a:latin typeface="Comic Sans MS" panose="030F0702030302020204" pitchFamily="66" charset="0"/>
              </a:rPr>
              <a:t>( </a:t>
            </a:r>
            <a:r>
              <a:rPr lang="en-GB" altLang="en-US" sz="2600" dirty="0" err="1">
                <a:latin typeface="Comic Sans MS" panose="030F0702030302020204" pitchFamily="66" charset="0"/>
              </a:rPr>
              <a:t>promethazin</a:t>
            </a:r>
            <a:r>
              <a:rPr lang="en-GB" altLang="en-US" sz="2600" dirty="0">
                <a:latin typeface="Comic Sans MS" panose="030F0702030302020204" pitchFamily="66" charset="0"/>
              </a:rPr>
              <a:t>)</a:t>
            </a:r>
            <a:endParaRPr lang="en-US" altLang="en-US" sz="26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600" dirty="0">
                <a:latin typeface="Comic Sans MS" panose="030F0702030302020204" pitchFamily="66" charset="0"/>
              </a:rPr>
              <a:t>Antitussive  ( </a:t>
            </a:r>
            <a:r>
              <a:rPr lang="en-GB" altLang="en-US" sz="2600" dirty="0" err="1">
                <a:latin typeface="Comic Sans MS" panose="030F0702030302020204" pitchFamily="66" charset="0"/>
              </a:rPr>
              <a:t>diphenyhydramine</a:t>
            </a:r>
            <a:r>
              <a:rPr lang="en-GB" altLang="en-US" sz="2600" dirty="0">
                <a:latin typeface="Comic Sans MS" panose="030F0702030302020204" pitchFamily="66" charset="0"/>
              </a:rPr>
              <a:t>)</a:t>
            </a:r>
            <a:endParaRPr lang="en-US" altLang="en-US" sz="26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600" dirty="0"/>
              <a:t> </a:t>
            </a:r>
            <a:endParaRPr lang="en-US" altLang="en-US" sz="2600" dirty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46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263665" y="935501"/>
            <a:ext cx="10515600" cy="435133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latin typeface="Comic Sans MS" panose="030F0702030302020204" pitchFamily="66" charset="0"/>
              </a:rPr>
              <a:t>Side Effects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: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Sedation </a:t>
            </a: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drowsiness.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- Anticholinergic effects e.g. dry mouth, urine 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retention and </a:t>
            </a:r>
            <a:r>
              <a:rPr lang="en-GB" altLang="en-US" sz="2400" dirty="0">
                <a:latin typeface="Comic Sans MS" panose="030F0702030302020204" pitchFamily="66" charset="0"/>
              </a:rPr>
              <a:t>constipation. 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50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366" y="227252"/>
            <a:ext cx="9885770" cy="5562600"/>
          </a:xfrm>
        </p:spPr>
        <p:txBody>
          <a:bodyPr rtlCol="0">
            <a:normAutofit fontScale="92500" lnSpcReduction="10000"/>
          </a:bodyPr>
          <a:lstStyle/>
          <a:p>
            <a:pPr>
              <a:buNone/>
              <a:defRPr/>
            </a:pPr>
            <a:endParaRPr lang="en-GB" sz="2400" dirty="0"/>
          </a:p>
          <a:p>
            <a:pPr>
              <a:buNone/>
              <a:defRPr/>
            </a:pPr>
            <a:r>
              <a:rPr lang="en-GB" sz="2600" b="1" dirty="0">
                <a:latin typeface="Comic Sans MS" panose="030F0702030302020204" pitchFamily="66" charset="0"/>
              </a:rPr>
              <a:t>Second Generation Antihistamines:</a:t>
            </a:r>
            <a:endParaRPr lang="en-US" sz="2600" b="1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dirty="0">
                <a:latin typeface="Comic Sans MS" panose="030F0702030302020204" pitchFamily="66" charset="0"/>
              </a:rPr>
              <a:t>Preparations: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dirty="0" err="1">
                <a:latin typeface="Comic Sans MS" panose="030F0702030302020204" pitchFamily="66" charset="0"/>
              </a:rPr>
              <a:t>Terfenidine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dirty="0" err="1">
                <a:latin typeface="Comic Sans MS" panose="030F0702030302020204" pitchFamily="66" charset="0"/>
              </a:rPr>
              <a:t>Astemizole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dirty="0">
                <a:latin typeface="Comic Sans MS" panose="030F0702030302020204" pitchFamily="66" charset="0"/>
              </a:rPr>
              <a:t> </a:t>
            </a:r>
            <a:r>
              <a:rPr lang="en-GB" sz="2600" dirty="0" err="1">
                <a:latin typeface="Comic Sans MS" panose="030F0702030302020204" pitchFamily="66" charset="0"/>
              </a:rPr>
              <a:t>Loratadine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dirty="0" err="1">
                <a:latin typeface="Comic Sans MS" panose="030F0702030302020204" pitchFamily="66" charset="0"/>
              </a:rPr>
              <a:t>Cetirizine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buNone/>
              <a:defRPr/>
            </a:pPr>
            <a:endParaRPr lang="en-US" sz="26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dirty="0">
                <a:latin typeface="Comic Sans MS" panose="030F0702030302020204" pitchFamily="66" charset="0"/>
              </a:rPr>
              <a:t>They have anti-allergic effects similar to the first generation antihistamines but </a:t>
            </a:r>
            <a:r>
              <a:rPr lang="en-GB" sz="2600" dirty="0" smtClean="0">
                <a:latin typeface="Comic Sans MS" panose="030F0702030302020204" pitchFamily="66" charset="0"/>
              </a:rPr>
              <a:t>without sedation </a:t>
            </a:r>
            <a:r>
              <a:rPr lang="en-GB" sz="2600" dirty="0">
                <a:latin typeface="Comic Sans MS" panose="030F0702030302020204" pitchFamily="66" charset="0"/>
              </a:rPr>
              <a:t>or anticholinergic effects.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GB" sz="2600" i="1" dirty="0" err="1">
                <a:latin typeface="Comic Sans MS" panose="030F0702030302020204" pitchFamily="66" charset="0"/>
              </a:rPr>
              <a:t>Terfenadine</a:t>
            </a:r>
            <a:r>
              <a:rPr lang="en-GB" sz="2600" i="1" dirty="0">
                <a:latin typeface="Comic Sans MS" panose="030F0702030302020204" pitchFamily="66" charset="0"/>
              </a:rPr>
              <a:t> </a:t>
            </a:r>
            <a:r>
              <a:rPr lang="en-GB" sz="2600" dirty="0">
                <a:latin typeface="Comic Sans MS" panose="030F0702030302020204" pitchFamily="66" charset="0"/>
              </a:rPr>
              <a:t>and </a:t>
            </a:r>
            <a:r>
              <a:rPr lang="en-GB" sz="2600" i="1" dirty="0" err="1">
                <a:latin typeface="Comic Sans MS" panose="030F0702030302020204" pitchFamily="66" charset="0"/>
              </a:rPr>
              <a:t>Astemizole</a:t>
            </a:r>
            <a:r>
              <a:rPr lang="en-GB" sz="2600" i="1" dirty="0">
                <a:latin typeface="Comic Sans MS" panose="030F0702030302020204" pitchFamily="66" charset="0"/>
              </a:rPr>
              <a:t> </a:t>
            </a:r>
            <a:r>
              <a:rPr lang="en-GB" sz="2600" dirty="0">
                <a:latin typeface="Comic Sans MS" panose="030F0702030302020204" pitchFamily="66" charset="0"/>
              </a:rPr>
              <a:t>in particular may induce rare but serious cardiac </a:t>
            </a:r>
            <a:r>
              <a:rPr lang="en-GB" sz="2600" dirty="0" smtClean="0">
                <a:latin typeface="Comic Sans MS" panose="030F0702030302020204" pitchFamily="66" charset="0"/>
              </a:rPr>
              <a:t>arrhythmia and </a:t>
            </a:r>
            <a:r>
              <a:rPr lang="en-GB" sz="2600" dirty="0">
                <a:latin typeface="Comic Sans MS" panose="030F0702030302020204" pitchFamily="66" charset="0"/>
              </a:rPr>
              <a:t>sudden death.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buNone/>
              <a:defRPr/>
            </a:pPr>
            <a:r>
              <a:rPr lang="en-GB" sz="2600" dirty="0">
                <a:latin typeface="Comic Sans MS" panose="030F0702030302020204" pitchFamily="66" charset="0"/>
              </a:rPr>
              <a:t> </a:t>
            </a:r>
            <a:endParaRPr lang="en-US" sz="2600" dirty="0">
              <a:latin typeface="Comic Sans MS" panose="030F0702030302020204" pitchFamily="66" charset="0"/>
            </a:endParaRPr>
          </a:p>
          <a:p>
            <a:pPr>
              <a:buNone/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979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252201" y="434948"/>
            <a:ext cx="9498702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GB" altLang="en-US" sz="2400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latin typeface="Comic Sans MS" panose="030F0702030302020204" pitchFamily="66" charset="0"/>
              </a:rPr>
              <a:t>Third Generation Antihistamines</a:t>
            </a:r>
            <a:r>
              <a:rPr lang="en-GB" altLang="en-US" sz="2400" dirty="0">
                <a:latin typeface="Comic Sans MS" panose="030F0702030302020204" pitchFamily="66" charset="0"/>
              </a:rPr>
              <a:t>: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r>
              <a:rPr lang="en-GB" altLang="en-US" sz="2400" dirty="0">
                <a:latin typeface="Comic Sans MS" panose="030F0702030302020204" pitchFamily="66" charset="0"/>
              </a:rPr>
              <a:t>They are metabolites of the second generation with similar or superior effects to 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the </a:t>
            </a:r>
            <a:r>
              <a:rPr lang="en-US" altLang="en-US" sz="2400" dirty="0">
                <a:latin typeface="Comic Sans MS" panose="030F0702030302020204" pitchFamily="66" charset="0"/>
              </a:rPr>
              <a:t>parent compounds without cardiac toxicity </a:t>
            </a: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Parent compounds without cardiac toxicity e.g. </a:t>
            </a:r>
            <a:r>
              <a:rPr lang="en-GB" altLang="en-US" sz="2400" b="1" dirty="0">
                <a:latin typeface="Comic Sans MS" panose="030F0702030302020204" pitchFamily="66" charset="0"/>
              </a:rPr>
              <a:t>Fexofenadine (</a:t>
            </a:r>
            <a:r>
              <a:rPr lang="en-GB" altLang="en-US" sz="2400" b="1" dirty="0" err="1">
                <a:latin typeface="Comic Sans MS" panose="030F0702030302020204" pitchFamily="66" charset="0"/>
              </a:rPr>
              <a:t>Telfast</a:t>
            </a:r>
            <a:r>
              <a:rPr lang="en-GB" altLang="en-US" sz="2400" b="1" dirty="0">
                <a:latin typeface="Comic Sans MS" panose="030F0702030302020204" pitchFamily="66" charset="0"/>
              </a:rPr>
              <a:t>); </a:t>
            </a:r>
            <a:r>
              <a:rPr lang="en-GB" altLang="en-US" sz="2400" dirty="0">
                <a:latin typeface="Comic Sans MS" panose="030F0702030302020204" pitchFamily="66" charset="0"/>
              </a:rPr>
              <a:t>120mg/day</a:t>
            </a:r>
            <a:r>
              <a:rPr lang="en-US" altLang="en-US" sz="2400" dirty="0">
                <a:latin typeface="Comic Sans MS" panose="030F0702030302020204" pitchFamily="66" charset="0"/>
              </a:rPr>
              <a:t> </a:t>
            </a:r>
            <a:r>
              <a:rPr lang="en-GB" altLang="en-US" sz="2400" dirty="0">
                <a:latin typeface="Comic Sans MS" panose="030F0702030302020204" pitchFamily="66" charset="0"/>
              </a:rPr>
              <a:t>orally.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56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05" y="401426"/>
            <a:ext cx="11631627" cy="60641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2</a:t>
            </a:r>
            <a:r>
              <a:rPr lang="en-US" sz="2000" dirty="0" smtClean="0">
                <a:latin typeface="Comic Sans MS" panose="030F0702030302020204" pitchFamily="66" charset="0"/>
              </a:rPr>
              <a:t>. Use </a:t>
            </a:r>
            <a:r>
              <a:rPr lang="en-US" sz="2000" dirty="0">
                <a:latin typeface="Comic Sans MS" panose="030F0702030302020204" pitchFamily="66" charset="0"/>
              </a:rPr>
              <a:t>of this class of over-the-counter drugs has been associated with </a:t>
            </a:r>
            <a:r>
              <a:rPr lang="en-US" sz="2000" dirty="0" smtClean="0">
                <a:latin typeface="Comic Sans MS" panose="030F0702030302020204" pitchFamily="66" charset="0"/>
              </a:rPr>
              <a:t> </a:t>
            </a:r>
            <a:r>
              <a:rPr lang="en-US" sz="2000" dirty="0">
                <a:latin typeface="Comic Sans MS" panose="030F0702030302020204" pitchFamily="66" charset="0"/>
              </a:rPr>
              <a:t>an increased incidence of automobile accidents, increased work injuries &amp; a significant decline in cognitive function in the elderly. A commonly used member of this drug class is:</a:t>
            </a:r>
          </a:p>
          <a:p>
            <a:pPr marL="457200" indent="-457200">
              <a:buAutoNum type="alphaLcPeriod"/>
            </a:pPr>
            <a:r>
              <a:rPr lang="en-US" sz="2000" dirty="0" smtClean="0">
                <a:latin typeface="Comic Sans MS" panose="030F0702030302020204" pitchFamily="66" charset="0"/>
              </a:rPr>
              <a:t>Diphenhydramine</a:t>
            </a:r>
          </a:p>
          <a:p>
            <a:pPr marL="457200" indent="-457200">
              <a:buAutoNum type="alphaLcPeriod"/>
            </a:pPr>
            <a:r>
              <a:rPr lang="en-US" sz="2000" dirty="0" smtClean="0">
                <a:latin typeface="Comic Sans MS" panose="030F0702030302020204" pitchFamily="66" charset="0"/>
              </a:rPr>
              <a:t>Fexofenadine</a:t>
            </a:r>
          </a:p>
          <a:p>
            <a:pPr marL="457200" indent="-457200">
              <a:buAutoNum type="alphaLcPeriod"/>
            </a:pPr>
            <a:r>
              <a:rPr lang="en-US" sz="2000" dirty="0" err="1" smtClean="0">
                <a:latin typeface="Comic Sans MS" panose="030F0702030302020204" pitchFamily="66" charset="0"/>
              </a:rPr>
              <a:t>Loratadine</a:t>
            </a:r>
            <a:endParaRPr lang="en-US" sz="2000" dirty="0" smtClean="0">
              <a:latin typeface="Comic Sans MS" panose="030F0702030302020204" pitchFamily="66" charset="0"/>
            </a:endParaRPr>
          </a:p>
          <a:p>
            <a:pPr marL="457200" indent="-457200">
              <a:buAutoNum type="alphaLcPeriod"/>
            </a:pPr>
            <a:r>
              <a:rPr lang="en-US" sz="2000" dirty="0" err="1" smtClean="0">
                <a:latin typeface="Comic Sans MS" panose="030F0702030302020204" pitchFamily="66" charset="0"/>
              </a:rPr>
              <a:t>Nizatidine</a:t>
            </a:r>
            <a:endParaRPr lang="en-US" sz="2000" dirty="0" smtClean="0">
              <a:latin typeface="Comic Sans MS" panose="030F0702030302020204" pitchFamily="66" charset="0"/>
            </a:endParaRPr>
          </a:p>
          <a:p>
            <a:pPr marL="457200" indent="-457200">
              <a:buAutoNum type="alphaLcPeriod"/>
            </a:pPr>
            <a:endParaRPr lang="en-US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3. A </a:t>
            </a:r>
            <a:r>
              <a:rPr lang="en-US" sz="2000" dirty="0">
                <a:latin typeface="Comic Sans MS" panose="030F0702030302020204" pitchFamily="66" charset="0"/>
              </a:rPr>
              <a:t>24 year-old patient presents on a bright sunny Spring morning with a constellation of signs &amp; symptoms that include a stuffy runny nose, sneezing, red, itchy &amp; watery eyes, and a cough related to postnasal drip. A diagnosis of allergic rhinitis is made. In addition to a decongestant or corticosteroid spray, what other medication could you recommend that would counteract the effects related to histamine release, but have the least impact on mental status?</a:t>
            </a:r>
          </a:p>
          <a:p>
            <a:pPr marL="457200" indent="-457200">
              <a:buAutoNum type="alphaLcPeriod"/>
            </a:pPr>
            <a:r>
              <a:rPr lang="en-US" sz="2000" dirty="0" err="1" smtClean="0">
                <a:latin typeface="Comic Sans MS" panose="030F0702030302020204" pitchFamily="66" charset="0"/>
              </a:rPr>
              <a:t>brompheniramine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lphaLcPeriod"/>
            </a:pPr>
            <a:r>
              <a:rPr lang="en-US" sz="2000" dirty="0" err="1" smtClean="0">
                <a:latin typeface="Comic Sans MS" panose="030F0702030302020204" pitchFamily="66" charset="0"/>
              </a:rPr>
              <a:t>chlorpehniramine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lphaLcPeriod"/>
            </a:pPr>
            <a:r>
              <a:rPr lang="en-US" sz="2000" dirty="0" smtClean="0">
                <a:latin typeface="Comic Sans MS" panose="030F0702030302020204" pitchFamily="66" charset="0"/>
              </a:rPr>
              <a:t>diphenhydramine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lphaLcPeriod"/>
            </a:pPr>
            <a:r>
              <a:rPr lang="en-US" sz="2000" dirty="0" err="1" smtClean="0">
                <a:latin typeface="Comic Sans MS" panose="030F0702030302020204" pitchFamily="66" charset="0"/>
              </a:rPr>
              <a:t>fexofexadine</a:t>
            </a:r>
            <a:endParaRPr lang="en-US" sz="2000" dirty="0">
              <a:latin typeface="Comic Sans MS" panose="030F0702030302020204" pitchFamily="66" charset="0"/>
            </a:endParaRPr>
          </a:p>
          <a:p>
            <a:pPr marL="457200" indent="-457200">
              <a:buAutoNum type="alphaLcPeriod"/>
            </a:pPr>
            <a:r>
              <a:rPr lang="en-US" sz="2000" dirty="0" smtClean="0">
                <a:latin typeface="Comic Sans MS" panose="030F0702030302020204" pitchFamily="66" charset="0"/>
              </a:rPr>
              <a:t>ranitidine</a:t>
            </a:r>
            <a:endParaRPr lang="en-US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90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1876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                                      End of lecture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                                Thank you for having me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97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589" y="397493"/>
            <a:ext cx="11143407" cy="921509"/>
          </a:xfrm>
        </p:spPr>
        <p:txBody>
          <a:bodyPr>
            <a:noAutofit/>
          </a:bodyPr>
          <a:lstStyle/>
          <a:p>
            <a:r>
              <a:rPr lang="en-GB" sz="3200" b="1" dirty="0" smtClean="0">
                <a:latin typeface="Comic Sans MS" panose="030F0702030302020204" pitchFamily="66" charset="0"/>
              </a:rPr>
              <a:t>Histamine</a:t>
            </a:r>
            <a:r>
              <a:rPr lang="en-US" sz="3200" dirty="0" smtClean="0">
                <a:latin typeface="Comic Sans MS" panose="030F0702030302020204" pitchFamily="66" charset="0"/>
              </a:rPr>
              <a:t/>
            </a:r>
            <a:br>
              <a:rPr lang="en-US" sz="3200" dirty="0" smtClean="0">
                <a:latin typeface="Comic Sans MS" panose="030F0702030302020204" pitchFamily="66" charset="0"/>
              </a:rPr>
            </a:br>
            <a:endParaRPr lang="en-US" sz="32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561" y="962953"/>
            <a:ext cx="10515600" cy="5437848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It </a:t>
            </a:r>
            <a:r>
              <a:rPr lang="en-GB" sz="2400" dirty="0">
                <a:latin typeface="Comic Sans MS" panose="030F0702030302020204" pitchFamily="66" charset="0"/>
              </a:rPr>
              <a:t>is a base amine formed from histidine by decarboxylase enzyme</a:t>
            </a:r>
            <a:r>
              <a:rPr lang="en-GB" sz="24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 smtClean="0">
              <a:latin typeface="Comic Sans MS" panose="030F0702030302020204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GB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It </a:t>
            </a:r>
            <a:r>
              <a:rPr lang="en-GB" sz="2400" dirty="0">
                <a:latin typeface="Comic Sans MS" panose="030F0702030302020204" pitchFamily="66" charset="0"/>
              </a:rPr>
              <a:t>is present in high concentration in the lung, skin and GIT.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·It </a:t>
            </a:r>
            <a:r>
              <a:rPr lang="en-GB" sz="2400" dirty="0">
                <a:latin typeface="Comic Sans MS" panose="030F0702030302020204" pitchFamily="66" charset="0"/>
              </a:rPr>
              <a:t>is stored in mast cells and basophiles with Heparin and acidic proteins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057" y="1780248"/>
            <a:ext cx="8172956" cy="288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96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848" y="458070"/>
            <a:ext cx="10806239" cy="4842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Comic Sans MS" panose="030F0702030302020204" pitchFamily="66" charset="0"/>
              </a:rPr>
              <a:t>Histamine </a:t>
            </a:r>
            <a:r>
              <a:rPr lang="en-GB" sz="2400" b="1" dirty="0" smtClean="0">
                <a:latin typeface="Comic Sans MS" panose="030F0702030302020204" pitchFamily="66" charset="0"/>
              </a:rPr>
              <a:t>Release</a:t>
            </a:r>
            <a:endParaRPr lang="en-GB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Histamine </a:t>
            </a:r>
            <a:r>
              <a:rPr lang="en-GB" sz="2400" dirty="0">
                <a:latin typeface="Comic Sans MS" panose="030F0702030302020204" pitchFamily="66" charset="0"/>
              </a:rPr>
              <a:t>is released from mast cells during immunological reactions.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Antigen-</a:t>
            </a:r>
            <a:r>
              <a:rPr lang="en-GB" sz="2400" dirty="0" err="1" smtClean="0">
                <a:latin typeface="Comic Sans MS" panose="030F0702030302020204" pitchFamily="66" charset="0"/>
              </a:rPr>
              <a:t>IgE</a:t>
            </a:r>
            <a:r>
              <a:rPr lang="en-GB" sz="2400" dirty="0" smtClean="0">
                <a:latin typeface="Comic Sans MS" panose="030F0702030302020204" pitchFamily="66" charset="0"/>
              </a:rPr>
              <a:t> </a:t>
            </a:r>
            <a:r>
              <a:rPr lang="en-GB" sz="2400" dirty="0">
                <a:latin typeface="Comic Sans MS" panose="030F0702030302020204" pitchFamily="66" charset="0"/>
              </a:rPr>
              <a:t>interaction activates phospholipase-C enzyme which causes the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G</a:t>
            </a:r>
            <a:r>
              <a:rPr lang="en-GB" sz="2400" dirty="0" smtClean="0">
                <a:latin typeface="Comic Sans MS" panose="030F0702030302020204" pitchFamily="66" charset="0"/>
              </a:rPr>
              <a:t>eneration </a:t>
            </a:r>
            <a:r>
              <a:rPr lang="en-GB" sz="2400" dirty="0">
                <a:latin typeface="Comic Sans MS" panose="030F0702030302020204" pitchFamily="66" charset="0"/>
              </a:rPr>
              <a:t>of di-</a:t>
            </a:r>
            <a:r>
              <a:rPr lang="en-GB" sz="2400" dirty="0" err="1">
                <a:latin typeface="Comic Sans MS" panose="030F0702030302020204" pitchFamily="66" charset="0"/>
              </a:rPr>
              <a:t>acylglycerol</a:t>
            </a:r>
            <a:r>
              <a:rPr lang="en-GB" sz="2400" dirty="0">
                <a:latin typeface="Comic Sans MS" panose="030F0702030302020204" pitchFamily="66" charset="0"/>
              </a:rPr>
              <a:t> (DAG) and inositol </a:t>
            </a:r>
            <a:r>
              <a:rPr lang="en-GB" sz="2400" dirty="0" err="1">
                <a:latin typeface="Comic Sans MS" panose="030F0702030302020204" pitchFamily="66" charset="0"/>
              </a:rPr>
              <a:t>triphoshate</a:t>
            </a:r>
            <a:r>
              <a:rPr lang="en-GB" sz="2400" dirty="0">
                <a:latin typeface="Comic Sans MS" panose="030F0702030302020204" pitchFamily="66" charset="0"/>
              </a:rPr>
              <a:t> (IP3) which </a:t>
            </a:r>
            <a:r>
              <a:rPr lang="en-GB" sz="2400" dirty="0" smtClean="0">
                <a:latin typeface="Comic Sans MS" panose="030F0702030302020204" pitchFamily="66" charset="0"/>
              </a:rPr>
              <a:t>increase</a:t>
            </a:r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r>
              <a:rPr lang="en-GB" sz="2400" dirty="0" smtClean="0">
                <a:latin typeface="Comic Sans MS" panose="030F0702030302020204" pitchFamily="66" charset="0"/>
              </a:rPr>
              <a:t>the </a:t>
            </a:r>
            <a:r>
              <a:rPr lang="en-GB" sz="2400" dirty="0">
                <a:latin typeface="Comic Sans MS" panose="030F0702030302020204" pitchFamily="66" charset="0"/>
              </a:rPr>
              <a:t>intracellular Ca++ which triggers histamine release.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· Drugs which increase the intracellular concentration of </a:t>
            </a:r>
            <a:r>
              <a:rPr lang="en-GB" sz="2400" dirty="0" err="1">
                <a:latin typeface="Comic Sans MS" panose="030F0702030302020204" pitchFamily="66" charset="0"/>
              </a:rPr>
              <a:t>cAMP</a:t>
            </a:r>
            <a:r>
              <a:rPr lang="en-GB" sz="2400" dirty="0">
                <a:latin typeface="Comic Sans MS" panose="030F0702030302020204" pitchFamily="66" charset="0"/>
              </a:rPr>
              <a:t> (e.g. </a:t>
            </a:r>
            <a:r>
              <a:rPr lang="en-GB" sz="2400" dirty="0" smtClean="0">
                <a:latin typeface="Comic Sans MS" panose="030F0702030302020204" pitchFamily="66" charset="0"/>
              </a:rPr>
              <a:t>beta-agonists)</a:t>
            </a:r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r>
              <a:rPr lang="en-GB" sz="2400" dirty="0" smtClean="0">
                <a:latin typeface="Comic Sans MS" panose="030F0702030302020204" pitchFamily="66" charset="0"/>
              </a:rPr>
              <a:t>inhibit </a:t>
            </a:r>
            <a:r>
              <a:rPr lang="en-GB" sz="2400" dirty="0">
                <a:latin typeface="Comic Sans MS" panose="030F0702030302020204" pitchFamily="66" charset="0"/>
              </a:rPr>
              <a:t>histamine release by activating protein kinase-A which acts as </a:t>
            </a:r>
            <a:r>
              <a:rPr lang="en-GB" sz="2400" dirty="0" err="1" smtClean="0">
                <a:latin typeface="Comic Sans MS" panose="030F0702030302020204" pitchFamily="66" charset="0"/>
              </a:rPr>
              <a:t>anintracellular</a:t>
            </a:r>
            <a:r>
              <a:rPr lang="en-GB" sz="2400" dirty="0" smtClean="0">
                <a:latin typeface="Comic Sans MS" panose="030F0702030302020204" pitchFamily="66" charset="0"/>
              </a:rPr>
              <a:t> </a:t>
            </a:r>
            <a:r>
              <a:rPr lang="en-GB" sz="2400" dirty="0">
                <a:latin typeface="Comic Sans MS" panose="030F0702030302020204" pitchFamily="66" charset="0"/>
              </a:rPr>
              <a:t>breaking mechanism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2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78" y="57135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Comic Sans MS" panose="030F0702030302020204" pitchFamily="66" charset="0"/>
              </a:rPr>
              <a:t>Histamine liberators</a:t>
            </a:r>
            <a:r>
              <a:rPr lang="en-GB" sz="2400" dirty="0">
                <a:latin typeface="Comic Sans MS" panose="030F0702030302020204" pitchFamily="66" charset="0"/>
              </a:rPr>
              <a:t>: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GB" sz="2400" dirty="0" smtClean="0">
                <a:latin typeface="Comic Sans MS" panose="030F0702030302020204" pitchFamily="66" charset="0"/>
              </a:rPr>
              <a:t> </a:t>
            </a:r>
            <a:r>
              <a:rPr lang="en-GB" sz="2400" dirty="0">
                <a:latin typeface="Comic Sans MS" panose="030F0702030302020204" pitchFamily="66" charset="0"/>
              </a:rPr>
              <a:t>Some basic drugs (alkaloids) e.g. </a:t>
            </a:r>
            <a:r>
              <a:rPr lang="en-GB" sz="2400" i="1" dirty="0">
                <a:latin typeface="Comic Sans MS" panose="030F0702030302020204" pitchFamily="66" charset="0"/>
              </a:rPr>
              <a:t>Morphine</a:t>
            </a:r>
            <a:r>
              <a:rPr lang="en-GB" sz="2400" dirty="0">
                <a:latin typeface="Comic Sans MS" panose="030F0702030302020204" pitchFamily="66" charset="0"/>
              </a:rPr>
              <a:t>, </a:t>
            </a:r>
            <a:r>
              <a:rPr lang="en-GB" sz="2400" i="1" dirty="0" err="1">
                <a:latin typeface="Comic Sans MS" panose="030F0702030302020204" pitchFamily="66" charset="0"/>
              </a:rPr>
              <a:t>Tubocurarine</a:t>
            </a:r>
            <a:r>
              <a:rPr lang="en-GB" sz="2400" i="1" dirty="0">
                <a:latin typeface="Comic Sans MS" panose="030F0702030302020204" pitchFamily="66" charset="0"/>
              </a:rPr>
              <a:t>, Hydrazine </a:t>
            </a:r>
            <a:r>
              <a:rPr lang="en-GB" sz="2400" dirty="0" smtClean="0">
                <a:latin typeface="Comic Sans MS" panose="030F0702030302020204" pitchFamily="66" charset="0"/>
              </a:rPr>
              <a:t>and</a:t>
            </a:r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r>
              <a:rPr lang="en-GB" sz="2400" i="1" dirty="0" smtClean="0">
                <a:latin typeface="Comic Sans MS" panose="030F0702030302020204" pitchFamily="66" charset="0"/>
              </a:rPr>
              <a:t>Atropine </a:t>
            </a:r>
            <a:r>
              <a:rPr lang="en-GB" sz="2400" dirty="0">
                <a:latin typeface="Comic Sans MS" panose="030F0702030302020204" pitchFamily="66" charset="0"/>
              </a:rPr>
              <a:t>cause histamine release by replacing it in its </a:t>
            </a:r>
            <a:r>
              <a:rPr lang="en-GB" sz="2400" dirty="0" smtClean="0">
                <a:latin typeface="Comic Sans MS" panose="030F0702030302020204" pitchFamily="66" charset="0"/>
              </a:rPr>
              <a:t>granules</a:t>
            </a:r>
          </a:p>
          <a:p>
            <a:r>
              <a:rPr lang="en-GB" dirty="0" smtClean="0">
                <a:latin typeface="Comic Sans MS" panose="030F0702030302020204" pitchFamily="66" charset="0"/>
              </a:rPr>
              <a:t>Histamine </a:t>
            </a:r>
            <a:r>
              <a:rPr lang="en-GB" dirty="0">
                <a:latin typeface="Comic Sans MS" panose="030F0702030302020204" pitchFamily="66" charset="0"/>
              </a:rPr>
              <a:t>release </a:t>
            </a:r>
            <a:r>
              <a:rPr lang="en-US" dirty="0" smtClean="0"/>
              <a:t>resulting </a:t>
            </a:r>
            <a:r>
              <a:rPr lang="en-US" dirty="0"/>
              <a:t>in several undesirable effects, such </a:t>
            </a:r>
            <a:r>
              <a:rPr lang="en-US" dirty="0" smtClean="0"/>
              <a:t>as: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Hypotension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Urticaria</a:t>
            </a: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Pruritus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 </a:t>
            </a:r>
            <a:r>
              <a:rPr lang="en-US" dirty="0"/>
              <a:t>tachycardia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10" y="85458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Question Time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Which one of the following drugs are mast cell stabilizer and inhibit histamine release?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latin typeface="Comic Sans MS" panose="030F0702030302020204" pitchFamily="66" charset="0"/>
              </a:rPr>
              <a:t>  a. Morphine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latin typeface="Comic Sans MS" panose="030F0702030302020204" pitchFamily="66" charset="0"/>
              </a:rPr>
              <a:t>  b. Salbutamol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latin typeface="Comic Sans MS" panose="030F0702030302020204" pitchFamily="66" charset="0"/>
              </a:rPr>
              <a:t>  c. Hydralazine</a:t>
            </a: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latin typeface="Comic Sans MS" panose="030F0702030302020204" pitchFamily="66" charset="0"/>
              </a:rPr>
              <a:t>  d. </a:t>
            </a:r>
            <a:r>
              <a:rPr lang="en-US" sz="2400" dirty="0" err="1" smtClean="0">
                <a:latin typeface="Comic Sans MS" panose="030F0702030302020204" pitchFamily="66" charset="0"/>
              </a:rPr>
              <a:t>Terbuteline</a:t>
            </a:r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1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54" y="99802"/>
            <a:ext cx="8686800" cy="9906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3100" b="1" dirty="0" smtClean="0">
                <a:latin typeface="Comic Sans MS" panose="030F0702030302020204" pitchFamily="66" charset="0"/>
              </a:rPr>
              <a:t>Antihistamines</a:t>
            </a:r>
            <a:r>
              <a:rPr lang="en-US" sz="3100" dirty="0">
                <a:latin typeface="Comic Sans MS" panose="030F0702030302020204" pitchFamily="66" charset="0"/>
              </a:rPr>
              <a:t/>
            </a:r>
            <a:br>
              <a:rPr lang="en-US" sz="3100" dirty="0">
                <a:latin typeface="Comic Sans MS" panose="030F0702030302020204" pitchFamily="66" charset="0"/>
              </a:rPr>
            </a:br>
            <a:endParaRPr lang="en-US" sz="3100" dirty="0">
              <a:latin typeface="Comic Sans MS" panose="030F0702030302020204" pitchFamily="66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26378" y="1082310"/>
            <a:ext cx="8686800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 smtClean="0">
                <a:latin typeface="Comic Sans MS" panose="030F0702030302020204" pitchFamily="66" charset="0"/>
              </a:rPr>
              <a:t> 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 smtClean="0">
                <a:latin typeface="Comic Sans MS" panose="030F0702030302020204" pitchFamily="66" charset="0"/>
              </a:rPr>
              <a:t>H1 receptors in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;</a:t>
            </a:r>
            <a:endParaRPr lang="en-US" altLang="en-US" sz="2400" dirty="0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Smooth muscle; cause spasm in intestine, uterus and bronchi.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Blood vessels; cause vasodilatation leading to drop of blood pressure, increased</a:t>
            </a:r>
            <a:r>
              <a:rPr lang="en-US" altLang="en-US" sz="2400" dirty="0">
                <a:latin typeface="Comic Sans MS" panose="030F0702030302020204" pitchFamily="66" charset="0"/>
              </a:rPr>
              <a:t> </a:t>
            </a:r>
            <a:r>
              <a:rPr lang="en-GB" altLang="en-US" sz="2400" dirty="0">
                <a:latin typeface="Comic Sans MS" panose="030F0702030302020204" pitchFamily="66" charset="0"/>
              </a:rPr>
              <a:t>capillary permeability with oedema.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–Sensory nerve endings; cause itching.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Receptors are blocked by anti-histamines (H1 antagonists).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933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360770" y="722215"/>
            <a:ext cx="8458200" cy="563812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latin typeface="Comic Sans MS" panose="030F0702030302020204" pitchFamily="66" charset="0"/>
              </a:rPr>
              <a:t>H2 receptors in</a:t>
            </a:r>
            <a:r>
              <a:rPr lang="en-GB" altLang="en-US" sz="2400" dirty="0">
                <a:latin typeface="Comic Sans MS" panose="030F0702030302020204" pitchFamily="66" charset="0"/>
              </a:rPr>
              <a:t>;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 Stomach; increases gastric </a:t>
            </a:r>
            <a:r>
              <a:rPr lang="en-GB" altLang="en-US" sz="2400" dirty="0" err="1">
                <a:latin typeface="Comic Sans MS" panose="030F0702030302020204" pitchFamily="66" charset="0"/>
              </a:rPr>
              <a:t>HCl</a:t>
            </a:r>
            <a:r>
              <a:rPr lang="en-GB" altLang="en-US" sz="2400" dirty="0">
                <a:latin typeface="Comic Sans MS" panose="030F0702030302020204" pitchFamily="66" charset="0"/>
              </a:rPr>
              <a:t> secretion.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 Blood vessels; cause vasodilatation and drop of blood pressure, increased capillary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  permeability with oedema.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Heart; cause positive inotropic and chronotropic actions.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H2 receptors are blocked by H2 blockers e.g. </a:t>
            </a:r>
            <a:r>
              <a:rPr lang="en-GB" altLang="en-US" sz="2400" i="1" dirty="0">
                <a:latin typeface="Comic Sans MS" panose="030F0702030302020204" pitchFamily="66" charset="0"/>
              </a:rPr>
              <a:t>Cimetidine </a:t>
            </a:r>
            <a:r>
              <a:rPr lang="en-GB" altLang="en-US" sz="2400" dirty="0">
                <a:latin typeface="Comic Sans MS" panose="030F0702030302020204" pitchFamily="66" charset="0"/>
              </a:rPr>
              <a:t>and </a:t>
            </a:r>
            <a:r>
              <a:rPr lang="en-GB" altLang="en-US" sz="2400" i="1" dirty="0">
                <a:latin typeface="Comic Sans MS" panose="030F0702030302020204" pitchFamily="66" charset="0"/>
              </a:rPr>
              <a:t>Ranitidine</a:t>
            </a:r>
            <a:r>
              <a:rPr lang="en-GB" altLang="en-US" sz="2400" dirty="0">
                <a:latin typeface="Comic Sans MS" panose="030F0702030302020204" pitchFamily="66" charset="0"/>
              </a:rPr>
              <a:t>.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 smtClean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b="1" dirty="0">
                <a:latin typeface="Comic Sans MS" panose="030F0702030302020204" pitchFamily="66" charset="0"/>
              </a:rPr>
              <a:t>H3 receptors </a:t>
            </a:r>
            <a:r>
              <a:rPr lang="en-GB" altLang="en-US" sz="2400" dirty="0">
                <a:latin typeface="Comic Sans MS" panose="030F0702030302020204" pitchFamily="66" charset="0"/>
              </a:rPr>
              <a:t>are present in presynaptic neurons. They regulate histamine release</a:t>
            </a:r>
            <a:r>
              <a:rPr lang="en-GB" altLang="en-US" sz="2400" dirty="0" smtClean="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3288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320309" y="822212"/>
            <a:ext cx="10515600" cy="52306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dirty="0" smtClean="0">
                <a:latin typeface="Comic Sans MS" panose="030F0702030302020204" pitchFamily="66" charset="0"/>
              </a:rPr>
              <a:t>H4 receptors</a:t>
            </a:r>
          </a:p>
          <a:p>
            <a:r>
              <a:rPr lang="en-US" sz="2400" dirty="0" smtClean="0">
                <a:latin typeface="Comic Sans MS" panose="030F0702030302020204" pitchFamily="66" charset="0"/>
              </a:rPr>
              <a:t>The </a:t>
            </a:r>
            <a:r>
              <a:rPr lang="en-US" sz="2400" dirty="0">
                <a:latin typeface="Comic Sans MS" panose="030F0702030302020204" pitchFamily="66" charset="0"/>
              </a:rPr>
              <a:t>most prominent expression of H4 receptor is found in bone marrow, peripheral blood, spleen, and </a:t>
            </a:r>
            <a:r>
              <a:rPr lang="en-US" sz="2400" dirty="0" smtClean="0">
                <a:latin typeface="Comic Sans MS" panose="030F0702030302020204" pitchFamily="66" charset="0"/>
              </a:rPr>
              <a:t>thymus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E</a:t>
            </a:r>
            <a:r>
              <a:rPr lang="en-US" sz="2400" dirty="0" smtClean="0">
                <a:latin typeface="Comic Sans MS" panose="030F0702030302020204" pitchFamily="66" charset="0"/>
              </a:rPr>
              <a:t>xpression </a:t>
            </a:r>
            <a:r>
              <a:rPr lang="en-US" sz="2400" dirty="0">
                <a:latin typeface="Comic Sans MS" panose="030F0702030302020204" pitchFamily="66" charset="0"/>
              </a:rPr>
              <a:t>has also been reported in the lung, small intestine, and colon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2400" dirty="0">
                <a:latin typeface="Comic Sans MS" panose="030F0702030302020204" pitchFamily="66" charset="0"/>
              </a:rPr>
              <a:t>H</a:t>
            </a:r>
            <a:r>
              <a:rPr lang="en-US" sz="2400" baseline="-25000" dirty="0">
                <a:latin typeface="Comic Sans MS" panose="030F0702030302020204" pitchFamily="66" charset="0"/>
              </a:rPr>
              <a:t>4</a:t>
            </a:r>
            <a:r>
              <a:rPr lang="en-US" sz="2400" dirty="0">
                <a:latin typeface="Comic Sans MS" panose="030F0702030302020204" pitchFamily="66" charset="0"/>
              </a:rPr>
              <a:t> receptors modulate eosinophil migration and selective recruitment of mast cells leading to amplification of histamine-mediated immune responses and eventually to chronic inflammation</a:t>
            </a:r>
            <a:r>
              <a:rPr lang="en-US" sz="2400" dirty="0" smtClean="0">
                <a:latin typeface="Comic Sans MS" panose="030F0702030302020204" pitchFamily="66" charset="0"/>
              </a:rPr>
              <a:t>.</a:t>
            </a:r>
          </a:p>
          <a:p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r>
              <a:rPr lang="en-US" sz="2400" dirty="0">
                <a:latin typeface="Comic Sans MS" panose="030F0702030302020204" pitchFamily="66" charset="0"/>
              </a:rPr>
              <a:t>H</a:t>
            </a:r>
            <a:r>
              <a:rPr lang="en-US" sz="2400" baseline="-25000" dirty="0">
                <a:latin typeface="Comic Sans MS" panose="030F0702030302020204" pitchFamily="66" charset="0"/>
              </a:rPr>
              <a:t>4</a:t>
            </a:r>
            <a:r>
              <a:rPr lang="en-US" sz="2400" dirty="0">
                <a:latin typeface="Comic Sans MS" panose="030F0702030302020204" pitchFamily="66" charset="0"/>
              </a:rPr>
              <a:t> receptor involvement in dendritic cell activation and T cell differentiation documents its immunomodulatory </a:t>
            </a:r>
            <a:r>
              <a:rPr lang="en-US" sz="2400" dirty="0" smtClean="0">
                <a:latin typeface="Comic Sans MS" panose="030F0702030302020204" pitchFamily="66" charset="0"/>
              </a:rPr>
              <a:t>function</a:t>
            </a:r>
          </a:p>
        </p:txBody>
      </p:sp>
    </p:spTree>
    <p:extLst>
      <p:ext uri="{BB962C8B-B14F-4D97-AF65-F5344CB8AC3E}">
        <p14:creationId xmlns:p14="http://schemas.microsoft.com/office/powerpoint/2010/main" val="22097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/>
          <p:cNvSpPr>
            <a:spLocks noGrp="1"/>
          </p:cNvSpPr>
          <p:nvPr>
            <p:ph idx="1"/>
          </p:nvPr>
        </p:nvSpPr>
        <p:spPr>
          <a:xfrm>
            <a:off x="245458" y="647364"/>
            <a:ext cx="9144000" cy="52117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dirty="0">
                <a:latin typeface="Comic Sans MS" panose="030F0702030302020204" pitchFamily="66" charset="0"/>
              </a:rPr>
              <a:t>The Classical or First Generation Antihistamines: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dirty="0">
                <a:latin typeface="Comic Sans MS" panose="030F0702030302020204" pitchFamily="66" charset="0"/>
              </a:rPr>
              <a:t>Antihistamines (H1 histamine receptor antagonists)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en-US" sz="2400" dirty="0">
                <a:latin typeface="Comic Sans MS" panose="030F0702030302020204" pitchFamily="66" charset="0"/>
              </a:rPr>
              <a:t>Members (Preparations):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- </a:t>
            </a:r>
            <a:r>
              <a:rPr lang="en-GB" altLang="en-US" sz="2400" dirty="0" err="1">
                <a:latin typeface="Comic Sans MS" panose="030F0702030302020204" pitchFamily="66" charset="0"/>
              </a:rPr>
              <a:t>Diphenyhydramine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- </a:t>
            </a:r>
            <a:r>
              <a:rPr lang="en-GB" altLang="en-US" sz="2400" dirty="0" err="1">
                <a:latin typeface="Comic Sans MS" panose="030F0702030302020204" pitchFamily="66" charset="0"/>
              </a:rPr>
              <a:t>Chlorpheniramine</a:t>
            </a:r>
            <a:endParaRPr lang="en-US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>
                <a:latin typeface="Comic Sans MS" panose="030F0702030302020204" pitchFamily="66" charset="0"/>
              </a:rPr>
              <a:t>- Promethazine</a:t>
            </a:r>
          </a:p>
          <a:p>
            <a:pPr eaLnBrk="1" hangingPunct="1"/>
            <a:r>
              <a:rPr lang="en-GB" altLang="en-US" sz="2400" dirty="0" err="1">
                <a:latin typeface="Comic Sans MS" panose="030F0702030302020204" pitchFamily="66" charset="0"/>
              </a:rPr>
              <a:t>Cinnarizine</a:t>
            </a:r>
            <a:endParaRPr lang="en-GB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 err="1">
                <a:latin typeface="Comic Sans MS" panose="030F0702030302020204" pitchFamily="66" charset="0"/>
              </a:rPr>
              <a:t>Alimemazine</a:t>
            </a:r>
            <a:endParaRPr lang="en-GB" altLang="en-US" sz="2400" dirty="0">
              <a:latin typeface="Comic Sans MS" panose="030F0702030302020204" pitchFamily="66" charset="0"/>
            </a:endParaRPr>
          </a:p>
          <a:p>
            <a:pPr eaLnBrk="1" hangingPunct="1"/>
            <a:r>
              <a:rPr lang="en-GB" altLang="en-US" sz="2400" dirty="0" err="1">
                <a:latin typeface="Comic Sans MS" panose="030F0702030302020204" pitchFamily="66" charset="0"/>
              </a:rPr>
              <a:t>cyclizine</a:t>
            </a:r>
            <a:endParaRPr lang="en-US" alt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06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776</Words>
  <Application>Microsoft Office PowerPoint</Application>
  <PresentationFormat>Widescreen</PresentationFormat>
  <Paragraphs>123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Wingdings</vt:lpstr>
      <vt:lpstr>Office Theme</vt:lpstr>
      <vt:lpstr>Histamine and Antihistamine  PGY 4210 </vt:lpstr>
      <vt:lpstr>Histamine </vt:lpstr>
      <vt:lpstr>PowerPoint Presentation</vt:lpstr>
      <vt:lpstr>PowerPoint Presentation</vt:lpstr>
      <vt:lpstr>PowerPoint Presentation</vt:lpstr>
      <vt:lpstr> Antihistamines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Kampamba</dc:creator>
  <cp:lastModifiedBy>Martin Kampamba</cp:lastModifiedBy>
  <cp:revision>13</cp:revision>
  <dcterms:created xsi:type="dcterms:W3CDTF">2023-06-18T16:57:08Z</dcterms:created>
  <dcterms:modified xsi:type="dcterms:W3CDTF">2023-06-19T06:59:01Z</dcterms:modified>
</cp:coreProperties>
</file>