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sldIdLst>
    <p:sldId id="732" r:id="rId2"/>
    <p:sldId id="733" r:id="rId3"/>
    <p:sldId id="734" r:id="rId4"/>
    <p:sldId id="735" r:id="rId5"/>
    <p:sldId id="736" r:id="rId6"/>
    <p:sldId id="737" r:id="rId7"/>
    <p:sldId id="738" r:id="rId8"/>
    <p:sldId id="739" r:id="rId9"/>
    <p:sldId id="740" r:id="rId10"/>
    <p:sldId id="741" r:id="rId11"/>
    <p:sldId id="742" r:id="rId12"/>
    <p:sldId id="743" r:id="rId13"/>
    <p:sldId id="744" r:id="rId14"/>
    <p:sldId id="745" r:id="rId15"/>
    <p:sldId id="746" r:id="rId16"/>
    <p:sldId id="747" r:id="rId17"/>
    <p:sldId id="748" r:id="rId18"/>
    <p:sldId id="749" r:id="rId19"/>
    <p:sldId id="750" r:id="rId20"/>
    <p:sldId id="751" r:id="rId21"/>
    <p:sldId id="752" r:id="rId22"/>
    <p:sldId id="753" r:id="rId23"/>
    <p:sldId id="754" r:id="rId24"/>
    <p:sldId id="755" r:id="rId25"/>
    <p:sldId id="756" r:id="rId26"/>
    <p:sldId id="757" r:id="rId27"/>
    <p:sldId id="758"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A7A112-3397-4028-8B29-75ECE76CC510}" type="datetimeFigureOut">
              <a:rPr lang="en-US" smtClean="0"/>
              <a:pPr/>
              <a:t>2/12/2021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F58140-01EC-491A-B4F9-5E8A56CC4553}" type="slidenum">
              <a:rPr lang="en-US" smtClean="0"/>
              <a:pPr/>
              <a:t>‹#›</a:t>
            </a:fld>
            <a:endParaRPr lang="en-US"/>
          </a:p>
        </p:txBody>
      </p:sp>
    </p:spTree>
    <p:extLst>
      <p:ext uri="{BB962C8B-B14F-4D97-AF65-F5344CB8AC3E}">
        <p14:creationId xmlns:p14="http://schemas.microsoft.com/office/powerpoint/2010/main" val="1695857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36278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15163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5017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0999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6493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40510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1546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91C30C-64BB-4BF1-B882-6DD9EF86B305}" type="datetime1">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7B7EBA-D59E-45E1-9297-BC2D7DC86B8E}" type="datetime1">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FDAD0-CC5C-4E84-963C-CEFDD0CC6A1A}" type="datetime1">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1A1B24-3209-4F68-B58D-2C489FFF5113}" type="datetime1">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CB3075-4917-4716-AADE-EFB570AF1379}" type="datetime1">
              <a:rPr lang="en-US" smtClean="0"/>
              <a:pPr/>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DB99C2-5AD9-436B-B08D-A0E9AC1F243C}" type="datetime1">
              <a:rPr lang="en-US" smtClean="0"/>
              <a:pPr/>
              <a:t>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37F7C7-D66F-41C2-8ED5-6E9847F821B3}" type="datetime1">
              <a:rPr lang="en-US" smtClean="0"/>
              <a:pPr/>
              <a:t>2/12/2021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9AC540-921E-414A-B24A-0DF8EDBDB61D}" type="datetime1">
              <a:rPr lang="en-US" smtClean="0"/>
              <a:pPr/>
              <a:t>2/12/2021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86F4D0-721C-4FAB-86A0-51484BBE0871}" type="datetime1">
              <a:rPr lang="en-US" smtClean="0"/>
              <a:pPr/>
              <a:t>2/12/2021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A9A80-0575-46EE-94DE-A130BE960ADA}" type="datetime1">
              <a:rPr lang="en-US" smtClean="0"/>
              <a:pPr/>
              <a:t>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36D614-748E-426B-9F1D-88E152E0BB78}" type="datetime1">
              <a:rPr lang="en-US" smtClean="0"/>
              <a:pPr/>
              <a:t>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48909-53C7-421F-87BD-9FBAB81FD692}" type="datetime1">
              <a:rPr lang="en-US" smtClean="0"/>
              <a:pPr/>
              <a:t>2/12/2021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3A16FA-3D5B-4FFA-9DDB-C00637F7C28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lvl="0">
              <a:buClr>
                <a:srgbClr val="C00000"/>
              </a:buClr>
            </a:pPr>
            <a:r>
              <a:rPr lang="en-IN" altLang="en-US" b="1" dirty="0">
                <a:solidFill>
                  <a:srgbClr val="53181A"/>
                </a:solidFill>
                <a:latin typeface="Georgia" panose="02040502050405020303" charset="0"/>
                <a:ea typeface="Rockwell"/>
                <a:cs typeface="Georgia" panose="02040502050405020303" charset="0"/>
                <a:sym typeface="Rockwell"/>
              </a:rPr>
              <a:t/>
            </a:r>
            <a:br>
              <a:rPr lang="en-IN" altLang="en-US" b="1" dirty="0">
                <a:solidFill>
                  <a:srgbClr val="53181A"/>
                </a:solidFill>
                <a:latin typeface="Georgia" panose="02040502050405020303" charset="0"/>
                <a:ea typeface="Rockwell"/>
                <a:cs typeface="Georgia" panose="02040502050405020303" charset="0"/>
                <a:sym typeface="Rockwell"/>
              </a:rPr>
            </a:br>
            <a:r>
              <a:rPr lang="en-IN" altLang="en-US" sz="3200" b="1" dirty="0">
                <a:solidFill>
                  <a:srgbClr val="53181A"/>
                </a:solidFill>
                <a:latin typeface="Georgia" panose="02040502050405020303" charset="0"/>
                <a:ea typeface="Rockwell"/>
                <a:cs typeface="Georgia" panose="02040502050405020303" charset="0"/>
                <a:sym typeface="Rockwell"/>
              </a:rPr>
              <a:t>INTRODUCTION TO PHARMACOLOGY</a:t>
            </a: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a:t>
            </a:r>
            <a:r>
              <a:rPr lang="en-US" sz="1500" b="1" dirty="0" smtClean="0">
                <a:solidFill>
                  <a:schemeClr val="dk1"/>
                </a:solidFill>
                <a:latin typeface="Georgia" panose="02040502050405020303" charset="0"/>
                <a:cs typeface="Georgia" panose="02040502050405020303" charset="0"/>
              </a:rPr>
              <a:t>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2003835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49"/>
            <a:ext cx="8758001" cy="1189535"/>
          </a:xfrm>
        </p:spPr>
        <p:txBody>
          <a:bodyPr/>
          <a:lstStyle/>
          <a:p>
            <a:pPr lvl="0" algn="l">
              <a:buClr>
                <a:srgbClr val="C00000"/>
              </a:buClr>
            </a:pPr>
            <a:r>
              <a:rPr lang="en-US" sz="2600" b="1" dirty="0">
                <a:solidFill>
                  <a:schemeClr val="tx1"/>
                </a:solidFill>
                <a:latin typeface="Georgia" panose="02040502050405020303" charset="0"/>
                <a:cs typeface="Georgia" panose="02040502050405020303" charset="0"/>
              </a:rPr>
              <a:t>COMMON TERMINOLOGIES USED IN PHARMACOLOGY &amp; THERAPEUTICS</a:t>
            </a:r>
          </a:p>
        </p:txBody>
      </p:sp>
      <p:sp>
        <p:nvSpPr>
          <p:cNvPr id="3" name="Text Placeholder 2"/>
          <p:cNvSpPr>
            <a:spLocks noGrp="1"/>
          </p:cNvSpPr>
          <p:nvPr>
            <p:ph type="body" idx="1"/>
          </p:nvPr>
        </p:nvSpPr>
        <p:spPr>
          <a:xfrm>
            <a:off x="286603" y="1201002"/>
            <a:ext cx="8625384" cy="5379907"/>
          </a:xfrm>
        </p:spPr>
        <p:txBody>
          <a:bodyPr/>
          <a:lstStyle/>
          <a:p>
            <a:pPr marL="0" indent="0">
              <a:spcBef>
                <a:spcPts val="1800"/>
              </a:spcBef>
              <a:buNone/>
            </a:pPr>
            <a:r>
              <a:rPr lang="en-US" sz="2400" b="1" dirty="0" smtClean="0">
                <a:latin typeface="Georgia" panose="02040502050405020303" pitchFamily="18" charset="0"/>
              </a:rPr>
              <a:t>Pharmacodynamics:</a:t>
            </a:r>
            <a:r>
              <a:rPr lang="en-US" sz="2400" dirty="0" smtClean="0">
                <a:latin typeface="Georgia" panose="02040502050405020303" pitchFamily="18" charset="0"/>
              </a:rPr>
              <a:t> Physiological </a:t>
            </a:r>
            <a:r>
              <a:rPr lang="en-US" sz="2400" dirty="0">
                <a:latin typeface="Georgia" panose="02040502050405020303" pitchFamily="18" charset="0"/>
              </a:rPr>
              <a:t>and biochemical effects of drugs and their mechanism of action at </a:t>
            </a:r>
            <a:r>
              <a:rPr lang="en-US" sz="2400" dirty="0" smtClean="0">
                <a:latin typeface="Georgia" panose="02040502050405020303" pitchFamily="18" charset="0"/>
              </a:rPr>
              <a:t>system, organ, tissue, cellular, subcellular and macromolecular levels</a:t>
            </a:r>
            <a:endParaRPr lang="en-US" sz="2400" dirty="0">
              <a:latin typeface="Georgia" panose="02040502050405020303" pitchFamily="18" charset="0"/>
            </a:endParaRPr>
          </a:p>
          <a:p>
            <a:pPr marL="0" indent="0">
              <a:spcBef>
                <a:spcPts val="1800"/>
              </a:spcBef>
              <a:buNone/>
            </a:pPr>
            <a:r>
              <a:rPr lang="en-US" sz="2400" b="1" dirty="0" smtClean="0">
                <a:latin typeface="Georgia" panose="02040502050405020303" pitchFamily="18" charset="0"/>
              </a:rPr>
              <a:t>Pharmacokinetics:</a:t>
            </a:r>
            <a:r>
              <a:rPr lang="en-US" sz="2400" dirty="0" smtClean="0">
                <a:latin typeface="Georgia" panose="02040502050405020303" pitchFamily="18" charset="0"/>
              </a:rPr>
              <a:t> Refers </a:t>
            </a:r>
            <a:r>
              <a:rPr lang="en-US" sz="2400" dirty="0">
                <a:latin typeface="Georgia" panose="02040502050405020303" pitchFamily="18" charset="0"/>
              </a:rPr>
              <a:t>to movement of the drug </a:t>
            </a:r>
            <a:r>
              <a:rPr lang="en-US" sz="2400" dirty="0" smtClean="0">
                <a:latin typeface="Georgia" panose="02040502050405020303" pitchFamily="18" charset="0"/>
              </a:rPr>
              <a:t>in the body </a:t>
            </a:r>
            <a:r>
              <a:rPr lang="en-US" sz="2400" dirty="0">
                <a:latin typeface="Georgia" panose="02040502050405020303" pitchFamily="18" charset="0"/>
              </a:rPr>
              <a:t>and alteration of the drug by the body; includes </a:t>
            </a:r>
            <a:r>
              <a:rPr lang="en-US" sz="2400" dirty="0" smtClean="0">
                <a:latin typeface="Georgia" panose="02040502050405020303" pitchFamily="18" charset="0"/>
              </a:rPr>
              <a:t>the processes of absorption</a:t>
            </a:r>
            <a:r>
              <a:rPr lang="en-US" sz="2400" dirty="0">
                <a:latin typeface="Georgia" panose="02040502050405020303" pitchFamily="18" charset="0"/>
              </a:rPr>
              <a:t>, </a:t>
            </a:r>
            <a:r>
              <a:rPr lang="en-US" sz="2400" dirty="0" smtClean="0">
                <a:latin typeface="Georgia" panose="02040502050405020303" pitchFamily="18" charset="0"/>
              </a:rPr>
              <a:t>distribution, metabolism </a:t>
            </a:r>
            <a:r>
              <a:rPr lang="en-US" sz="2400" dirty="0">
                <a:latin typeface="Georgia" panose="02040502050405020303" pitchFamily="18" charset="0"/>
              </a:rPr>
              <a:t>and excretion of the </a:t>
            </a:r>
            <a:r>
              <a:rPr lang="en-US" sz="2400" dirty="0" smtClean="0">
                <a:latin typeface="Georgia" panose="02040502050405020303" pitchFamily="18" charset="0"/>
              </a:rPr>
              <a:t>drug</a:t>
            </a:r>
          </a:p>
          <a:p>
            <a:pPr marL="0" indent="0">
              <a:spcBef>
                <a:spcPts val="1800"/>
              </a:spcBef>
              <a:buNone/>
            </a:pPr>
            <a:r>
              <a:rPr lang="en-US" sz="2400" b="1" dirty="0" err="1" smtClean="0">
                <a:latin typeface="Georgia" panose="02040502050405020303" pitchFamily="18" charset="0"/>
              </a:rPr>
              <a:t>Pharmacogenetics</a:t>
            </a:r>
            <a:r>
              <a:rPr lang="en-US" sz="2400" b="1" dirty="0" smtClean="0">
                <a:latin typeface="Georgia" panose="02040502050405020303" pitchFamily="18" charset="0"/>
              </a:rPr>
              <a:t>: </a:t>
            </a:r>
            <a:r>
              <a:rPr lang="en-US" sz="2400" dirty="0" smtClean="0">
                <a:latin typeface="Georgia" panose="02040502050405020303" pitchFamily="18" charset="0"/>
              </a:rPr>
              <a:t>The study of genetic influences on responses to drugs</a:t>
            </a:r>
          </a:p>
          <a:p>
            <a:pPr marL="0" indent="0">
              <a:spcBef>
                <a:spcPts val="1800"/>
              </a:spcBef>
              <a:buNone/>
            </a:pPr>
            <a:r>
              <a:rPr lang="en-US" sz="2400" b="1" dirty="0" smtClean="0">
                <a:latin typeface="Georgia" panose="02040502050405020303" pitchFamily="18" charset="0"/>
              </a:rPr>
              <a:t>Pharmacogenomics: </a:t>
            </a:r>
            <a:r>
              <a:rPr lang="en-US" sz="2400" dirty="0" smtClean="0">
                <a:latin typeface="Georgia" panose="02040502050405020303" pitchFamily="18" charset="0"/>
              </a:rPr>
              <a:t>The use of genetic information to guide the choice of drug therapy on an individual basis</a:t>
            </a:r>
            <a:endParaRPr lang="en-US" sz="2400" dirty="0">
              <a:latin typeface="Georgia" panose="02040502050405020303" pitchFamily="18" charset="0"/>
            </a:endParaRPr>
          </a:p>
        </p:txBody>
      </p:sp>
    </p:spTree>
    <p:extLst>
      <p:ext uri="{BB962C8B-B14F-4D97-AF65-F5344CB8AC3E}">
        <p14:creationId xmlns:p14="http://schemas.microsoft.com/office/powerpoint/2010/main" val="2057300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49"/>
            <a:ext cx="8758001" cy="1189535"/>
          </a:xfrm>
        </p:spPr>
        <p:txBody>
          <a:bodyPr/>
          <a:lstStyle/>
          <a:p>
            <a:pPr algn="l"/>
            <a:r>
              <a:rPr lang="en-US" sz="2600" b="1" dirty="0">
                <a:solidFill>
                  <a:schemeClr val="tx1"/>
                </a:solidFill>
                <a:latin typeface="Georgia" panose="02040502050405020303" charset="0"/>
                <a:cs typeface="Georgia" panose="02040502050405020303" charset="0"/>
              </a:rPr>
              <a:t>COMMON </a:t>
            </a:r>
            <a:r>
              <a:rPr lang="en-US" sz="2600" b="1" dirty="0" smtClean="0">
                <a:solidFill>
                  <a:schemeClr val="tx1"/>
                </a:solidFill>
                <a:latin typeface="Georgia" panose="02040502050405020303" charset="0"/>
                <a:cs typeface="Georgia" panose="02040502050405020303" charset="0"/>
              </a:rPr>
              <a:t>TERMINOLOGIES …. CONT’D</a:t>
            </a:r>
            <a:endParaRPr lang="en-US" sz="2600" b="1" dirty="0">
              <a:solidFill>
                <a:schemeClr val="tx1"/>
              </a:solidFill>
              <a:latin typeface="Georgia" panose="02040502050405020303" pitchFamily="18" charset="0"/>
            </a:endParaRPr>
          </a:p>
        </p:txBody>
      </p:sp>
      <p:sp>
        <p:nvSpPr>
          <p:cNvPr id="3" name="Text Placeholder 2"/>
          <p:cNvSpPr>
            <a:spLocks noGrp="1"/>
          </p:cNvSpPr>
          <p:nvPr>
            <p:ph type="body" idx="1"/>
          </p:nvPr>
        </p:nvSpPr>
        <p:spPr>
          <a:xfrm>
            <a:off x="300251" y="1310184"/>
            <a:ext cx="8386549" cy="4981434"/>
          </a:xfrm>
        </p:spPr>
        <p:txBody>
          <a:bodyPr/>
          <a:lstStyle/>
          <a:p>
            <a:pPr>
              <a:spcBef>
                <a:spcPts val="1800"/>
              </a:spcBef>
            </a:pPr>
            <a:r>
              <a:rPr lang="en-US" sz="2600" b="1" dirty="0" err="1" smtClean="0">
                <a:latin typeface="Georgia" panose="02040502050405020303" pitchFamily="18" charset="0"/>
              </a:rPr>
              <a:t>Pharmacotherapeutics</a:t>
            </a:r>
            <a:r>
              <a:rPr lang="en-US" sz="2600" b="1" dirty="0" smtClean="0">
                <a:latin typeface="Georgia" panose="02040502050405020303" pitchFamily="18" charset="0"/>
              </a:rPr>
              <a:t>:</a:t>
            </a:r>
            <a:r>
              <a:rPr lang="en-US" sz="2600" dirty="0" smtClean="0">
                <a:latin typeface="Georgia" panose="02040502050405020303" pitchFamily="18" charset="0"/>
              </a:rPr>
              <a:t> The </a:t>
            </a:r>
            <a:r>
              <a:rPr lang="en-US" sz="2600" dirty="0">
                <a:latin typeface="Georgia" panose="02040502050405020303" pitchFamily="18" charset="0"/>
              </a:rPr>
              <a:t>application of pharmacological information together with knowledge of the disease for its prevention, mitigation or </a:t>
            </a:r>
            <a:r>
              <a:rPr lang="en-US" sz="2600" dirty="0" smtClean="0">
                <a:latin typeface="Georgia" panose="02040502050405020303" pitchFamily="18" charset="0"/>
              </a:rPr>
              <a:t>cure.</a:t>
            </a:r>
          </a:p>
          <a:p>
            <a:pPr>
              <a:spcBef>
                <a:spcPts val="1800"/>
              </a:spcBef>
            </a:pPr>
            <a:r>
              <a:rPr lang="en-US" sz="2600" dirty="0" smtClean="0">
                <a:latin typeface="Georgia" panose="02040502050405020303" pitchFamily="18" charset="0"/>
              </a:rPr>
              <a:t>Selection </a:t>
            </a:r>
            <a:r>
              <a:rPr lang="en-US" sz="2600" dirty="0">
                <a:latin typeface="Georgia" panose="02040502050405020303" pitchFamily="18" charset="0"/>
              </a:rPr>
              <a:t>of the most appropriate drug, dosage and duration of treatment taking into account the specific features of a patient are a part of </a:t>
            </a:r>
            <a:r>
              <a:rPr lang="en-US" sz="2600" dirty="0" err="1">
                <a:latin typeface="Georgia" panose="02040502050405020303" pitchFamily="18" charset="0"/>
              </a:rPr>
              <a:t>pharmacotherapeutics</a:t>
            </a:r>
            <a:r>
              <a:rPr lang="en-US" sz="2600" dirty="0">
                <a:latin typeface="Georgia" panose="02040502050405020303" pitchFamily="18" charset="0"/>
              </a:rPr>
              <a:t>. </a:t>
            </a:r>
          </a:p>
        </p:txBody>
      </p:sp>
    </p:spTree>
    <p:extLst>
      <p:ext uri="{BB962C8B-B14F-4D97-AF65-F5344CB8AC3E}">
        <p14:creationId xmlns:p14="http://schemas.microsoft.com/office/powerpoint/2010/main" val="1095374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49"/>
            <a:ext cx="8785297" cy="1189535"/>
          </a:xfrm>
        </p:spPr>
        <p:txBody>
          <a:bodyPr/>
          <a:lstStyle/>
          <a:p>
            <a:pPr algn="l"/>
            <a:r>
              <a:rPr lang="en-US" sz="2600" b="1" dirty="0">
                <a:solidFill>
                  <a:schemeClr val="tx1"/>
                </a:solidFill>
                <a:latin typeface="Georgia" panose="02040502050405020303" charset="0"/>
                <a:cs typeface="Georgia" panose="02040502050405020303" charset="0"/>
              </a:rPr>
              <a:t>COMMON TERMINOLOGIES </a:t>
            </a:r>
            <a:r>
              <a:rPr lang="en-US" sz="2600" b="1" dirty="0" smtClean="0">
                <a:solidFill>
                  <a:schemeClr val="tx1"/>
                </a:solidFill>
                <a:latin typeface="Georgia" panose="02040502050405020303" charset="0"/>
                <a:cs typeface="Georgia" panose="02040502050405020303" charset="0"/>
              </a:rPr>
              <a:t>…. </a:t>
            </a:r>
            <a:r>
              <a:rPr lang="en-US" sz="2600" b="1" dirty="0">
                <a:solidFill>
                  <a:schemeClr val="tx1"/>
                </a:solidFill>
                <a:latin typeface="Georgia" panose="02040502050405020303" charset="0"/>
                <a:cs typeface="Georgia" panose="02040502050405020303" charset="0"/>
              </a:rPr>
              <a:t>CONT’D</a:t>
            </a:r>
            <a:endParaRPr lang="en-US" sz="2600" b="1" dirty="0">
              <a:solidFill>
                <a:schemeClr val="tx1"/>
              </a:solidFill>
              <a:latin typeface="Georgia" panose="02040502050405020303" pitchFamily="18" charset="0"/>
            </a:endParaRPr>
          </a:p>
        </p:txBody>
      </p:sp>
      <p:sp>
        <p:nvSpPr>
          <p:cNvPr id="3" name="Text Placeholder 2"/>
          <p:cNvSpPr>
            <a:spLocks noGrp="1"/>
          </p:cNvSpPr>
          <p:nvPr>
            <p:ph type="body" idx="1"/>
          </p:nvPr>
        </p:nvSpPr>
        <p:spPr>
          <a:xfrm>
            <a:off x="327547" y="1310184"/>
            <a:ext cx="8502554" cy="5186150"/>
          </a:xfrm>
        </p:spPr>
        <p:txBody>
          <a:bodyPr/>
          <a:lstStyle/>
          <a:p>
            <a:pPr>
              <a:spcBef>
                <a:spcPts val="1800"/>
              </a:spcBef>
            </a:pPr>
            <a:r>
              <a:rPr lang="en-US" sz="2400" b="1" dirty="0">
                <a:latin typeface="Georgia" panose="02040502050405020303" pitchFamily="18" charset="0"/>
              </a:rPr>
              <a:t>Clinical P</a:t>
            </a:r>
            <a:r>
              <a:rPr lang="en-US" sz="2400" b="1" dirty="0" smtClean="0">
                <a:latin typeface="Georgia" panose="02040502050405020303" pitchFamily="18" charset="0"/>
              </a:rPr>
              <a:t>harmacology: </a:t>
            </a:r>
            <a:r>
              <a:rPr lang="en-US" sz="2400" dirty="0">
                <a:latin typeface="Georgia" panose="02040502050405020303" pitchFamily="18" charset="0"/>
              </a:rPr>
              <a:t>T</a:t>
            </a:r>
            <a:r>
              <a:rPr lang="en-US" sz="2400" dirty="0" smtClean="0">
                <a:latin typeface="Georgia" panose="02040502050405020303" pitchFamily="18" charset="0"/>
              </a:rPr>
              <a:t>he </a:t>
            </a:r>
            <a:r>
              <a:rPr lang="en-US" sz="2400" dirty="0">
                <a:latin typeface="Georgia" panose="02040502050405020303" pitchFamily="18" charset="0"/>
              </a:rPr>
              <a:t>scientific study of drugs (both old and new) in </a:t>
            </a:r>
            <a:r>
              <a:rPr lang="en-US" sz="2400" dirty="0" smtClean="0">
                <a:latin typeface="Georgia" panose="02040502050405020303" pitchFamily="18" charset="0"/>
              </a:rPr>
              <a:t>man. </a:t>
            </a:r>
            <a:r>
              <a:rPr lang="en-US" sz="2400" dirty="0">
                <a:latin typeface="Georgia" panose="02040502050405020303" pitchFamily="18" charset="0"/>
              </a:rPr>
              <a:t>It includes </a:t>
            </a:r>
            <a:r>
              <a:rPr lang="en-US" sz="2400" dirty="0" smtClean="0">
                <a:latin typeface="Georgia" panose="02040502050405020303" pitchFamily="18" charset="0"/>
              </a:rPr>
              <a:t>pharmacodynamics </a:t>
            </a:r>
            <a:r>
              <a:rPr lang="en-US" sz="2400" dirty="0">
                <a:latin typeface="Georgia" panose="02040502050405020303" pitchFamily="18" charset="0"/>
              </a:rPr>
              <a:t>and </a:t>
            </a:r>
            <a:r>
              <a:rPr lang="en-US" sz="2400" dirty="0" smtClean="0">
                <a:latin typeface="Georgia" panose="02040502050405020303" pitchFamily="18" charset="0"/>
              </a:rPr>
              <a:t>pharmacokinetics investigations </a:t>
            </a:r>
            <a:r>
              <a:rPr lang="en-US" sz="2400" dirty="0">
                <a:latin typeface="Georgia" panose="02040502050405020303" pitchFamily="18" charset="0"/>
              </a:rPr>
              <a:t>in healthy volunteers and in patients; evaluation of efficacy and safety of drugs and comparative trials with other forms of treatment; surveillance of patterns of drug use, adverse effects, </a:t>
            </a:r>
            <a:r>
              <a:rPr lang="en-US" sz="2400" dirty="0" smtClean="0">
                <a:latin typeface="Georgia" panose="02040502050405020303" pitchFamily="18" charset="0"/>
              </a:rPr>
              <a:t>etc.</a:t>
            </a:r>
          </a:p>
          <a:p>
            <a:pPr>
              <a:spcBef>
                <a:spcPts val="1800"/>
              </a:spcBef>
            </a:pPr>
            <a:r>
              <a:rPr lang="en-US" sz="2400" dirty="0" smtClean="0">
                <a:latin typeface="Georgia" panose="02040502050405020303" pitchFamily="18" charset="0"/>
              </a:rPr>
              <a:t>The </a:t>
            </a:r>
            <a:r>
              <a:rPr lang="en-US" sz="2400" dirty="0">
                <a:latin typeface="Georgia" panose="02040502050405020303" pitchFamily="18" charset="0"/>
              </a:rPr>
              <a:t>aim of clinical pharmacology is to generate data for optimum use of drugs and the practice of ‘evidence based medicine</a:t>
            </a:r>
            <a:r>
              <a:rPr lang="en-US" sz="2400" dirty="0" smtClean="0">
                <a:latin typeface="Georgia" panose="02040502050405020303" pitchFamily="18" charset="0"/>
              </a:rPr>
              <a:t>’</a:t>
            </a:r>
            <a:endParaRPr lang="en-US" sz="2400" dirty="0">
              <a:latin typeface="Georgia" panose="02040502050405020303" pitchFamily="18" charset="0"/>
            </a:endParaRPr>
          </a:p>
        </p:txBody>
      </p:sp>
    </p:spTree>
    <p:extLst>
      <p:ext uri="{BB962C8B-B14F-4D97-AF65-F5344CB8AC3E}">
        <p14:creationId xmlns:p14="http://schemas.microsoft.com/office/powerpoint/2010/main" val="2755278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50"/>
            <a:ext cx="8785297" cy="1080354"/>
          </a:xfrm>
        </p:spPr>
        <p:txBody>
          <a:bodyPr/>
          <a:lstStyle/>
          <a:p>
            <a:pPr algn="l"/>
            <a:r>
              <a:rPr lang="en-US" sz="2600" b="1" dirty="0" smtClean="0">
                <a:latin typeface="Georgia" panose="02040502050405020303" pitchFamily="18" charset="0"/>
              </a:rPr>
              <a:t>Clinical Pharmacology …. Cont’d</a:t>
            </a:r>
            <a:endParaRPr lang="en-US" sz="2600" b="1" dirty="0">
              <a:latin typeface="Georgia" panose="02040502050405020303" pitchFamily="18" charset="0"/>
            </a:endParaRPr>
          </a:p>
        </p:txBody>
      </p:sp>
      <p:sp>
        <p:nvSpPr>
          <p:cNvPr id="3" name="Text Placeholder 2"/>
          <p:cNvSpPr>
            <a:spLocks noGrp="1"/>
          </p:cNvSpPr>
          <p:nvPr>
            <p:ph type="body" idx="1"/>
          </p:nvPr>
        </p:nvSpPr>
        <p:spPr>
          <a:xfrm>
            <a:off x="259307" y="1201005"/>
            <a:ext cx="8570794" cy="5363568"/>
          </a:xfrm>
        </p:spPr>
        <p:txBody>
          <a:bodyPr/>
          <a:lstStyle/>
          <a:p>
            <a:pPr marL="0" indent="0">
              <a:spcBef>
                <a:spcPts val="1800"/>
              </a:spcBef>
              <a:buNone/>
            </a:pPr>
            <a:r>
              <a:rPr lang="en-US" sz="2400" dirty="0" smtClean="0">
                <a:latin typeface="Georgia" panose="02040502050405020303" pitchFamily="18" charset="0"/>
              </a:rPr>
              <a:t>Clinical pharmacology focuses on:</a:t>
            </a:r>
          </a:p>
          <a:p>
            <a:pPr marL="342900" indent="-342900">
              <a:spcBef>
                <a:spcPts val="1800"/>
              </a:spcBef>
            </a:pPr>
            <a:r>
              <a:rPr lang="en-US" sz="2400" dirty="0" smtClean="0">
                <a:latin typeface="Georgia" panose="02040502050405020303" pitchFamily="18" charset="0"/>
              </a:rPr>
              <a:t>Drug pharmacodynamics and pharmacokinetics in humans</a:t>
            </a:r>
          </a:p>
          <a:p>
            <a:pPr marL="342900" indent="-342900">
              <a:spcBef>
                <a:spcPts val="1800"/>
              </a:spcBef>
            </a:pPr>
            <a:r>
              <a:rPr lang="en-US" sz="2400" dirty="0">
                <a:latin typeface="Georgia" panose="02040502050405020303" pitchFamily="18" charset="0"/>
              </a:rPr>
              <a:t>Evaluation of efficacy and safety of </a:t>
            </a:r>
            <a:r>
              <a:rPr lang="en-US" sz="2400" dirty="0" smtClean="0">
                <a:latin typeface="Georgia" panose="02040502050405020303" pitchFamily="18" charset="0"/>
              </a:rPr>
              <a:t>drugs</a:t>
            </a:r>
          </a:p>
          <a:p>
            <a:pPr marL="342900" indent="-342900">
              <a:spcBef>
                <a:spcPts val="1800"/>
              </a:spcBef>
            </a:pPr>
            <a:r>
              <a:rPr lang="en-US" sz="2400" dirty="0">
                <a:latin typeface="Georgia" panose="02040502050405020303" pitchFamily="18" charset="0"/>
              </a:rPr>
              <a:t>S</a:t>
            </a:r>
            <a:r>
              <a:rPr lang="en-US" sz="2400" dirty="0" smtClean="0">
                <a:latin typeface="Georgia" panose="02040502050405020303" pitchFamily="18" charset="0"/>
              </a:rPr>
              <a:t>urveillance </a:t>
            </a:r>
            <a:r>
              <a:rPr lang="en-US" sz="2400" dirty="0">
                <a:latin typeface="Georgia" panose="02040502050405020303" pitchFamily="18" charset="0"/>
              </a:rPr>
              <a:t>of patterns of drug </a:t>
            </a:r>
            <a:r>
              <a:rPr lang="en-US" sz="2400" dirty="0" smtClean="0">
                <a:latin typeface="Georgia" panose="02040502050405020303" pitchFamily="18" charset="0"/>
              </a:rPr>
              <a:t>use and adverse effects</a:t>
            </a:r>
          </a:p>
          <a:p>
            <a:pPr marL="342900" indent="-342900">
              <a:spcBef>
                <a:spcPts val="1800"/>
              </a:spcBef>
            </a:pPr>
            <a:r>
              <a:rPr lang="en-US" sz="2400" dirty="0" smtClean="0">
                <a:latin typeface="Georgia" panose="02040502050405020303" pitchFamily="18" charset="0"/>
              </a:rPr>
              <a:t>Pharmacotherapy</a:t>
            </a:r>
          </a:p>
          <a:p>
            <a:pPr marL="342900" indent="-342900">
              <a:spcBef>
                <a:spcPts val="1800"/>
              </a:spcBef>
            </a:pPr>
            <a:r>
              <a:rPr lang="en-US" sz="2400" dirty="0" smtClean="0">
                <a:latin typeface="Georgia" panose="02040502050405020303" pitchFamily="18" charset="0"/>
              </a:rPr>
              <a:t>Rational drug use</a:t>
            </a:r>
          </a:p>
          <a:p>
            <a:pPr marL="342900" indent="-342900">
              <a:spcBef>
                <a:spcPts val="1800"/>
              </a:spcBef>
            </a:pPr>
            <a:r>
              <a:rPr lang="en-US" sz="2400" dirty="0" smtClean="0">
                <a:latin typeface="Georgia" panose="02040502050405020303" pitchFamily="18" charset="0"/>
              </a:rPr>
              <a:t>Drug therapy in special populations (e.g. pregnancy, lactation, neonates and elderly patients)</a:t>
            </a:r>
          </a:p>
          <a:p>
            <a:pPr marL="342900" indent="-342900">
              <a:spcBef>
                <a:spcPts val="1800"/>
              </a:spcBef>
            </a:pPr>
            <a:r>
              <a:rPr lang="en-US" sz="2400" dirty="0" smtClean="0">
                <a:latin typeface="Georgia" panose="02040502050405020303" pitchFamily="18" charset="0"/>
              </a:rPr>
              <a:t>Pharmacogenomics</a:t>
            </a:r>
          </a:p>
        </p:txBody>
      </p:sp>
    </p:spTree>
    <p:extLst>
      <p:ext uri="{BB962C8B-B14F-4D97-AF65-F5344CB8AC3E}">
        <p14:creationId xmlns:p14="http://schemas.microsoft.com/office/powerpoint/2010/main" val="3948797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812592" cy="1080354"/>
          </a:xfrm>
        </p:spPr>
        <p:txBody>
          <a:bodyPr/>
          <a:lstStyle/>
          <a:p>
            <a:pPr algn="l"/>
            <a:r>
              <a:rPr lang="en-US" sz="2600" b="1" dirty="0">
                <a:solidFill>
                  <a:schemeClr val="tx1"/>
                </a:solidFill>
                <a:latin typeface="Georgia" panose="02040502050405020303" charset="0"/>
                <a:cs typeface="Georgia" panose="02040502050405020303" charset="0"/>
              </a:rPr>
              <a:t>COMMON </a:t>
            </a:r>
            <a:r>
              <a:rPr lang="en-US" sz="2600" b="1" dirty="0" smtClean="0">
                <a:solidFill>
                  <a:schemeClr val="tx1"/>
                </a:solidFill>
                <a:latin typeface="Georgia" panose="02040502050405020303" charset="0"/>
                <a:cs typeface="Georgia" panose="02040502050405020303" charset="0"/>
              </a:rPr>
              <a:t>TERMINOLOGIES </a:t>
            </a:r>
            <a:r>
              <a:rPr lang="en-US" sz="2600" b="1" dirty="0">
                <a:solidFill>
                  <a:schemeClr val="tx1"/>
                </a:solidFill>
                <a:latin typeface="Georgia" panose="02040502050405020303" charset="0"/>
                <a:cs typeface="Georgia" panose="02040502050405020303" charset="0"/>
              </a:rPr>
              <a:t>…. CONT’D</a:t>
            </a:r>
            <a:endParaRPr lang="en-US" sz="2600" b="1" dirty="0">
              <a:latin typeface="Georgia" panose="02040502050405020303" pitchFamily="18" charset="0"/>
            </a:endParaRPr>
          </a:p>
        </p:txBody>
      </p:sp>
      <p:sp>
        <p:nvSpPr>
          <p:cNvPr id="3" name="Text Placeholder 2"/>
          <p:cNvSpPr>
            <a:spLocks noGrp="1"/>
          </p:cNvSpPr>
          <p:nvPr>
            <p:ph type="body" idx="1"/>
          </p:nvPr>
        </p:nvSpPr>
        <p:spPr>
          <a:xfrm>
            <a:off x="327547" y="1201003"/>
            <a:ext cx="8502554" cy="5349921"/>
          </a:xfrm>
        </p:spPr>
        <p:txBody>
          <a:bodyPr/>
          <a:lstStyle/>
          <a:p>
            <a:pPr>
              <a:spcBef>
                <a:spcPts val="1800"/>
              </a:spcBef>
            </a:pPr>
            <a:r>
              <a:rPr lang="en-US" sz="2600" b="1" dirty="0" smtClean="0">
                <a:latin typeface="Georgia" panose="02040502050405020303" pitchFamily="18" charset="0"/>
              </a:rPr>
              <a:t>Toxicology:</a:t>
            </a:r>
            <a:r>
              <a:rPr lang="en-US" sz="2600" dirty="0" smtClean="0">
                <a:latin typeface="Georgia" panose="02040502050405020303" pitchFamily="18" charset="0"/>
              </a:rPr>
              <a:t> The </a:t>
            </a:r>
            <a:r>
              <a:rPr lang="en-US" sz="2600" dirty="0">
                <a:latin typeface="Georgia" panose="02040502050405020303" pitchFamily="18" charset="0"/>
              </a:rPr>
              <a:t>study of poisonous effect of drugs and other chemicals (household, environmental pollutant, industrial, agricultural, homicidal) with emphasis on detection, prevention and treatment of </a:t>
            </a:r>
            <a:r>
              <a:rPr lang="en-US" sz="2600" dirty="0" smtClean="0">
                <a:latin typeface="Georgia" panose="02040502050405020303" pitchFamily="18" charset="0"/>
              </a:rPr>
              <a:t>poisonings.</a:t>
            </a:r>
          </a:p>
          <a:p>
            <a:pPr>
              <a:spcBef>
                <a:spcPts val="1800"/>
              </a:spcBef>
            </a:pPr>
            <a:r>
              <a:rPr lang="en-US" sz="2600" dirty="0" smtClean="0">
                <a:latin typeface="Georgia" panose="02040502050405020303" pitchFamily="18" charset="0"/>
              </a:rPr>
              <a:t>It </a:t>
            </a:r>
            <a:r>
              <a:rPr lang="en-US" sz="2600" dirty="0">
                <a:latin typeface="Georgia" panose="02040502050405020303" pitchFamily="18" charset="0"/>
              </a:rPr>
              <a:t>also includes the study of adverse effects of drugs, since the same substance can be a drug or a poison, depending on the dose</a:t>
            </a:r>
            <a:r>
              <a:rPr lang="en-US" sz="2600" dirty="0" smtClean="0">
                <a:latin typeface="Georgia" panose="02040502050405020303" pitchFamily="18" charset="0"/>
              </a:rPr>
              <a:t>.</a:t>
            </a:r>
            <a:endParaRPr lang="en-US" sz="2600" dirty="0">
              <a:latin typeface="Georgia" panose="02040502050405020303" pitchFamily="18" charset="0"/>
            </a:endParaRPr>
          </a:p>
        </p:txBody>
      </p:sp>
    </p:spTree>
    <p:extLst>
      <p:ext uri="{BB962C8B-B14F-4D97-AF65-F5344CB8AC3E}">
        <p14:creationId xmlns:p14="http://schemas.microsoft.com/office/powerpoint/2010/main" val="275057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49"/>
            <a:ext cx="8785297" cy="1012115"/>
          </a:xfrm>
        </p:spPr>
        <p:txBody>
          <a:bodyPr/>
          <a:lstStyle/>
          <a:p>
            <a:pPr algn="l"/>
            <a:r>
              <a:rPr lang="en-US" sz="2600" b="1" dirty="0" smtClean="0">
                <a:latin typeface="Georgia" panose="02040502050405020303" pitchFamily="18" charset="0"/>
              </a:rPr>
              <a:t>COMMON TERMINOLOGIES …. CONT’D</a:t>
            </a:r>
            <a:endParaRPr lang="en-US" sz="2600" b="1" dirty="0">
              <a:latin typeface="Georgia" panose="02040502050405020303" pitchFamily="18" charset="0"/>
            </a:endParaRPr>
          </a:p>
        </p:txBody>
      </p:sp>
      <p:sp>
        <p:nvSpPr>
          <p:cNvPr id="3" name="Text Placeholder 2"/>
          <p:cNvSpPr>
            <a:spLocks noGrp="1"/>
          </p:cNvSpPr>
          <p:nvPr>
            <p:ph type="body" idx="1"/>
          </p:nvPr>
        </p:nvSpPr>
        <p:spPr>
          <a:xfrm>
            <a:off x="300251" y="1132765"/>
            <a:ext cx="8639032" cy="5527342"/>
          </a:xfrm>
        </p:spPr>
        <p:txBody>
          <a:bodyPr/>
          <a:lstStyle/>
          <a:p>
            <a:pPr marL="25400" indent="0">
              <a:spcBef>
                <a:spcPts val="1800"/>
              </a:spcBef>
              <a:buNone/>
            </a:pPr>
            <a:r>
              <a:rPr lang="en-US" sz="2400" b="1" dirty="0" smtClean="0">
                <a:latin typeface="Georgia" panose="02040502050405020303" pitchFamily="18" charset="0"/>
              </a:rPr>
              <a:t>Chemotherapy:</a:t>
            </a:r>
            <a:r>
              <a:rPr lang="en-US" sz="2400" dirty="0" smtClean="0">
                <a:latin typeface="Georgia" panose="02040502050405020303" pitchFamily="18" charset="0"/>
              </a:rPr>
              <a:t> The </a:t>
            </a:r>
            <a:r>
              <a:rPr lang="en-US" sz="2400" dirty="0">
                <a:latin typeface="Georgia" panose="02040502050405020303" pitchFamily="18" charset="0"/>
              </a:rPr>
              <a:t>treatment of systemic infection/malignancy with specific drugs that have selective toxicity for the infecting </a:t>
            </a:r>
            <a:r>
              <a:rPr lang="en-US" sz="2400" dirty="0" smtClean="0">
                <a:latin typeface="Georgia" panose="02040502050405020303" pitchFamily="18" charset="0"/>
              </a:rPr>
              <a:t>organism/malignant </a:t>
            </a:r>
            <a:r>
              <a:rPr lang="en-US" sz="2400" dirty="0">
                <a:latin typeface="Georgia" panose="02040502050405020303" pitchFamily="18" charset="0"/>
              </a:rPr>
              <a:t>cell with </a:t>
            </a:r>
            <a:r>
              <a:rPr lang="en-US" sz="2400" dirty="0" smtClean="0">
                <a:latin typeface="Georgia" panose="02040502050405020303" pitchFamily="18" charset="0"/>
              </a:rPr>
              <a:t>no/minimal </a:t>
            </a:r>
            <a:r>
              <a:rPr lang="en-US" sz="2400" dirty="0">
                <a:latin typeface="Georgia" panose="02040502050405020303" pitchFamily="18" charset="0"/>
              </a:rPr>
              <a:t>effects on the host </a:t>
            </a:r>
            <a:r>
              <a:rPr lang="en-US" sz="2400" dirty="0" smtClean="0">
                <a:latin typeface="Georgia" panose="02040502050405020303" pitchFamily="18" charset="0"/>
              </a:rPr>
              <a:t>cells</a:t>
            </a:r>
          </a:p>
          <a:p>
            <a:pPr marL="25400" indent="0">
              <a:spcBef>
                <a:spcPts val="1800"/>
              </a:spcBef>
              <a:buNone/>
            </a:pPr>
            <a:r>
              <a:rPr lang="en-US" sz="2400" dirty="0" smtClean="0">
                <a:latin typeface="Georgia" panose="02040502050405020303" pitchFamily="18" charset="0"/>
              </a:rPr>
              <a:t>Drugs </a:t>
            </a:r>
            <a:r>
              <a:rPr lang="en-US" sz="2400" dirty="0">
                <a:latin typeface="Georgia" panose="02040502050405020303" pitchFamily="18" charset="0"/>
              </a:rPr>
              <a:t>in general may thus be:</a:t>
            </a:r>
          </a:p>
          <a:p>
            <a:pPr marL="482600" indent="-457200">
              <a:spcBef>
                <a:spcPts val="1800"/>
              </a:spcBef>
              <a:buFont typeface="+mj-lt"/>
              <a:buAutoNum type="arabicPeriod"/>
            </a:pPr>
            <a:r>
              <a:rPr lang="en-US" sz="2400" b="1" dirty="0" err="1">
                <a:latin typeface="Georgia" panose="02040502050405020303" pitchFamily="18" charset="0"/>
              </a:rPr>
              <a:t>Pharmacodynamic</a:t>
            </a:r>
            <a:r>
              <a:rPr lang="en-US" sz="2400" b="1" dirty="0">
                <a:latin typeface="Georgia" panose="02040502050405020303" pitchFamily="18" charset="0"/>
              </a:rPr>
              <a:t> agents: </a:t>
            </a:r>
            <a:r>
              <a:rPr lang="en-US" sz="2400" dirty="0">
                <a:latin typeface="Georgia" panose="02040502050405020303" pitchFamily="18" charset="0"/>
              </a:rPr>
              <a:t>These are designed to have </a:t>
            </a:r>
            <a:r>
              <a:rPr lang="en-US" sz="2400" dirty="0" err="1">
                <a:latin typeface="Georgia" panose="02040502050405020303" pitchFamily="18" charset="0"/>
              </a:rPr>
              <a:t>Pharmacodynamic</a:t>
            </a:r>
            <a:r>
              <a:rPr lang="en-US" sz="2400" dirty="0">
                <a:latin typeface="Georgia" panose="02040502050405020303" pitchFamily="18" charset="0"/>
              </a:rPr>
              <a:t> effects in the recipient</a:t>
            </a:r>
          </a:p>
          <a:p>
            <a:pPr marL="482600" indent="-457200">
              <a:spcBef>
                <a:spcPts val="1800"/>
              </a:spcBef>
              <a:buFont typeface="+mj-lt"/>
              <a:buAutoNum type="arabicPeriod"/>
            </a:pPr>
            <a:r>
              <a:rPr lang="en-US" sz="2400" b="1" dirty="0">
                <a:latin typeface="Georgia" panose="02040502050405020303" pitchFamily="18" charset="0"/>
              </a:rPr>
              <a:t>Chemotherapeutic agents: </a:t>
            </a:r>
            <a:r>
              <a:rPr lang="en-US" sz="2400" dirty="0">
                <a:latin typeface="Georgia" panose="02040502050405020303" pitchFamily="18" charset="0"/>
              </a:rPr>
              <a:t>These are designed to inhibit/kill invading parasites/malignant cells and </a:t>
            </a:r>
            <a:r>
              <a:rPr lang="en-US" sz="2400" dirty="0" smtClean="0">
                <a:latin typeface="Georgia" panose="02040502050405020303" pitchFamily="18" charset="0"/>
              </a:rPr>
              <a:t>have minimal or no </a:t>
            </a:r>
            <a:r>
              <a:rPr lang="en-US" sz="2400" dirty="0" err="1" smtClean="0">
                <a:latin typeface="Georgia" panose="02040502050405020303" pitchFamily="18" charset="0"/>
              </a:rPr>
              <a:t>pharmacodynamic</a:t>
            </a:r>
            <a:r>
              <a:rPr lang="en-US" sz="2400" dirty="0" smtClean="0">
                <a:latin typeface="Georgia" panose="02040502050405020303" pitchFamily="18" charset="0"/>
              </a:rPr>
              <a:t> </a:t>
            </a:r>
            <a:r>
              <a:rPr lang="en-US" sz="2400" dirty="0">
                <a:latin typeface="Georgia" panose="02040502050405020303" pitchFamily="18" charset="0"/>
              </a:rPr>
              <a:t>effects in the </a:t>
            </a:r>
            <a:r>
              <a:rPr lang="en-US" sz="2400" dirty="0" smtClean="0">
                <a:latin typeface="Georgia" panose="02040502050405020303" pitchFamily="18" charset="0"/>
              </a:rPr>
              <a:t>recipient</a:t>
            </a:r>
            <a:endParaRPr lang="en-US" sz="2400" dirty="0">
              <a:latin typeface="Georgia" panose="02040502050405020303" pitchFamily="18" charset="0"/>
            </a:endParaRPr>
          </a:p>
        </p:txBody>
      </p:sp>
    </p:spTree>
    <p:extLst>
      <p:ext uri="{BB962C8B-B14F-4D97-AF65-F5344CB8AC3E}">
        <p14:creationId xmlns:p14="http://schemas.microsoft.com/office/powerpoint/2010/main" val="1968769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49"/>
            <a:ext cx="8785297" cy="1012115"/>
          </a:xfrm>
        </p:spPr>
        <p:txBody>
          <a:bodyPr/>
          <a:lstStyle/>
          <a:p>
            <a:pPr algn="l"/>
            <a:r>
              <a:rPr lang="en-US" sz="2600" b="1" dirty="0" smtClean="0">
                <a:latin typeface="Georgia" panose="02040502050405020303" pitchFamily="18" charset="0"/>
              </a:rPr>
              <a:t>COMMON TERMINOLOGIES …. CONT’D</a:t>
            </a:r>
            <a:endParaRPr lang="en-US" sz="2600" b="1" dirty="0">
              <a:latin typeface="Georgia" panose="02040502050405020303" pitchFamily="18" charset="0"/>
            </a:endParaRPr>
          </a:p>
        </p:txBody>
      </p:sp>
      <p:sp>
        <p:nvSpPr>
          <p:cNvPr id="3" name="Text Placeholder 2"/>
          <p:cNvSpPr>
            <a:spLocks noGrp="1"/>
          </p:cNvSpPr>
          <p:nvPr>
            <p:ph type="body" idx="1"/>
          </p:nvPr>
        </p:nvSpPr>
        <p:spPr>
          <a:xfrm>
            <a:off x="300251" y="1132765"/>
            <a:ext cx="8639032" cy="5527342"/>
          </a:xfrm>
        </p:spPr>
        <p:txBody>
          <a:bodyPr/>
          <a:lstStyle/>
          <a:p>
            <a:pPr marL="25400" indent="0">
              <a:spcBef>
                <a:spcPts val="1800"/>
              </a:spcBef>
              <a:buNone/>
            </a:pPr>
            <a:r>
              <a:rPr lang="en-US" sz="2600" b="1" dirty="0">
                <a:latin typeface="Georgia" panose="02040502050405020303" pitchFamily="18" charset="0"/>
              </a:rPr>
              <a:t>Pharmacy: </a:t>
            </a:r>
            <a:r>
              <a:rPr lang="en-US" sz="2600" dirty="0">
                <a:latin typeface="Georgia" panose="02040502050405020303" pitchFamily="18" charset="0"/>
              </a:rPr>
              <a:t>Art and science of compounding and dispensing drugs. Includes collection, identification, purification, isolation, synthesis, standardization and quality control of medicinal substances</a:t>
            </a:r>
          </a:p>
          <a:p>
            <a:pPr marL="25400" indent="0">
              <a:spcBef>
                <a:spcPts val="1800"/>
              </a:spcBef>
              <a:buNone/>
            </a:pPr>
            <a:r>
              <a:rPr lang="en-US" sz="2600" b="1" dirty="0">
                <a:latin typeface="Georgia" panose="02040502050405020303" pitchFamily="18" charset="0"/>
              </a:rPr>
              <a:t>Pharmaceutics: </a:t>
            </a:r>
            <a:r>
              <a:rPr lang="en-US" sz="2600" dirty="0">
                <a:latin typeface="Georgia" panose="02040502050405020303" pitchFamily="18" charset="0"/>
              </a:rPr>
              <a:t>Primarily technological science. Deals with large scale manufacture of </a:t>
            </a:r>
            <a:r>
              <a:rPr lang="en-US" sz="2600" dirty="0" smtClean="0">
                <a:latin typeface="Georgia" panose="02040502050405020303" pitchFamily="18" charset="0"/>
              </a:rPr>
              <a:t>drugs.</a:t>
            </a:r>
          </a:p>
          <a:p>
            <a:pPr marL="25400" indent="0">
              <a:spcBef>
                <a:spcPts val="1800"/>
              </a:spcBef>
              <a:buNone/>
            </a:pPr>
            <a:r>
              <a:rPr lang="en-US" sz="2600" b="1" dirty="0" smtClean="0">
                <a:latin typeface="Georgia" panose="02040502050405020303" pitchFamily="18" charset="0"/>
              </a:rPr>
              <a:t>Pharmacopoeia:</a:t>
            </a:r>
            <a:r>
              <a:rPr lang="en-US" sz="2600" dirty="0" smtClean="0">
                <a:latin typeface="Georgia" panose="02040502050405020303" pitchFamily="18" charset="0"/>
              </a:rPr>
              <a:t> The official publication containing a list of drugs and medicinal preparations approved for use, their formulae and other information needed to prepare a drug; their physical properties, tests for their identity, purity and potency</a:t>
            </a:r>
            <a:endParaRPr lang="en-US" sz="2600" dirty="0">
              <a:latin typeface="Georgia" panose="02040502050405020303" pitchFamily="18" charset="0"/>
            </a:endParaRPr>
          </a:p>
        </p:txBody>
      </p:sp>
    </p:spTree>
    <p:extLst>
      <p:ext uri="{BB962C8B-B14F-4D97-AF65-F5344CB8AC3E}">
        <p14:creationId xmlns:p14="http://schemas.microsoft.com/office/powerpoint/2010/main" val="576582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49"/>
            <a:ext cx="8785297" cy="1012115"/>
          </a:xfrm>
        </p:spPr>
        <p:txBody>
          <a:bodyPr/>
          <a:lstStyle/>
          <a:p>
            <a:pPr algn="l"/>
            <a:r>
              <a:rPr lang="en-US" sz="2800" b="1" dirty="0" smtClean="0">
                <a:latin typeface="Georgia" panose="02040502050405020303" pitchFamily="18" charset="0"/>
              </a:rPr>
              <a:t>Pharmacopoeia …. Cont’d</a:t>
            </a:r>
            <a:endParaRPr lang="en-US" sz="2800" b="1" dirty="0">
              <a:latin typeface="Georgia" panose="02040502050405020303" pitchFamily="18" charset="0"/>
            </a:endParaRPr>
          </a:p>
        </p:txBody>
      </p:sp>
      <p:sp>
        <p:nvSpPr>
          <p:cNvPr id="3" name="Text Placeholder 2"/>
          <p:cNvSpPr>
            <a:spLocks noGrp="1"/>
          </p:cNvSpPr>
          <p:nvPr>
            <p:ph type="body" idx="1"/>
          </p:nvPr>
        </p:nvSpPr>
        <p:spPr>
          <a:xfrm>
            <a:off x="300251" y="1132765"/>
            <a:ext cx="8639032" cy="5527342"/>
          </a:xfrm>
        </p:spPr>
        <p:txBody>
          <a:bodyPr/>
          <a:lstStyle/>
          <a:p>
            <a:pPr>
              <a:spcBef>
                <a:spcPts val="1800"/>
              </a:spcBef>
            </a:pPr>
            <a:r>
              <a:rPr lang="en-US" sz="2600" dirty="0" smtClean="0">
                <a:latin typeface="Georgia" panose="02040502050405020303" pitchFamily="18" charset="0"/>
              </a:rPr>
              <a:t>Each country may follow its own pharmacopoeia to guide its clinicians and pharmacists e.g. the Indian </a:t>
            </a:r>
            <a:r>
              <a:rPr lang="en-US" sz="2600" dirty="0" err="1" smtClean="0">
                <a:latin typeface="Georgia" panose="02040502050405020303" pitchFamily="18" charset="0"/>
              </a:rPr>
              <a:t>Pharmacopoiea</a:t>
            </a:r>
            <a:r>
              <a:rPr lang="en-US" sz="2600" dirty="0">
                <a:latin typeface="Georgia" panose="02040502050405020303" pitchFamily="18" charset="0"/>
              </a:rPr>
              <a:t> </a:t>
            </a:r>
            <a:r>
              <a:rPr lang="en-US" sz="2600" dirty="0" smtClean="0">
                <a:latin typeface="Georgia" panose="02040502050405020303" pitchFamily="18" charset="0"/>
              </a:rPr>
              <a:t>(IP), the British </a:t>
            </a:r>
            <a:r>
              <a:rPr lang="en-US" sz="2600" dirty="0" err="1" smtClean="0">
                <a:latin typeface="Georgia" panose="02040502050405020303" pitchFamily="18" charset="0"/>
              </a:rPr>
              <a:t>Pharmacopoiea</a:t>
            </a:r>
            <a:r>
              <a:rPr lang="en-US" sz="2600" dirty="0" smtClean="0">
                <a:latin typeface="Georgia" panose="02040502050405020303" pitchFamily="18" charset="0"/>
              </a:rPr>
              <a:t> (BP) and the United States </a:t>
            </a:r>
            <a:r>
              <a:rPr lang="en-US" sz="2600" dirty="0" err="1" smtClean="0">
                <a:latin typeface="Georgia" panose="02040502050405020303" pitchFamily="18" charset="0"/>
              </a:rPr>
              <a:t>Pharmacopoiea</a:t>
            </a:r>
            <a:r>
              <a:rPr lang="en-US" sz="2600" dirty="0" smtClean="0">
                <a:latin typeface="Georgia" panose="02040502050405020303" pitchFamily="18" charset="0"/>
              </a:rPr>
              <a:t> (USP)</a:t>
            </a:r>
          </a:p>
          <a:p>
            <a:pPr>
              <a:spcBef>
                <a:spcPts val="1800"/>
              </a:spcBef>
            </a:pPr>
            <a:r>
              <a:rPr lang="en-US" sz="2600" dirty="0" smtClean="0">
                <a:latin typeface="Georgia" panose="02040502050405020303" pitchFamily="18" charset="0"/>
              </a:rPr>
              <a:t>The list is revised at regular periods to delete obsolete drugs and to include newly introduced ones</a:t>
            </a:r>
            <a:endParaRPr lang="en-US" sz="2600" dirty="0">
              <a:latin typeface="Georgia" panose="02040502050405020303" pitchFamily="18" charset="0"/>
            </a:endParaRPr>
          </a:p>
        </p:txBody>
      </p:sp>
    </p:spTree>
    <p:extLst>
      <p:ext uri="{BB962C8B-B14F-4D97-AF65-F5344CB8AC3E}">
        <p14:creationId xmlns:p14="http://schemas.microsoft.com/office/powerpoint/2010/main" val="2638629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49"/>
            <a:ext cx="8798944" cy="1189535"/>
          </a:xfrm>
        </p:spPr>
        <p:txBody>
          <a:bodyPr/>
          <a:lstStyle/>
          <a:p>
            <a:pPr algn="l"/>
            <a:r>
              <a:rPr lang="en-US" sz="2800" b="1" dirty="0" smtClean="0">
                <a:latin typeface="Georgia" panose="02040502050405020303" pitchFamily="18" charset="0"/>
              </a:rPr>
              <a:t>DRUG NAMES</a:t>
            </a:r>
            <a:endParaRPr lang="en-US" sz="2800" b="1" dirty="0">
              <a:latin typeface="Georgia" panose="02040502050405020303" pitchFamily="18" charset="0"/>
            </a:endParaRPr>
          </a:p>
        </p:txBody>
      </p:sp>
      <p:sp>
        <p:nvSpPr>
          <p:cNvPr id="3" name="Text Placeholder 2"/>
          <p:cNvSpPr>
            <a:spLocks noGrp="1"/>
          </p:cNvSpPr>
          <p:nvPr>
            <p:ph type="body" idx="1"/>
          </p:nvPr>
        </p:nvSpPr>
        <p:spPr>
          <a:xfrm>
            <a:off x="327547" y="1310183"/>
            <a:ext cx="8502554" cy="5256871"/>
          </a:xfrm>
        </p:spPr>
        <p:txBody>
          <a:bodyPr/>
          <a:lstStyle/>
          <a:p>
            <a:pPr marL="0" indent="0">
              <a:spcBef>
                <a:spcPts val="1800"/>
              </a:spcBef>
              <a:buNone/>
              <a:defRPr/>
            </a:pPr>
            <a:r>
              <a:rPr lang="en-US" sz="2600" b="1" dirty="0">
                <a:latin typeface="Georgia" panose="02040502050405020303" pitchFamily="18" charset="0"/>
              </a:rPr>
              <a:t>Chemical name</a:t>
            </a:r>
          </a:p>
          <a:p>
            <a:pPr>
              <a:spcBef>
                <a:spcPts val="1800"/>
              </a:spcBef>
              <a:defRPr/>
            </a:pPr>
            <a:r>
              <a:rPr lang="en-US" sz="2600" dirty="0">
                <a:latin typeface="Georgia" panose="02040502050405020303" pitchFamily="18" charset="0"/>
              </a:rPr>
              <a:t>Describes the drug’s chemical composition and molecular structure</a:t>
            </a:r>
          </a:p>
          <a:p>
            <a:pPr>
              <a:spcBef>
                <a:spcPts val="1800"/>
              </a:spcBef>
              <a:defRPr/>
            </a:pPr>
            <a:r>
              <a:rPr lang="en-US" sz="2600" dirty="0">
                <a:latin typeface="Georgia" panose="02040502050405020303" pitchFamily="18" charset="0"/>
              </a:rPr>
              <a:t>The chemical name is assigned according to rules of nomenclature of chemical compounds</a:t>
            </a:r>
          </a:p>
          <a:p>
            <a:pPr>
              <a:spcBef>
                <a:spcPts val="1800"/>
              </a:spcBef>
              <a:defRPr/>
            </a:pPr>
            <a:r>
              <a:rPr lang="en-US" sz="2600" dirty="0">
                <a:latin typeface="Georgia" panose="02040502050405020303" pitchFamily="18" charset="0"/>
              </a:rPr>
              <a:t>Example: The chemical name for </a:t>
            </a:r>
            <a:r>
              <a:rPr lang="en-US" sz="2600" dirty="0" err="1">
                <a:latin typeface="Georgia" panose="02040502050405020303" pitchFamily="18" charset="0"/>
              </a:rPr>
              <a:t>paracetamol</a:t>
            </a:r>
            <a:r>
              <a:rPr lang="en-US" sz="2600" dirty="0">
                <a:latin typeface="Georgia" panose="02040502050405020303" pitchFamily="18" charset="0"/>
              </a:rPr>
              <a:t> is N-(4-hydroxyphenyl)</a:t>
            </a:r>
            <a:r>
              <a:rPr lang="en-US" sz="2600" dirty="0" err="1">
                <a:latin typeface="Georgia" panose="02040502050405020303" pitchFamily="18" charset="0"/>
              </a:rPr>
              <a:t>ethanamide</a:t>
            </a:r>
            <a:r>
              <a:rPr lang="en-US" sz="2600" dirty="0">
                <a:latin typeface="Georgia" panose="02040502050405020303" pitchFamily="18" charset="0"/>
              </a:rPr>
              <a:t> [aka N-(4-hydroxyphenyl)</a:t>
            </a:r>
            <a:r>
              <a:rPr lang="en-US" sz="2600" dirty="0" err="1">
                <a:latin typeface="Georgia" panose="02040502050405020303" pitchFamily="18" charset="0"/>
              </a:rPr>
              <a:t>acetamide</a:t>
            </a:r>
            <a:r>
              <a:rPr lang="en-US" sz="2600" dirty="0" smtClean="0">
                <a:latin typeface="Georgia" panose="02040502050405020303" pitchFamily="18" charset="0"/>
              </a:rPr>
              <a:t>]</a:t>
            </a:r>
            <a:endParaRPr lang="en-US" sz="2600" b="1" dirty="0">
              <a:latin typeface="Georgia" panose="02040502050405020303" pitchFamily="18" charset="0"/>
            </a:endParaRPr>
          </a:p>
        </p:txBody>
      </p:sp>
    </p:spTree>
    <p:extLst>
      <p:ext uri="{BB962C8B-B14F-4D97-AF65-F5344CB8AC3E}">
        <p14:creationId xmlns:p14="http://schemas.microsoft.com/office/powerpoint/2010/main" val="4056462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49"/>
            <a:ext cx="8771649" cy="1189535"/>
          </a:xfrm>
        </p:spPr>
        <p:txBody>
          <a:bodyPr/>
          <a:lstStyle/>
          <a:p>
            <a:pPr algn="l"/>
            <a:r>
              <a:rPr lang="en-US" sz="2800" b="1" dirty="0" smtClean="0">
                <a:latin typeface="Georgia" panose="02040502050405020303" pitchFamily="18" charset="0"/>
              </a:rPr>
              <a:t>DRUG NAMES …. CONT’D</a:t>
            </a:r>
            <a:endParaRPr lang="en-US" sz="2800" b="1" dirty="0">
              <a:latin typeface="Georgia" panose="02040502050405020303" pitchFamily="18" charset="0"/>
            </a:endParaRPr>
          </a:p>
        </p:txBody>
      </p:sp>
      <p:sp>
        <p:nvSpPr>
          <p:cNvPr id="3" name="Text Placeholder 2"/>
          <p:cNvSpPr>
            <a:spLocks noGrp="1"/>
          </p:cNvSpPr>
          <p:nvPr>
            <p:ph type="body" idx="1"/>
          </p:nvPr>
        </p:nvSpPr>
        <p:spPr>
          <a:xfrm>
            <a:off x="263236" y="1205345"/>
            <a:ext cx="8566865" cy="5361709"/>
          </a:xfrm>
        </p:spPr>
        <p:txBody>
          <a:bodyPr/>
          <a:lstStyle/>
          <a:p>
            <a:pPr marL="0" indent="0">
              <a:spcBef>
                <a:spcPts val="1800"/>
              </a:spcBef>
              <a:buNone/>
              <a:defRPr/>
            </a:pPr>
            <a:r>
              <a:rPr lang="en-US" sz="2600" b="1" dirty="0" smtClean="0">
                <a:latin typeface="Georgia" panose="02040502050405020303" pitchFamily="18" charset="0"/>
              </a:rPr>
              <a:t>Generic </a:t>
            </a:r>
            <a:r>
              <a:rPr lang="en-US" sz="2600" b="1" dirty="0">
                <a:latin typeface="Georgia" panose="02040502050405020303" pitchFamily="18" charset="0"/>
              </a:rPr>
              <a:t>name (</a:t>
            </a:r>
            <a:r>
              <a:rPr lang="en-US" sz="2600" b="1" dirty="0" smtClean="0">
                <a:latin typeface="Georgia" panose="02040502050405020303" pitchFamily="18" charset="0"/>
              </a:rPr>
              <a:t>non-proprietary </a:t>
            </a:r>
            <a:r>
              <a:rPr lang="en-US" sz="2600" b="1" dirty="0">
                <a:latin typeface="Georgia" panose="02040502050405020303" pitchFamily="18" charset="0"/>
              </a:rPr>
              <a:t>name)</a:t>
            </a:r>
          </a:p>
          <a:p>
            <a:pPr>
              <a:spcBef>
                <a:spcPts val="1800"/>
              </a:spcBef>
              <a:defRPr/>
            </a:pPr>
            <a:r>
              <a:rPr lang="en-US" sz="2600" dirty="0">
                <a:latin typeface="Georgia" panose="02040502050405020303" pitchFamily="18" charset="0"/>
              </a:rPr>
              <a:t>It is the name accepted by a competent scientific body/authority, e.g. the United States Adopted Name (</a:t>
            </a:r>
            <a:r>
              <a:rPr lang="en-US" sz="2600" dirty="0" smtClean="0">
                <a:latin typeface="Georgia" panose="02040502050405020303" pitchFamily="18" charset="0"/>
              </a:rPr>
              <a:t>USAN) and British Approved Name (BAN).</a:t>
            </a:r>
          </a:p>
          <a:p>
            <a:pPr>
              <a:spcBef>
                <a:spcPts val="1800"/>
              </a:spcBef>
              <a:defRPr/>
            </a:pPr>
            <a:r>
              <a:rPr lang="en-US" sz="2600" dirty="0">
                <a:latin typeface="Georgia" panose="02040502050405020303" pitchFamily="18" charset="0"/>
              </a:rPr>
              <a:t>The generic name is derived from the chemical name</a:t>
            </a:r>
          </a:p>
          <a:p>
            <a:pPr>
              <a:spcBef>
                <a:spcPts val="1800"/>
              </a:spcBef>
              <a:defRPr/>
            </a:pPr>
            <a:r>
              <a:rPr lang="en-US" sz="2600" dirty="0">
                <a:latin typeface="Georgia" panose="02040502050405020303" pitchFamily="18" charset="0"/>
              </a:rPr>
              <a:t>The generic name is the common established name of a drug irrespective of its </a:t>
            </a:r>
            <a:r>
              <a:rPr lang="en-US" sz="2600" dirty="0" smtClean="0">
                <a:latin typeface="Georgia" panose="02040502050405020303" pitchFamily="18" charset="0"/>
              </a:rPr>
              <a:t>manufacturer</a:t>
            </a:r>
            <a:endParaRPr lang="en-US" sz="2600" dirty="0">
              <a:latin typeface="Georgia" panose="02040502050405020303" pitchFamily="18" charset="0"/>
            </a:endParaRPr>
          </a:p>
          <a:p>
            <a:pPr>
              <a:spcBef>
                <a:spcPts val="1800"/>
              </a:spcBef>
              <a:defRPr/>
            </a:pPr>
            <a:r>
              <a:rPr lang="en-US" sz="2600" dirty="0">
                <a:latin typeface="Georgia" panose="02040502050405020303" pitchFamily="18" charset="0"/>
              </a:rPr>
              <a:t>Example: </a:t>
            </a:r>
            <a:r>
              <a:rPr lang="en-US" sz="2600" dirty="0" err="1">
                <a:latin typeface="Georgia" panose="02040502050405020303" pitchFamily="18" charset="0"/>
              </a:rPr>
              <a:t>Paracetamol</a:t>
            </a:r>
            <a:r>
              <a:rPr lang="en-US" sz="2600" dirty="0">
                <a:latin typeface="Georgia" panose="02040502050405020303" pitchFamily="18" charset="0"/>
              </a:rPr>
              <a:t> (USA: Acetaminophen</a:t>
            </a:r>
            <a:r>
              <a:rPr lang="en-US" sz="2600" dirty="0" smtClean="0">
                <a:latin typeface="Georgia" panose="02040502050405020303" pitchFamily="18" charset="0"/>
              </a:rPr>
              <a:t>)</a:t>
            </a:r>
            <a:endParaRPr lang="en-US" sz="2600" dirty="0">
              <a:latin typeface="Georgia" panose="02040502050405020303" pitchFamily="18" charset="0"/>
            </a:endParaRPr>
          </a:p>
        </p:txBody>
      </p:sp>
    </p:spTree>
    <p:extLst>
      <p:ext uri="{BB962C8B-B14F-4D97-AF65-F5344CB8AC3E}">
        <p14:creationId xmlns:p14="http://schemas.microsoft.com/office/powerpoint/2010/main" val="1024979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300355" y="1517014"/>
            <a:ext cx="8353425" cy="4760955"/>
          </a:xfrm>
          <a:prstGeom prst="rect">
            <a:avLst/>
          </a:prstGeom>
          <a:noFill/>
          <a:ln>
            <a:noFill/>
          </a:ln>
        </p:spPr>
        <p:txBody>
          <a:bodyPr spcFirstLastPara="1" wrap="square" lIns="91425" tIns="45700" rIns="91425" bIns="45700" anchor="t" anchorCtr="0">
            <a:noAutofit/>
          </a:bodyPr>
          <a:lstStyle/>
          <a:p>
            <a:pPr lvl="0">
              <a:spcBef>
                <a:spcPts val="1800"/>
              </a:spcBef>
              <a:buClr>
                <a:schemeClr val="dk1"/>
              </a:buClr>
            </a:pPr>
            <a:r>
              <a:rPr lang="en-US" sz="2800" dirty="0" smtClean="0">
                <a:solidFill>
                  <a:schemeClr val="dk1"/>
                </a:solidFill>
                <a:latin typeface="Georgia" panose="02040502050405020303" charset="0"/>
                <a:cs typeface="Georgia" panose="02040502050405020303" charset="0"/>
              </a:rPr>
              <a:t>Pharmacology </a:t>
            </a:r>
            <a:r>
              <a:rPr lang="en-US" sz="2800" dirty="0">
                <a:solidFill>
                  <a:schemeClr val="dk1"/>
                </a:solidFill>
                <a:latin typeface="Georgia" panose="02040502050405020303" charset="0"/>
                <a:cs typeface="Georgia" panose="02040502050405020303" charset="0"/>
              </a:rPr>
              <a:t>is </a:t>
            </a:r>
            <a:r>
              <a:rPr lang="en-US" sz="2800" dirty="0" smtClean="0">
                <a:solidFill>
                  <a:schemeClr val="dk1"/>
                </a:solidFill>
                <a:latin typeface="Georgia" panose="02040502050405020303" charset="0"/>
                <a:cs typeface="Georgia" panose="02040502050405020303" charset="0"/>
              </a:rPr>
              <a:t>the </a:t>
            </a:r>
            <a:r>
              <a:rPr lang="en-US" sz="2800" dirty="0">
                <a:solidFill>
                  <a:schemeClr val="dk1"/>
                </a:solidFill>
                <a:latin typeface="Georgia" panose="02040502050405020303" charset="0"/>
                <a:cs typeface="Georgia" panose="02040502050405020303" charset="0"/>
              </a:rPr>
              <a:t>branch of pharmaceutical sciences concerned with the study of the interaction of chemical substances (drugs) which exert biochemical or physiological effects on cells, tissues, organs, or whole organism function. </a:t>
            </a:r>
            <a:endParaRPr lang="en-US" sz="2800" b="0" i="0" u="none" strike="noStrike" cap="none" dirty="0">
              <a:solidFill>
                <a:schemeClr val="dk1"/>
              </a:solidFill>
              <a:latin typeface="Georgia" panose="02040502050405020303" charset="0"/>
              <a:cs typeface="Georgia" panose="02040502050405020303" charset="0"/>
              <a:sym typeface="Arial" panose="020B0604020202020204"/>
            </a:endParaRPr>
          </a:p>
        </p:txBody>
      </p:sp>
      <p:sp>
        <p:nvSpPr>
          <p:cNvPr id="203" name="Google Shape;203;p29"/>
          <p:cNvSpPr txBox="1"/>
          <p:nvPr/>
        </p:nvSpPr>
        <p:spPr>
          <a:xfrm>
            <a:off x="141605" y="53975"/>
            <a:ext cx="6705600" cy="1065141"/>
          </a:xfrm>
          <a:prstGeom prst="rect">
            <a:avLst/>
          </a:prstGeom>
          <a:noFill/>
          <a:ln>
            <a:noFill/>
          </a:ln>
        </p:spPr>
        <p:txBody>
          <a:bodyPr spcFirstLastPara="1" wrap="square" lIns="91425" tIns="45700" rIns="91425" bIns="45700" anchor="ctr" anchorCtr="0">
            <a:noAutofit/>
          </a:bodyPr>
          <a:lstStyle/>
          <a:p>
            <a:pPr lvl="0">
              <a:buClr>
                <a:srgbClr val="7030A0"/>
              </a:buClr>
            </a:pPr>
            <a:r>
              <a:rPr lang="en-US" sz="3200" b="1" dirty="0" smtClean="0">
                <a:solidFill>
                  <a:srgbClr val="7030A0"/>
                </a:solidFill>
                <a:latin typeface="Georgia" panose="02040502050405020303" charset="0"/>
                <a:cs typeface="Georgia" panose="02040502050405020303" charset="0"/>
              </a:rPr>
              <a:t>INTRODUCTION</a:t>
            </a:r>
            <a:endParaRPr lang="en-US" sz="3200" b="1" dirty="0">
              <a:solidFill>
                <a:srgbClr val="7030A0"/>
              </a:solidFill>
              <a:latin typeface="Georgia" panose="02040502050405020303" charset="0"/>
              <a:cs typeface="Georgia" panose="02040502050405020303" charset="0"/>
            </a:endParaRPr>
          </a:p>
        </p:txBody>
      </p:sp>
    </p:spTree>
    <p:extLst>
      <p:ext uri="{BB962C8B-B14F-4D97-AF65-F5344CB8AC3E}">
        <p14:creationId xmlns:p14="http://schemas.microsoft.com/office/powerpoint/2010/main" val="90713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50"/>
            <a:ext cx="8782195" cy="973860"/>
          </a:xfrm>
        </p:spPr>
        <p:txBody>
          <a:bodyPr/>
          <a:lstStyle/>
          <a:p>
            <a:pPr algn="l"/>
            <a:r>
              <a:rPr lang="en-US" sz="2600" b="1" dirty="0">
                <a:latin typeface="Georgia" panose="02040502050405020303" pitchFamily="18" charset="0"/>
              </a:rPr>
              <a:t>Generic name …. </a:t>
            </a:r>
            <a:r>
              <a:rPr lang="en-US" sz="2600" b="1" dirty="0" smtClean="0">
                <a:latin typeface="Georgia" panose="02040502050405020303" pitchFamily="18" charset="0"/>
              </a:rPr>
              <a:t>Cont’d</a:t>
            </a:r>
            <a:endParaRPr lang="en-US" sz="2600" b="1" dirty="0">
              <a:latin typeface="Georgia" panose="02040502050405020303" pitchFamily="18" charset="0"/>
            </a:endParaRPr>
          </a:p>
        </p:txBody>
      </p:sp>
      <p:sp>
        <p:nvSpPr>
          <p:cNvPr id="3" name="Text Placeholder 2"/>
          <p:cNvSpPr>
            <a:spLocks noGrp="1"/>
          </p:cNvSpPr>
          <p:nvPr>
            <p:ph type="body" idx="1"/>
          </p:nvPr>
        </p:nvSpPr>
        <p:spPr>
          <a:xfrm>
            <a:off x="263236" y="1219200"/>
            <a:ext cx="8566865" cy="5375564"/>
          </a:xfrm>
        </p:spPr>
        <p:txBody>
          <a:bodyPr/>
          <a:lstStyle/>
          <a:p>
            <a:pPr indent="-457200">
              <a:spcBef>
                <a:spcPts val="1200"/>
              </a:spcBef>
              <a:defRPr/>
            </a:pPr>
            <a:r>
              <a:rPr lang="en-US" sz="2400" dirty="0" smtClean="0">
                <a:latin typeface="Georgia" panose="02040502050405020303" pitchFamily="18" charset="0"/>
              </a:rPr>
              <a:t>The </a:t>
            </a:r>
            <a:r>
              <a:rPr lang="en-US" sz="2400" dirty="0">
                <a:latin typeface="Georgia" panose="02040502050405020303" pitchFamily="18" charset="0"/>
              </a:rPr>
              <a:t>non-proprietary names of newer drugs are kept uniform by an agreement to use the Recommended International Non-proprietary Name (</a:t>
            </a:r>
            <a:r>
              <a:rPr lang="en-US" sz="2400" dirty="0" err="1">
                <a:latin typeface="Georgia" panose="02040502050405020303" pitchFamily="18" charset="0"/>
              </a:rPr>
              <a:t>rINN</a:t>
            </a:r>
            <a:r>
              <a:rPr lang="en-US" sz="2400" dirty="0">
                <a:latin typeface="Georgia" panose="02040502050405020303" pitchFamily="18" charset="0"/>
              </a:rPr>
              <a:t>) in all member countries of the WHO. </a:t>
            </a:r>
            <a:endParaRPr lang="en-US" sz="2400" dirty="0" smtClean="0">
              <a:latin typeface="Georgia" panose="02040502050405020303" pitchFamily="18" charset="0"/>
            </a:endParaRPr>
          </a:p>
          <a:p>
            <a:pPr indent="-457200">
              <a:spcBef>
                <a:spcPts val="1200"/>
              </a:spcBef>
              <a:defRPr/>
            </a:pPr>
            <a:r>
              <a:rPr lang="en-US" sz="2400" dirty="0">
                <a:latin typeface="Georgia" panose="02040502050405020303" pitchFamily="18" charset="0"/>
              </a:rPr>
              <a:t> The BAN of older drugs as well has now been modified to be commensurate with </a:t>
            </a:r>
            <a:r>
              <a:rPr lang="en-US" sz="2400" dirty="0" err="1">
                <a:latin typeface="Georgia" panose="02040502050405020303" pitchFamily="18" charset="0"/>
              </a:rPr>
              <a:t>rINN</a:t>
            </a:r>
            <a:r>
              <a:rPr lang="en-US" sz="2400" dirty="0">
                <a:latin typeface="Georgia" panose="02040502050405020303" pitchFamily="18" charset="0"/>
              </a:rPr>
              <a:t>. However, many older drugs still have more than one non-proprietary names, e.g. ‘meperidine’ and ‘pethidine’ or ‘lidocaine’ and ‘lignocaine’ for the same </a:t>
            </a:r>
            <a:r>
              <a:rPr lang="en-US" sz="2400" dirty="0" smtClean="0">
                <a:latin typeface="Georgia" panose="02040502050405020303" pitchFamily="18" charset="0"/>
              </a:rPr>
              <a:t>drugs.</a:t>
            </a:r>
          </a:p>
          <a:p>
            <a:pPr indent="-457200">
              <a:spcBef>
                <a:spcPts val="1200"/>
              </a:spcBef>
              <a:defRPr/>
            </a:pPr>
            <a:r>
              <a:rPr lang="en-US" sz="2400" dirty="0">
                <a:latin typeface="Georgia" panose="02040502050405020303" pitchFamily="18" charset="0"/>
              </a:rPr>
              <a:t>Until the drug is included in a pharmacopoeia, the non-proprietary name may also be called the </a:t>
            </a:r>
            <a:r>
              <a:rPr lang="en-US" sz="2400" b="1" i="1" dirty="0">
                <a:latin typeface="Georgia" panose="02040502050405020303" pitchFamily="18" charset="0"/>
              </a:rPr>
              <a:t>approved name</a:t>
            </a:r>
            <a:r>
              <a:rPr lang="en-US" sz="2400" dirty="0">
                <a:latin typeface="Georgia" panose="02040502050405020303" pitchFamily="18" charset="0"/>
              </a:rPr>
              <a:t>. After its appearance in the official publication, it becomes the official (generic) name. </a:t>
            </a:r>
          </a:p>
        </p:txBody>
      </p:sp>
    </p:spTree>
    <p:extLst>
      <p:ext uri="{BB962C8B-B14F-4D97-AF65-F5344CB8AC3E}">
        <p14:creationId xmlns:p14="http://schemas.microsoft.com/office/powerpoint/2010/main" val="372696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49"/>
            <a:ext cx="6629400" cy="1025763"/>
          </a:xfrm>
        </p:spPr>
        <p:txBody>
          <a:bodyPr/>
          <a:lstStyle/>
          <a:p>
            <a:pPr algn="l"/>
            <a:r>
              <a:rPr lang="en-US" sz="2800" b="1" dirty="0" smtClean="0">
                <a:latin typeface="Georgia" panose="02040502050405020303" pitchFamily="18" charset="0"/>
              </a:rPr>
              <a:t>DRUG NAMES …. CONT’D</a:t>
            </a:r>
            <a:endParaRPr lang="en-US" sz="2800" b="1" dirty="0">
              <a:latin typeface="Georgia" panose="02040502050405020303" pitchFamily="18" charset="0"/>
            </a:endParaRPr>
          </a:p>
        </p:txBody>
      </p:sp>
      <p:sp>
        <p:nvSpPr>
          <p:cNvPr id="3" name="Text Placeholder 2"/>
          <p:cNvSpPr>
            <a:spLocks noGrp="1"/>
          </p:cNvSpPr>
          <p:nvPr>
            <p:ph type="body" idx="1"/>
          </p:nvPr>
        </p:nvSpPr>
        <p:spPr>
          <a:xfrm>
            <a:off x="327547" y="1310184"/>
            <a:ext cx="8502554" cy="4981434"/>
          </a:xfrm>
        </p:spPr>
        <p:txBody>
          <a:bodyPr/>
          <a:lstStyle/>
          <a:p>
            <a:pPr marL="0" indent="0">
              <a:spcBef>
                <a:spcPts val="1800"/>
              </a:spcBef>
              <a:buNone/>
              <a:defRPr/>
            </a:pPr>
            <a:r>
              <a:rPr lang="en-US" sz="2600" b="1" dirty="0" smtClean="0">
                <a:latin typeface="Georgia" panose="02040502050405020303" pitchFamily="18" charset="0"/>
              </a:rPr>
              <a:t>Trade </a:t>
            </a:r>
            <a:r>
              <a:rPr lang="en-US" sz="2600" b="1" dirty="0">
                <a:latin typeface="Georgia" panose="02040502050405020303" pitchFamily="18" charset="0"/>
              </a:rPr>
              <a:t>name (proprietary name)</a:t>
            </a:r>
          </a:p>
          <a:p>
            <a:pPr>
              <a:spcBef>
                <a:spcPts val="1800"/>
              </a:spcBef>
              <a:defRPr/>
            </a:pPr>
            <a:r>
              <a:rPr lang="en-US" sz="2600" dirty="0">
                <a:latin typeface="Georgia" panose="02040502050405020303" pitchFamily="18" charset="0"/>
              </a:rPr>
              <a:t>The drug has a registered trademark; use of the name restricted by the drug’s patent owner (usually the manufacturer)</a:t>
            </a:r>
          </a:p>
          <a:p>
            <a:pPr>
              <a:spcBef>
                <a:spcPts val="1800"/>
              </a:spcBef>
              <a:defRPr/>
            </a:pPr>
            <a:r>
              <a:rPr lang="en-US" sz="2600" dirty="0">
                <a:latin typeface="Georgia" panose="02040502050405020303" pitchFamily="18" charset="0"/>
              </a:rPr>
              <a:t>Example: Panadol, Tylenol</a:t>
            </a:r>
          </a:p>
        </p:txBody>
      </p:sp>
    </p:spTree>
    <p:extLst>
      <p:ext uri="{BB962C8B-B14F-4D97-AF65-F5344CB8AC3E}">
        <p14:creationId xmlns:p14="http://schemas.microsoft.com/office/powerpoint/2010/main" val="11880168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49"/>
            <a:ext cx="8771649" cy="998467"/>
          </a:xfrm>
        </p:spPr>
        <p:txBody>
          <a:bodyPr/>
          <a:lstStyle/>
          <a:p>
            <a:pPr algn="l"/>
            <a:r>
              <a:rPr lang="en-US" sz="2600" b="1" dirty="0" smtClean="0">
                <a:latin typeface="Georgia" panose="02040502050405020303" pitchFamily="18" charset="0"/>
              </a:rPr>
              <a:t>DRUG NAMES …. CONT’D</a:t>
            </a:r>
            <a:endParaRPr lang="en-US" sz="2600" b="1" dirty="0">
              <a:latin typeface="Georgia" panose="02040502050405020303" pitchFamily="18" charset="0"/>
            </a:endParaRPr>
          </a:p>
        </p:txBody>
      </p:sp>
      <p:sp>
        <p:nvSpPr>
          <p:cNvPr id="3" name="Text Placeholder 2"/>
          <p:cNvSpPr>
            <a:spLocks noGrp="1"/>
          </p:cNvSpPr>
          <p:nvPr>
            <p:ph type="body" idx="1"/>
          </p:nvPr>
        </p:nvSpPr>
        <p:spPr>
          <a:xfrm>
            <a:off x="327547" y="1310183"/>
            <a:ext cx="8502554" cy="5229161"/>
          </a:xfrm>
        </p:spPr>
        <p:txBody>
          <a:bodyPr/>
          <a:lstStyle/>
          <a:p>
            <a:pPr>
              <a:spcBef>
                <a:spcPts val="1800"/>
              </a:spcBef>
            </a:pPr>
            <a:r>
              <a:rPr lang="en-US" sz="2400" dirty="0">
                <a:latin typeface="Georgia" panose="02040502050405020303" pitchFamily="18" charset="0"/>
              </a:rPr>
              <a:t>In most cases, a drug bearing a generic name is equivalent to the same drug with a brand name. However, this equivalency is not always </a:t>
            </a:r>
            <a:r>
              <a:rPr lang="en-US" sz="2400" dirty="0" smtClean="0">
                <a:latin typeface="Georgia" panose="02040502050405020303" pitchFamily="18" charset="0"/>
              </a:rPr>
              <a:t>true</a:t>
            </a:r>
          </a:p>
          <a:p>
            <a:pPr>
              <a:spcBef>
                <a:spcPts val="1800"/>
              </a:spcBef>
            </a:pPr>
            <a:r>
              <a:rPr lang="en-US" sz="2400" dirty="0" smtClean="0">
                <a:latin typeface="Georgia" panose="02040502050405020303" pitchFamily="18" charset="0"/>
              </a:rPr>
              <a:t>Although </a:t>
            </a:r>
            <a:r>
              <a:rPr lang="en-US" sz="2400" dirty="0">
                <a:latin typeface="Georgia" panose="02040502050405020303" pitchFamily="18" charset="0"/>
              </a:rPr>
              <a:t>drugs are chemically equivalent, different manufacturing processes may cause differences in pharmacological action. Differences may be due to crystal size or form, isomers, crystal hydration, purity (type and number of impurities), vehicles, binders, coatings, dissolution </a:t>
            </a:r>
            <a:r>
              <a:rPr lang="en-US" sz="2400" dirty="0" smtClean="0">
                <a:latin typeface="Georgia" panose="02040502050405020303" pitchFamily="18" charset="0"/>
              </a:rPr>
              <a:t>rate, storage stability etc. </a:t>
            </a:r>
            <a:endParaRPr lang="en-US" sz="2400" dirty="0">
              <a:latin typeface="Georgia" panose="02040502050405020303" pitchFamily="18" charset="0"/>
            </a:endParaRPr>
          </a:p>
        </p:txBody>
      </p:sp>
    </p:spTree>
    <p:extLst>
      <p:ext uri="{BB962C8B-B14F-4D97-AF65-F5344CB8AC3E}">
        <p14:creationId xmlns:p14="http://schemas.microsoft.com/office/powerpoint/2010/main" val="3370445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50"/>
            <a:ext cx="8785297" cy="1080354"/>
          </a:xfrm>
        </p:spPr>
        <p:txBody>
          <a:bodyPr/>
          <a:lstStyle/>
          <a:p>
            <a:pPr algn="l"/>
            <a:r>
              <a:rPr lang="en-US" sz="2800" b="1" dirty="0" smtClean="0">
                <a:latin typeface="Georgia" panose="02040502050405020303" pitchFamily="18" charset="0"/>
              </a:rPr>
              <a:t>DRUG CLASSIFICATION</a:t>
            </a:r>
            <a:endParaRPr lang="en-US" sz="2800" b="1" dirty="0">
              <a:latin typeface="Georgia" panose="02040502050405020303" pitchFamily="18" charset="0"/>
            </a:endParaRPr>
          </a:p>
        </p:txBody>
      </p:sp>
      <p:sp>
        <p:nvSpPr>
          <p:cNvPr id="3" name="Text Placeholder 2"/>
          <p:cNvSpPr>
            <a:spLocks noGrp="1"/>
          </p:cNvSpPr>
          <p:nvPr>
            <p:ph type="body" idx="1"/>
          </p:nvPr>
        </p:nvSpPr>
        <p:spPr>
          <a:xfrm>
            <a:off x="327547" y="1323833"/>
            <a:ext cx="8502554" cy="5243222"/>
          </a:xfrm>
        </p:spPr>
        <p:txBody>
          <a:bodyPr/>
          <a:lstStyle/>
          <a:p>
            <a:pPr marL="0" indent="0">
              <a:spcBef>
                <a:spcPts val="1800"/>
              </a:spcBef>
              <a:buNone/>
            </a:pPr>
            <a:r>
              <a:rPr lang="en-US" sz="2600" dirty="0">
                <a:latin typeface="Georgia" panose="02040502050405020303" pitchFamily="18" charset="0"/>
              </a:rPr>
              <a:t>Drugs can be classified according to various criteria including chemical structure or pharmacological action</a:t>
            </a:r>
          </a:p>
          <a:p>
            <a:pPr marL="0" indent="0">
              <a:spcBef>
                <a:spcPts val="1800"/>
              </a:spcBef>
              <a:buNone/>
            </a:pPr>
            <a:r>
              <a:rPr lang="en-US" sz="2600" dirty="0" smtClean="0">
                <a:latin typeface="Georgia" panose="02040502050405020303" pitchFamily="18" charset="0"/>
              </a:rPr>
              <a:t>In the latter classification, drugs may </a:t>
            </a:r>
            <a:r>
              <a:rPr lang="en-US" sz="2600" dirty="0">
                <a:latin typeface="Georgia" panose="02040502050405020303" pitchFamily="18" charset="0"/>
              </a:rPr>
              <a:t>be divided into </a:t>
            </a:r>
            <a:r>
              <a:rPr lang="en-US" sz="2600" dirty="0" smtClean="0">
                <a:latin typeface="Georgia" panose="02040502050405020303" pitchFamily="18" charset="0"/>
              </a:rPr>
              <a:t>two main </a:t>
            </a:r>
            <a:r>
              <a:rPr lang="en-US" sz="2600" dirty="0">
                <a:latin typeface="Georgia" panose="02040502050405020303" pitchFamily="18" charset="0"/>
              </a:rPr>
              <a:t>groups as follows:</a:t>
            </a:r>
          </a:p>
          <a:p>
            <a:pPr marL="514350" indent="-514350">
              <a:spcBef>
                <a:spcPts val="1800"/>
              </a:spcBef>
              <a:buFont typeface="+mj-lt"/>
              <a:buAutoNum type="arabicPeriod"/>
            </a:pPr>
            <a:r>
              <a:rPr lang="en-US" sz="2600" dirty="0">
                <a:latin typeface="Georgia" panose="02040502050405020303" pitchFamily="18" charset="0"/>
              </a:rPr>
              <a:t>Chemotherapeutic </a:t>
            </a:r>
            <a:r>
              <a:rPr lang="en-US" sz="2600" dirty="0" smtClean="0">
                <a:latin typeface="Georgia" panose="02040502050405020303" pitchFamily="18" charset="0"/>
              </a:rPr>
              <a:t>agents: Used </a:t>
            </a:r>
            <a:r>
              <a:rPr lang="en-US" sz="2600" dirty="0">
                <a:latin typeface="Georgia" panose="02040502050405020303" pitchFamily="18" charset="0"/>
              </a:rPr>
              <a:t>to treat infectious diseases and cancer</a:t>
            </a:r>
          </a:p>
          <a:p>
            <a:pPr marL="514350" indent="-514350">
              <a:spcBef>
                <a:spcPts val="1800"/>
              </a:spcBef>
              <a:buFont typeface="+mj-lt"/>
              <a:buAutoNum type="arabicPeriod"/>
            </a:pPr>
            <a:r>
              <a:rPr lang="en-US" sz="2600" dirty="0" err="1">
                <a:latin typeface="Georgia" panose="02040502050405020303" pitchFamily="18" charset="0"/>
              </a:rPr>
              <a:t>Pharmacodynamic</a:t>
            </a:r>
            <a:r>
              <a:rPr lang="en-US" sz="2600" dirty="0">
                <a:latin typeface="Georgia" panose="02040502050405020303" pitchFamily="18" charset="0"/>
              </a:rPr>
              <a:t> </a:t>
            </a:r>
            <a:r>
              <a:rPr lang="en-US" sz="2600" dirty="0" smtClean="0">
                <a:latin typeface="Georgia" panose="02040502050405020303" pitchFamily="18" charset="0"/>
              </a:rPr>
              <a:t>agents: Used </a:t>
            </a:r>
            <a:r>
              <a:rPr lang="en-US" sz="2600" dirty="0">
                <a:latin typeface="Georgia" panose="02040502050405020303" pitchFamily="18" charset="0"/>
              </a:rPr>
              <a:t>in non-infectious diseases</a:t>
            </a:r>
          </a:p>
        </p:txBody>
      </p:sp>
    </p:spTree>
    <p:extLst>
      <p:ext uri="{BB962C8B-B14F-4D97-AF65-F5344CB8AC3E}">
        <p14:creationId xmlns:p14="http://schemas.microsoft.com/office/powerpoint/2010/main" val="2668783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50"/>
            <a:ext cx="8785297" cy="1080354"/>
          </a:xfrm>
        </p:spPr>
        <p:txBody>
          <a:bodyPr/>
          <a:lstStyle/>
          <a:p>
            <a:pPr algn="l"/>
            <a:r>
              <a:rPr lang="en-US" sz="2800" b="1" dirty="0" smtClean="0">
                <a:latin typeface="Georgia" panose="02040502050405020303" pitchFamily="18" charset="0"/>
              </a:rPr>
              <a:t>ESSENTIAL MEDICINES CONCEPT</a:t>
            </a:r>
            <a:endParaRPr lang="en-US" sz="2800" b="1" dirty="0">
              <a:latin typeface="Georgia" panose="02040502050405020303" pitchFamily="18" charset="0"/>
            </a:endParaRPr>
          </a:p>
        </p:txBody>
      </p:sp>
      <p:sp>
        <p:nvSpPr>
          <p:cNvPr id="3" name="Text Placeholder 2"/>
          <p:cNvSpPr>
            <a:spLocks noGrp="1"/>
          </p:cNvSpPr>
          <p:nvPr>
            <p:ph type="body" idx="1"/>
          </p:nvPr>
        </p:nvSpPr>
        <p:spPr>
          <a:xfrm>
            <a:off x="259307" y="1201005"/>
            <a:ext cx="8570794" cy="5363568"/>
          </a:xfrm>
        </p:spPr>
        <p:txBody>
          <a:bodyPr/>
          <a:lstStyle/>
          <a:p>
            <a:pPr marL="0" indent="0">
              <a:spcBef>
                <a:spcPts val="1800"/>
              </a:spcBef>
              <a:buNone/>
            </a:pPr>
            <a:r>
              <a:rPr lang="en-US" sz="2600" dirty="0" smtClean="0">
                <a:latin typeface="Georgia" panose="02040502050405020303" pitchFamily="18" charset="0"/>
              </a:rPr>
              <a:t>The </a:t>
            </a:r>
            <a:r>
              <a:rPr lang="en-US" sz="2600" dirty="0">
                <a:latin typeface="Georgia" panose="02040502050405020303" pitchFamily="18" charset="0"/>
              </a:rPr>
              <a:t>WHO has defined ‘Essential Drugs’ as </a:t>
            </a:r>
            <a:r>
              <a:rPr lang="en-US" sz="2600" dirty="0" smtClean="0">
                <a:latin typeface="Georgia" panose="02040502050405020303" pitchFamily="18" charset="0"/>
              </a:rPr>
              <a:t>“those </a:t>
            </a:r>
            <a:r>
              <a:rPr lang="en-US" sz="2600" dirty="0">
                <a:latin typeface="Georgia" panose="02040502050405020303" pitchFamily="18" charset="0"/>
              </a:rPr>
              <a:t>that satisfy the priority health care needs of the </a:t>
            </a:r>
            <a:r>
              <a:rPr lang="en-US" sz="2600" dirty="0" smtClean="0">
                <a:latin typeface="Georgia" panose="02040502050405020303" pitchFamily="18" charset="0"/>
              </a:rPr>
              <a:t>population and are </a:t>
            </a:r>
            <a:r>
              <a:rPr lang="en-US" sz="2600" dirty="0">
                <a:latin typeface="Georgia" panose="02040502050405020303" pitchFamily="18" charset="0"/>
              </a:rPr>
              <a:t>intended to be available within the context of functioning health systems at all times and in adequate amounts, in appropriate dosage forms, with assured quality and adequate </a:t>
            </a:r>
            <a:r>
              <a:rPr lang="en-US" sz="2600" dirty="0" smtClean="0">
                <a:latin typeface="Georgia" panose="02040502050405020303" pitchFamily="18" charset="0"/>
              </a:rPr>
              <a:t>information, and </a:t>
            </a:r>
            <a:r>
              <a:rPr lang="en-US" sz="2600" dirty="0">
                <a:latin typeface="Georgia" panose="02040502050405020303" pitchFamily="18" charset="0"/>
              </a:rPr>
              <a:t>at a price the individual and the community can afford</a:t>
            </a:r>
            <a:r>
              <a:rPr lang="en-US" sz="2600" dirty="0" smtClean="0">
                <a:latin typeface="Georgia" panose="02040502050405020303" pitchFamily="18" charset="0"/>
              </a:rPr>
              <a:t>.”</a:t>
            </a:r>
            <a:endParaRPr lang="en-US" sz="2600" dirty="0">
              <a:latin typeface="Georgia" panose="02040502050405020303" pitchFamily="18" charset="0"/>
            </a:endParaRPr>
          </a:p>
        </p:txBody>
      </p:sp>
    </p:spTree>
    <p:extLst>
      <p:ext uri="{BB962C8B-B14F-4D97-AF65-F5344CB8AC3E}">
        <p14:creationId xmlns:p14="http://schemas.microsoft.com/office/powerpoint/2010/main" val="20116488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50"/>
            <a:ext cx="8785297" cy="1080354"/>
          </a:xfrm>
        </p:spPr>
        <p:txBody>
          <a:bodyPr/>
          <a:lstStyle/>
          <a:p>
            <a:pPr algn="l"/>
            <a:r>
              <a:rPr lang="en-US" sz="2800" b="1" dirty="0" smtClean="0">
                <a:latin typeface="Georgia" panose="02040502050405020303" pitchFamily="18" charset="0"/>
              </a:rPr>
              <a:t>ORPHAN DRUGS</a:t>
            </a:r>
            <a:endParaRPr lang="en-US" sz="2800" b="1" dirty="0">
              <a:latin typeface="Georgia" panose="02040502050405020303" pitchFamily="18" charset="0"/>
            </a:endParaRPr>
          </a:p>
        </p:txBody>
      </p:sp>
      <p:sp>
        <p:nvSpPr>
          <p:cNvPr id="3" name="Text Placeholder 2"/>
          <p:cNvSpPr>
            <a:spLocks noGrp="1"/>
          </p:cNvSpPr>
          <p:nvPr>
            <p:ph type="body" idx="1"/>
          </p:nvPr>
        </p:nvSpPr>
        <p:spPr>
          <a:xfrm>
            <a:off x="259307" y="1201005"/>
            <a:ext cx="8570794" cy="5363568"/>
          </a:xfrm>
        </p:spPr>
        <p:txBody>
          <a:bodyPr/>
          <a:lstStyle/>
          <a:p>
            <a:pPr indent="-457200">
              <a:spcBef>
                <a:spcPts val="1800"/>
              </a:spcBef>
            </a:pPr>
            <a:r>
              <a:rPr lang="en-US" sz="2600" dirty="0" smtClean="0">
                <a:latin typeface="Georgia" panose="02040502050405020303" pitchFamily="18" charset="0"/>
              </a:rPr>
              <a:t>These </a:t>
            </a:r>
            <a:r>
              <a:rPr lang="en-US" sz="2600" dirty="0">
                <a:latin typeface="Georgia" panose="02040502050405020303" pitchFamily="18" charset="0"/>
              </a:rPr>
              <a:t>are drugs or biological products for diagnosis/treatment/prevention of a rare disease or condition, or a more common </a:t>
            </a:r>
            <a:r>
              <a:rPr lang="en-US" sz="2600" dirty="0" smtClean="0">
                <a:latin typeface="Georgia" panose="02040502050405020303" pitchFamily="18" charset="0"/>
              </a:rPr>
              <a:t>disease that is endemic </a:t>
            </a:r>
            <a:r>
              <a:rPr lang="en-US" sz="2600" dirty="0">
                <a:latin typeface="Georgia" panose="02040502050405020303" pitchFamily="18" charset="0"/>
              </a:rPr>
              <a:t>only in resource poor </a:t>
            </a:r>
            <a:r>
              <a:rPr lang="en-US" sz="2600" dirty="0" smtClean="0">
                <a:latin typeface="Georgia" panose="02040502050405020303" pitchFamily="18" charset="0"/>
              </a:rPr>
              <a:t>countries, for </a:t>
            </a:r>
            <a:r>
              <a:rPr lang="en-US" sz="2600" dirty="0">
                <a:latin typeface="Georgia" panose="02040502050405020303" pitchFamily="18" charset="0"/>
              </a:rPr>
              <a:t>which there is no reasonable expectation that the cost of developing and marketing it will be recovered from the sales of that </a:t>
            </a:r>
            <a:r>
              <a:rPr lang="en-US" sz="2600" dirty="0" smtClean="0">
                <a:latin typeface="Georgia" panose="02040502050405020303" pitchFamily="18" charset="0"/>
              </a:rPr>
              <a:t>drug</a:t>
            </a:r>
          </a:p>
          <a:p>
            <a:pPr indent="-457200">
              <a:spcBef>
                <a:spcPts val="1800"/>
              </a:spcBef>
            </a:pPr>
            <a:r>
              <a:rPr lang="en-US" sz="2600" dirty="0" smtClean="0">
                <a:latin typeface="Georgia" panose="02040502050405020303" pitchFamily="18" charset="0"/>
              </a:rPr>
              <a:t>The list of orphan drugs includes </a:t>
            </a:r>
            <a:r>
              <a:rPr lang="en-US" sz="2600" dirty="0" err="1" smtClean="0">
                <a:latin typeface="Georgia" panose="02040502050405020303" pitchFamily="18" charset="0"/>
              </a:rPr>
              <a:t>fomepizole</a:t>
            </a:r>
            <a:r>
              <a:rPr lang="en-US" sz="2600" dirty="0">
                <a:latin typeface="Georgia" panose="02040502050405020303" pitchFamily="18" charset="0"/>
              </a:rPr>
              <a:t>, digoxin immune Fab, </a:t>
            </a:r>
            <a:r>
              <a:rPr lang="en-US" sz="2600" dirty="0" err="1">
                <a:latin typeface="Georgia" panose="02040502050405020303" pitchFamily="18" charset="0"/>
              </a:rPr>
              <a:t>l</a:t>
            </a:r>
            <a:r>
              <a:rPr lang="en-US" sz="2600" dirty="0" err="1" smtClean="0">
                <a:latin typeface="Georgia" panose="02040502050405020303" pitchFamily="18" charset="0"/>
              </a:rPr>
              <a:t>iothyronine</a:t>
            </a:r>
            <a:r>
              <a:rPr lang="en-US" sz="2600" dirty="0" smtClean="0">
                <a:latin typeface="Georgia" panose="02040502050405020303" pitchFamily="18" charset="0"/>
              </a:rPr>
              <a:t> </a:t>
            </a:r>
            <a:r>
              <a:rPr lang="en-US" sz="2600" dirty="0">
                <a:latin typeface="Georgia" panose="02040502050405020303" pitchFamily="18" charset="0"/>
              </a:rPr>
              <a:t>(T3</a:t>
            </a:r>
            <a:r>
              <a:rPr lang="en-US" sz="2600" dirty="0" smtClean="0">
                <a:latin typeface="Georgia" panose="02040502050405020303" pitchFamily="18" charset="0"/>
              </a:rPr>
              <a:t>) </a:t>
            </a:r>
            <a:endParaRPr lang="en-US" sz="2600" dirty="0">
              <a:latin typeface="Georgia" panose="02040502050405020303" pitchFamily="18" charset="0"/>
            </a:endParaRPr>
          </a:p>
        </p:txBody>
      </p:sp>
    </p:spTree>
    <p:extLst>
      <p:ext uri="{BB962C8B-B14F-4D97-AF65-F5344CB8AC3E}">
        <p14:creationId xmlns:p14="http://schemas.microsoft.com/office/powerpoint/2010/main" val="36654023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50"/>
            <a:ext cx="8785297" cy="1080354"/>
          </a:xfrm>
        </p:spPr>
        <p:txBody>
          <a:bodyPr/>
          <a:lstStyle/>
          <a:p>
            <a:pPr algn="l"/>
            <a:r>
              <a:rPr lang="en-US" sz="2800" b="1" dirty="0" smtClean="0">
                <a:latin typeface="Georgia" panose="02040502050405020303" pitchFamily="18" charset="0"/>
              </a:rPr>
              <a:t>ORPHAN DRUGS …. CONT’D</a:t>
            </a:r>
            <a:endParaRPr lang="en-US" sz="2800" b="1" dirty="0">
              <a:latin typeface="Georgia" panose="02040502050405020303" pitchFamily="18" charset="0"/>
            </a:endParaRPr>
          </a:p>
        </p:txBody>
      </p:sp>
      <p:sp>
        <p:nvSpPr>
          <p:cNvPr id="3" name="Text Placeholder 2"/>
          <p:cNvSpPr>
            <a:spLocks noGrp="1"/>
          </p:cNvSpPr>
          <p:nvPr>
            <p:ph type="body" idx="1"/>
          </p:nvPr>
        </p:nvSpPr>
        <p:spPr>
          <a:xfrm>
            <a:off x="259307" y="1201005"/>
            <a:ext cx="8570794" cy="5363568"/>
          </a:xfrm>
        </p:spPr>
        <p:txBody>
          <a:bodyPr/>
          <a:lstStyle/>
          <a:p>
            <a:pPr indent="-457200">
              <a:spcBef>
                <a:spcPts val="1800"/>
              </a:spcBef>
            </a:pPr>
            <a:r>
              <a:rPr lang="en-US" sz="2600" dirty="0" smtClean="0">
                <a:latin typeface="Georgia" panose="02040502050405020303" pitchFamily="18" charset="0"/>
              </a:rPr>
              <a:t>Though </a:t>
            </a:r>
            <a:r>
              <a:rPr lang="en-US" sz="2600" dirty="0">
                <a:latin typeface="Georgia" panose="02040502050405020303" pitchFamily="18" charset="0"/>
              </a:rPr>
              <a:t>life saving drugs for some patients, they are commercially difficult to </a:t>
            </a:r>
            <a:r>
              <a:rPr lang="en-US" sz="2600" dirty="0" smtClean="0">
                <a:latin typeface="Georgia" panose="02040502050405020303" pitchFamily="18" charset="0"/>
              </a:rPr>
              <a:t>obtain</a:t>
            </a:r>
          </a:p>
          <a:p>
            <a:pPr indent="-457200">
              <a:spcBef>
                <a:spcPts val="1800"/>
              </a:spcBef>
            </a:pPr>
            <a:r>
              <a:rPr lang="en-US" sz="2600" dirty="0" smtClean="0">
                <a:latin typeface="Georgia" panose="02040502050405020303" pitchFamily="18" charset="0"/>
              </a:rPr>
              <a:t>Governments </a:t>
            </a:r>
            <a:r>
              <a:rPr lang="en-US" sz="2600" dirty="0">
                <a:latin typeface="Georgia" panose="02040502050405020303" pitchFamily="18" charset="0"/>
              </a:rPr>
              <a:t>in developed countries offer tax benefits and other incentives to </a:t>
            </a:r>
            <a:r>
              <a:rPr lang="en-US" sz="2600" dirty="0" smtClean="0">
                <a:latin typeface="Georgia" panose="02040502050405020303" pitchFamily="18" charset="0"/>
              </a:rPr>
              <a:t>pharmaceutical </a:t>
            </a:r>
            <a:r>
              <a:rPr lang="en-US" sz="2600" dirty="0">
                <a:latin typeface="Georgia" panose="02040502050405020303" pitchFamily="18" charset="0"/>
              </a:rPr>
              <a:t>companies for developing and marketing orphan drugs (e.g. Orphan </a:t>
            </a:r>
            <a:r>
              <a:rPr lang="en-US" sz="2600" dirty="0" smtClean="0">
                <a:latin typeface="Georgia" panose="02040502050405020303" pitchFamily="18" charset="0"/>
              </a:rPr>
              <a:t>Drug </a:t>
            </a:r>
            <a:r>
              <a:rPr lang="en-US" sz="2600" dirty="0">
                <a:latin typeface="Georgia" panose="02040502050405020303" pitchFamily="18" charset="0"/>
              </a:rPr>
              <a:t>Act in USA</a:t>
            </a:r>
            <a:r>
              <a:rPr lang="en-US" sz="2600" dirty="0" smtClean="0">
                <a:latin typeface="Georgia" panose="02040502050405020303" pitchFamily="18" charset="0"/>
              </a:rPr>
              <a:t>)</a:t>
            </a:r>
            <a:endParaRPr lang="en-US" sz="2600" dirty="0">
              <a:latin typeface="Georgia" panose="02040502050405020303" pitchFamily="18" charset="0"/>
            </a:endParaRPr>
          </a:p>
        </p:txBody>
      </p:sp>
    </p:spTree>
    <p:extLst>
      <p:ext uri="{BB962C8B-B14F-4D97-AF65-F5344CB8AC3E}">
        <p14:creationId xmlns:p14="http://schemas.microsoft.com/office/powerpoint/2010/main" val="22629494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Algerian" pitchFamily="82" charset="0"/>
              </a:rPr>
              <a:t>END</a:t>
            </a:r>
            <a:endParaRPr lang="en-US" sz="9600" b="1" i="1" dirty="0">
              <a:latin typeface="Algerian" pitchFamily="82"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p>
          <a:p>
            <a:r>
              <a:rPr lang="en-US" b="1" dirty="0" smtClean="0">
                <a:solidFill>
                  <a:schemeClr val="tx1"/>
                </a:solidFill>
                <a:latin typeface="Britannic Bold" panose="020B0903060703020204" pitchFamily="34" charset="0"/>
              </a:rPr>
              <a:t>Thanks for listening</a:t>
            </a:r>
            <a:endParaRPr lang="en-US" b="1" dirty="0">
              <a:solidFill>
                <a:schemeClr val="tx1"/>
              </a:solidFill>
              <a:latin typeface="Britannic Bold" panose="020B0903060703020204" pitchFamily="34" charset="0"/>
            </a:endParaRPr>
          </a:p>
        </p:txBody>
      </p:sp>
    </p:spTree>
    <p:extLst>
      <p:ext uri="{BB962C8B-B14F-4D97-AF65-F5344CB8AC3E}">
        <p14:creationId xmlns:p14="http://schemas.microsoft.com/office/powerpoint/2010/main" val="1961135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53975"/>
            <a:ext cx="8797679" cy="1106085"/>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800" b="1" dirty="0" smtClean="0">
                <a:solidFill>
                  <a:srgbClr val="7030A0"/>
                </a:solidFill>
                <a:latin typeface="Georgia" panose="02040502050405020303" charset="0"/>
                <a:cs typeface="Georgia" panose="02040502050405020303" charset="0"/>
              </a:rPr>
              <a:t>LEARNING </a:t>
            </a:r>
            <a:r>
              <a:rPr lang="en-US" sz="2800" b="1" dirty="0" smtClean="0">
                <a:solidFill>
                  <a:srgbClr val="7030A0"/>
                </a:solidFill>
                <a:latin typeface="Georgia" panose="02040502050405020303" charset="0"/>
                <a:cs typeface="Georgia" panose="02040502050405020303" charset="0"/>
              </a:rPr>
              <a:t>OBJECTIVES</a:t>
            </a:r>
            <a:endParaRPr lang="en-US" sz="2800" b="1" dirty="0">
              <a:solidFill>
                <a:srgbClr val="7030A0"/>
              </a:solidFill>
              <a:latin typeface="Georgia" panose="02040502050405020303" charset="0"/>
              <a:cs typeface="Georgia" panose="02040502050405020303" charset="0"/>
            </a:endParaRPr>
          </a:p>
        </p:txBody>
      </p:sp>
      <p:sp>
        <p:nvSpPr>
          <p:cNvPr id="204" name="Google Shape;204;p29"/>
          <p:cNvSpPr txBox="1"/>
          <p:nvPr/>
        </p:nvSpPr>
        <p:spPr>
          <a:xfrm>
            <a:off x="245659" y="1187355"/>
            <a:ext cx="8693623" cy="5391880"/>
          </a:xfrm>
          <a:prstGeom prst="rect">
            <a:avLst/>
          </a:prstGeom>
          <a:noFill/>
          <a:ln>
            <a:noFill/>
          </a:ln>
        </p:spPr>
        <p:txBody>
          <a:bodyPr spcFirstLastPara="1" wrap="square" lIns="91425" tIns="45700" rIns="91425" bIns="45700" anchor="t" anchorCtr="0">
            <a:noAutofit/>
          </a:bodyPr>
          <a:lstStyle/>
          <a:p>
            <a:pPr marL="514350" marR="0" lvl="0" indent="-514350" rtl="0">
              <a:spcBef>
                <a:spcPts val="1800"/>
              </a:spcBef>
              <a:buClrTx/>
              <a:buFont typeface="+mj-lt"/>
              <a:buAutoNum type="arabicPeriod"/>
            </a:pPr>
            <a:r>
              <a:rPr lang="en-US" sz="2600" dirty="0" smtClean="0">
                <a:solidFill>
                  <a:schemeClr val="tx1"/>
                </a:solidFill>
                <a:latin typeface="Georgia" panose="02040502050405020303" charset="0"/>
                <a:cs typeface="Georgia" panose="02040502050405020303" charset="0"/>
              </a:rPr>
              <a:t>Define Pharmacology</a:t>
            </a:r>
            <a:endParaRPr lang="en-US" sz="2600" dirty="0">
              <a:solidFill>
                <a:schemeClr val="tx1"/>
              </a:solidFill>
              <a:latin typeface="Georgia" panose="02040502050405020303" charset="0"/>
              <a:cs typeface="Georgia" panose="02040502050405020303" charset="0"/>
            </a:endParaRPr>
          </a:p>
          <a:p>
            <a:pPr marL="514350" marR="0" lvl="0" indent="-514350" rtl="0">
              <a:spcBef>
                <a:spcPts val="1800"/>
              </a:spcBef>
              <a:buClrTx/>
              <a:buFont typeface="+mj-lt"/>
              <a:buAutoNum type="arabicPeriod"/>
            </a:pPr>
            <a:r>
              <a:rPr lang="en-IN" altLang="en-US" sz="2600" dirty="0" smtClean="0">
                <a:solidFill>
                  <a:schemeClr val="tx1"/>
                </a:solidFill>
                <a:latin typeface="Georgia" panose="02040502050405020303" charset="0"/>
                <a:cs typeface="Georgia" panose="02040502050405020303" charset="0"/>
              </a:rPr>
              <a:t>Outline the history of pharmacology</a:t>
            </a:r>
            <a:endParaRPr lang="en-IN" altLang="en-US" sz="2600" dirty="0">
              <a:solidFill>
                <a:schemeClr val="tx1"/>
              </a:solidFill>
              <a:latin typeface="Georgia" panose="02040502050405020303" charset="0"/>
              <a:cs typeface="Georgia" panose="02040502050405020303" charset="0"/>
            </a:endParaRPr>
          </a:p>
          <a:p>
            <a:pPr marL="514350" marR="0" lvl="0" indent="-514350" rtl="0">
              <a:spcBef>
                <a:spcPts val="1800"/>
              </a:spcBef>
              <a:buClrTx/>
              <a:buFont typeface="+mj-lt"/>
              <a:buAutoNum type="arabicPeriod"/>
            </a:pPr>
            <a:r>
              <a:rPr lang="en-IN" altLang="en-US" sz="2600" dirty="0" smtClean="0">
                <a:solidFill>
                  <a:schemeClr val="tx1"/>
                </a:solidFill>
                <a:latin typeface="Georgia" panose="02040502050405020303" charset="0"/>
                <a:cs typeface="Georgia" panose="02040502050405020303" charset="0"/>
              </a:rPr>
              <a:t>Define common terminologies used in Pharmacology</a:t>
            </a:r>
          </a:p>
        </p:txBody>
      </p:sp>
    </p:spTree>
    <p:extLst>
      <p:ext uri="{BB962C8B-B14F-4D97-AF65-F5344CB8AC3E}">
        <p14:creationId xmlns:p14="http://schemas.microsoft.com/office/powerpoint/2010/main" val="28251917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5" y="196948"/>
            <a:ext cx="8770382" cy="963112"/>
          </a:xfrm>
          <a:prstGeom prst="rect">
            <a:avLst/>
          </a:prstGeom>
          <a:noFill/>
          <a:ln>
            <a:noFill/>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C00000"/>
              </a:buClr>
              <a:buFont typeface="Calibri" panose="020F0502020204030204"/>
              <a:buNone/>
            </a:pPr>
            <a:r>
              <a:rPr lang="en-US" sz="2800" b="1" dirty="0" smtClean="0">
                <a:solidFill>
                  <a:schemeClr val="tx1"/>
                </a:solidFill>
                <a:latin typeface="Georgia" panose="02040502050405020303" charset="0"/>
                <a:ea typeface="Calibri" panose="020F0502020204030204"/>
                <a:cs typeface="Georgia" panose="02040502050405020303" charset="0"/>
                <a:sym typeface="Calibri" panose="020F0502020204030204"/>
              </a:rPr>
              <a:t>WHAT IS PHARMACOLOGY?</a:t>
            </a:r>
            <a:endParaRPr lang="en-US" sz="2800" b="1" i="0" u="none" strike="noStrike" cap="none"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72955" y="1160060"/>
            <a:ext cx="8639032" cy="5431809"/>
          </a:xfrm>
          <a:prstGeom prst="rect">
            <a:avLst/>
          </a:prstGeom>
          <a:noFill/>
          <a:ln>
            <a:noFill/>
          </a:ln>
        </p:spPr>
        <p:txBody>
          <a:bodyPr spcFirstLastPara="1" wrap="square" lIns="91425" tIns="45700" rIns="91425" bIns="45700" anchor="t" anchorCtr="0">
            <a:noAutofit/>
          </a:bodyPr>
          <a:lstStyle/>
          <a:p>
            <a:pPr marL="0" lvl="1" indent="0">
              <a:spcBef>
                <a:spcPts val="1800"/>
              </a:spcBef>
              <a:buNone/>
            </a:pPr>
            <a:r>
              <a:rPr lang="en-US" sz="2600" dirty="0">
                <a:latin typeface="Georgia" panose="02040502050405020303" pitchFamily="18" charset="0"/>
              </a:rPr>
              <a:t>Pharmacology is the study of drugs and their interactions with living systems: </a:t>
            </a:r>
          </a:p>
          <a:p>
            <a:pPr marL="457200" lvl="2" indent="-457200">
              <a:spcBef>
                <a:spcPts val="1800"/>
              </a:spcBef>
              <a:buFont typeface="Arial" panose="020B0604020202020204" pitchFamily="34" charset="0"/>
              <a:buChar char="•"/>
            </a:pPr>
            <a:r>
              <a:rPr lang="en-US" sz="2600" dirty="0">
                <a:latin typeface="Georgia" panose="02040502050405020303" pitchFamily="18" charset="0"/>
              </a:rPr>
              <a:t>Physical and chemical </a:t>
            </a:r>
            <a:r>
              <a:rPr lang="en-US" sz="2600" dirty="0" smtClean="0">
                <a:latin typeface="Georgia" panose="02040502050405020303" pitchFamily="18" charset="0"/>
              </a:rPr>
              <a:t>properties of drugs</a:t>
            </a:r>
            <a:endParaRPr lang="en-US" sz="2600" dirty="0">
              <a:latin typeface="Georgia" panose="02040502050405020303" pitchFamily="18" charset="0"/>
            </a:endParaRPr>
          </a:p>
          <a:p>
            <a:pPr marL="457200" lvl="2" indent="-457200">
              <a:spcBef>
                <a:spcPts val="1800"/>
              </a:spcBef>
              <a:buFont typeface="Arial" panose="020B0604020202020204" pitchFamily="34" charset="0"/>
              <a:buChar char="•"/>
            </a:pPr>
            <a:r>
              <a:rPr lang="en-US" sz="2600" dirty="0">
                <a:latin typeface="Georgia" panose="02040502050405020303" pitchFamily="18" charset="0"/>
              </a:rPr>
              <a:t>Biochemical and physiological </a:t>
            </a:r>
            <a:r>
              <a:rPr lang="en-US" sz="2600" dirty="0" smtClean="0">
                <a:latin typeface="Georgia" panose="02040502050405020303" pitchFamily="18" charset="0"/>
              </a:rPr>
              <a:t>effects of drugs</a:t>
            </a:r>
            <a:endParaRPr lang="en-US" sz="2600" dirty="0">
              <a:latin typeface="Georgia" panose="02040502050405020303" pitchFamily="18" charset="0"/>
            </a:endParaRPr>
          </a:p>
          <a:p>
            <a:pPr marL="457200" lvl="2" indent="-457200">
              <a:spcBef>
                <a:spcPts val="1800"/>
              </a:spcBef>
              <a:buFont typeface="Arial" panose="020B0604020202020204" pitchFamily="34" charset="0"/>
              <a:buChar char="•"/>
            </a:pPr>
            <a:r>
              <a:rPr lang="en-US" sz="2600" dirty="0">
                <a:latin typeface="Georgia" panose="02040502050405020303" pitchFamily="18" charset="0"/>
              </a:rPr>
              <a:t>Knowledge of the history, source, and use of drugs</a:t>
            </a:r>
          </a:p>
          <a:p>
            <a:pPr marL="457200" lvl="2" indent="-457200">
              <a:spcBef>
                <a:spcPts val="1800"/>
              </a:spcBef>
              <a:buFont typeface="Arial" panose="020B0604020202020204" pitchFamily="34" charset="0"/>
              <a:buChar char="•"/>
            </a:pPr>
            <a:r>
              <a:rPr lang="en-US" sz="2600" dirty="0" smtClean="0">
                <a:latin typeface="Georgia" panose="02040502050405020303" pitchFamily="18" charset="0"/>
              </a:rPr>
              <a:t>Drug absorption</a:t>
            </a:r>
            <a:r>
              <a:rPr lang="en-US" sz="2600" dirty="0">
                <a:latin typeface="Georgia" panose="02040502050405020303" pitchFamily="18" charset="0"/>
              </a:rPr>
              <a:t>, distribution, metabolism and </a:t>
            </a:r>
            <a:r>
              <a:rPr lang="en-US" sz="2600" dirty="0" smtClean="0">
                <a:latin typeface="Georgia" panose="02040502050405020303" pitchFamily="18" charset="0"/>
              </a:rPr>
              <a:t>excretion</a:t>
            </a:r>
            <a:endParaRPr lang="en-US" sz="2600" dirty="0">
              <a:latin typeface="Georgia" panose="02040502050405020303" pitchFamily="18" charset="0"/>
            </a:endParaRPr>
          </a:p>
        </p:txBody>
      </p:sp>
    </p:spTree>
    <p:extLst>
      <p:ext uri="{BB962C8B-B14F-4D97-AF65-F5344CB8AC3E}">
        <p14:creationId xmlns:p14="http://schemas.microsoft.com/office/powerpoint/2010/main" val="1420379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72955" y="249382"/>
            <a:ext cx="8639032" cy="910678"/>
          </a:xfrm>
          <a:prstGeom prst="rect">
            <a:avLst/>
          </a:prstGeom>
          <a:noFill/>
          <a:ln>
            <a:noFill/>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C00000"/>
              </a:buClr>
              <a:buFont typeface="Calibri" panose="020F0502020204030204"/>
              <a:buNone/>
            </a:pPr>
            <a:r>
              <a:rPr lang="en-US" sz="2800" b="1" dirty="0" smtClean="0">
                <a:solidFill>
                  <a:schemeClr val="tx1"/>
                </a:solidFill>
                <a:latin typeface="Georgia" panose="02040502050405020303" charset="0"/>
                <a:ea typeface="Calibri" panose="020F0502020204030204"/>
                <a:cs typeface="Georgia" panose="02040502050405020303" charset="0"/>
                <a:sym typeface="Calibri" panose="020F0502020204030204"/>
              </a:rPr>
              <a:t>HISTORY OF PHARMACOLOGY</a:t>
            </a:r>
            <a:endParaRPr lang="en-US" sz="2800" b="1" i="0" u="none" strike="noStrike" cap="none"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72955" y="1160060"/>
            <a:ext cx="8639032" cy="5431809"/>
          </a:xfrm>
          <a:prstGeom prst="rect">
            <a:avLst/>
          </a:prstGeom>
          <a:noFill/>
          <a:ln>
            <a:noFill/>
          </a:ln>
        </p:spPr>
        <p:txBody>
          <a:bodyPr spcFirstLastPara="1" wrap="square" lIns="91425" tIns="45700" rIns="91425" bIns="45700" anchor="t" anchorCtr="0">
            <a:noAutofit/>
          </a:bodyPr>
          <a:lstStyle/>
          <a:p>
            <a:pPr marL="457200" lvl="1" indent="-457200">
              <a:spcBef>
                <a:spcPts val="1800"/>
              </a:spcBef>
              <a:buFont typeface="Arial" panose="020B0604020202020204" pitchFamily="34" charset="0"/>
              <a:buChar char="•"/>
            </a:pPr>
            <a:r>
              <a:rPr lang="en-US" sz="2600" dirty="0" smtClean="0">
                <a:latin typeface="Georgia" panose="02040502050405020303" pitchFamily="18" charset="0"/>
              </a:rPr>
              <a:t>The useful and toxic effects of many plant and animal products have been known to man since ancient times</a:t>
            </a:r>
          </a:p>
          <a:p>
            <a:pPr marL="457200" lvl="1" indent="-457200">
              <a:spcBef>
                <a:spcPts val="1800"/>
              </a:spcBef>
              <a:buFont typeface="Arial" panose="020B0604020202020204" pitchFamily="34" charset="0"/>
              <a:buChar char="•"/>
            </a:pPr>
            <a:r>
              <a:rPr lang="en-US" sz="2600" dirty="0" smtClean="0">
                <a:latin typeface="Georgia" panose="02040502050405020303" pitchFamily="18" charset="0"/>
              </a:rPr>
              <a:t>Several cultures like the Chinese, Greek, Indian, Roman, Persian and European contributed a great deal to the development of medicine in early times. The drug prescriptions included preparations from herbs, animals and minerals.</a:t>
            </a:r>
          </a:p>
          <a:p>
            <a:pPr marL="457200" lvl="1" indent="-457200">
              <a:spcBef>
                <a:spcPts val="1800"/>
              </a:spcBef>
              <a:buFont typeface="Arial" panose="020B0604020202020204" pitchFamily="34" charset="0"/>
              <a:buChar char="•"/>
            </a:pPr>
            <a:r>
              <a:rPr lang="en-US" sz="2600" dirty="0" smtClean="0">
                <a:latin typeface="Georgia" panose="02040502050405020303" pitchFamily="18" charset="0"/>
              </a:rPr>
              <a:t>Various traditional systems of medicine were practiced in different parts of the world e.g. Homeopathy and Allopathy</a:t>
            </a:r>
          </a:p>
        </p:txBody>
      </p:sp>
    </p:spTree>
    <p:extLst>
      <p:ext uri="{BB962C8B-B14F-4D97-AF65-F5344CB8AC3E}">
        <p14:creationId xmlns:p14="http://schemas.microsoft.com/office/powerpoint/2010/main" val="4088104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72955" y="249382"/>
            <a:ext cx="8639032" cy="910678"/>
          </a:xfrm>
          <a:prstGeom prst="rect">
            <a:avLst/>
          </a:prstGeom>
          <a:noFill/>
          <a:ln>
            <a:noFill/>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C00000"/>
              </a:buClr>
              <a:buFont typeface="Calibri" panose="020F0502020204030204"/>
              <a:buNone/>
            </a:pPr>
            <a:r>
              <a:rPr lang="en-US" sz="2800" b="1" dirty="0" smtClean="0">
                <a:solidFill>
                  <a:schemeClr val="tx1"/>
                </a:solidFill>
                <a:latin typeface="Georgia" panose="02040502050405020303" charset="0"/>
                <a:ea typeface="Calibri" panose="020F0502020204030204"/>
                <a:cs typeface="Georgia" panose="02040502050405020303" charset="0"/>
                <a:sym typeface="Calibri" panose="020F0502020204030204"/>
              </a:rPr>
              <a:t>HISTORY OF PHARMACOLOGY …. CONT’D</a:t>
            </a:r>
            <a:endParaRPr lang="en-US" sz="2800" b="1" i="0" u="none" strike="noStrike" cap="none"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72955" y="1160060"/>
            <a:ext cx="8639032" cy="5431809"/>
          </a:xfrm>
          <a:prstGeom prst="rect">
            <a:avLst/>
          </a:prstGeom>
          <a:noFill/>
          <a:ln>
            <a:noFill/>
          </a:ln>
        </p:spPr>
        <p:txBody>
          <a:bodyPr spcFirstLastPara="1" wrap="square" lIns="91425" tIns="45700" rIns="91425" bIns="45700" anchor="t" anchorCtr="0">
            <a:noAutofit/>
          </a:bodyPr>
          <a:lstStyle/>
          <a:p>
            <a:pPr marL="457200" lvl="1" indent="-457200">
              <a:spcBef>
                <a:spcPts val="1800"/>
              </a:spcBef>
              <a:buFont typeface="Arial" panose="020B0604020202020204" pitchFamily="34" charset="0"/>
              <a:buChar char="•"/>
            </a:pPr>
            <a:r>
              <a:rPr lang="en-US" sz="2600" dirty="0" smtClean="0">
                <a:latin typeface="Georgia" panose="02040502050405020303" pitchFamily="18" charset="0"/>
              </a:rPr>
              <a:t>Many of the systems of medicine introduced in the early times failed to survive because their concepts about diseases and medicines were incorrect and baseless (e.g. medicines were thought to be magical in their actions)</a:t>
            </a:r>
          </a:p>
          <a:p>
            <a:pPr marL="457200" lvl="1" indent="-457200">
              <a:spcBef>
                <a:spcPts val="1800"/>
              </a:spcBef>
              <a:buFont typeface="Arial" panose="020B0604020202020204" pitchFamily="34" charset="0"/>
              <a:buChar char="•"/>
            </a:pPr>
            <a:r>
              <a:rPr lang="en-US" sz="2600" dirty="0" smtClean="0">
                <a:latin typeface="Georgia" panose="02040502050405020303" pitchFamily="18" charset="0"/>
              </a:rPr>
              <a:t>The importance of experimentation and observation were realized by the end of the 17</a:t>
            </a:r>
            <a:r>
              <a:rPr lang="en-US" sz="2600" baseline="30000" dirty="0" smtClean="0">
                <a:latin typeface="Georgia" panose="02040502050405020303" pitchFamily="18" charset="0"/>
              </a:rPr>
              <a:t>th</a:t>
            </a:r>
            <a:r>
              <a:rPr lang="en-US" sz="2600" dirty="0" smtClean="0">
                <a:latin typeface="Georgia" panose="02040502050405020303" pitchFamily="18" charset="0"/>
              </a:rPr>
              <a:t> century, and scientific methods of study became more clear</a:t>
            </a:r>
          </a:p>
          <a:p>
            <a:pPr marL="457200" lvl="1" indent="-457200">
              <a:spcBef>
                <a:spcPts val="1800"/>
              </a:spcBef>
              <a:buFont typeface="Arial" panose="020B0604020202020204" pitchFamily="34" charset="0"/>
              <a:buChar char="•"/>
            </a:pPr>
            <a:r>
              <a:rPr lang="en-US" sz="2600" dirty="0" smtClean="0">
                <a:latin typeface="Georgia" panose="02040502050405020303" pitchFamily="18" charset="0"/>
              </a:rPr>
              <a:t>The use of animal experiments to understand the effects of drugs was popularized by Francois </a:t>
            </a:r>
            <a:r>
              <a:rPr lang="en-US" sz="2600" dirty="0" err="1" smtClean="0">
                <a:latin typeface="Georgia" panose="02040502050405020303" pitchFamily="18" charset="0"/>
              </a:rPr>
              <a:t>Magendie</a:t>
            </a:r>
            <a:r>
              <a:rPr lang="en-US" sz="2600" dirty="0" smtClean="0">
                <a:latin typeface="Georgia" panose="02040502050405020303" pitchFamily="18" charset="0"/>
              </a:rPr>
              <a:t> and Claude Bernard in the 19</a:t>
            </a:r>
            <a:r>
              <a:rPr lang="en-US" sz="2600" baseline="30000" dirty="0" smtClean="0">
                <a:latin typeface="Georgia" panose="02040502050405020303" pitchFamily="18" charset="0"/>
              </a:rPr>
              <a:t>th</a:t>
            </a:r>
            <a:r>
              <a:rPr lang="en-US" sz="2600" dirty="0" smtClean="0">
                <a:latin typeface="Georgia" panose="02040502050405020303" pitchFamily="18" charset="0"/>
              </a:rPr>
              <a:t> century</a:t>
            </a:r>
          </a:p>
        </p:txBody>
      </p:sp>
    </p:spTree>
    <p:extLst>
      <p:ext uri="{BB962C8B-B14F-4D97-AF65-F5344CB8AC3E}">
        <p14:creationId xmlns:p14="http://schemas.microsoft.com/office/powerpoint/2010/main" val="121540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72955" y="249382"/>
            <a:ext cx="8639032" cy="910678"/>
          </a:xfrm>
          <a:prstGeom prst="rect">
            <a:avLst/>
          </a:prstGeom>
          <a:noFill/>
          <a:ln>
            <a:noFill/>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C00000"/>
              </a:buClr>
              <a:buFont typeface="Calibri" panose="020F0502020204030204"/>
              <a:buNone/>
            </a:pPr>
            <a:r>
              <a:rPr lang="en-US" sz="2600" b="1" dirty="0" smtClean="0">
                <a:solidFill>
                  <a:schemeClr val="tx1"/>
                </a:solidFill>
                <a:latin typeface="Georgia" panose="02040502050405020303" charset="0"/>
                <a:ea typeface="Calibri" panose="020F0502020204030204"/>
                <a:cs typeface="Georgia" panose="02040502050405020303" charset="0"/>
                <a:sym typeface="Calibri" panose="020F0502020204030204"/>
              </a:rPr>
              <a:t>HISTORY OF PHARMACOLOGY …. CONT’D</a:t>
            </a:r>
            <a:endParaRPr lang="en-US" sz="2600" b="1" i="0" u="none" strike="noStrike" cap="none"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72955" y="1160060"/>
            <a:ext cx="8639032" cy="5431809"/>
          </a:xfrm>
          <a:prstGeom prst="rect">
            <a:avLst/>
          </a:prstGeom>
          <a:noFill/>
          <a:ln>
            <a:noFill/>
          </a:ln>
        </p:spPr>
        <p:txBody>
          <a:bodyPr spcFirstLastPara="1" wrap="square" lIns="91425" tIns="45700" rIns="91425" bIns="45700" anchor="t" anchorCtr="0">
            <a:noAutofit/>
          </a:bodyPr>
          <a:lstStyle/>
          <a:p>
            <a:pPr marL="457200" lvl="1" indent="-457200">
              <a:spcBef>
                <a:spcPts val="1800"/>
              </a:spcBef>
              <a:buFont typeface="Arial" panose="020B0604020202020204" pitchFamily="34" charset="0"/>
              <a:buChar char="•"/>
            </a:pPr>
            <a:r>
              <a:rPr lang="en-US" sz="2400" dirty="0" smtClean="0">
                <a:latin typeface="Georgia" panose="02040502050405020303" pitchFamily="18" charset="0"/>
              </a:rPr>
              <a:t>The ‘Father </a:t>
            </a:r>
            <a:r>
              <a:rPr lang="en-US" sz="2400" dirty="0">
                <a:latin typeface="Georgia" panose="02040502050405020303" pitchFamily="18" charset="0"/>
              </a:rPr>
              <a:t>of </a:t>
            </a:r>
            <a:r>
              <a:rPr lang="en-US" sz="2400" dirty="0" smtClean="0">
                <a:latin typeface="Georgia" panose="02040502050405020303" pitchFamily="18" charset="0"/>
              </a:rPr>
              <a:t>Modern Pharmacology’ is Oswald </a:t>
            </a:r>
            <a:r>
              <a:rPr lang="en-US" sz="2400" dirty="0" err="1" smtClean="0">
                <a:latin typeface="Georgia" panose="02040502050405020303" pitchFamily="18" charset="0"/>
              </a:rPr>
              <a:t>Schmiedeberg</a:t>
            </a:r>
            <a:r>
              <a:rPr lang="en-US" sz="2400" dirty="0" smtClean="0">
                <a:latin typeface="Georgia" panose="02040502050405020303" pitchFamily="18" charset="0"/>
              </a:rPr>
              <a:t>, a German pharmacologist (1838-1921). His work largely dealt with finding the correlation between the chemical structure of substances and their effectiveness as pharmaceuticals.</a:t>
            </a:r>
            <a:endParaRPr lang="en-US" sz="2400" dirty="0">
              <a:latin typeface="Georgia" panose="02040502050405020303" pitchFamily="18" charset="0"/>
            </a:endParaRPr>
          </a:p>
          <a:p>
            <a:pPr marL="457200" lvl="1" indent="-457200">
              <a:spcBef>
                <a:spcPts val="1800"/>
              </a:spcBef>
              <a:buFont typeface="Arial" panose="020B0604020202020204" pitchFamily="34" charset="0"/>
              <a:buChar char="•"/>
            </a:pPr>
            <a:r>
              <a:rPr lang="en-US" sz="2400" dirty="0">
                <a:latin typeface="Georgia" panose="02040502050405020303" pitchFamily="18" charset="0"/>
              </a:rPr>
              <a:t>A</a:t>
            </a:r>
            <a:r>
              <a:rPr lang="en-US" sz="2400" dirty="0" smtClean="0">
                <a:latin typeface="Georgia" panose="02040502050405020303" pitchFamily="18" charset="0"/>
              </a:rPr>
              <a:t>long </a:t>
            </a:r>
            <a:r>
              <a:rPr lang="en-US" sz="2400" dirty="0">
                <a:latin typeface="Georgia" panose="02040502050405020303" pitchFamily="18" charset="0"/>
              </a:rPr>
              <a:t>with his </a:t>
            </a:r>
            <a:r>
              <a:rPr lang="en-US" sz="2400" dirty="0" smtClean="0">
                <a:latin typeface="Georgia" panose="02040502050405020303" pitchFamily="18" charset="0"/>
              </a:rPr>
              <a:t>disciples, Oswald propounded </a:t>
            </a:r>
            <a:r>
              <a:rPr lang="en-US" sz="2400" dirty="0">
                <a:latin typeface="Georgia" panose="02040502050405020303" pitchFamily="18" charset="0"/>
              </a:rPr>
              <a:t>some of the fundamental concepts in </a:t>
            </a:r>
            <a:r>
              <a:rPr lang="en-US" sz="2400" dirty="0" smtClean="0">
                <a:latin typeface="Georgia" panose="02040502050405020303" pitchFamily="18" charset="0"/>
              </a:rPr>
              <a:t>Pharmacology</a:t>
            </a:r>
          </a:p>
          <a:p>
            <a:pPr marL="457200" lvl="1" indent="-457200">
              <a:spcBef>
                <a:spcPts val="1800"/>
              </a:spcBef>
              <a:buFont typeface="Arial" panose="020B0604020202020204" pitchFamily="34" charset="0"/>
              <a:buChar char="•"/>
            </a:pPr>
            <a:r>
              <a:rPr lang="en-US" sz="2400" dirty="0" smtClean="0">
                <a:latin typeface="Georgia" panose="02040502050405020303" pitchFamily="18" charset="0"/>
              </a:rPr>
              <a:t>The 20</a:t>
            </a:r>
            <a:r>
              <a:rPr lang="en-US" sz="2400" baseline="30000" dirty="0" smtClean="0">
                <a:latin typeface="Georgia" panose="02040502050405020303" pitchFamily="18" charset="0"/>
              </a:rPr>
              <a:t>th</a:t>
            </a:r>
            <a:r>
              <a:rPr lang="en-US" sz="2400" dirty="0" smtClean="0">
                <a:latin typeface="Georgia" panose="02040502050405020303" pitchFamily="18" charset="0"/>
              </a:rPr>
              <a:t> century has seen a rapid growth of Pharmacology, with many new drugs, new concepts and techniques being introduced. Some diseases that were considered incurable and fatal, can now be completely cured with drug therapy.</a:t>
            </a:r>
            <a:endParaRPr lang="en-US" sz="2400" dirty="0">
              <a:latin typeface="Georgia" panose="02040502050405020303" pitchFamily="18" charset="0"/>
            </a:endParaRPr>
          </a:p>
        </p:txBody>
      </p:sp>
    </p:spTree>
    <p:extLst>
      <p:ext uri="{BB962C8B-B14F-4D97-AF65-F5344CB8AC3E}">
        <p14:creationId xmlns:p14="http://schemas.microsoft.com/office/powerpoint/2010/main" val="185950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b="1" dirty="0" smtClean="0">
                <a:latin typeface="Georgia" panose="02040502050405020303" pitchFamily="18" charset="0"/>
              </a:rPr>
              <a:t>WHAT IS A DRUG?</a:t>
            </a:r>
            <a:endParaRPr lang="en-US" sz="2800" dirty="0">
              <a:latin typeface="Georgia" panose="02040502050405020303" pitchFamily="18" charset="0"/>
            </a:endParaRPr>
          </a:p>
        </p:txBody>
      </p:sp>
      <p:sp>
        <p:nvSpPr>
          <p:cNvPr id="3" name="Text Placeholder 2"/>
          <p:cNvSpPr>
            <a:spLocks noGrp="1"/>
          </p:cNvSpPr>
          <p:nvPr>
            <p:ph type="body" idx="1"/>
          </p:nvPr>
        </p:nvSpPr>
        <p:spPr>
          <a:xfrm>
            <a:off x="259307" y="1228299"/>
            <a:ext cx="8427493" cy="5363570"/>
          </a:xfrm>
        </p:spPr>
        <p:txBody>
          <a:bodyPr/>
          <a:lstStyle/>
          <a:p>
            <a:pPr>
              <a:spcBef>
                <a:spcPts val="1800"/>
              </a:spcBef>
            </a:pPr>
            <a:r>
              <a:rPr lang="en-US" sz="2600" dirty="0" smtClean="0">
                <a:latin typeface="Georgia" panose="02040502050405020303" pitchFamily="18" charset="0"/>
              </a:rPr>
              <a:t>A drug is any </a:t>
            </a:r>
            <a:r>
              <a:rPr lang="en-US" sz="2600" dirty="0">
                <a:latin typeface="Georgia" panose="02040502050405020303" pitchFamily="18" charset="0"/>
              </a:rPr>
              <a:t>chemical that affects the physiologic processes of a living </a:t>
            </a:r>
            <a:r>
              <a:rPr lang="en-US" sz="2600" dirty="0" smtClean="0">
                <a:latin typeface="Georgia" panose="02040502050405020303" pitchFamily="18" charset="0"/>
              </a:rPr>
              <a:t>organism</a:t>
            </a:r>
          </a:p>
          <a:p>
            <a:pPr>
              <a:spcBef>
                <a:spcPts val="1800"/>
              </a:spcBef>
            </a:pPr>
            <a:r>
              <a:rPr lang="en-US" sz="2600" dirty="0">
                <a:latin typeface="Georgia" panose="02040502050405020303" pitchFamily="18" charset="0"/>
              </a:rPr>
              <a:t>A very broad definition of a drug would include "all chemicals other than food that affect living processes</a:t>
            </a:r>
            <a:r>
              <a:rPr lang="en-US" sz="2600" dirty="0" smtClean="0">
                <a:latin typeface="Georgia" panose="02040502050405020303" pitchFamily="18" charset="0"/>
              </a:rPr>
              <a:t>“</a:t>
            </a:r>
          </a:p>
          <a:p>
            <a:pPr>
              <a:spcBef>
                <a:spcPts val="1800"/>
              </a:spcBef>
            </a:pPr>
            <a:r>
              <a:rPr lang="en-US" sz="2600" dirty="0" smtClean="0">
                <a:latin typeface="Georgia" panose="02040502050405020303" pitchFamily="18" charset="0"/>
              </a:rPr>
              <a:t>WHO defines a drug as “Any </a:t>
            </a:r>
            <a:r>
              <a:rPr lang="en-US" sz="2600" dirty="0">
                <a:latin typeface="Georgia" panose="02040502050405020303" pitchFamily="18" charset="0"/>
              </a:rPr>
              <a:t>substance or product that is used or is intended to be used to modify or explore physiological systems or pathological states for the benefit of the </a:t>
            </a:r>
            <a:r>
              <a:rPr lang="en-US" sz="2600" dirty="0" smtClean="0">
                <a:latin typeface="Georgia" panose="02040502050405020303" pitchFamily="18" charset="0"/>
              </a:rPr>
              <a:t>recipient”</a:t>
            </a:r>
            <a:endParaRPr lang="en-US" sz="2600" dirty="0">
              <a:latin typeface="Georgia" panose="02040502050405020303" pitchFamily="18" charset="0"/>
            </a:endParaRPr>
          </a:p>
        </p:txBody>
      </p:sp>
    </p:spTree>
    <p:extLst>
      <p:ext uri="{BB962C8B-B14F-4D97-AF65-F5344CB8AC3E}">
        <p14:creationId xmlns:p14="http://schemas.microsoft.com/office/powerpoint/2010/main" val="1767229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98944" cy="838200"/>
          </a:xfrm>
        </p:spPr>
        <p:txBody>
          <a:bodyPr/>
          <a:lstStyle/>
          <a:p>
            <a:pPr algn="l"/>
            <a:r>
              <a:rPr lang="en-US" sz="2800" b="1" dirty="0" smtClean="0">
                <a:latin typeface="Georgia" panose="02040502050405020303" pitchFamily="18" charset="0"/>
              </a:rPr>
              <a:t>MEDICINE VERSUS POISON</a:t>
            </a:r>
            <a:endParaRPr lang="en-US" sz="2800" dirty="0">
              <a:latin typeface="Georgia" panose="02040502050405020303" pitchFamily="18" charset="0"/>
            </a:endParaRPr>
          </a:p>
        </p:txBody>
      </p:sp>
      <p:sp>
        <p:nvSpPr>
          <p:cNvPr id="3" name="Text Placeholder 2"/>
          <p:cNvSpPr>
            <a:spLocks noGrp="1"/>
          </p:cNvSpPr>
          <p:nvPr>
            <p:ph type="body" idx="1"/>
          </p:nvPr>
        </p:nvSpPr>
        <p:spPr>
          <a:xfrm>
            <a:off x="259307" y="1228299"/>
            <a:ext cx="8427493" cy="4897863"/>
          </a:xfrm>
        </p:spPr>
        <p:txBody>
          <a:bodyPr/>
          <a:lstStyle/>
          <a:p>
            <a:pPr marL="508000" indent="-457200">
              <a:spcBef>
                <a:spcPts val="1800"/>
              </a:spcBef>
            </a:pPr>
            <a:r>
              <a:rPr lang="en-US" sz="2600" dirty="0" smtClean="0">
                <a:solidFill>
                  <a:srgbClr val="000000"/>
                </a:solidFill>
                <a:latin typeface="Georgia" panose="02040502050405020303" pitchFamily="18" charset="0"/>
              </a:rPr>
              <a:t>If </a:t>
            </a:r>
            <a:r>
              <a:rPr lang="en-US" sz="2600" dirty="0">
                <a:solidFill>
                  <a:srgbClr val="000000"/>
                </a:solidFill>
                <a:latin typeface="Georgia" panose="02040502050405020303" pitchFamily="18" charset="0"/>
              </a:rPr>
              <a:t>the effect </a:t>
            </a:r>
            <a:r>
              <a:rPr lang="en-US" sz="2600" dirty="0" smtClean="0">
                <a:solidFill>
                  <a:srgbClr val="000000"/>
                </a:solidFill>
                <a:latin typeface="Georgia" panose="02040502050405020303" pitchFamily="18" charset="0"/>
              </a:rPr>
              <a:t>of the drug helps </a:t>
            </a:r>
            <a:r>
              <a:rPr lang="en-US" sz="2600" dirty="0">
                <a:solidFill>
                  <a:srgbClr val="000000"/>
                </a:solidFill>
                <a:latin typeface="Georgia" panose="02040502050405020303" pitchFamily="18" charset="0"/>
              </a:rPr>
              <a:t>the body, the drug is a medicine. However, if a drug causes a harmful effect on the body, the drug is a poison. </a:t>
            </a:r>
            <a:endParaRPr lang="en-US" sz="2600" dirty="0" smtClean="0">
              <a:solidFill>
                <a:srgbClr val="000000"/>
              </a:solidFill>
              <a:latin typeface="Georgia" panose="02040502050405020303" pitchFamily="18" charset="0"/>
            </a:endParaRPr>
          </a:p>
          <a:p>
            <a:pPr marL="508000" indent="-457200">
              <a:spcBef>
                <a:spcPts val="1800"/>
              </a:spcBef>
            </a:pPr>
            <a:r>
              <a:rPr lang="en-US" sz="2600" dirty="0" smtClean="0">
                <a:solidFill>
                  <a:srgbClr val="000000"/>
                </a:solidFill>
                <a:latin typeface="Georgia" panose="02040502050405020303" pitchFamily="18" charset="0"/>
              </a:rPr>
              <a:t>The </a:t>
            </a:r>
            <a:r>
              <a:rPr lang="en-US" sz="2600" dirty="0">
                <a:solidFill>
                  <a:srgbClr val="000000"/>
                </a:solidFill>
                <a:latin typeface="Georgia" panose="02040502050405020303" pitchFamily="18" charset="0"/>
              </a:rPr>
              <a:t>same chemical can be a medicine and a poison depending on conditions of use and the person using </a:t>
            </a:r>
            <a:r>
              <a:rPr lang="en-US" sz="2600" dirty="0" smtClean="0">
                <a:solidFill>
                  <a:srgbClr val="000000"/>
                </a:solidFill>
                <a:latin typeface="Georgia" panose="02040502050405020303" pitchFamily="18" charset="0"/>
              </a:rPr>
              <a:t>it</a:t>
            </a:r>
            <a:endParaRPr lang="en-US" sz="26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35231161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10390</TotalTime>
  <Words>1670</Words>
  <Application>Microsoft Office PowerPoint</Application>
  <PresentationFormat>On-screen Show (4:3)</PresentationFormat>
  <Paragraphs>108</Paragraphs>
  <Slides>27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Algerian</vt:lpstr>
      <vt:lpstr>Arial</vt:lpstr>
      <vt:lpstr>Britannic Bold</vt:lpstr>
      <vt:lpstr>Calibri</vt:lpstr>
      <vt:lpstr>Georgia</vt:lpstr>
      <vt:lpstr>Rockwell</vt:lpstr>
      <vt:lpstr>Office Theme</vt:lpstr>
      <vt:lpstr> INTRODUCTION TO PHARMACOLOGY</vt:lpstr>
      <vt:lpstr>PowerPoint Presentation</vt:lpstr>
      <vt:lpstr>PowerPoint Presentation</vt:lpstr>
      <vt:lpstr>PowerPoint Presentation</vt:lpstr>
      <vt:lpstr>PowerPoint Presentation</vt:lpstr>
      <vt:lpstr>PowerPoint Presentation</vt:lpstr>
      <vt:lpstr>PowerPoint Presentation</vt:lpstr>
      <vt:lpstr>WHAT IS A DRUG?</vt:lpstr>
      <vt:lpstr>MEDICINE VERSUS POISON</vt:lpstr>
      <vt:lpstr>COMMON TERMINOLOGIES USED IN PHARMACOLOGY &amp; THERAPEUTICS</vt:lpstr>
      <vt:lpstr>COMMON TERMINOLOGIES …. CONT’D</vt:lpstr>
      <vt:lpstr>COMMON TERMINOLOGIES …. CONT’D</vt:lpstr>
      <vt:lpstr>Clinical Pharmacology …. Cont’d</vt:lpstr>
      <vt:lpstr>COMMON TERMINOLOGIES …. CONT’D</vt:lpstr>
      <vt:lpstr>COMMON TERMINOLOGIES …. CONT’D</vt:lpstr>
      <vt:lpstr>COMMON TERMINOLOGIES …. CONT’D</vt:lpstr>
      <vt:lpstr>Pharmacopoeia …. Cont’d</vt:lpstr>
      <vt:lpstr>DRUG NAMES</vt:lpstr>
      <vt:lpstr>DRUG NAMES …. CONT’D</vt:lpstr>
      <vt:lpstr>Generic name …. Cont’d</vt:lpstr>
      <vt:lpstr>DRUG NAMES …. CONT’D</vt:lpstr>
      <vt:lpstr>DRUG NAMES …. CONT’D</vt:lpstr>
      <vt:lpstr>DRUG CLASSIFICATION</vt:lpstr>
      <vt:lpstr>ESSENTIAL MEDICINES CONCEPT</vt:lpstr>
      <vt:lpstr>ORPHAN DRUGS</vt:lpstr>
      <vt:lpstr>ORPHAN DRUGS …. CONT’D</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USE IN PREGNANCY</dc:title>
  <dc:creator>Dr Sindwa Namataa</dc:creator>
  <cp:lastModifiedBy>Windows User</cp:lastModifiedBy>
  <cp:revision>141</cp:revision>
  <dcterms:created xsi:type="dcterms:W3CDTF">2013-02-24T15:57:52Z</dcterms:created>
  <dcterms:modified xsi:type="dcterms:W3CDTF">2021-02-12T07:14:18Z</dcterms:modified>
</cp:coreProperties>
</file>