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636" r:id="rId2"/>
    <p:sldId id="638" r:id="rId3"/>
    <p:sldId id="639" r:id="rId4"/>
    <p:sldId id="640" r:id="rId5"/>
    <p:sldId id="641" r:id="rId6"/>
    <p:sldId id="642" r:id="rId7"/>
    <p:sldId id="643" r:id="rId8"/>
    <p:sldId id="644" r:id="rId9"/>
    <p:sldId id="645" r:id="rId10"/>
    <p:sldId id="646" r:id="rId11"/>
    <p:sldId id="647" r:id="rId12"/>
    <p:sldId id="648" r:id="rId13"/>
    <p:sldId id="649" r:id="rId14"/>
    <p:sldId id="650" r:id="rId15"/>
    <p:sldId id="651" r:id="rId16"/>
    <p:sldId id="652" r:id="rId17"/>
    <p:sldId id="653" r:id="rId18"/>
    <p:sldId id="654" r:id="rId19"/>
    <p:sldId id="655" r:id="rId20"/>
    <p:sldId id="656" r:id="rId21"/>
    <p:sldId id="657" r:id="rId22"/>
    <p:sldId id="658" r:id="rId23"/>
    <p:sldId id="659" r:id="rId24"/>
    <p:sldId id="660" r:id="rId25"/>
    <p:sldId id="661" r:id="rId26"/>
    <p:sldId id="662" r:id="rId27"/>
    <p:sldId id="663" r:id="rId28"/>
    <p:sldId id="66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7A112-3397-4028-8B29-75ECE76CC510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58140-01EC-491A-B4F9-5E8A56CC4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29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30708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72232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49660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6215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43615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80913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33744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260745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27612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1222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91A2A-535E-4CBF-8F36-E870475D2D35}" type="slidenum">
              <a:rPr lang="en-US"/>
              <a:pPr/>
              <a:t>24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058988" y="457200"/>
            <a:ext cx="2743200" cy="20574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2590800"/>
            <a:ext cx="6400800" cy="6096000"/>
          </a:xfrm>
          <a:prstGeom prst="rect">
            <a:avLst/>
          </a:prstGeo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69863" indent="-169863">
              <a:buFontTx/>
              <a:buChar char="•"/>
            </a:pPr>
            <a:r>
              <a:rPr lang="en-US" dirty="0"/>
              <a:t>In this dose-effect plot, the therapeutic and toxic effects are plotted.</a:t>
            </a:r>
          </a:p>
          <a:p>
            <a:pPr marL="169863" indent="-169863">
              <a:buFontTx/>
              <a:buChar char="•"/>
            </a:pPr>
            <a:r>
              <a:rPr lang="en-US" dirty="0"/>
              <a:t>This study illustrates an important principle when a drug is administered to an organism - there is no single dose-effect curve relationship that can adequately characterize the full spectrum of activity of a drug.  All drugs produce at least 2 effects and therefore have at least 2 quantal dose-response curves - one for the </a:t>
            </a:r>
            <a:r>
              <a:rPr lang="en-US" b="1" dirty="0"/>
              <a:t>therapeutic effect</a:t>
            </a:r>
            <a:r>
              <a:rPr lang="en-US" dirty="0"/>
              <a:t> and one or more for the </a:t>
            </a:r>
            <a:r>
              <a:rPr lang="en-US" b="1" dirty="0"/>
              <a:t>toxic effect</a:t>
            </a:r>
            <a:r>
              <a:rPr lang="en-US" dirty="0"/>
              <a:t>.</a:t>
            </a:r>
          </a:p>
          <a:p>
            <a:pPr marL="169863" indent="-169863">
              <a:buFontTx/>
              <a:buChar char="•"/>
            </a:pPr>
            <a:r>
              <a:rPr lang="en-US" dirty="0"/>
              <a:t>The safety of a drug depends on the </a:t>
            </a:r>
            <a:r>
              <a:rPr lang="en-US" b="1" dirty="0"/>
              <a:t>degree of separation</a:t>
            </a:r>
            <a:r>
              <a:rPr lang="en-US" dirty="0"/>
              <a:t> between the doses producing a therapeutic effect and the doses which produce side effects, both of which can be characterized by quantal dose-effect curves.</a:t>
            </a:r>
          </a:p>
          <a:p>
            <a:pPr marL="169863" indent="-169863">
              <a:buFontTx/>
              <a:buChar char="•"/>
            </a:pPr>
            <a:r>
              <a:rPr lang="en-US" b="1" dirty="0"/>
              <a:t>BUTTON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31559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1649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1131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8194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190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2226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5951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4368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3289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1C30C-64BB-4BF1-B882-6DD9EF86B305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7EBA-D59E-45E1-9297-BC2D7DC86B8E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AD0-CC5C-4E84-963C-CEFDD0CC6A1A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1B24-3209-4F68-B58D-2C489FFF5113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3075-4917-4716-AADE-EFB570AF1379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99C2-5AD9-436B-B08D-A0E9AC1F243C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F7C7-D66F-41C2-8ED5-6E9847F821B3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C540-921E-414A-B24A-0DF8EDBDB61D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F4D0-721C-4FAB-86A0-51484BBE0871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9A80-0575-46EE-94DE-A130BE960ADA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D614-748E-426B-9F1D-88E152E0BB78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48909-53C7-421F-87BD-9FBAB81FD692}" type="datetime1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A16FA-3D5B-4FFA-9DDB-C00637F7C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altLang="en-US" sz="3200" b="1" dirty="0" smtClean="0">
                <a:solidFill>
                  <a:srgbClr val="53181A"/>
                </a:solidFill>
                <a:latin typeface="Georgia" panose="02040502050405020303" charset="0"/>
                <a:cs typeface="Georgia" panose="02040502050405020303" charset="0"/>
              </a:rPr>
              <a:t>INTRODUCTION TO PHARMACOKINETICS &amp; PHARMACODYNAMICS</a:t>
            </a:r>
            <a:endParaRPr lang="en-US" sz="3200" b="1" i="0" u="none" strike="noStrike" cap="none" dirty="0">
              <a:solidFill>
                <a:srgbClr val="53181A"/>
              </a:solidFill>
              <a:latin typeface="Georgia" panose="02040502050405020303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dirty="0" smtClean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493815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824975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PHARMACOKINETICS: APPLICATION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304800" y="1295400"/>
            <a:ext cx="8458200" cy="4840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>
              <a:spcBef>
                <a:spcPts val="18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For a drug to produce a beneficial effect without intolerable unwanted effects, it needs to be present in the right place, at the right concentration and for the right duration</a:t>
            </a:r>
          </a:p>
          <a:p>
            <a:pPr marL="457200" lvl="0" indent="-457200">
              <a:spcBef>
                <a:spcPts val="18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Changes in drug tissue and plasma concentration over time is determined by the </a:t>
            </a:r>
            <a:r>
              <a:rPr 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pharmacokinetic profile </a:t>
            </a:r>
            <a:r>
              <a:rPr 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of the drug</a:t>
            </a:r>
          </a:p>
          <a:p>
            <a:pPr marL="457200" lvl="0" indent="-457200">
              <a:spcBef>
                <a:spcPts val="18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Knowledge of drug pharmacokinetics is therefore required for rational dosing; dose regimens are </a:t>
            </a:r>
            <a:r>
              <a:rPr 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determined from </a:t>
            </a:r>
            <a:r>
              <a:rPr 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drug </a:t>
            </a:r>
            <a:r>
              <a:rPr 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pharmacokinetic </a:t>
            </a:r>
            <a:r>
              <a:rPr 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parameters</a:t>
            </a:r>
            <a:endParaRPr lang="en-US" sz="2400" dirty="0">
              <a:solidFill>
                <a:schemeClr val="dk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52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824975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PHARMACODYNAMICS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86603" y="1676400"/>
            <a:ext cx="8584442" cy="4205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1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Pharmacodynamics is the study of the biochemical and physiological effects of drugs and their mechanisms of </a:t>
            </a:r>
            <a:r>
              <a:rPr lang="en-US" sz="2400" dirty="0" smtClean="0">
                <a:latin typeface="Georgia" panose="02040502050405020303" pitchFamily="18" charset="0"/>
              </a:rPr>
              <a:t>action 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I</a:t>
            </a:r>
            <a:r>
              <a:rPr lang="en-US" sz="2400" dirty="0" smtClean="0">
                <a:latin typeface="Georgia" panose="02040502050405020303" pitchFamily="18" charset="0"/>
              </a:rPr>
              <a:t>nvolves the study of the actions and effects of drugs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Involves the study of the interactions between drugs and cellular macromolecular components which result in biological effects</a:t>
            </a:r>
          </a:p>
        </p:txBody>
      </p:sp>
    </p:spTree>
    <p:extLst>
      <p:ext uri="{BB962C8B-B14F-4D97-AF65-F5344CB8AC3E}">
        <p14:creationId xmlns:p14="http://schemas.microsoft.com/office/powerpoint/2010/main" val="327254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304800"/>
            <a:ext cx="8824975" cy="855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DRUG ACTION VERSUS DRUG EFFECT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368490" y="1378424"/>
            <a:ext cx="8325134" cy="5098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1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Drug action</a:t>
            </a:r>
          </a:p>
          <a:p>
            <a:pPr marL="0" lvl="1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Mechanisms </a:t>
            </a:r>
            <a:r>
              <a:rPr lang="en-US" sz="2400" dirty="0">
                <a:latin typeface="Georgia" panose="02040502050405020303" pitchFamily="18" charset="0"/>
              </a:rPr>
              <a:t>by which the </a:t>
            </a:r>
            <a:r>
              <a:rPr lang="en-US" sz="2400" dirty="0" smtClean="0">
                <a:latin typeface="Georgia" panose="02040502050405020303" pitchFamily="18" charset="0"/>
              </a:rPr>
              <a:t>drug produces </a:t>
            </a:r>
            <a:r>
              <a:rPr lang="en-US" sz="2400" dirty="0">
                <a:latin typeface="Georgia" panose="02040502050405020303" pitchFamily="18" charset="0"/>
              </a:rPr>
              <a:t>a response in living </a:t>
            </a:r>
            <a:r>
              <a:rPr lang="en-US" sz="2400" dirty="0" smtClean="0">
                <a:latin typeface="Georgia" panose="02040502050405020303" pitchFamily="18" charset="0"/>
              </a:rPr>
              <a:t>organisms</a:t>
            </a:r>
          </a:p>
          <a:p>
            <a:pPr marL="0" lvl="1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Drug effect</a:t>
            </a:r>
          </a:p>
          <a:p>
            <a:pPr marL="0" lvl="1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</a:rPr>
              <a:t>observable consequence of a drug </a:t>
            </a:r>
            <a:r>
              <a:rPr lang="en-US" sz="2400" dirty="0" smtClean="0">
                <a:latin typeface="Georgia" panose="02040502050405020303" pitchFamily="18" charset="0"/>
              </a:rPr>
              <a:t>action</a:t>
            </a:r>
          </a:p>
          <a:p>
            <a:pPr marL="342900" lvl="1" indent="-3429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400" b="1" i="1" dirty="0" smtClean="0">
                <a:latin typeface="Georgia" panose="02040502050405020303" pitchFamily="18" charset="0"/>
              </a:rPr>
              <a:t>Example: </a:t>
            </a:r>
            <a:r>
              <a:rPr lang="en-US" sz="2400" i="1" dirty="0" smtClean="0">
                <a:latin typeface="Georgia" panose="02040502050405020303" pitchFamily="18" charset="0"/>
              </a:rPr>
              <a:t>The </a:t>
            </a:r>
            <a:r>
              <a:rPr lang="en-US" sz="2400" i="1" dirty="0">
                <a:latin typeface="Georgia" panose="02040502050405020303" pitchFamily="18" charset="0"/>
              </a:rPr>
              <a:t>action of penicillin is to interfere with cell wall synthesis in bacteria and the effect is the death of the </a:t>
            </a:r>
            <a:r>
              <a:rPr lang="en-US" sz="2400" i="1" dirty="0" smtClean="0">
                <a:latin typeface="Georgia" panose="02040502050405020303" pitchFamily="18" charset="0"/>
              </a:rPr>
              <a:t>bacteria</a:t>
            </a:r>
            <a:endParaRPr lang="en-US" sz="2400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86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824975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MECHANISM OF ACTION VERSUS MODE OF ACTION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52587" y="1153133"/>
            <a:ext cx="8720919" cy="4981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sz="2400" b="1" dirty="0">
                <a:latin typeface="Georgia" panose="02040502050405020303" pitchFamily="18" charset="0"/>
              </a:rPr>
              <a:t>M</a:t>
            </a:r>
            <a:r>
              <a:rPr lang="en-US" sz="2400" b="1" dirty="0" smtClean="0">
                <a:latin typeface="Georgia" panose="02040502050405020303" pitchFamily="18" charset="0"/>
              </a:rPr>
              <a:t>echanism </a:t>
            </a:r>
            <a:r>
              <a:rPr lang="en-US" sz="2400" b="1" dirty="0">
                <a:latin typeface="Georgia" panose="02040502050405020303" pitchFamily="18" charset="0"/>
              </a:rPr>
              <a:t>of </a:t>
            </a:r>
            <a:r>
              <a:rPr lang="en-US" sz="2400" b="1" dirty="0" smtClean="0">
                <a:latin typeface="Georgia" panose="02040502050405020303" pitchFamily="18" charset="0"/>
              </a:rPr>
              <a:t>action: </a:t>
            </a:r>
            <a:r>
              <a:rPr lang="en-US" sz="2400" dirty="0" smtClean="0">
                <a:latin typeface="Georgia" panose="02040502050405020303" pitchFamily="18" charset="0"/>
              </a:rPr>
              <a:t>Refers </a:t>
            </a:r>
            <a:r>
              <a:rPr lang="en-US" sz="2400" dirty="0">
                <a:latin typeface="Georgia" panose="02040502050405020303" pitchFamily="18" charset="0"/>
              </a:rPr>
              <a:t>to the specific biochemical interaction through which a drug </a:t>
            </a:r>
            <a:r>
              <a:rPr lang="en-US" sz="2400" dirty="0" smtClean="0">
                <a:latin typeface="Georgia" panose="02040502050405020303" pitchFamily="18" charset="0"/>
              </a:rPr>
              <a:t>produces </a:t>
            </a:r>
            <a:r>
              <a:rPr lang="en-US" sz="2400" dirty="0">
                <a:latin typeface="Georgia" panose="02040502050405020303" pitchFamily="18" charset="0"/>
              </a:rPr>
              <a:t>its pharmacological </a:t>
            </a:r>
            <a:r>
              <a:rPr lang="en-US" sz="2400" dirty="0" smtClean="0">
                <a:latin typeface="Georgia" panose="02040502050405020303" pitchFamily="18" charset="0"/>
              </a:rPr>
              <a:t>effect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(= Drug Action)</a:t>
            </a:r>
          </a:p>
          <a:p>
            <a:pPr>
              <a:spcBef>
                <a:spcPts val="1800"/>
              </a:spcBef>
              <a:defRPr/>
            </a:pPr>
            <a:r>
              <a:rPr lang="en-US" sz="2400" b="1" dirty="0" smtClean="0">
                <a:latin typeface="Georgia" panose="02040502050405020303" pitchFamily="18" charset="0"/>
              </a:rPr>
              <a:t>Mode of action: </a:t>
            </a:r>
            <a:r>
              <a:rPr lang="en-US" sz="2400" dirty="0" smtClean="0">
                <a:latin typeface="Georgia" panose="02040502050405020303" pitchFamily="18" charset="0"/>
              </a:rPr>
              <a:t>Describes </a:t>
            </a:r>
            <a:r>
              <a:rPr lang="en-US" sz="2400" dirty="0">
                <a:latin typeface="Georgia" panose="02040502050405020303" pitchFamily="18" charset="0"/>
              </a:rPr>
              <a:t>a functional or anatomical change, resulting from the exposure of a living organism to a </a:t>
            </a:r>
            <a:r>
              <a:rPr lang="en-US" sz="2400" dirty="0" smtClean="0">
                <a:latin typeface="Georgia" panose="02040502050405020303" pitchFamily="18" charset="0"/>
              </a:rPr>
              <a:t>drug (= Drug Effect)</a:t>
            </a:r>
          </a:p>
          <a:p>
            <a:pPr>
              <a:spcBef>
                <a:spcPts val="1800"/>
              </a:spcBef>
              <a:defRPr/>
            </a:pPr>
            <a:r>
              <a:rPr lang="en-US" sz="2400" i="1" dirty="0" smtClean="0">
                <a:latin typeface="Georgia" panose="02040502050405020303" pitchFamily="18" charset="0"/>
              </a:rPr>
              <a:t>Mechanism of action describe changes at molecular level while mode of action describes changes at cellular level</a:t>
            </a:r>
            <a:endParaRPr lang="en-US" sz="2400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71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120650"/>
            <a:ext cx="8771649" cy="838200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MECHANISMS OF ACTION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46" y="1255593"/>
            <a:ext cx="8359254" cy="5227093"/>
          </a:xfrm>
        </p:spPr>
        <p:txBody>
          <a:bodyPr>
            <a:normAutofit/>
          </a:bodyPr>
          <a:lstStyle/>
          <a:p>
            <a:pPr marL="25400" indent="0">
              <a:spcBef>
                <a:spcPts val="1800"/>
              </a:spcBef>
              <a:buNone/>
              <a:defRPr/>
            </a:pPr>
            <a:r>
              <a:rPr lang="en-US" sz="2400" dirty="0">
                <a:latin typeface="Georgia" panose="02040502050405020303" pitchFamily="18" charset="0"/>
              </a:rPr>
              <a:t>Most drugs act </a:t>
            </a:r>
            <a:r>
              <a:rPr lang="en-US" sz="2400" dirty="0" smtClean="0">
                <a:latin typeface="Georgia" panose="02040502050405020303" pitchFamily="18" charset="0"/>
              </a:rPr>
              <a:t>by interacting with macromolecular targets (mostly proteins) which include receptors</a:t>
            </a:r>
            <a:r>
              <a:rPr lang="en-US" sz="2400" dirty="0">
                <a:latin typeface="Georgia" panose="02040502050405020303" pitchFamily="18" charset="0"/>
              </a:rPr>
              <a:t>, enzymes, carriers, membrane bound transport proteins and pumps, and ion </a:t>
            </a:r>
            <a:r>
              <a:rPr lang="en-US" sz="2400" dirty="0" smtClean="0">
                <a:latin typeface="Georgia" panose="02040502050405020303" pitchFamily="18" charset="0"/>
              </a:rPr>
              <a:t>channels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Drugs action may lead to stimulation </a:t>
            </a:r>
            <a:r>
              <a:rPr lang="en-US" sz="2400" dirty="0">
                <a:latin typeface="Georgia" panose="02040502050405020303" pitchFamily="18" charset="0"/>
              </a:rPr>
              <a:t>or </a:t>
            </a:r>
            <a:r>
              <a:rPr lang="en-US" sz="2400" dirty="0" smtClean="0">
                <a:latin typeface="Georgia" panose="02040502050405020303" pitchFamily="18" charset="0"/>
              </a:rPr>
              <a:t>depression of normal </a:t>
            </a:r>
            <a:r>
              <a:rPr lang="en-US" sz="2400" dirty="0">
                <a:latin typeface="Georgia" panose="02040502050405020303" pitchFamily="18" charset="0"/>
              </a:rPr>
              <a:t>physiological functions. Stimulation increases the rate of activity while depression reduces the rate of activity.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Georgia" panose="02040502050405020303" pitchFamily="18" charset="0"/>
              </a:rPr>
              <a:t>Drugs may </a:t>
            </a:r>
            <a:r>
              <a:rPr lang="en-US" sz="2400" dirty="0" smtClean="0">
                <a:latin typeface="Georgia" panose="02040502050405020303" pitchFamily="18" charset="0"/>
              </a:rPr>
              <a:t>act by increasing or decreasing enzymes</a:t>
            </a:r>
            <a:r>
              <a:rPr lang="en-US" sz="2400" dirty="0">
                <a:latin typeface="Georgia" panose="02040502050405020303" pitchFamily="18" charset="0"/>
              </a:rPr>
              <a:t>, hormones or </a:t>
            </a:r>
            <a:r>
              <a:rPr lang="en-US" sz="2400" dirty="0" smtClean="0">
                <a:latin typeface="Georgia" panose="02040502050405020303" pitchFamily="18" charset="0"/>
              </a:rPr>
              <a:t>other chemical mediators of biological activities 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20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5" y="110836"/>
            <a:ext cx="8811326" cy="997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4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RELATIONSHIP BETWEEN PHARMACOKINETICS AND PHARMACODYNAMICS</a:t>
            </a:r>
          </a:p>
        </p:txBody>
      </p:sp>
      <p:sp>
        <p:nvSpPr>
          <p:cNvPr id="204" name="Google Shape;204;p29"/>
          <p:cNvSpPr txBox="1"/>
          <p:nvPr/>
        </p:nvSpPr>
        <p:spPr>
          <a:xfrm>
            <a:off x="381000" y="1301115"/>
            <a:ext cx="8436610" cy="527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85000"/>
              </a:lnSpc>
              <a:buClr>
                <a:srgbClr val="7030A0"/>
              </a:buClr>
              <a:buFont typeface="Arial" panose="020B0604020202020204"/>
              <a:buNone/>
            </a:pPr>
            <a:endParaRPr lang="en-US" sz="2600" b="1" i="0" u="sng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91" y="1301114"/>
            <a:ext cx="8540519" cy="507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12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5" y="110836"/>
            <a:ext cx="8991022" cy="845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400" b="1" dirty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RELATIONSHIP </a:t>
            </a:r>
            <a:r>
              <a:rPr lang="en-US" sz="24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BETWEEN PHARMACOKINETICS AND PHARMACODYNAMICS …. CONT’D</a:t>
            </a:r>
            <a:endParaRPr lang="en-US" sz="2400" b="1" dirty="0"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381000" y="1301115"/>
            <a:ext cx="8436610" cy="527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85000"/>
              </a:lnSpc>
              <a:buClr>
                <a:srgbClr val="7030A0"/>
              </a:buClr>
              <a:buFont typeface="Arial" panose="020B0604020202020204"/>
              <a:buNone/>
            </a:pPr>
            <a:endParaRPr lang="en-US" sz="2600" b="1" i="0" u="sng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05" y="1108364"/>
            <a:ext cx="8838622" cy="54708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05" y="1301114"/>
            <a:ext cx="8991022" cy="543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62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5" y="304800"/>
            <a:ext cx="8991022" cy="996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400" b="1" dirty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RELATIONSHIP </a:t>
            </a:r>
            <a:r>
              <a:rPr lang="en-US" sz="24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BETWEEN PHARMACOKINETICS </a:t>
            </a:r>
            <a:r>
              <a:rPr lang="en-US" sz="2400" b="1" dirty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AND </a:t>
            </a:r>
            <a:r>
              <a:rPr lang="en-US" sz="24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PHARMACODYNAMICS …. CONT’D</a:t>
            </a:r>
            <a:endParaRPr lang="en-US" sz="2400" b="1" dirty="0"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381000" y="1676399"/>
            <a:ext cx="8436610" cy="4724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6" indent="-457200">
              <a:spcBef>
                <a:spcPts val="18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</a:rPr>
              <a:t>pharmacokinetic properties of a drug determine the concentration of drug achieved in </a:t>
            </a:r>
            <a:r>
              <a:rPr lang="en-US" sz="2400" dirty="0" smtClean="0">
                <a:latin typeface="Georgia" panose="02040502050405020303" pitchFamily="18" charset="0"/>
              </a:rPr>
              <a:t>plasma and tissues</a:t>
            </a:r>
            <a:r>
              <a:rPr lang="en-US" sz="2400" dirty="0">
                <a:latin typeface="Georgia" panose="02040502050405020303" pitchFamily="18" charset="0"/>
              </a:rPr>
              <a:t>, including the site of action of the </a:t>
            </a:r>
            <a:r>
              <a:rPr lang="en-US" sz="2400" dirty="0" smtClean="0">
                <a:latin typeface="Georgia" panose="02040502050405020303" pitchFamily="18" charset="0"/>
              </a:rPr>
              <a:t>drug</a:t>
            </a:r>
          </a:p>
          <a:p>
            <a:pPr marL="457200" lvl="6" indent="-457200">
              <a:spcBef>
                <a:spcPts val="18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Drug </a:t>
            </a:r>
            <a:r>
              <a:rPr 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effects are proportional to the concentration of drug at the action site</a:t>
            </a:r>
          </a:p>
          <a:p>
            <a:pPr marL="457200" lvl="6" indent="-457200">
              <a:spcBef>
                <a:spcPts val="18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An </a:t>
            </a:r>
            <a:r>
              <a:rPr lang="en-US" sz="2400" dirty="0">
                <a:latin typeface="Georgia" panose="02040502050405020303" pitchFamily="18" charset="0"/>
              </a:rPr>
              <a:t>equilibrium is established between </a:t>
            </a:r>
            <a:r>
              <a:rPr lang="en-US" sz="2400" dirty="0" smtClean="0">
                <a:latin typeface="Georgia" panose="02040502050405020303" pitchFamily="18" charset="0"/>
              </a:rPr>
              <a:t>plasma drug concentration and concentration at the active site, therefore there </a:t>
            </a:r>
            <a:r>
              <a:rPr 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is </a:t>
            </a:r>
            <a:r>
              <a:rPr 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a correlation between drug effects and plasma drug </a:t>
            </a:r>
            <a:r>
              <a:rPr 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concentration</a:t>
            </a:r>
            <a:endParaRPr lang="en-US" sz="2400" dirty="0">
              <a:solidFill>
                <a:schemeClr val="dk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92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5" y="110836"/>
            <a:ext cx="8991022" cy="1052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600" b="1" dirty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RELATIONSHIP BETWEEN </a:t>
            </a:r>
            <a:r>
              <a:rPr lang="en-US" sz="26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PHARMACOKINETICS AND PHARMACODYNAMICS </a:t>
            </a:r>
            <a:endParaRPr lang="en-US" sz="2600" b="1" dirty="0"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491318" y="1610435"/>
            <a:ext cx="8147715" cy="4585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Georgia" panose="02040502050405020303" pitchFamily="18" charset="0"/>
              </a:rPr>
              <a:t>Pharmacokinetics determines the change in plasma drug concentration with time, and therefore how </a:t>
            </a:r>
            <a:r>
              <a:rPr lang="en-US" sz="2600" dirty="0">
                <a:latin typeface="Georgia" panose="02040502050405020303" pitchFamily="18" charset="0"/>
              </a:rPr>
              <a:t>rapidly and for how long the drug will appear at the target </a:t>
            </a:r>
            <a:r>
              <a:rPr lang="en-US" sz="2600" dirty="0" smtClean="0">
                <a:latin typeface="Georgia" panose="02040502050405020303" pitchFamily="18" charset="0"/>
              </a:rPr>
              <a:t>organ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Georgia" panose="02040502050405020303" pitchFamily="18" charset="0"/>
              </a:rPr>
              <a:t>P</a:t>
            </a:r>
            <a:r>
              <a:rPr lang="en-US" sz="2600" dirty="0" smtClean="0">
                <a:latin typeface="Georgia" panose="02040502050405020303" pitchFamily="18" charset="0"/>
              </a:rPr>
              <a:t>harmacodynamics determines the magnitude of drug effect in relation to plasma drug concentration</a:t>
            </a:r>
          </a:p>
        </p:txBody>
      </p:sp>
    </p:spTree>
    <p:extLst>
      <p:ext uri="{BB962C8B-B14F-4D97-AF65-F5344CB8AC3E}">
        <p14:creationId xmlns:p14="http://schemas.microsoft.com/office/powerpoint/2010/main" val="307286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5" y="110836"/>
            <a:ext cx="8991022" cy="1052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600" b="1" dirty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RELATIONSHIP BETWEEN PHARMACOKINETICS AND </a:t>
            </a:r>
            <a:r>
              <a:rPr lang="en-US" sz="26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PHARMACODYNAMICS …. CONT’D</a:t>
            </a:r>
            <a:endParaRPr lang="en-US" sz="2600" b="1" dirty="0"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381000" y="1301115"/>
            <a:ext cx="8436610" cy="527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Georgia" panose="02040502050405020303" pitchFamily="18" charset="0"/>
              </a:rPr>
              <a:t>The </a:t>
            </a:r>
            <a:r>
              <a:rPr lang="en-US" sz="2600" dirty="0">
                <a:latin typeface="Georgia" panose="02040502050405020303" pitchFamily="18" charset="0"/>
              </a:rPr>
              <a:t>relationship between dose and effect can be separated into </a:t>
            </a:r>
            <a:r>
              <a:rPr lang="en-US" sz="2600" dirty="0" smtClean="0">
                <a:latin typeface="Georgia" panose="02040502050405020303" pitchFamily="18" charset="0"/>
              </a:rPr>
              <a:t>two components:</a:t>
            </a:r>
          </a:p>
          <a:p>
            <a:pPr marL="971550" lvl="1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Pharmacokinetic </a:t>
            </a:r>
            <a:r>
              <a:rPr lang="en-US" sz="2600" dirty="0">
                <a:latin typeface="Georgia" panose="02040502050405020303" pitchFamily="18" charset="0"/>
              </a:rPr>
              <a:t>(</a:t>
            </a:r>
            <a:r>
              <a:rPr lang="en-US" sz="2600" dirty="0" smtClean="0">
                <a:latin typeface="Georgia" panose="02040502050405020303" pitchFamily="18" charset="0"/>
              </a:rPr>
              <a:t>dose-concentration)</a:t>
            </a:r>
          </a:p>
          <a:p>
            <a:pPr marL="971550" lvl="1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600" dirty="0" err="1" smtClean="0">
                <a:latin typeface="Georgia" panose="02040502050405020303" pitchFamily="18" charset="0"/>
              </a:rPr>
              <a:t>Pharmacodynamic</a:t>
            </a:r>
            <a:r>
              <a:rPr lang="en-US" sz="2600" dirty="0" smtClean="0">
                <a:latin typeface="Georgia" panose="02040502050405020303" pitchFamily="18" charset="0"/>
              </a:rPr>
              <a:t> </a:t>
            </a:r>
            <a:r>
              <a:rPr lang="en-US" sz="2600" dirty="0">
                <a:latin typeface="Georgia" panose="02040502050405020303" pitchFamily="18" charset="0"/>
              </a:rPr>
              <a:t>(concentration-effect</a:t>
            </a:r>
            <a:r>
              <a:rPr lang="en-US" sz="2600" dirty="0" smtClean="0">
                <a:latin typeface="Georgia" panose="02040502050405020303" pitchFamily="18" charset="0"/>
              </a:rPr>
              <a:t>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Georgia" panose="02040502050405020303" pitchFamily="18" charset="0"/>
              </a:rPr>
              <a:t>Plasma drug concentration forms the link between drug dosing and </a:t>
            </a:r>
            <a:r>
              <a:rPr lang="en-US" sz="2600" dirty="0" smtClean="0">
                <a:latin typeface="Georgia" panose="02040502050405020303" pitchFamily="18" charset="0"/>
              </a:rPr>
              <a:t>drug effect</a:t>
            </a:r>
          </a:p>
          <a:p>
            <a:pPr>
              <a:spcBef>
                <a:spcPts val="12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		</a:t>
            </a:r>
            <a:r>
              <a:rPr lang="en-US" sz="2600" b="1" dirty="0" smtClean="0">
                <a:latin typeface="Georgia" panose="02040502050405020303" pitchFamily="18" charset="0"/>
              </a:rPr>
              <a:t>Dose </a:t>
            </a:r>
            <a:r>
              <a:rPr lang="en-US" sz="2600" b="1" dirty="0">
                <a:latin typeface="Georgia" panose="02040502050405020303" pitchFamily="18" charset="0"/>
                <a:cs typeface="Times New Roman" panose="02020603050405020304" pitchFamily="18" charset="0"/>
              </a:rPr>
              <a:t>→ </a:t>
            </a:r>
            <a:r>
              <a:rPr lang="en-US" sz="2600" b="1" dirty="0" smtClean="0">
                <a:latin typeface="Georgia" panose="02040502050405020303" pitchFamily="18" charset="0"/>
              </a:rPr>
              <a:t>CONC </a:t>
            </a:r>
            <a:r>
              <a:rPr lang="en-US" sz="2600" b="1" dirty="0">
                <a:latin typeface="Georgia" panose="02040502050405020303" pitchFamily="18" charset="0"/>
                <a:cs typeface="Times New Roman" panose="02020603050405020304" pitchFamily="18" charset="0"/>
              </a:rPr>
              <a:t>→ </a:t>
            </a:r>
            <a:r>
              <a:rPr lang="en-US" sz="2600" b="1" dirty="0" smtClean="0">
                <a:latin typeface="Georgia" panose="02040502050405020303" pitchFamily="18" charset="0"/>
              </a:rPr>
              <a:t>Effect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Georgia" panose="02040502050405020303" pitchFamily="18" charset="0"/>
              </a:rPr>
              <a:t>Plasma drug concentration </a:t>
            </a:r>
            <a:r>
              <a:rPr lang="en-US" sz="2600" dirty="0">
                <a:latin typeface="Georgia" panose="02040502050405020303" pitchFamily="18" charset="0"/>
              </a:rPr>
              <a:t>provides the link between pharmacokinetics and pharmacodynamics and is </a:t>
            </a:r>
            <a:r>
              <a:rPr lang="en-US" sz="2600" dirty="0" smtClean="0">
                <a:latin typeface="Georgia" panose="02040502050405020303" pitchFamily="18" charset="0"/>
              </a:rPr>
              <a:t>therefore the </a:t>
            </a:r>
            <a:r>
              <a:rPr lang="en-US" sz="2600" dirty="0">
                <a:latin typeface="Georgia" panose="02040502050405020303" pitchFamily="18" charset="0"/>
              </a:rPr>
              <a:t>focus </a:t>
            </a:r>
            <a:r>
              <a:rPr lang="en-US" sz="2600" dirty="0" smtClean="0">
                <a:latin typeface="Georgia" panose="02040502050405020303" pitchFamily="18" charset="0"/>
              </a:rPr>
              <a:t>when determining a dose regimen</a:t>
            </a:r>
            <a:endParaRPr lang="en-US" sz="2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9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300355" y="1828800"/>
            <a:ext cx="8353425" cy="4449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>
              <a:spcBef>
                <a:spcPts val="18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Pharmacokinetics refers to the movement of the drug into the body, through the body, and out of the body; and takes into account the processes of drug input (absorption), drug distribution and elimination of the drug from the body (metabolism and excretion)</a:t>
            </a:r>
          </a:p>
          <a:p>
            <a:pPr marL="457200" lvl="0" indent="-457200">
              <a:spcBef>
                <a:spcPts val="18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Pharmacodynamics describes the effects of  drugs and the mechanisms by which drugs exert their effects</a:t>
            </a:r>
            <a:endParaRPr lang="en-US" sz="2400" b="0" i="0" u="none" strike="noStrike" cap="none" dirty="0">
              <a:solidFill>
                <a:schemeClr val="dk1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141604" y="53975"/>
            <a:ext cx="8756735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1800"/>
              </a:spcBef>
              <a:buClr>
                <a:srgbClr val="7030A0"/>
              </a:buClr>
            </a:pPr>
            <a:r>
              <a:rPr 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INTRODUCTION</a:t>
            </a:r>
            <a:endParaRPr lang="en-US" sz="2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17499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2" y="274638"/>
            <a:ext cx="8666018" cy="639762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TIME COURSE OF DRUG ACTION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2578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en-US" dirty="0"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8" y="1316182"/>
            <a:ext cx="8201891" cy="508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252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091" y="274638"/>
            <a:ext cx="8638309" cy="639762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>
                <a:latin typeface="Georgia" panose="02040502050405020303" pitchFamily="18" charset="0"/>
              </a:rPr>
              <a:t>TIME COURSE OF DRUG </a:t>
            </a:r>
            <a:r>
              <a:rPr lang="en-US" sz="2600" b="1" dirty="0" smtClean="0">
                <a:latin typeface="Georgia" panose="02040502050405020303" pitchFamily="18" charset="0"/>
              </a:rPr>
              <a:t>ACTION …. CONT’D</a:t>
            </a:r>
            <a:endParaRPr lang="en-US" sz="2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288473"/>
            <a:ext cx="8506692" cy="5126182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  <a:cs typeface="Times New Roman" pitchFamily="18" charset="0"/>
              </a:rPr>
              <a:t>Onset </a:t>
            </a:r>
            <a:r>
              <a:rPr lang="en-US" sz="2400" b="1" dirty="0">
                <a:latin typeface="Georgia" panose="02040502050405020303" pitchFamily="18" charset="0"/>
                <a:cs typeface="Times New Roman" pitchFamily="18" charset="0"/>
              </a:rPr>
              <a:t>of drug action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The time it takes after the drug is administered to reach a concentration that produces a response</a:t>
            </a:r>
            <a:endParaRPr lang="en-US" sz="2400" b="1" dirty="0">
              <a:latin typeface="Georgia" panose="02040502050405020303" pitchFamily="18" charset="0"/>
              <a:cs typeface="Times New Roman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  <a:cs typeface="Times New Roman" pitchFamily="18" charset="0"/>
              </a:rPr>
              <a:t>Duration of action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The time during which the drug is present in a concentration large enough to produce a response</a:t>
            </a:r>
            <a:endParaRPr lang="en-US" sz="2400" b="1" dirty="0">
              <a:latin typeface="Georgia" panose="02040502050405020303" pitchFamily="18" charset="0"/>
              <a:cs typeface="Times New Roman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  <a:cs typeface="Times New Roman" pitchFamily="18" charset="0"/>
              </a:rPr>
              <a:t>Peak effect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The time it takes for the drug to reach its highest effective 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714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091" y="274638"/>
            <a:ext cx="8638309" cy="639762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>
                <a:latin typeface="Georgia" panose="02040502050405020303" pitchFamily="18" charset="0"/>
              </a:rPr>
              <a:t>TIME COURSE OF DRUG </a:t>
            </a:r>
            <a:r>
              <a:rPr lang="en-US" sz="2600" b="1" dirty="0" smtClean="0">
                <a:latin typeface="Georgia" panose="02040502050405020303" pitchFamily="18" charset="0"/>
              </a:rPr>
              <a:t>ACTION …. CONT’D</a:t>
            </a:r>
            <a:endParaRPr lang="en-US" sz="2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447799"/>
            <a:ext cx="8506692" cy="4966855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  <a:cs typeface="Times New Roman" pitchFamily="18" charset="0"/>
              </a:rPr>
              <a:t>Onset </a:t>
            </a:r>
            <a:r>
              <a:rPr lang="en-US" sz="2400" b="1" dirty="0">
                <a:latin typeface="Georgia" panose="02040502050405020303" pitchFamily="18" charset="0"/>
                <a:cs typeface="Times New Roman" pitchFamily="18" charset="0"/>
              </a:rPr>
              <a:t>of drug action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The time it takes after the drug is administered to reach a concentration that produces a response</a:t>
            </a:r>
            <a:endParaRPr lang="en-US" sz="2400" b="1" dirty="0">
              <a:latin typeface="Georgia" panose="02040502050405020303" pitchFamily="18" charset="0"/>
              <a:cs typeface="Times New Roman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  <a:cs typeface="Times New Roman" pitchFamily="18" charset="0"/>
              </a:rPr>
              <a:t>Duration of action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The time during which the drug is present in a concentration large enough to produce a response</a:t>
            </a:r>
            <a:endParaRPr lang="en-US" sz="2400" b="1" dirty="0">
              <a:latin typeface="Georgia" panose="02040502050405020303" pitchFamily="18" charset="0"/>
              <a:cs typeface="Times New Roman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  <a:cs typeface="Times New Roman" pitchFamily="18" charset="0"/>
              </a:rPr>
              <a:t>Peak effect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The time it takes for the drug to reach its highest effective 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88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2" y="124691"/>
            <a:ext cx="8666018" cy="889865"/>
          </a:xfrm>
        </p:spPr>
        <p:txBody>
          <a:bodyPr>
            <a:noAutofit/>
          </a:bodyPr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RELATIONSHIP BETWEEN DRUG DOSE &amp; CLINICAL RESPONSE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91" y="1447800"/>
            <a:ext cx="8257310" cy="490855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  <a:cs typeface="Times New Roman" pitchFamily="18" charset="0"/>
              </a:rPr>
              <a:t>Minimum effective dose (</a:t>
            </a:r>
            <a:r>
              <a:rPr lang="en-US" sz="2400" b="1" dirty="0" smtClean="0">
                <a:latin typeface="Georgia" panose="02040502050405020303" pitchFamily="18" charset="0"/>
                <a:cs typeface="Times New Roman" pitchFamily="18" charset="0"/>
              </a:rPr>
              <a:t>MED)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he </a:t>
            </a: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lowest dose level of 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a drug </a:t>
            </a: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that provides a clinically significant response</a:t>
            </a:r>
          </a:p>
          <a:p>
            <a:pPr marL="342900" indent="-342900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There </a:t>
            </a: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is a threshold for each drug to produce a response</a:t>
            </a:r>
          </a:p>
          <a:p>
            <a:pPr marL="342900" indent="-342900"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Doses of drugs below that threshold will produce no observable effect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  <a:cs typeface="Times New Roman" pitchFamily="18" charset="0"/>
              </a:rPr>
              <a:t>Maximum </a:t>
            </a:r>
            <a:r>
              <a:rPr lang="en-US" sz="2400" b="1" dirty="0">
                <a:latin typeface="Georgia" panose="02040502050405020303" pitchFamily="18" charset="0"/>
                <a:cs typeface="Times New Roman" pitchFamily="18" charset="0"/>
              </a:rPr>
              <a:t>tolerated dose (</a:t>
            </a:r>
            <a:r>
              <a:rPr lang="en-US" sz="2400" b="1" dirty="0" smtClean="0">
                <a:latin typeface="Georgia" panose="02040502050405020303" pitchFamily="18" charset="0"/>
                <a:cs typeface="Times New Roman" pitchFamily="18" charset="0"/>
              </a:rPr>
              <a:t>MTD): 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highest dose of a drug that will produce the desired effect without unacceptable 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toxicity</a:t>
            </a:r>
            <a:endParaRPr lang="en-US" sz="2400" dirty="0">
              <a:latin typeface="Georgia" panose="02040502050405020303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2655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47" t="13957" r="11107" b="9998"/>
          <a:stretch>
            <a:fillRect/>
          </a:stretch>
        </p:blipFill>
        <p:spPr bwMode="auto">
          <a:xfrm>
            <a:off x="1052945" y="1288473"/>
            <a:ext cx="7370619" cy="4832927"/>
          </a:xfrm>
          <a:prstGeom prst="rect">
            <a:avLst/>
          </a:prstGeom>
          <a:noFill/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xfrm>
            <a:off x="153987" y="120650"/>
            <a:ext cx="8768340" cy="950336"/>
          </a:xfrm>
        </p:spPr>
        <p:txBody>
          <a:bodyPr>
            <a:noAutofit/>
          </a:bodyPr>
          <a:lstStyle/>
          <a:p>
            <a:pPr algn="l"/>
            <a:r>
              <a:rPr lang="en-US" sz="2600" b="1" dirty="0">
                <a:latin typeface="Georgia" panose="02040502050405020303" pitchFamily="18" charset="0"/>
              </a:rPr>
              <a:t>RELATION BETWEEN DRUG DOSE &amp; CLINICAL </a:t>
            </a:r>
            <a:r>
              <a:rPr lang="en-US" sz="2600" b="1" dirty="0" smtClean="0">
                <a:latin typeface="Georgia" panose="02040502050405020303" pitchFamily="18" charset="0"/>
              </a:rPr>
              <a:t>RESPONSE …. CONT’D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667000" y="6192838"/>
            <a:ext cx="4876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Dose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463" y="3290455"/>
            <a:ext cx="209896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% Responding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2743200" y="20574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Therapeutic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6019800" y="24384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Toxic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4379913" y="4716463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 b="1" dirty="0"/>
              <a:t>ED</a:t>
            </a:r>
            <a:r>
              <a:rPr lang="en-US" sz="1800" b="1" baseline="-25000" dirty="0"/>
              <a:t>99</a:t>
            </a:r>
            <a:endParaRPr lang="en-US" sz="1800" b="1" dirty="0"/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5257800" y="5029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 b="1" dirty="0"/>
              <a:t>TD</a:t>
            </a:r>
            <a:r>
              <a:rPr lang="en-US" sz="1800" b="1" baseline="-25000" dirty="0"/>
              <a:t>1</a:t>
            </a:r>
            <a:endParaRPr lang="en-US" sz="1800" b="1" dirty="0"/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4019550" y="511492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/>
              <a:t>ED</a:t>
            </a:r>
            <a:r>
              <a:rPr lang="en-US" sz="1800" b="1" baseline="-25000" dirty="0"/>
              <a:t>50</a:t>
            </a:r>
            <a:endParaRPr lang="en-US" sz="1800" b="1" dirty="0"/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6934200" y="4953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/>
              <a:t>TD</a:t>
            </a:r>
            <a:r>
              <a:rPr lang="en-US" sz="1800" b="1" baseline="-25000" dirty="0"/>
              <a:t>50</a:t>
            </a:r>
            <a:endParaRPr lang="en-US" sz="1800" b="1" dirty="0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4076700" y="5438775"/>
            <a:ext cx="203200" cy="2016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4675188" y="5033963"/>
            <a:ext cx="285750" cy="579437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5613400" y="5373688"/>
            <a:ext cx="74613" cy="239712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6994525" y="5257800"/>
            <a:ext cx="168275" cy="355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462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2" y="124691"/>
            <a:ext cx="8666018" cy="975445"/>
          </a:xfrm>
        </p:spPr>
        <p:txBody>
          <a:bodyPr>
            <a:noAutofit/>
          </a:bodyPr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RELATIONSHIP </a:t>
            </a:r>
            <a:r>
              <a:rPr lang="en-US" sz="2600" b="1" dirty="0">
                <a:latin typeface="Georgia" panose="02040502050405020303" pitchFamily="18" charset="0"/>
              </a:rPr>
              <a:t>BETWEEN DRUG DOSE &amp; CLINICAL RESPONSE …. </a:t>
            </a:r>
            <a:r>
              <a:rPr lang="en-US" sz="2600" b="1" dirty="0" smtClean="0">
                <a:latin typeface="Georgia" panose="02040502050405020303" pitchFamily="18" charset="0"/>
              </a:rPr>
              <a:t>CONT’D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249382" y="1676400"/>
            <a:ext cx="8666018" cy="4779818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Median effective dose (ED</a:t>
            </a:r>
            <a:r>
              <a:rPr lang="en-US" sz="2400" b="1" baseline="-25000" dirty="0" smtClean="0">
                <a:latin typeface="Georgia" panose="02040502050405020303" pitchFamily="18" charset="0"/>
              </a:rPr>
              <a:t>50</a:t>
            </a:r>
            <a:r>
              <a:rPr lang="en-US" sz="2400" b="1" dirty="0" smtClean="0">
                <a:latin typeface="Georgia" panose="02040502050405020303" pitchFamily="18" charset="0"/>
              </a:rPr>
              <a:t>): </a:t>
            </a:r>
            <a:r>
              <a:rPr lang="en-US" sz="2400" dirty="0" smtClean="0">
                <a:latin typeface="Georgia" panose="02040502050405020303" pitchFamily="18" charset="0"/>
              </a:rPr>
              <a:t>The dose of a drug that produces a specified effect in 50% of the population that takes that dose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Median toxic dose (TD</a:t>
            </a:r>
            <a:r>
              <a:rPr lang="en-US" sz="2400" b="1" baseline="-25000" dirty="0" smtClean="0">
                <a:latin typeface="Georgia" panose="02040502050405020303" pitchFamily="18" charset="0"/>
              </a:rPr>
              <a:t>50</a:t>
            </a:r>
            <a:r>
              <a:rPr lang="en-US" sz="2400" b="1" dirty="0" smtClean="0">
                <a:latin typeface="Georgia" panose="02040502050405020303" pitchFamily="18" charset="0"/>
              </a:rPr>
              <a:t>): </a:t>
            </a:r>
            <a:r>
              <a:rPr lang="en-US" sz="2400" dirty="0" smtClean="0">
                <a:latin typeface="Georgia" panose="02040502050405020303" pitchFamily="18" charset="0"/>
              </a:rPr>
              <a:t>The dose of a drug that produces a particular toxic effect in 50% of the population that takes that dose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Median lethal dose (LD</a:t>
            </a:r>
            <a:r>
              <a:rPr lang="en-US" sz="2400" b="1" baseline="-25000" dirty="0">
                <a:latin typeface="Georgia" panose="02040502050405020303" pitchFamily="18" charset="0"/>
              </a:rPr>
              <a:t>50</a:t>
            </a:r>
            <a:r>
              <a:rPr lang="en-US" sz="2400" b="1" dirty="0">
                <a:latin typeface="Georgia" panose="02040502050405020303" pitchFamily="18" charset="0"/>
              </a:rPr>
              <a:t>): </a:t>
            </a:r>
            <a:r>
              <a:rPr lang="en-US" sz="2400" dirty="0">
                <a:latin typeface="Georgia" panose="02040502050405020303" pitchFamily="18" charset="0"/>
              </a:rPr>
              <a:t>The dose </a:t>
            </a:r>
            <a:r>
              <a:rPr lang="en-US" sz="2400" dirty="0" smtClean="0">
                <a:latin typeface="Georgia" panose="02040502050405020303" pitchFamily="18" charset="0"/>
              </a:rPr>
              <a:t>of a drug required </a:t>
            </a:r>
            <a:r>
              <a:rPr lang="en-US" sz="2400" dirty="0">
                <a:latin typeface="Georgia" panose="02040502050405020303" pitchFamily="18" charset="0"/>
              </a:rPr>
              <a:t>to kill 50% of a given test </a:t>
            </a:r>
            <a:r>
              <a:rPr lang="en-US" sz="2400" dirty="0" smtClean="0">
                <a:latin typeface="Georgia" panose="02040502050405020303" pitchFamily="18" charset="0"/>
              </a:rPr>
              <a:t>population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608703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2" y="152400"/>
            <a:ext cx="8666018" cy="990600"/>
          </a:xfrm>
        </p:spPr>
        <p:txBody>
          <a:bodyPr>
            <a:noAutofit/>
          </a:bodyPr>
          <a:lstStyle/>
          <a:p>
            <a:pPr algn="l"/>
            <a:r>
              <a:rPr lang="en-US" sz="2600" b="1" dirty="0">
                <a:latin typeface="Georgia" panose="02040502050405020303" pitchFamily="18" charset="0"/>
              </a:rPr>
              <a:t>THERAPEUTIC RANGE (WINDOW</a:t>
            </a:r>
            <a:r>
              <a:rPr lang="en-US" sz="2600" b="1" dirty="0" smtClean="0">
                <a:latin typeface="Georgia" panose="02040502050405020303" pitchFamily="18" charset="0"/>
              </a:rPr>
              <a:t>) AND THERAPEUTIC INDEX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246908"/>
            <a:ext cx="8666018" cy="5153891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  <a:cs typeface="Times New Roman" pitchFamily="18" charset="0"/>
              </a:rPr>
              <a:t>Therapeutic </a:t>
            </a:r>
            <a:r>
              <a:rPr lang="en-US" sz="2400" b="1" dirty="0" smtClean="0">
                <a:latin typeface="Georgia" panose="02040502050405020303" pitchFamily="18" charset="0"/>
                <a:cs typeface="Times New Roman" pitchFamily="18" charset="0"/>
              </a:rPr>
              <a:t>range (therapeutic window)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concentration of drug between minimum effective concentration and maximum safe concentration is known as therapeutic 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range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Range </a:t>
            </a: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of the dose levels from the MED to the 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MTD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  <a:cs typeface="Times New Roman" pitchFamily="18" charset="0"/>
              </a:rPr>
              <a:t>Therapeutic index</a:t>
            </a:r>
            <a:endParaRPr lang="en-US" sz="2400" b="1" dirty="0">
              <a:latin typeface="Georgia" panose="02040502050405020303" pitchFamily="18" charset="0"/>
              <a:cs typeface="Times New Roman" pitchFamily="18" charset="0"/>
            </a:endParaRPr>
          </a:p>
          <a:p>
            <a:pPr indent="-457200"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MTD/MED</a:t>
            </a:r>
            <a:endParaRPr lang="en-US" sz="2400" dirty="0">
              <a:latin typeface="Georgia" panose="02040502050405020303" pitchFamily="18" charset="0"/>
              <a:cs typeface="Times New Roman" pitchFamily="18" charset="0"/>
            </a:endParaRPr>
          </a:p>
          <a:p>
            <a:pPr indent="-457200">
              <a:lnSpc>
                <a:spcPct val="110000"/>
              </a:lnSpc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TD</a:t>
            </a:r>
            <a:r>
              <a:rPr lang="en-US" sz="2400" baseline="-25000" dirty="0" smtClean="0">
                <a:latin typeface="Georgia" panose="02040502050405020303" pitchFamily="18" charset="0"/>
                <a:cs typeface="Times New Roman" pitchFamily="18" charset="0"/>
              </a:rPr>
              <a:t>50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/ED</a:t>
            </a:r>
            <a:r>
              <a:rPr lang="en-US" sz="2400" baseline="-25000" dirty="0" smtClean="0">
                <a:latin typeface="Georgia" panose="02040502050405020303" pitchFamily="18" charset="0"/>
                <a:cs typeface="Times New Roman" pitchFamily="18" charset="0"/>
              </a:rPr>
              <a:t>50</a:t>
            </a:r>
            <a:endParaRPr lang="en-US" sz="2400" baseline="-25000" dirty="0">
              <a:latin typeface="Georgia" panose="02040502050405020303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9301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2" y="304800"/>
            <a:ext cx="8666018" cy="838200"/>
          </a:xfrm>
        </p:spPr>
        <p:txBody>
          <a:bodyPr>
            <a:noAutofit/>
          </a:bodyPr>
          <a:lstStyle/>
          <a:p>
            <a:pPr algn="l"/>
            <a:r>
              <a:rPr lang="en-US" sz="2600" b="1" dirty="0">
                <a:latin typeface="Georgia" panose="02040502050405020303" pitchFamily="18" charset="0"/>
              </a:rPr>
              <a:t>THERAPEUTIC RANGE (WINDOW</a:t>
            </a:r>
            <a:r>
              <a:rPr lang="en-US" sz="2600" b="1" dirty="0" smtClean="0">
                <a:latin typeface="Georgia" panose="02040502050405020303" pitchFamily="18" charset="0"/>
              </a:rPr>
              <a:t>) AND THERAPEUTIC INDEX …. CONT’D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65" y="1752600"/>
            <a:ext cx="8382000" cy="448194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relative safety of a drug can be expressed by its therapeutic index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A drug with a wide therapeutic index has a high safety margin and is relatively safe; the lethal dose is much larger than the therapeutic dose 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  <a:cs typeface="Times New Roman" pitchFamily="18" charset="0"/>
              </a:rPr>
              <a:t>A drug with a narrow therapeutic index is more dangerous for the patient because small increases over normal doses may induce toxic </a:t>
            </a:r>
            <a:r>
              <a:rPr lang="en-US" sz="2400" dirty="0" smtClean="0">
                <a:latin typeface="Georgia" panose="02040502050405020303" pitchFamily="18" charset="0"/>
                <a:cs typeface="Times New Roman" pitchFamily="18" charset="0"/>
              </a:rPr>
              <a:t>reactions</a:t>
            </a:r>
            <a:endParaRPr lang="en-US" sz="2400" dirty="0">
              <a:latin typeface="Georgia" panose="02040502050405020303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2536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Algerian" pitchFamily="82" charset="0"/>
              </a:rPr>
              <a:t>END</a:t>
            </a:r>
            <a:endParaRPr lang="en-US" sz="9600" b="1" i="1" dirty="0">
              <a:latin typeface="Algerian" pitchFamily="8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  <a:latin typeface="Britannic Bold" panose="020B0903060703020204" pitchFamily="34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1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797679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1200"/>
              </a:spcBef>
              <a:buClr>
                <a:srgbClr val="7030A0"/>
              </a:buClr>
            </a:pPr>
            <a:r>
              <a:rPr lang="en-IN" altLang="en-US" sz="26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endParaRPr lang="en-US" sz="2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5659" y="1282891"/>
            <a:ext cx="8693623" cy="529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rtl="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Explain the terms Pharmacokinetics and Pharmacodynamics</a:t>
            </a:r>
          </a:p>
          <a:p>
            <a:pPr marL="457200" marR="0" lvl="0" indent="-457200" rtl="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0" i="0" u="none" strike="noStrike" cap="none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Explain the importance of pharmacokinetics and pharmacodynamics in the determination of drug dosage regimens</a:t>
            </a:r>
          </a:p>
          <a:p>
            <a:pPr marL="457200" marR="0" lvl="0" indent="-457200" rtl="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Outline the four pharmacokinetic processes of Absorption, Distribution, Metabolism and Excretion</a:t>
            </a:r>
          </a:p>
          <a:p>
            <a:pPr marL="457200" indent="-45720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Differentiate between </a:t>
            </a: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drug actions </a:t>
            </a:r>
            <a:r>
              <a:rPr lang="en-US" alt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and </a:t>
            </a: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drug effects</a:t>
            </a:r>
          </a:p>
          <a:p>
            <a:pPr marL="457200" indent="-45720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Outline the mechanisms by which drugs produce their </a:t>
            </a: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effects</a:t>
            </a:r>
            <a:endParaRPr lang="en-US" altLang="en-US" sz="2400" dirty="0">
              <a:solidFill>
                <a:schemeClr val="dk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70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797679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600"/>
              </a:spcBef>
              <a:buClr>
                <a:srgbClr val="7030A0"/>
              </a:buClr>
            </a:pPr>
            <a:r>
              <a:rPr lang="en-IN" altLang="en-US" sz="26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6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 </a:t>
            </a:r>
            <a:r>
              <a:rPr 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…. CONT’D</a:t>
            </a:r>
            <a:endParaRPr lang="en-US" sz="2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59307" y="1255595"/>
            <a:ext cx="8558303" cy="5323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Describe </a:t>
            </a:r>
            <a:r>
              <a:rPr lang="en-US" alt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the relationship between pharmacokinetics and pharmacodynamics</a:t>
            </a:r>
          </a:p>
          <a:p>
            <a:pPr marL="457200" lvl="0" indent="-45720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Describe the time course of drug </a:t>
            </a: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action</a:t>
            </a:r>
          </a:p>
          <a:p>
            <a:pPr marL="457200" marR="0" lvl="0" indent="-457200" rtl="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Describe the relationship between drug dose and clinical response</a:t>
            </a:r>
          </a:p>
          <a:p>
            <a:pPr marL="457200" marR="0" lvl="0" indent="-457200" rtl="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Define the terms Therapeutic </a:t>
            </a:r>
            <a:r>
              <a:rPr lang="en-US" alt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R</a:t>
            </a: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ange and Therapeutic Index</a:t>
            </a:r>
          </a:p>
          <a:p>
            <a:pPr marL="457200" marR="0" lvl="0" indent="-457200" rtl="0"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Calculate the Therapeutic </a:t>
            </a:r>
            <a:r>
              <a:rPr lang="en-US" altLang="en-US" sz="2400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I</a:t>
            </a:r>
            <a:r>
              <a:rPr lang="en-US" altLang="en-US" sz="2400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ndex</a:t>
            </a:r>
          </a:p>
        </p:txBody>
      </p:sp>
    </p:spTree>
    <p:extLst>
      <p:ext uri="{BB962C8B-B14F-4D97-AF65-F5344CB8AC3E}">
        <p14:creationId xmlns:p14="http://schemas.microsoft.com/office/powerpoint/2010/main" val="120253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824975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PHARMACOKINETICS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59307" y="1160060"/>
            <a:ext cx="8202306" cy="53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1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Pharmacokinetics is the study of the processes involved in the disposition of drugs, namely absorption, distribution, metabolism and excretion (ADME), including: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</a:rPr>
              <a:t>rate and extent to which drugs are absorbed into the body and distributed to the body </a:t>
            </a:r>
            <a:r>
              <a:rPr lang="en-US" sz="2400" dirty="0" smtClean="0">
                <a:latin typeface="Georgia" panose="02040502050405020303" pitchFamily="18" charset="0"/>
              </a:rPr>
              <a:t>tissues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T</a:t>
            </a:r>
            <a:r>
              <a:rPr lang="en-US" sz="2400" dirty="0" smtClean="0">
                <a:latin typeface="Georgia" panose="02040502050405020303" pitchFamily="18" charset="0"/>
              </a:rPr>
              <a:t>he </a:t>
            </a:r>
            <a:r>
              <a:rPr lang="en-US" sz="2400" dirty="0">
                <a:latin typeface="Georgia" panose="02040502050405020303" pitchFamily="18" charset="0"/>
              </a:rPr>
              <a:t>rate and pathways by which drugs are eliminated from the body by metabolism and </a:t>
            </a:r>
            <a:r>
              <a:rPr lang="en-US" sz="2400" dirty="0" smtClean="0">
                <a:latin typeface="Georgia" panose="02040502050405020303" pitchFamily="18" charset="0"/>
              </a:rPr>
              <a:t>excretion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</a:rPr>
              <a:t>relationship between time and plasma drug </a:t>
            </a:r>
            <a:r>
              <a:rPr lang="en-US" sz="2400" dirty="0" smtClean="0">
                <a:latin typeface="Georgia" panose="02040502050405020303" pitchFamily="18" charset="0"/>
              </a:rPr>
              <a:t>concentration</a:t>
            </a:r>
            <a:endParaRPr lang="en-US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88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824975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PHARMACOKINETICS …. CONT’D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304800" y="1676400"/>
            <a:ext cx="8407021" cy="4110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Understanding the pharmacokinetic </a:t>
            </a:r>
            <a:r>
              <a:rPr lang="en-US" sz="2400" dirty="0">
                <a:latin typeface="Georgia" panose="02040502050405020303" pitchFamily="18" charset="0"/>
              </a:rPr>
              <a:t>processes </a:t>
            </a:r>
            <a:r>
              <a:rPr lang="en-US" sz="2400" dirty="0" smtClean="0">
                <a:latin typeface="Georgia" panose="02040502050405020303" pitchFamily="18" charset="0"/>
              </a:rPr>
              <a:t>is important because: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T</a:t>
            </a:r>
            <a:r>
              <a:rPr lang="en-US" sz="2400" dirty="0" smtClean="0">
                <a:latin typeface="Georgia" panose="02040502050405020303" pitchFamily="18" charset="0"/>
              </a:rPr>
              <a:t>hey </a:t>
            </a:r>
            <a:r>
              <a:rPr lang="en-US" sz="2400" dirty="0">
                <a:latin typeface="Georgia" panose="02040502050405020303" pitchFamily="18" charset="0"/>
              </a:rPr>
              <a:t>form the basis on which the optimal dose regimen is </a:t>
            </a:r>
            <a:r>
              <a:rPr lang="en-US" sz="2400" dirty="0" smtClean="0">
                <a:latin typeface="Georgia" panose="02040502050405020303" pitchFamily="18" charset="0"/>
              </a:rPr>
              <a:t>chosen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They explain </a:t>
            </a:r>
            <a:r>
              <a:rPr lang="en-US" sz="2400" dirty="0">
                <a:latin typeface="Georgia" panose="02040502050405020303" pitchFamily="18" charset="0"/>
              </a:rPr>
              <a:t>the majority of the inter-individual variation in the response to drug </a:t>
            </a:r>
            <a:r>
              <a:rPr lang="en-US" sz="2400" dirty="0" smtClean="0">
                <a:latin typeface="Georgia" panose="02040502050405020303" pitchFamily="18" charset="0"/>
              </a:rPr>
              <a:t>therapy</a:t>
            </a:r>
          </a:p>
        </p:txBody>
      </p:sp>
    </p:spTree>
    <p:extLst>
      <p:ext uri="{BB962C8B-B14F-4D97-AF65-F5344CB8AC3E}">
        <p14:creationId xmlns:p14="http://schemas.microsoft.com/office/powerpoint/2010/main" val="27793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824975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PHARMACOKINETICS: ADME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86603" y="1269242"/>
            <a:ext cx="8557146" cy="5254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1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Absorption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</a:rPr>
              <a:t>process by which drugs enter the </a:t>
            </a:r>
            <a:r>
              <a:rPr lang="en-US" sz="2400" dirty="0" smtClean="0">
                <a:latin typeface="Georgia" panose="02040502050405020303" pitchFamily="18" charset="0"/>
              </a:rPr>
              <a:t>body</a:t>
            </a:r>
          </a:p>
          <a:p>
            <a:pPr marL="457200" lvl="1" indent="-4572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Georgia" panose="02040502050405020303" pitchFamily="18" charset="0"/>
              </a:rPr>
              <a:t>Given </a:t>
            </a:r>
            <a:r>
              <a:rPr lang="en-US" sz="2400" dirty="0">
                <a:latin typeface="Georgia" panose="02040502050405020303" pitchFamily="18" charset="0"/>
              </a:rPr>
              <a:t>by any route other than intravenously, drug molecules must cross tissue membranes (e.g. skin epithelium, subcutaneous tissue, gut endothelium, capillary wall) to enter the </a:t>
            </a:r>
            <a:r>
              <a:rPr lang="en-US" sz="2400" dirty="0" smtClean="0">
                <a:latin typeface="Georgia" panose="02040502050405020303" pitchFamily="18" charset="0"/>
              </a:rPr>
              <a:t>blood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1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Distribution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T</a:t>
            </a:r>
            <a:r>
              <a:rPr lang="en-US" sz="2400" dirty="0" smtClean="0">
                <a:latin typeface="Georgia" panose="02040502050405020303" pitchFamily="18" charset="0"/>
              </a:rPr>
              <a:t>he </a:t>
            </a:r>
            <a:r>
              <a:rPr lang="en-US" sz="2400" dirty="0">
                <a:latin typeface="Georgia" panose="02040502050405020303" pitchFamily="18" charset="0"/>
              </a:rPr>
              <a:t>process by which drugs move around the </a:t>
            </a:r>
            <a:r>
              <a:rPr lang="en-US" sz="2400" dirty="0" smtClean="0">
                <a:latin typeface="Georgia" panose="02040502050405020303" pitchFamily="18" charset="0"/>
              </a:rPr>
              <a:t>body</a:t>
            </a:r>
          </a:p>
          <a:p>
            <a:pPr marL="457200" lvl="1" indent="-4572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Georgia" panose="02040502050405020303" pitchFamily="18" charset="0"/>
              </a:rPr>
              <a:t>After </a:t>
            </a:r>
            <a:r>
              <a:rPr lang="en-US" sz="2400" dirty="0">
                <a:latin typeface="Georgia" panose="02040502050405020303" pitchFamily="18" charset="0"/>
              </a:rPr>
              <a:t>entering the blood, drug molecules must cross capillary walls to enter the tissues, reach cell membranes and enter </a:t>
            </a:r>
            <a:r>
              <a:rPr lang="en-US" sz="2400" dirty="0" smtClean="0">
                <a:latin typeface="Georgia" panose="02040502050405020303" pitchFamily="18" charset="0"/>
              </a:rPr>
              <a:t>cells</a:t>
            </a:r>
            <a:endParaRPr lang="en-US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58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824975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PHARMACOKINETICS: ADME …. CONT’D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86603" y="1600200"/>
            <a:ext cx="8175010" cy="4281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1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Metabolism</a:t>
            </a:r>
          </a:p>
          <a:p>
            <a:pPr marL="0" lvl="1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T</a:t>
            </a:r>
            <a:r>
              <a:rPr lang="en-US" sz="2400" dirty="0" smtClean="0">
                <a:latin typeface="Georgia" panose="02040502050405020303" pitchFamily="18" charset="0"/>
              </a:rPr>
              <a:t>he </a:t>
            </a:r>
            <a:r>
              <a:rPr lang="en-US" sz="2400" dirty="0">
                <a:latin typeface="Georgia" panose="02040502050405020303" pitchFamily="18" charset="0"/>
              </a:rPr>
              <a:t>process by which drugs are chemically altered to make them sufficiently water-soluble for excretion in urine or </a:t>
            </a:r>
            <a:r>
              <a:rPr lang="en-US" sz="2400" dirty="0" err="1">
                <a:latin typeface="Georgia" panose="02040502050405020303" pitchFamily="18" charset="0"/>
              </a:rPr>
              <a:t>faeces</a:t>
            </a:r>
            <a:r>
              <a:rPr lang="en-US" sz="2400" dirty="0">
                <a:latin typeface="Georgia" panose="02040502050405020303" pitchFamily="18" charset="0"/>
              </a:rPr>
              <a:t> (via the biliary </a:t>
            </a:r>
            <a:r>
              <a:rPr lang="en-US" sz="2400" dirty="0" smtClean="0">
                <a:latin typeface="Georgia" panose="02040502050405020303" pitchFamily="18" charset="0"/>
              </a:rPr>
              <a:t>tract)</a:t>
            </a:r>
          </a:p>
          <a:p>
            <a:pPr marL="457200" lvl="1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Georgia" panose="02040502050405020303" pitchFamily="18" charset="0"/>
              </a:rPr>
              <a:t>Metabolism </a:t>
            </a:r>
            <a:r>
              <a:rPr lang="en-US" sz="2400" dirty="0">
                <a:latin typeface="Georgia" panose="02040502050405020303" pitchFamily="18" charset="0"/>
              </a:rPr>
              <a:t>occurs in a variety of body organs and tissues, but chiefly in the liver, gut wall, kidney and </a:t>
            </a:r>
            <a:r>
              <a:rPr lang="en-US" sz="2400" dirty="0" smtClean="0">
                <a:latin typeface="Georgia" panose="02040502050405020303" pitchFamily="18" charset="0"/>
              </a:rPr>
              <a:t>skin</a:t>
            </a:r>
            <a:endParaRPr lang="en-US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00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141604" y="53975"/>
            <a:ext cx="8824975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PHARMACOKINETICS: ADME …. CONT’D</a:t>
            </a:r>
            <a:endParaRPr lang="en-US" sz="26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86603" y="1524000"/>
            <a:ext cx="8175010" cy="4358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1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Excretion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1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T</a:t>
            </a:r>
            <a:r>
              <a:rPr lang="en-US" sz="2400" dirty="0" smtClean="0">
                <a:latin typeface="Georgia" panose="02040502050405020303" pitchFamily="18" charset="0"/>
              </a:rPr>
              <a:t>he </a:t>
            </a:r>
            <a:r>
              <a:rPr lang="en-US" sz="2400" dirty="0">
                <a:latin typeface="Georgia" panose="02040502050405020303" pitchFamily="18" charset="0"/>
              </a:rPr>
              <a:t>process by which drugs leave the </a:t>
            </a:r>
            <a:r>
              <a:rPr lang="en-US" sz="2400" dirty="0" smtClean="0">
                <a:latin typeface="Georgia" panose="02040502050405020303" pitchFamily="18" charset="0"/>
              </a:rPr>
              <a:t>body</a:t>
            </a:r>
          </a:p>
          <a:p>
            <a:pPr marL="457200" lvl="1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Georgia" panose="02040502050405020303" pitchFamily="18" charset="0"/>
              </a:rPr>
              <a:t>Drugs </a:t>
            </a:r>
            <a:r>
              <a:rPr lang="en-US" sz="2400" dirty="0">
                <a:latin typeface="Georgia" panose="02040502050405020303" pitchFamily="18" charset="0"/>
              </a:rPr>
              <a:t>that are sufficiently water-soluble will be excreted unchanged in the </a:t>
            </a:r>
            <a:r>
              <a:rPr lang="en-US" sz="2400" dirty="0" smtClean="0">
                <a:latin typeface="Georgia" panose="02040502050405020303" pitchFamily="18" charset="0"/>
              </a:rPr>
              <a:t>urine</a:t>
            </a:r>
          </a:p>
          <a:p>
            <a:pPr marL="457200" lvl="1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Georgia" panose="02040502050405020303" pitchFamily="18" charset="0"/>
              </a:rPr>
              <a:t>Lipid-soluble </a:t>
            </a:r>
            <a:r>
              <a:rPr lang="en-US" sz="2400" dirty="0">
                <a:latin typeface="Georgia" panose="02040502050405020303" pitchFamily="18" charset="0"/>
              </a:rPr>
              <a:t>drugs must be modified to water-soluble metabolites before excretion via the kidney or into the intestine via the </a:t>
            </a:r>
            <a:r>
              <a:rPr lang="en-US" sz="2400" dirty="0" smtClean="0">
                <a:latin typeface="Georgia" panose="02040502050405020303" pitchFamily="18" charset="0"/>
              </a:rPr>
              <a:t>bile</a:t>
            </a:r>
            <a:endParaRPr lang="en-US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5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18151</TotalTime>
  <Words>1486</Words>
  <Application>Microsoft Office PowerPoint</Application>
  <PresentationFormat>On-screen Show (4:3)</PresentationFormat>
  <Paragraphs>143</Paragraphs>
  <Slides>28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Algerian</vt:lpstr>
      <vt:lpstr>Arial</vt:lpstr>
      <vt:lpstr>Britannic Bold</vt:lpstr>
      <vt:lpstr>Calibri</vt:lpstr>
      <vt:lpstr>Georgia</vt:lpstr>
      <vt:lpstr>Times New Roman</vt:lpstr>
      <vt:lpstr>Wingdings</vt:lpstr>
      <vt:lpstr>Office Theme</vt:lpstr>
      <vt:lpstr>INTRODUCTION TO PHARMACOKINETICS &amp; PHARMACODYNAMICS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MECHANISMS OF 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TIME COURSE OF DRUG ACTION</vt:lpstr>
      <vt:lpstr>TIME COURSE OF DRUG ACTION …. CONT’D</vt:lpstr>
      <vt:lpstr>TIME COURSE OF DRUG ACTION …. CONT’D</vt:lpstr>
      <vt:lpstr>RELATIONSHIP BETWEEN DRUG DOSE &amp; CLINICAL RESPONSE</vt:lpstr>
      <vt:lpstr>RELATION BETWEEN DRUG DOSE &amp; CLINICAL RESPONSE …. CONT’D</vt:lpstr>
      <vt:lpstr>RELATIONSHIP BETWEEN DRUG DOSE &amp; CLINICAL RESPONSE …. CONT’D</vt:lpstr>
      <vt:lpstr>THERAPEUTIC RANGE (WINDOW) AND THERAPEUTIC INDEX</vt:lpstr>
      <vt:lpstr>THERAPEUTIC RANGE (WINDOW) AND THERAPEUTIC INDEX …. CONT’D</vt:lpstr>
      <vt:lpstr>END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USE IN PREGNANCY</dc:title>
  <dc:creator>Dr Sindwa Namataa</dc:creator>
  <cp:lastModifiedBy>PHYSC-F15</cp:lastModifiedBy>
  <cp:revision>208</cp:revision>
  <dcterms:created xsi:type="dcterms:W3CDTF">2013-02-24T15:57:52Z</dcterms:created>
  <dcterms:modified xsi:type="dcterms:W3CDTF">2021-03-18T13:24:07Z</dcterms:modified>
</cp:coreProperties>
</file>