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2" r:id="rId2"/>
    <p:sldId id="273" r:id="rId3"/>
    <p:sldId id="307" r:id="rId4"/>
    <p:sldId id="257" r:id="rId5"/>
    <p:sldId id="260" r:id="rId6"/>
    <p:sldId id="261" r:id="rId7"/>
    <p:sldId id="263" r:id="rId8"/>
    <p:sldId id="274" r:id="rId9"/>
    <p:sldId id="308" r:id="rId10"/>
    <p:sldId id="262" r:id="rId11"/>
    <p:sldId id="275" r:id="rId12"/>
    <p:sldId id="276" r:id="rId13"/>
    <p:sldId id="264" r:id="rId14"/>
    <p:sldId id="278" r:id="rId15"/>
    <p:sldId id="279" r:id="rId16"/>
    <p:sldId id="277" r:id="rId17"/>
    <p:sldId id="265" r:id="rId18"/>
    <p:sldId id="309" r:id="rId19"/>
    <p:sldId id="280" r:id="rId20"/>
    <p:sldId id="281" r:id="rId21"/>
    <p:sldId id="282" r:id="rId22"/>
    <p:sldId id="283" r:id="rId23"/>
    <p:sldId id="284" r:id="rId24"/>
    <p:sldId id="285" r:id="rId25"/>
    <p:sldId id="286" r:id="rId26"/>
    <p:sldId id="287" r:id="rId27"/>
    <p:sldId id="294" r:id="rId28"/>
    <p:sldId id="288" r:id="rId29"/>
    <p:sldId id="289" r:id="rId30"/>
    <p:sldId id="290" r:id="rId31"/>
    <p:sldId id="292" r:id="rId32"/>
    <p:sldId id="291" r:id="rId33"/>
    <p:sldId id="295" r:id="rId34"/>
    <p:sldId id="297" r:id="rId35"/>
    <p:sldId id="298" r:id="rId36"/>
    <p:sldId id="310" r:id="rId37"/>
    <p:sldId id="299" r:id="rId38"/>
    <p:sldId id="302" r:id="rId39"/>
    <p:sldId id="300" r:id="rId40"/>
    <p:sldId id="303" r:id="rId41"/>
    <p:sldId id="301" r:id="rId42"/>
    <p:sldId id="305" r:id="rId43"/>
    <p:sldId id="266" r:id="rId44"/>
    <p:sldId id="267" r:id="rId45"/>
    <p:sldId id="268" r:id="rId46"/>
    <p:sldId id="269" r:id="rId47"/>
    <p:sldId id="270" r:id="rId48"/>
    <p:sldId id="271" r:id="rId49"/>
    <p:sldId id="311" r:id="rId50"/>
    <p:sldId id="30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76" autoAdjust="0"/>
  </p:normalViewPr>
  <p:slideViewPr>
    <p:cSldViewPr>
      <p:cViewPr varScale="1">
        <p:scale>
          <a:sx n="72" d="100"/>
          <a:sy n="72" d="100"/>
        </p:scale>
        <p:origin x="1120"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22EBD-A896-4C79-BA74-7D3BC0566E26}" type="datetimeFigureOut">
              <a:rPr lang="en-US" smtClean="0"/>
              <a:t>4/15/2023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33A7F-A578-4598-A423-C580CD541196}" type="slidenum">
              <a:rPr lang="en-US" smtClean="0"/>
              <a:t>‹#›</a:t>
            </a:fld>
            <a:endParaRPr lang="en-US"/>
          </a:p>
        </p:txBody>
      </p:sp>
    </p:spTree>
    <p:extLst>
      <p:ext uri="{BB962C8B-B14F-4D97-AF65-F5344CB8AC3E}">
        <p14:creationId xmlns:p14="http://schemas.microsoft.com/office/powerpoint/2010/main" val="1189531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33A7F-A578-4598-A423-C580CD541196}" type="slidenum">
              <a:rPr lang="en-US" smtClean="0"/>
              <a:t>14</a:t>
            </a:fld>
            <a:endParaRPr lang="en-US"/>
          </a:p>
        </p:txBody>
      </p:sp>
    </p:spTree>
    <p:extLst>
      <p:ext uri="{BB962C8B-B14F-4D97-AF65-F5344CB8AC3E}">
        <p14:creationId xmlns:p14="http://schemas.microsoft.com/office/powerpoint/2010/main" val="3987677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voltage-gated ion channels allow permeation of only one type of ion while the ligand-gated channels are less selective and allow permeation of two or more types of ions through the channel pore.</a:t>
            </a:r>
            <a:endParaRPr lang="en-US" dirty="0"/>
          </a:p>
        </p:txBody>
      </p:sp>
      <p:sp>
        <p:nvSpPr>
          <p:cNvPr id="4" name="Slide Number Placeholder 3"/>
          <p:cNvSpPr>
            <a:spLocks noGrp="1"/>
          </p:cNvSpPr>
          <p:nvPr>
            <p:ph type="sldNum" sz="quarter" idx="10"/>
          </p:nvPr>
        </p:nvSpPr>
        <p:spPr/>
        <p:txBody>
          <a:bodyPr/>
          <a:lstStyle/>
          <a:p>
            <a:fld id="{05533A7F-A578-4598-A423-C580CD541196}" type="slidenum">
              <a:rPr lang="en-US" smtClean="0"/>
              <a:t>21</a:t>
            </a:fld>
            <a:endParaRPr lang="en-US"/>
          </a:p>
        </p:txBody>
      </p:sp>
    </p:spTree>
    <p:extLst>
      <p:ext uri="{BB962C8B-B14F-4D97-AF65-F5344CB8AC3E}">
        <p14:creationId xmlns:p14="http://schemas.microsoft.com/office/powerpoint/2010/main" val="186819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voltage-gated ion channels allow permeation of only one type of ion while the ligand-gated channels are less selective and allow permeation of two or more types of ions through the channel pore.</a:t>
            </a:r>
            <a:endParaRPr lang="en-US" dirty="0"/>
          </a:p>
        </p:txBody>
      </p:sp>
      <p:sp>
        <p:nvSpPr>
          <p:cNvPr id="4" name="Slide Number Placeholder 3"/>
          <p:cNvSpPr>
            <a:spLocks noGrp="1"/>
          </p:cNvSpPr>
          <p:nvPr>
            <p:ph type="sldNum" sz="quarter" idx="10"/>
          </p:nvPr>
        </p:nvSpPr>
        <p:spPr/>
        <p:txBody>
          <a:bodyPr/>
          <a:lstStyle/>
          <a:p>
            <a:fld id="{05533A7F-A578-4598-A423-C580CD541196}" type="slidenum">
              <a:rPr lang="en-US" smtClean="0"/>
              <a:t>23</a:t>
            </a:fld>
            <a:endParaRPr lang="en-US"/>
          </a:p>
        </p:txBody>
      </p:sp>
    </p:spTree>
    <p:extLst>
      <p:ext uri="{BB962C8B-B14F-4D97-AF65-F5344CB8AC3E}">
        <p14:creationId xmlns:p14="http://schemas.microsoft.com/office/powerpoint/2010/main" val="96005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533A7F-A578-4598-A423-C580CD541196}" type="slidenum">
              <a:rPr lang="en-US" smtClean="0"/>
              <a:t>27</a:t>
            </a:fld>
            <a:endParaRPr lang="en-US"/>
          </a:p>
        </p:txBody>
      </p:sp>
    </p:spTree>
    <p:extLst>
      <p:ext uri="{BB962C8B-B14F-4D97-AF65-F5344CB8AC3E}">
        <p14:creationId xmlns:p14="http://schemas.microsoft.com/office/powerpoint/2010/main" val="3512714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Insulin binds to a specific receptor consisting of two alpha and two beta subunits. The alpha subunits are extracellular and carry the insulin-binding site. The beta subunits span the cell membrane, its intracellular end has tyrosine kinase. Binding of insulin to the alpha-subunits results in </a:t>
            </a:r>
            <a:r>
              <a:rPr lang="en-US" sz="1200" b="0" i="0" u="none" strike="noStrike" kern="1200" baseline="0" dirty="0" err="1" smtClean="0">
                <a:solidFill>
                  <a:schemeClr val="tx1"/>
                </a:solidFill>
                <a:latin typeface="+mn-lt"/>
                <a:ea typeface="+mn-ea"/>
                <a:cs typeface="+mn-cs"/>
              </a:rPr>
              <a:t>autophosphorylation</a:t>
            </a:r>
            <a:r>
              <a:rPr lang="en-US" sz="1200" b="0" i="0" u="none" strike="noStrike" kern="1200" baseline="0" dirty="0" smtClean="0">
                <a:solidFill>
                  <a:schemeClr val="tx1"/>
                </a:solidFill>
                <a:latin typeface="+mn-lt"/>
                <a:ea typeface="+mn-ea"/>
                <a:cs typeface="+mn-cs"/>
              </a:rPr>
              <a:t> of the tyrosine kinase. This causes activation of intracellular protein kinase affecting different metabolic enzymes e.g.</a:t>
            </a:r>
          </a:p>
          <a:p>
            <a:r>
              <a:rPr lang="en-US" sz="1200" b="0" i="0" u="none" strike="noStrike" kern="1200" baseline="0" dirty="0" smtClean="0">
                <a:solidFill>
                  <a:schemeClr val="tx1"/>
                </a:solidFill>
                <a:latin typeface="+mn-lt"/>
                <a:ea typeface="+mn-ea"/>
                <a:cs typeface="+mn-cs"/>
              </a:rPr>
              <a:t>phosphorylase, lipase, </a:t>
            </a:r>
            <a:r>
              <a:rPr lang="en-US" sz="1200" b="0" i="0" u="none" strike="noStrike" kern="1200" baseline="0" dirty="0" err="1" smtClean="0">
                <a:solidFill>
                  <a:schemeClr val="tx1"/>
                </a:solidFill>
                <a:latin typeface="+mn-lt"/>
                <a:ea typeface="+mn-ea"/>
                <a:cs typeface="+mn-cs"/>
              </a:rPr>
              <a:t>e.t.c</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5533A7F-A578-4598-A423-C580CD541196}" type="slidenum">
              <a:rPr lang="en-US" smtClean="0"/>
              <a:t>33</a:t>
            </a:fld>
            <a:endParaRPr lang="en-US"/>
          </a:p>
        </p:txBody>
      </p:sp>
    </p:spTree>
    <p:extLst>
      <p:ext uri="{BB962C8B-B14F-4D97-AF65-F5344CB8AC3E}">
        <p14:creationId xmlns:p14="http://schemas.microsoft.com/office/powerpoint/2010/main" val="2427692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Steroid molecule diffuses across cell membranes and binds to glucocorticoid receptors, which causes a conformational change in the receptor.</a:t>
            </a:r>
          </a:p>
          <a:p>
            <a:r>
              <a:rPr lang="en-US" dirty="0" smtClean="0"/>
              <a:t> The receptor-glucocorticoid complex is able to move into the cell nucleus, where it </a:t>
            </a:r>
            <a:r>
              <a:rPr lang="en-US" dirty="0" err="1" smtClean="0"/>
              <a:t>dimerizes</a:t>
            </a:r>
            <a:r>
              <a:rPr lang="en-US" dirty="0" smtClean="0"/>
              <a:t> and binds to glucocorticoid response elements .</a:t>
            </a:r>
          </a:p>
          <a:p>
            <a:r>
              <a:rPr lang="en-US" dirty="0" smtClean="0"/>
              <a:t> Glucocorticoid response elements are associated with genes that either suppress or stimulate transcription, which results in ribonucleic acid and protein synthesis; these effects are called </a:t>
            </a:r>
            <a:r>
              <a:rPr lang="en-US" dirty="0" err="1" smtClean="0"/>
              <a:t>transrepression</a:t>
            </a:r>
            <a:r>
              <a:rPr lang="en-US" dirty="0" smtClean="0"/>
              <a:t> or trans-activation.</a:t>
            </a:r>
            <a:r>
              <a:rPr lang="en-US" baseline="0" dirty="0" smtClean="0"/>
              <a:t> Inhibit the transcription factors that control the synthesis of proinflamatory mediators </a:t>
            </a:r>
            <a:endParaRPr lang="en-US" dirty="0"/>
          </a:p>
        </p:txBody>
      </p:sp>
      <p:sp>
        <p:nvSpPr>
          <p:cNvPr id="4" name="Slide Number Placeholder 3"/>
          <p:cNvSpPr>
            <a:spLocks noGrp="1"/>
          </p:cNvSpPr>
          <p:nvPr>
            <p:ph type="sldNum" sz="quarter" idx="10"/>
          </p:nvPr>
        </p:nvSpPr>
        <p:spPr/>
        <p:txBody>
          <a:bodyPr/>
          <a:lstStyle/>
          <a:p>
            <a:fld id="{05533A7F-A578-4598-A423-C580CD541196}" type="slidenum">
              <a:rPr lang="en-US" smtClean="0"/>
              <a:t>35</a:t>
            </a:fld>
            <a:endParaRPr lang="en-US"/>
          </a:p>
        </p:txBody>
      </p:sp>
    </p:spTree>
    <p:extLst>
      <p:ext uri="{BB962C8B-B14F-4D97-AF65-F5344CB8AC3E}">
        <p14:creationId xmlns:p14="http://schemas.microsoft.com/office/powerpoint/2010/main" val="289093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C509A6-1881-496F-996A-A7DE08134B79}" type="slidenum">
              <a:rPr lang="en-US" smtClean="0"/>
              <a:pPr/>
              <a:t>42</a:t>
            </a:fld>
            <a:endParaRPr lang="en-US"/>
          </a:p>
        </p:txBody>
      </p:sp>
    </p:spTree>
    <p:extLst>
      <p:ext uri="{BB962C8B-B14F-4D97-AF65-F5344CB8AC3E}">
        <p14:creationId xmlns:p14="http://schemas.microsoft.com/office/powerpoint/2010/main" val="1903722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7052CBA-F8A1-414F-A159-1ACF24B786FD}" type="datetimeFigureOut">
              <a:rPr lang="en-US"/>
              <a:pPr>
                <a:defRPr/>
              </a:pPr>
              <a:t>4/15/2023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07A1D8-16FE-47CD-AE50-D4652C635A3C}" type="slidenum">
              <a:rPr lang="en-US" altLang="en-US"/>
              <a:pPr/>
              <a:t>‹#›</a:t>
            </a:fld>
            <a:endParaRPr lang="en-US" altLang="en-US"/>
          </a:p>
        </p:txBody>
      </p:sp>
    </p:spTree>
    <p:extLst>
      <p:ext uri="{BB962C8B-B14F-4D97-AF65-F5344CB8AC3E}">
        <p14:creationId xmlns:p14="http://schemas.microsoft.com/office/powerpoint/2010/main" val="134932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29086B-EB71-4963-9D13-40E127C008F3}" type="datetimeFigureOut">
              <a:rPr lang="en-US"/>
              <a:pPr>
                <a:defRPr/>
              </a:pPr>
              <a:t>4/15/2023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2D7636-FF84-4A4F-B735-548A8B5AFE72}" type="slidenum">
              <a:rPr lang="en-US" altLang="en-US"/>
              <a:pPr/>
              <a:t>‹#›</a:t>
            </a:fld>
            <a:endParaRPr lang="en-US" altLang="en-US"/>
          </a:p>
        </p:txBody>
      </p:sp>
    </p:spTree>
    <p:extLst>
      <p:ext uri="{BB962C8B-B14F-4D97-AF65-F5344CB8AC3E}">
        <p14:creationId xmlns:p14="http://schemas.microsoft.com/office/powerpoint/2010/main" val="286835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6BDE3D-C983-4097-A9A0-C6B65CB3B292}" type="datetimeFigureOut">
              <a:rPr lang="en-US"/>
              <a:pPr>
                <a:defRPr/>
              </a:pPr>
              <a:t>4/15/2023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78BC84-893A-43FF-AD1A-9A9B14B54A60}" type="slidenum">
              <a:rPr lang="en-US" altLang="en-US"/>
              <a:pPr/>
              <a:t>‹#›</a:t>
            </a:fld>
            <a:endParaRPr lang="en-US" altLang="en-US"/>
          </a:p>
        </p:txBody>
      </p:sp>
    </p:spTree>
    <p:extLst>
      <p:ext uri="{BB962C8B-B14F-4D97-AF65-F5344CB8AC3E}">
        <p14:creationId xmlns:p14="http://schemas.microsoft.com/office/powerpoint/2010/main" val="323896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83660E-E90F-44C2-AD6D-D207C245FC5F}" type="datetimeFigureOut">
              <a:rPr lang="en-US"/>
              <a:pPr>
                <a:defRPr/>
              </a:pPr>
              <a:t>4/15/2023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20DC25-69BB-4716-B081-3E587753FBDC}" type="slidenum">
              <a:rPr lang="en-US" altLang="en-US"/>
              <a:pPr/>
              <a:t>‹#›</a:t>
            </a:fld>
            <a:endParaRPr lang="en-US" altLang="en-US"/>
          </a:p>
        </p:txBody>
      </p:sp>
    </p:spTree>
    <p:extLst>
      <p:ext uri="{BB962C8B-B14F-4D97-AF65-F5344CB8AC3E}">
        <p14:creationId xmlns:p14="http://schemas.microsoft.com/office/powerpoint/2010/main" val="232970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7FDB1-08CE-4ECC-A4B0-914125F342A2}" type="datetimeFigureOut">
              <a:rPr lang="en-US"/>
              <a:pPr>
                <a:defRPr/>
              </a:pPr>
              <a:t>4/15/2023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F1F090-74F6-48FD-A49E-71137D1E8C7D}" type="slidenum">
              <a:rPr lang="en-US" altLang="en-US"/>
              <a:pPr/>
              <a:t>‹#›</a:t>
            </a:fld>
            <a:endParaRPr lang="en-US" altLang="en-US"/>
          </a:p>
        </p:txBody>
      </p:sp>
    </p:spTree>
    <p:extLst>
      <p:ext uri="{BB962C8B-B14F-4D97-AF65-F5344CB8AC3E}">
        <p14:creationId xmlns:p14="http://schemas.microsoft.com/office/powerpoint/2010/main" val="354735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34DDE9-86F2-4056-9086-C2E1A3B89AE1}" type="datetimeFigureOut">
              <a:rPr lang="en-US"/>
              <a:pPr>
                <a:defRPr/>
              </a:pPr>
              <a:t>4/15/2023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E1A168-6BEA-40EC-AB61-2790B6273845}" type="slidenum">
              <a:rPr lang="en-US" altLang="en-US"/>
              <a:pPr/>
              <a:t>‹#›</a:t>
            </a:fld>
            <a:endParaRPr lang="en-US" altLang="en-US"/>
          </a:p>
        </p:txBody>
      </p:sp>
    </p:spTree>
    <p:extLst>
      <p:ext uri="{BB962C8B-B14F-4D97-AF65-F5344CB8AC3E}">
        <p14:creationId xmlns:p14="http://schemas.microsoft.com/office/powerpoint/2010/main" val="197882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475F60-4C12-4425-9CE7-2107EC649887}" type="datetimeFigureOut">
              <a:rPr lang="en-US"/>
              <a:pPr>
                <a:defRPr/>
              </a:pPr>
              <a:t>4/15/2023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F3152E0-59AD-4837-90CF-6ADABD70E149}" type="slidenum">
              <a:rPr lang="en-US" altLang="en-US"/>
              <a:pPr/>
              <a:t>‹#›</a:t>
            </a:fld>
            <a:endParaRPr lang="en-US" altLang="en-US"/>
          </a:p>
        </p:txBody>
      </p:sp>
    </p:spTree>
    <p:extLst>
      <p:ext uri="{BB962C8B-B14F-4D97-AF65-F5344CB8AC3E}">
        <p14:creationId xmlns:p14="http://schemas.microsoft.com/office/powerpoint/2010/main" val="180371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D1AF04-FFEE-40DF-A6A7-BAE9555C51DD}" type="datetimeFigureOut">
              <a:rPr lang="en-US"/>
              <a:pPr>
                <a:defRPr/>
              </a:pPr>
              <a:t>4/15/2023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0658300-C1C6-4E53-A82C-DC63350CAA95}" type="slidenum">
              <a:rPr lang="en-US" altLang="en-US"/>
              <a:pPr/>
              <a:t>‹#›</a:t>
            </a:fld>
            <a:endParaRPr lang="en-US" altLang="en-US"/>
          </a:p>
        </p:txBody>
      </p:sp>
    </p:spTree>
    <p:extLst>
      <p:ext uri="{BB962C8B-B14F-4D97-AF65-F5344CB8AC3E}">
        <p14:creationId xmlns:p14="http://schemas.microsoft.com/office/powerpoint/2010/main" val="105351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68A718-9768-441A-9000-F7650A9B5356}" type="datetimeFigureOut">
              <a:rPr lang="en-US"/>
              <a:pPr>
                <a:defRPr/>
              </a:pPr>
              <a:t>4/15/2023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1D7720D-A3E3-4D16-937C-B0E232CB1FB6}" type="slidenum">
              <a:rPr lang="en-US" altLang="en-US"/>
              <a:pPr/>
              <a:t>‹#›</a:t>
            </a:fld>
            <a:endParaRPr lang="en-US" altLang="en-US"/>
          </a:p>
        </p:txBody>
      </p:sp>
    </p:spTree>
    <p:extLst>
      <p:ext uri="{BB962C8B-B14F-4D97-AF65-F5344CB8AC3E}">
        <p14:creationId xmlns:p14="http://schemas.microsoft.com/office/powerpoint/2010/main" val="160301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1F81E-BF38-415D-BCD0-BCF62095E7EC}" type="datetimeFigureOut">
              <a:rPr lang="en-US"/>
              <a:pPr>
                <a:defRPr/>
              </a:pPr>
              <a:t>4/15/2023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CFB232-1391-455F-B8B2-4BB16E2F9159}" type="slidenum">
              <a:rPr lang="en-US" altLang="en-US"/>
              <a:pPr/>
              <a:t>‹#›</a:t>
            </a:fld>
            <a:endParaRPr lang="en-US" altLang="en-US"/>
          </a:p>
        </p:txBody>
      </p:sp>
    </p:spTree>
    <p:extLst>
      <p:ext uri="{BB962C8B-B14F-4D97-AF65-F5344CB8AC3E}">
        <p14:creationId xmlns:p14="http://schemas.microsoft.com/office/powerpoint/2010/main" val="297149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D94599-98A6-4187-859D-A4B964E069CD}" type="datetimeFigureOut">
              <a:rPr lang="en-US"/>
              <a:pPr>
                <a:defRPr/>
              </a:pPr>
              <a:t>4/15/2023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0A3CE88-4AE4-43FC-83E1-33405530D927}" type="slidenum">
              <a:rPr lang="en-US" altLang="en-US"/>
              <a:pPr/>
              <a:t>‹#›</a:t>
            </a:fld>
            <a:endParaRPr lang="en-US" altLang="en-US"/>
          </a:p>
        </p:txBody>
      </p:sp>
    </p:spTree>
    <p:extLst>
      <p:ext uri="{BB962C8B-B14F-4D97-AF65-F5344CB8AC3E}">
        <p14:creationId xmlns:p14="http://schemas.microsoft.com/office/powerpoint/2010/main" val="135610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FE6874D-9A58-4C61-8CBB-FD7954E1E96C}" type="datetimeFigureOut">
              <a:rPr lang="en-US"/>
              <a:pPr>
                <a:defRPr/>
              </a:pPr>
              <a:t>4/15/2023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06CC410-3F0C-4C67-AFEA-427509FF4B5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BC65E88-9C17-4340-91FE-3420ABEB3CD7}"/>
              </a:ext>
            </a:extLst>
          </p:cNvPr>
          <p:cNvSpPr>
            <a:spLocks noGrp="1"/>
          </p:cNvSpPr>
          <p:nvPr>
            <p:ph type="ctrTitle"/>
          </p:nvPr>
        </p:nvSpPr>
        <p:spPr>
          <a:xfrm>
            <a:off x="152400" y="533401"/>
            <a:ext cx="8678333" cy="1295399"/>
          </a:xfrm>
        </p:spPr>
        <p:txBody>
          <a:bodyPr rtlCol="0">
            <a:normAutofit fontScale="90000"/>
          </a:bodyPr>
          <a:lstStyle/>
          <a:p>
            <a:pPr>
              <a:defRPr/>
            </a:pPr>
            <a:r>
              <a:rPr lang="en-US" altLang="en-US" sz="2700" b="1" dirty="0" smtClean="0">
                <a:solidFill>
                  <a:srgbClr val="C00000"/>
                </a:solidFill>
                <a:latin typeface="Comic Sans MS" panose="030F0702030302020204" pitchFamily="66" charset="0"/>
                <a:cs typeface="Arial" panose="020B0604020202020204" pitchFamily="34" charset="0"/>
              </a:rPr>
              <a:t>Pharmacodynamics </a:t>
            </a:r>
            <a:r>
              <a:rPr lang="en-US" altLang="en-US" sz="2700" b="1" dirty="0">
                <a:solidFill>
                  <a:srgbClr val="C00000"/>
                </a:solidFill>
                <a:latin typeface="Comic Sans MS" panose="030F0702030302020204" pitchFamily="66" charset="0"/>
                <a:cs typeface="Arial" panose="020B0604020202020204" pitchFamily="34" charset="0"/>
              </a:rPr>
              <a:t/>
            </a:r>
            <a:br>
              <a:rPr lang="en-US" altLang="en-US" sz="2700" b="1" dirty="0">
                <a:solidFill>
                  <a:srgbClr val="C00000"/>
                </a:solidFill>
                <a:latin typeface="Comic Sans MS" panose="030F0702030302020204" pitchFamily="66" charset="0"/>
                <a:cs typeface="Arial" panose="020B0604020202020204" pitchFamily="34" charset="0"/>
              </a:rPr>
            </a:br>
            <a:r>
              <a:rPr lang="en-US" altLang="en-US" sz="2700" b="1" dirty="0">
                <a:solidFill>
                  <a:srgbClr val="C00000"/>
                </a:solidFill>
                <a:latin typeface="Comic Sans MS" panose="030F0702030302020204" pitchFamily="66" charset="0"/>
                <a:cs typeface="Arial" panose="020B0604020202020204" pitchFamily="34" charset="0"/>
              </a:rPr>
              <a:t>PGY 4210</a:t>
            </a:r>
            <a:r>
              <a:rPr lang="en-US" altLang="en-US" sz="2700" b="1" dirty="0" smtClean="0">
                <a:solidFill>
                  <a:srgbClr val="C00000"/>
                </a:solidFill>
                <a:latin typeface="Comic Sans MS" panose="030F0702030302020204" pitchFamily="66" charset="0"/>
                <a:cs typeface="Arial" panose="020B0604020202020204" pitchFamily="34" charset="0"/>
              </a:rPr>
              <a:t/>
            </a:r>
            <a:br>
              <a:rPr lang="en-US" altLang="en-US" sz="2700" b="1" dirty="0" smtClean="0">
                <a:solidFill>
                  <a:srgbClr val="C00000"/>
                </a:solidFill>
                <a:latin typeface="Comic Sans MS" panose="030F0702030302020204" pitchFamily="66" charset="0"/>
                <a:cs typeface="Arial" panose="020B0604020202020204" pitchFamily="34" charset="0"/>
              </a:rPr>
            </a:br>
            <a:endParaRPr lang="en-US" altLang="en-US" sz="2700" b="1" dirty="0">
              <a:solidFill>
                <a:srgbClr val="C00000"/>
              </a:solidFill>
              <a:latin typeface="Comic Sans MS" panose="030F0702030302020204" pitchFamily="66" charset="0"/>
              <a:cs typeface="Arial" panose="020B0604020202020204" pitchFamily="34" charset="0"/>
            </a:endParaRPr>
          </a:p>
        </p:txBody>
      </p:sp>
      <p:sp>
        <p:nvSpPr>
          <p:cNvPr id="2" name="Date Placeholder 1">
            <a:extLst>
              <a:ext uri="{FF2B5EF4-FFF2-40B4-BE49-F238E27FC236}">
                <a16:creationId xmlns:a16="http://schemas.microsoft.com/office/drawing/2014/main" id="{C8799AC1-D09B-4843-A7F9-F40D304B54DF}"/>
              </a:ext>
            </a:extLst>
          </p:cNvPr>
          <p:cNvSpPr>
            <a:spLocks noGrp="1"/>
          </p:cNvSpPr>
          <p:nvPr>
            <p:ph type="dt" sz="quarter" idx="10"/>
          </p:nvPr>
        </p:nvSpPr>
        <p:spPr/>
        <p:txBody>
          <a:bodyPr/>
          <a:lstStyle/>
          <a:p>
            <a:pPr>
              <a:defRPr/>
            </a:pPr>
            <a:fld id="{6B300DE6-0873-4A8A-8D5E-FAAD97892A39}" type="datetime2">
              <a:rPr lang="en-US"/>
              <a:pPr>
                <a:defRPr/>
              </a:pPr>
              <a:t>Saturday, April 15, 2023</a:t>
            </a:fld>
            <a:endParaRPr lang="en-US" dirty="0"/>
          </a:p>
        </p:txBody>
      </p:sp>
      <p:sp>
        <p:nvSpPr>
          <p:cNvPr id="60420" name="Slide Number Placeholder 2">
            <a:extLst>
              <a:ext uri="{FF2B5EF4-FFF2-40B4-BE49-F238E27FC236}">
                <a16:creationId xmlns:a16="http://schemas.microsoft.com/office/drawing/2014/main" id="{6B00F1B0-B382-4438-A8F6-859D7F526B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862362-317C-4378-BDFF-793DEB728CBE}" type="slidenum">
              <a:rPr lang="en-US" altLang="en-US" sz="900" smtClean="0">
                <a:solidFill>
                  <a:srgbClr val="898989"/>
                </a:solidFill>
              </a:rPr>
              <a:pPr>
                <a:spcBef>
                  <a:spcPct val="0"/>
                </a:spcBef>
                <a:buFontTx/>
                <a:buNone/>
              </a:pPr>
              <a:t>1</a:t>
            </a:fld>
            <a:endParaRPr lang="en-US" altLang="en-US" sz="900">
              <a:solidFill>
                <a:srgbClr val="898989"/>
              </a:solidFill>
            </a:endParaRPr>
          </a:p>
        </p:txBody>
      </p:sp>
      <p:sp>
        <p:nvSpPr>
          <p:cNvPr id="3078" name="Subtitle 2">
            <a:extLst>
              <a:ext uri="{FF2B5EF4-FFF2-40B4-BE49-F238E27FC236}">
                <a16:creationId xmlns:a16="http://schemas.microsoft.com/office/drawing/2014/main" id="{6623B3A0-FAA6-4074-B95D-64AC92A5B3FA}"/>
              </a:ext>
            </a:extLst>
          </p:cNvPr>
          <p:cNvSpPr>
            <a:spLocks noGrp="1"/>
          </p:cNvSpPr>
          <p:nvPr>
            <p:ph type="subTitle" idx="1"/>
          </p:nvPr>
        </p:nvSpPr>
        <p:spPr>
          <a:xfrm>
            <a:off x="323850" y="2362200"/>
            <a:ext cx="7981950" cy="1246188"/>
          </a:xfrm>
        </p:spPr>
        <p:txBody>
          <a:bodyPr>
            <a:normAutofit/>
          </a:bodyPr>
          <a:lstStyle/>
          <a:p>
            <a:pPr algn="l" eaLnBrk="1" hangingPunct="1">
              <a:defRPr/>
            </a:pPr>
            <a:r>
              <a:rPr lang="en-ZA" altLang="en-US" b="1" dirty="0">
                <a:latin typeface="Arial" panose="020B0604020202020204" pitchFamily="34" charset="0"/>
                <a:cs typeface="Arial" panose="020B0604020202020204" pitchFamily="34" charset="0"/>
              </a:rPr>
              <a:t> </a:t>
            </a:r>
            <a:r>
              <a:rPr lang="en-ZA" altLang="en-US" b="1" dirty="0" err="1">
                <a:solidFill>
                  <a:schemeClr val="tx1"/>
                </a:solidFill>
                <a:latin typeface="Comic Sans MS" panose="030F0702030302020204" pitchFamily="66" charset="0"/>
                <a:cs typeface="Arial" panose="020B0604020202020204" pitchFamily="34" charset="0"/>
              </a:rPr>
              <a:t>M.Kampamba</a:t>
            </a:r>
            <a:r>
              <a:rPr lang="en-ZA" altLang="en-US" b="1" dirty="0">
                <a:solidFill>
                  <a:schemeClr val="tx1"/>
                </a:solidFill>
                <a:latin typeface="Comic Sans MS" panose="030F0702030302020204" pitchFamily="66" charset="0"/>
                <a:cs typeface="Arial" panose="020B0604020202020204" pitchFamily="34" charset="0"/>
              </a:rPr>
              <a:t> </a:t>
            </a:r>
            <a:r>
              <a:rPr lang="en-ZA" altLang="en-US" sz="1600" b="1" dirty="0">
                <a:solidFill>
                  <a:schemeClr val="tx1"/>
                </a:solidFill>
                <a:latin typeface="Comic Sans MS" panose="030F0702030302020204" pitchFamily="66" charset="0"/>
                <a:cs typeface="Arial" panose="020B0604020202020204" pitchFamily="34" charset="0"/>
              </a:rPr>
              <a:t>(</a:t>
            </a:r>
            <a:r>
              <a:rPr lang="en-ZA" altLang="en-US" sz="1600" dirty="0" err="1">
                <a:solidFill>
                  <a:schemeClr val="tx1"/>
                </a:solidFill>
                <a:latin typeface="Comic Sans MS" panose="030F0702030302020204" pitchFamily="66" charset="0"/>
                <a:cs typeface="Arial" panose="020B0604020202020204" pitchFamily="34" charset="0"/>
              </a:rPr>
              <a:t>DipPharm</a:t>
            </a:r>
            <a:r>
              <a:rPr lang="en-ZA" altLang="en-US" sz="1600" dirty="0">
                <a:solidFill>
                  <a:schemeClr val="tx1"/>
                </a:solidFill>
                <a:latin typeface="Comic Sans MS" panose="030F0702030302020204" pitchFamily="66" charset="0"/>
                <a:cs typeface="Arial" panose="020B0604020202020204" pitchFamily="34" charset="0"/>
              </a:rPr>
              <a:t>, </a:t>
            </a:r>
            <a:r>
              <a:rPr lang="en-ZA" altLang="en-US" sz="1600" dirty="0" err="1">
                <a:solidFill>
                  <a:schemeClr val="tx1"/>
                </a:solidFill>
                <a:latin typeface="Comic Sans MS" panose="030F0702030302020204" pitchFamily="66" charset="0"/>
                <a:cs typeface="Arial" panose="020B0604020202020204" pitchFamily="34" charset="0"/>
              </a:rPr>
              <a:t>Bpharm</a:t>
            </a:r>
            <a:r>
              <a:rPr lang="en-ZA" altLang="en-US" sz="1600" dirty="0">
                <a:solidFill>
                  <a:schemeClr val="tx1"/>
                </a:solidFill>
                <a:latin typeface="Comic Sans MS" panose="030F0702030302020204" pitchFamily="66" charset="0"/>
                <a:cs typeface="Arial" panose="020B0604020202020204" pitchFamily="34" charset="0"/>
              </a:rPr>
              <a:t>, </a:t>
            </a:r>
            <a:r>
              <a:rPr lang="en-ZA" altLang="en-US" sz="1600" dirty="0" err="1">
                <a:solidFill>
                  <a:schemeClr val="tx1"/>
                </a:solidFill>
                <a:latin typeface="Comic Sans MS" panose="030F0702030302020204" pitchFamily="66" charset="0"/>
                <a:cs typeface="Arial" panose="020B0604020202020204" pitchFamily="34" charset="0"/>
              </a:rPr>
              <a:t>MclinPharm</a:t>
            </a:r>
            <a:r>
              <a:rPr lang="en-ZA" altLang="en-US" sz="1600" dirty="0" smtClean="0">
                <a:solidFill>
                  <a:schemeClr val="tx1"/>
                </a:solidFill>
                <a:latin typeface="Comic Sans MS" panose="030F0702030302020204" pitchFamily="66" charset="0"/>
                <a:cs typeface="Arial" panose="020B0604020202020204" pitchFamily="34" charset="0"/>
              </a:rPr>
              <a:t>) PhD candidate </a:t>
            </a:r>
            <a:endParaRPr lang="en-ZA" altLang="en-US" sz="1600" dirty="0">
              <a:solidFill>
                <a:schemeClr val="tx1"/>
              </a:solidFill>
              <a:latin typeface="Comic Sans MS" panose="030F0702030302020204" pitchFamily="66" charset="0"/>
              <a:cs typeface="Arial" panose="020B0604020202020204" pitchFamily="34" charset="0"/>
            </a:endParaRPr>
          </a:p>
          <a:p>
            <a:pPr algn="l" eaLnBrk="1" hangingPunct="1">
              <a:defRPr/>
            </a:pPr>
            <a:endParaRPr lang="en-ZA" altLang="en-US" sz="1600" b="1" dirty="0">
              <a:solidFill>
                <a:schemeClr val="tx1"/>
              </a:solidFill>
              <a:latin typeface="Comic Sans MS" panose="030F0702030302020204" pitchFamily="66" charset="0"/>
              <a:cs typeface="Arial" panose="020B0604020202020204" pitchFamily="34" charset="0"/>
            </a:endParaRPr>
          </a:p>
          <a:p>
            <a:pPr algn="l" eaLnBrk="1" hangingPunct="1">
              <a:defRPr/>
            </a:pPr>
            <a:r>
              <a:rPr lang="en-ZA" altLang="en-US" sz="1600" b="1" dirty="0">
                <a:solidFill>
                  <a:schemeClr val="tx1"/>
                </a:solidFill>
                <a:latin typeface="Comic Sans MS" panose="030F0702030302020204" pitchFamily="66" charset="0"/>
                <a:cs typeface="Arial" panose="020B0604020202020204" pitchFamily="34" charset="0"/>
              </a:rPr>
              <a:t> Clinical Pharmacy Specialist (Specialty: </a:t>
            </a:r>
            <a:r>
              <a:rPr lang="en-ZA" altLang="en-US" sz="1600" dirty="0">
                <a:solidFill>
                  <a:schemeClr val="tx1"/>
                </a:solidFill>
                <a:latin typeface="Comic Sans MS" panose="030F0702030302020204" pitchFamily="66" charset="0"/>
                <a:cs typeface="Arial" panose="020B0604020202020204" pitchFamily="34" charset="0"/>
              </a:rPr>
              <a:t>General Pharmacotherapy</a:t>
            </a:r>
            <a:r>
              <a:rPr lang="en-ZA" altLang="en-US" sz="1500" b="1" dirty="0">
                <a:solidFill>
                  <a:schemeClr val="tx1"/>
                </a:solidFill>
                <a:latin typeface="Comic Sans MS" panose="030F0702030302020204" pitchFamily="66" charset="0"/>
                <a:cs typeface="Arial" panose="020B0604020202020204" pitchFamily="34" charset="0"/>
              </a:rPr>
              <a:t>)</a:t>
            </a:r>
          </a:p>
          <a:p>
            <a:pPr algn="l" eaLnBrk="1" hangingPunct="1">
              <a:defRPr/>
            </a:pPr>
            <a:endParaRPr lang="en-ZA" altLang="en-US" b="1" dirty="0">
              <a:latin typeface="Arial" panose="020B0604020202020204" pitchFamily="34" charset="0"/>
              <a:cs typeface="Arial" panose="020B0604020202020204" pitchFamily="34" charset="0"/>
            </a:endParaRPr>
          </a:p>
          <a:p>
            <a:pPr eaLnBrk="1" hangingPunct="1">
              <a:defRPr/>
            </a:pPr>
            <a:endParaRPr lang="en-ZA" altLang="en-US" dirty="0">
              <a:latin typeface="Arial" panose="020B0604020202020204" pitchFamily="34" charset="0"/>
              <a:cs typeface="Arial" panose="020B0604020202020204" pitchFamily="34" charset="0"/>
            </a:endParaRPr>
          </a:p>
          <a:p>
            <a:pPr eaLnBrk="1" hangingPunct="1">
              <a:defRPr/>
            </a:pPr>
            <a:endParaRPr lang="en-ZA" altLang="en-US" dirty="0">
              <a:latin typeface="Arial" panose="020B0604020202020204" pitchFamily="34" charset="0"/>
              <a:cs typeface="Arial" panose="020B0604020202020204" pitchFamily="34" charset="0"/>
            </a:endParaRPr>
          </a:p>
          <a:p>
            <a:pPr eaLnBrk="1" hangingPunct="1">
              <a:defRPr/>
            </a:pPr>
            <a:endParaRPr lang="en-US" altLang="en-US" dirty="0"/>
          </a:p>
          <a:p>
            <a:pPr eaLnBrk="1" hangingPunct="1">
              <a:defRPr/>
            </a:pPr>
            <a:endParaRPr lang="en-GB" altLang="en-US" dirty="0"/>
          </a:p>
        </p:txBody>
      </p:sp>
      <p:sp>
        <p:nvSpPr>
          <p:cNvPr id="9" name="TextBox 8">
            <a:extLst>
              <a:ext uri="{FF2B5EF4-FFF2-40B4-BE49-F238E27FC236}">
                <a16:creationId xmlns:a16="http://schemas.microsoft.com/office/drawing/2014/main" id="{16B48252-9711-47B3-B714-5FB2D89E287F}"/>
              </a:ext>
            </a:extLst>
          </p:cNvPr>
          <p:cNvSpPr txBox="1"/>
          <p:nvPr/>
        </p:nvSpPr>
        <p:spPr>
          <a:xfrm>
            <a:off x="357717" y="4687888"/>
            <a:ext cx="38862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GB" b="1" dirty="0">
                <a:ln/>
                <a:solidFill>
                  <a:srgbClr val="FF0000"/>
                </a:solidFill>
                <a:latin typeface="Comic Sans MS" panose="030F0702030302020204" pitchFamily="66" charset="0"/>
              </a:rPr>
              <a:t>University of </a:t>
            </a:r>
            <a:r>
              <a:rPr lang="en-GB" b="1" dirty="0" smtClean="0">
                <a:ln/>
                <a:solidFill>
                  <a:srgbClr val="FF0000"/>
                </a:solidFill>
                <a:latin typeface="Comic Sans MS" panose="030F0702030302020204" pitchFamily="66" charset="0"/>
              </a:rPr>
              <a:t>Zambia</a:t>
            </a:r>
            <a:endParaRPr lang="en-GB" b="1" dirty="0">
              <a:ln/>
              <a:solidFill>
                <a:srgbClr val="FF0000"/>
              </a:solidFill>
              <a:latin typeface="Comic Sans MS" panose="030F0702030302020204" pitchFamily="66" charset="0"/>
            </a:endParaRPr>
          </a:p>
          <a:p>
            <a:pPr>
              <a:defRPr/>
            </a:pPr>
            <a:r>
              <a:rPr lang="en-GB" b="1" dirty="0" smtClean="0">
                <a:ln/>
                <a:solidFill>
                  <a:srgbClr val="FF0000"/>
                </a:solidFill>
                <a:latin typeface="Comic Sans MS" panose="030F0702030302020204" pitchFamily="66" charset="0"/>
              </a:rPr>
              <a:t>Lecturer: </a:t>
            </a:r>
          </a:p>
          <a:p>
            <a:pPr>
              <a:defRPr/>
            </a:pPr>
            <a:r>
              <a:rPr lang="en-GB" b="1" dirty="0" smtClean="0">
                <a:ln/>
                <a:solidFill>
                  <a:srgbClr val="FF0000"/>
                </a:solidFill>
                <a:latin typeface="Comic Sans MS" panose="030F0702030302020204" pitchFamily="66" charset="0"/>
              </a:rPr>
              <a:t>School </a:t>
            </a:r>
            <a:r>
              <a:rPr lang="en-GB" b="1" dirty="0">
                <a:ln/>
                <a:solidFill>
                  <a:srgbClr val="FF0000"/>
                </a:solidFill>
                <a:latin typeface="Comic Sans MS" panose="030F0702030302020204" pitchFamily="66" charset="0"/>
              </a:rPr>
              <a:t>of </a:t>
            </a:r>
            <a:r>
              <a:rPr lang="en-GB" b="1" dirty="0" smtClean="0">
                <a:ln/>
                <a:solidFill>
                  <a:srgbClr val="FF0000"/>
                </a:solidFill>
                <a:latin typeface="Comic Sans MS" panose="030F0702030302020204" pitchFamily="66" charset="0"/>
              </a:rPr>
              <a:t>Medicine</a:t>
            </a:r>
          </a:p>
          <a:p>
            <a:pPr>
              <a:defRPr/>
            </a:pPr>
            <a:r>
              <a:rPr lang="en-GB" b="1" dirty="0" smtClean="0">
                <a:ln/>
                <a:solidFill>
                  <a:srgbClr val="FF0000"/>
                </a:solidFill>
                <a:latin typeface="Comic Sans MS" panose="030F0702030302020204" pitchFamily="66" charset="0"/>
              </a:rPr>
              <a:t>School </a:t>
            </a:r>
            <a:r>
              <a:rPr lang="en-GB" b="1" dirty="0" smtClean="0">
                <a:ln/>
                <a:solidFill>
                  <a:srgbClr val="FF0000"/>
                </a:solidFill>
                <a:latin typeface="Comic Sans MS" panose="030F0702030302020204" pitchFamily="66" charset="0"/>
              </a:rPr>
              <a:t>of Health Sciences</a:t>
            </a:r>
          </a:p>
          <a:p>
            <a:pPr>
              <a:defRPr/>
            </a:pPr>
            <a:endParaRPr lang="en-GB" b="1" dirty="0">
              <a:ln/>
              <a:solidFill>
                <a:schemeClr val="accent3"/>
              </a:solidFill>
            </a:endParaRPr>
          </a:p>
        </p:txBody>
      </p:sp>
    </p:spTree>
    <p:extLst>
      <p:ext uri="{BB962C8B-B14F-4D97-AF65-F5344CB8AC3E}">
        <p14:creationId xmlns:p14="http://schemas.microsoft.com/office/powerpoint/2010/main" val="3720263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0"/>
            <a:ext cx="9144000" cy="6858000"/>
          </a:xfrm>
        </p:spPr>
        <p:txBody>
          <a:bodyPr/>
          <a:lstStyle/>
          <a:p>
            <a:pPr>
              <a:buFont typeface="Arial" panose="020B0604020202020204" pitchFamily="34" charset="0"/>
              <a:buNone/>
            </a:pPr>
            <a:endParaRPr lang="en-US" altLang="en-US" sz="2800" dirty="0" smtClean="0">
              <a:latin typeface="Comic Sans MS" panose="030F0702030302020204" pitchFamily="66" charset="0"/>
              <a:cs typeface="Times New Roman" panose="02020603050405020304" pitchFamily="18" charset="0"/>
            </a:endParaRPr>
          </a:p>
          <a:p>
            <a:pPr>
              <a:buFont typeface="Arial" panose="020B0604020202020204" pitchFamily="34" charset="0"/>
              <a:buNone/>
            </a:pPr>
            <a:r>
              <a:rPr lang="en-US" altLang="en-US" sz="2800" dirty="0" smtClean="0">
                <a:latin typeface="Comic Sans MS" panose="030F0702030302020204" pitchFamily="66" charset="0"/>
                <a:cs typeface="Times New Roman" panose="02020603050405020304" pitchFamily="18" charset="0"/>
              </a:rPr>
              <a:t>RECEPTOR MEDIATED MECHANISM</a:t>
            </a:r>
            <a:endParaRPr lang="en-US" altLang="en-US" sz="3600"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Receptors are specific cellular structures which are protein in nature and may be extracellular or intracellular. </a:t>
            </a:r>
          </a:p>
          <a:p>
            <a:endParaRPr lang="en-US" altLang="en-US" sz="2400"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Receptor interact with chemical transmitters or drugs (agonist) to trigger a change in the body which result in the final observed effect.</a:t>
            </a:r>
          </a:p>
          <a:p>
            <a:pPr>
              <a:buFont typeface="Arial" panose="020B0604020202020204" pitchFamily="34" charset="0"/>
              <a:buNone/>
            </a:pPr>
            <a:endParaRPr lang="en-US" altLang="en-US" sz="2400"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They are blocked by other drugs  (antagonist or blockers).</a:t>
            </a:r>
          </a:p>
          <a:p>
            <a:pPr>
              <a:buFont typeface="Arial" panose="020B0604020202020204" pitchFamily="34" charset="0"/>
              <a:buNone/>
            </a:pPr>
            <a:endParaRPr lang="en-US" altLang="en-US" sz="2400"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Receptors are characterized by specificity, selectivity and sensitivity.</a:t>
            </a:r>
          </a:p>
          <a:p>
            <a:pPr>
              <a:buFont typeface="Arial" panose="020B0604020202020204" pitchFamily="34" charset="0"/>
              <a:buNone/>
            </a:pPr>
            <a:r>
              <a:rPr lang="en-US" altLang="en-US" dirty="0" smtClean="0">
                <a:latin typeface="Comic Sans MS" panose="030F0702030302020204" pitchFamily="66" charset="0"/>
                <a:cs typeface="Times New Roman" panose="02020603050405020304" pitchFamily="18" charset="0"/>
              </a:rPr>
              <a:t> </a:t>
            </a:r>
          </a:p>
          <a:p>
            <a:pPr>
              <a:buFont typeface="Arial" panose="020B0604020202020204" pitchFamily="34" charset="0"/>
              <a:buNone/>
            </a:pPr>
            <a:endParaRPr lang="en-US" alt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274638"/>
            <a:ext cx="8382000" cy="1143000"/>
          </a:xfrm>
        </p:spPr>
        <p:txBody>
          <a:bodyPr/>
          <a:lstStyle/>
          <a:p>
            <a:pPr algn="l" eaLnBrk="1" fontAlgn="auto" hangingPunct="1">
              <a:spcAft>
                <a:spcPts val="0"/>
              </a:spcAft>
              <a:defRPr/>
            </a:pPr>
            <a:r>
              <a:rPr lang="en-US" sz="3600" b="1" dirty="0" smtClean="0">
                <a:latin typeface="Comic Sans MS" panose="030F0702030302020204" pitchFamily="66" charset="0"/>
              </a:rPr>
              <a:t>Two state receptor model</a:t>
            </a:r>
          </a:p>
        </p:txBody>
      </p:sp>
      <p:sp>
        <p:nvSpPr>
          <p:cNvPr id="23555" name="Content Placeholder 2"/>
          <p:cNvSpPr>
            <a:spLocks noGrp="1"/>
          </p:cNvSpPr>
          <p:nvPr>
            <p:ph sz="quarter" idx="1"/>
          </p:nvPr>
        </p:nvSpPr>
        <p:spPr>
          <a:xfrm>
            <a:off x="457200" y="1600200"/>
            <a:ext cx="8305800" cy="4873625"/>
          </a:xfrm>
        </p:spPr>
        <p:txBody>
          <a:bodyPr/>
          <a:lstStyle/>
          <a:p>
            <a:pPr eaLnBrk="1" hangingPunct="1"/>
            <a:r>
              <a:rPr lang="en-US" sz="2400" dirty="0" smtClean="0">
                <a:latin typeface="Comic Sans MS" panose="030F0702030302020204" pitchFamily="66" charset="0"/>
              </a:rPr>
              <a:t>A receptor may exist in two interchangeable states, active </a:t>
            </a:r>
            <a:r>
              <a:rPr lang="en-US" sz="2400" b="1" dirty="0" smtClean="0">
                <a:latin typeface="Comic Sans MS" panose="030F0702030302020204" pitchFamily="66" charset="0"/>
              </a:rPr>
              <a:t>(</a:t>
            </a:r>
            <a:r>
              <a:rPr lang="en-US" sz="2400" b="1" i="1" dirty="0" smtClean="0">
                <a:latin typeface="Comic Sans MS" panose="030F0702030302020204" pitchFamily="66" charset="0"/>
              </a:rPr>
              <a:t>Ra</a:t>
            </a:r>
            <a:r>
              <a:rPr lang="en-US" sz="2400" b="1" dirty="0" smtClean="0">
                <a:latin typeface="Comic Sans MS" panose="030F0702030302020204" pitchFamily="66" charset="0"/>
              </a:rPr>
              <a:t>) </a:t>
            </a:r>
            <a:r>
              <a:rPr lang="en-US" sz="2400" dirty="0" smtClean="0">
                <a:latin typeface="Comic Sans MS" panose="030F0702030302020204" pitchFamily="66" charset="0"/>
              </a:rPr>
              <a:t>&amp; inactive </a:t>
            </a:r>
            <a:r>
              <a:rPr lang="en-US" sz="2400" b="1" dirty="0" smtClean="0">
                <a:latin typeface="Comic Sans MS" panose="030F0702030302020204" pitchFamily="66" charset="0"/>
              </a:rPr>
              <a:t>(</a:t>
            </a:r>
            <a:r>
              <a:rPr lang="en-US" sz="2400" b="1" i="1" dirty="0" err="1" smtClean="0">
                <a:latin typeface="Comic Sans MS" panose="030F0702030302020204" pitchFamily="66" charset="0"/>
              </a:rPr>
              <a:t>Ri</a:t>
            </a:r>
            <a:r>
              <a:rPr lang="en-US" sz="2400" b="1" dirty="0" smtClean="0">
                <a:latin typeface="Comic Sans MS" panose="030F0702030302020204" pitchFamily="66" charset="0"/>
              </a:rPr>
              <a:t>) </a:t>
            </a:r>
            <a:r>
              <a:rPr lang="en-US" sz="2400" dirty="0" smtClean="0">
                <a:latin typeface="Comic Sans MS" panose="030F0702030302020204" pitchFamily="66" charset="0"/>
              </a:rPr>
              <a:t>which are in equilibrium.</a:t>
            </a:r>
          </a:p>
          <a:p>
            <a:pPr eaLnBrk="1" hangingPunct="1">
              <a:buNone/>
            </a:pPr>
            <a:endParaRPr lang="en-US" sz="2400" dirty="0" smtClean="0">
              <a:latin typeface="Comic Sans MS" panose="030F0702030302020204" pitchFamily="66" charset="0"/>
            </a:endParaRPr>
          </a:p>
          <a:p>
            <a:pPr eaLnBrk="1" hangingPunct="1"/>
            <a:r>
              <a:rPr lang="en-US" sz="2400" dirty="0" smtClean="0">
                <a:latin typeface="Comic Sans MS" panose="030F0702030302020204" pitchFamily="66" charset="0"/>
              </a:rPr>
              <a:t>Binding of drug shift this equilibrium in either direction.</a:t>
            </a:r>
          </a:p>
          <a:p>
            <a:pPr eaLnBrk="1" hangingPunct="1"/>
            <a:endParaRPr lang="en-US" dirty="0" smtClean="0"/>
          </a:p>
        </p:txBody>
      </p:sp>
    </p:spTree>
    <p:extLst>
      <p:ext uri="{BB962C8B-B14F-4D97-AF65-F5344CB8AC3E}">
        <p14:creationId xmlns:p14="http://schemas.microsoft.com/office/powerpoint/2010/main" val="2381919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sz="quarter" idx="1"/>
          </p:nvPr>
        </p:nvSpPr>
        <p:spPr>
          <a:xfrm>
            <a:off x="0" y="457200"/>
            <a:ext cx="9144000" cy="6016625"/>
          </a:xfrm>
        </p:spPr>
        <p:txBody>
          <a:bodyPr>
            <a:normAutofit lnSpcReduction="10000"/>
          </a:bodyPr>
          <a:lstStyle/>
          <a:p>
            <a:pPr>
              <a:buFont typeface="Arial" charset="0"/>
              <a:buChar char="•"/>
            </a:pPr>
            <a:r>
              <a:rPr lang="en-US" sz="2600" b="1" i="1" dirty="0" err="1" smtClean="0">
                <a:latin typeface="Comic Sans MS" panose="030F0702030302020204" pitchFamily="66" charset="0"/>
              </a:rPr>
              <a:t>Ligand</a:t>
            </a:r>
            <a:r>
              <a:rPr lang="en-US" sz="2600" dirty="0" smtClean="0">
                <a:latin typeface="Comic Sans MS" panose="030F0702030302020204" pitchFamily="66" charset="0"/>
              </a:rPr>
              <a:t>- any molecule which attaches selectively to particular receptors.</a:t>
            </a:r>
          </a:p>
          <a:p>
            <a:pPr eaLnBrk="1" hangingPunct="1">
              <a:buNone/>
            </a:pPr>
            <a:endParaRPr lang="en-US" sz="2600" b="1" i="1" dirty="0" smtClean="0">
              <a:latin typeface="Comic Sans MS" panose="030F0702030302020204" pitchFamily="66" charset="0"/>
            </a:endParaRPr>
          </a:p>
          <a:p>
            <a:pPr eaLnBrk="1" hangingPunct="1">
              <a:buFont typeface="Arial" charset="0"/>
              <a:buChar char="•"/>
            </a:pPr>
            <a:r>
              <a:rPr lang="en-US" sz="2600" b="1" i="1" dirty="0" smtClean="0">
                <a:latin typeface="Comic Sans MS" panose="030F0702030302020204" pitchFamily="66" charset="0"/>
              </a:rPr>
              <a:t>Affinity </a:t>
            </a:r>
            <a:r>
              <a:rPr lang="en-US" sz="2600" b="1" dirty="0" smtClean="0">
                <a:latin typeface="Comic Sans MS" panose="030F0702030302020204" pitchFamily="66" charset="0"/>
              </a:rPr>
              <a:t>-</a:t>
            </a:r>
            <a:r>
              <a:rPr lang="en-US" sz="2600" dirty="0" smtClean="0">
                <a:latin typeface="Comic Sans MS" panose="030F0702030302020204" pitchFamily="66" charset="0"/>
              </a:rPr>
              <a:t>The strength of the reversible interaction between a drug and its receptor, as measured by the </a:t>
            </a:r>
            <a:r>
              <a:rPr lang="en-US" sz="2600" i="1" dirty="0" smtClean="0">
                <a:latin typeface="Comic Sans MS" panose="030F0702030302020204" pitchFamily="66" charset="0"/>
              </a:rPr>
              <a:t>dissociation constant</a:t>
            </a:r>
            <a:r>
              <a:rPr lang="en-US" sz="2600" dirty="0" smtClean="0">
                <a:latin typeface="Comic Sans MS" panose="030F0702030302020204" pitchFamily="66" charset="0"/>
              </a:rPr>
              <a:t>, is defined as the affinity of one for the other. </a:t>
            </a:r>
          </a:p>
          <a:p>
            <a:pPr eaLnBrk="1" hangingPunct="1">
              <a:buFont typeface="Arial" charset="0"/>
              <a:buChar char="•"/>
            </a:pPr>
            <a:endParaRPr lang="en-US" sz="2600" dirty="0" smtClean="0">
              <a:latin typeface="Comic Sans MS" panose="030F0702030302020204" pitchFamily="66" charset="0"/>
            </a:endParaRPr>
          </a:p>
          <a:p>
            <a:pPr eaLnBrk="1" hangingPunct="1">
              <a:buFont typeface="Arial" charset="0"/>
              <a:buChar char="•"/>
            </a:pPr>
            <a:r>
              <a:rPr lang="en-US" sz="2600" b="1" i="1" dirty="0" smtClean="0">
                <a:latin typeface="Comic Sans MS" panose="030F0702030302020204" pitchFamily="66" charset="0"/>
              </a:rPr>
              <a:t>Intrinsic activity </a:t>
            </a:r>
            <a:r>
              <a:rPr lang="en-US" sz="2600" dirty="0" smtClean="0">
                <a:latin typeface="Comic Sans MS" panose="030F0702030302020204" pitchFamily="66" charset="0"/>
              </a:rPr>
              <a:t>– capacity to induce a functional change in the receptor. </a:t>
            </a:r>
          </a:p>
          <a:p>
            <a:pPr eaLnBrk="1" hangingPunct="1">
              <a:buFont typeface="Arial" charset="0"/>
              <a:buChar char="•"/>
            </a:pPr>
            <a:endParaRPr lang="en-US" sz="2600" dirty="0" smtClean="0">
              <a:latin typeface="Comic Sans MS" panose="030F0702030302020204" pitchFamily="66" charset="0"/>
            </a:endParaRPr>
          </a:p>
          <a:p>
            <a:pPr eaLnBrk="1" hangingPunct="1">
              <a:buFont typeface="Arial" charset="0"/>
              <a:buChar char="•"/>
            </a:pPr>
            <a:r>
              <a:rPr lang="en-US" sz="2600" b="1" i="1" dirty="0" smtClean="0">
                <a:latin typeface="Comic Sans MS" panose="030F0702030302020204" pitchFamily="66" charset="0"/>
              </a:rPr>
              <a:t>Specificity -</a:t>
            </a:r>
            <a:r>
              <a:rPr lang="en-US" sz="2600" dirty="0" smtClean="0">
                <a:latin typeface="Comic Sans MS" panose="030F0702030302020204" pitchFamily="66" charset="0"/>
              </a:rPr>
              <a:t> A drug that interacts with a single type of receptor that is expressed on only a limited number of differentiated cells will exhibit high specificity.</a:t>
            </a:r>
          </a:p>
          <a:p>
            <a:pPr eaLnBrk="1" hangingPunct="1">
              <a:buFont typeface="Arial" charset="0"/>
              <a:buChar char="•"/>
            </a:pPr>
            <a:endParaRPr lang="en-US" dirty="0" smtClean="0"/>
          </a:p>
        </p:txBody>
      </p:sp>
    </p:spTree>
    <p:extLst>
      <p:ext uri="{BB962C8B-B14F-4D97-AF65-F5344CB8AC3E}">
        <p14:creationId xmlns:p14="http://schemas.microsoft.com/office/powerpoint/2010/main" val="3537142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202363"/>
          </a:xfrm>
        </p:spPr>
        <p:txBody>
          <a:bodyPr rtlCol="0">
            <a:normAutofit fontScale="77500" lnSpcReduction="20000"/>
          </a:bodyPr>
          <a:lstStyle/>
          <a:p>
            <a:pPr fontAlgn="auto">
              <a:spcAft>
                <a:spcPts val="0"/>
              </a:spcAft>
              <a:buFont typeface="Arial" panose="020B0604020202020204" pitchFamily="34" charset="0"/>
              <a:buNone/>
              <a:defRPr/>
            </a:pPr>
            <a:r>
              <a:rPr lang="en-US" sz="4600" b="1" dirty="0" smtClean="0">
                <a:latin typeface="Times New Roman" pitchFamily="18" charset="0"/>
                <a:cs typeface="Times New Roman" pitchFamily="18" charset="0"/>
              </a:rPr>
              <a:t> </a:t>
            </a:r>
          </a:p>
          <a:p>
            <a:pPr fontAlgn="auto">
              <a:spcAft>
                <a:spcPts val="0"/>
              </a:spcAft>
              <a:buFont typeface="Arial" panose="020B0604020202020204" pitchFamily="34" charset="0"/>
              <a:buNone/>
              <a:defRPr/>
            </a:pPr>
            <a:r>
              <a:rPr lang="en-US" sz="3300" b="1" dirty="0" smtClean="0">
                <a:latin typeface="Comic Sans MS" panose="030F0702030302020204" pitchFamily="66" charset="0"/>
                <a:cs typeface="Times New Roman" pitchFamily="18" charset="0"/>
              </a:rPr>
              <a:t>DRUG- RECEPTOR INTERACTION</a:t>
            </a:r>
          </a:p>
          <a:p>
            <a:pPr fontAlgn="auto">
              <a:spcAft>
                <a:spcPts val="0"/>
              </a:spcAft>
              <a:buFont typeface="Arial" panose="020B0604020202020204" pitchFamily="34" charset="0"/>
              <a:buNone/>
              <a:defRPr/>
            </a:pPr>
            <a:endParaRPr lang="en-US" sz="3400" dirty="0" smtClean="0">
              <a:latin typeface="Comic Sans MS" panose="030F0702030302020204" pitchFamily="66" charset="0"/>
              <a:cs typeface="Times New Roman" pitchFamily="18" charset="0"/>
            </a:endParaRPr>
          </a:p>
          <a:p>
            <a:pPr fontAlgn="auto">
              <a:spcAft>
                <a:spcPts val="0"/>
              </a:spcAft>
              <a:defRPr/>
            </a:pPr>
            <a:r>
              <a:rPr lang="en-US" sz="3400" dirty="0" smtClean="0">
                <a:latin typeface="Comic Sans MS" panose="030F0702030302020204" pitchFamily="66" charset="0"/>
                <a:cs typeface="Times New Roman" pitchFamily="18" charset="0"/>
              </a:rPr>
              <a:t>Drug can interact with the receptors in various ways.</a:t>
            </a:r>
          </a:p>
          <a:p>
            <a:pPr marL="0" indent="0" fontAlgn="auto">
              <a:spcAft>
                <a:spcPts val="0"/>
              </a:spcAft>
              <a:buNone/>
              <a:defRPr/>
            </a:pPr>
            <a:endParaRPr lang="en-US" sz="3400" dirty="0" smtClean="0">
              <a:latin typeface="Comic Sans MS" panose="030F0702030302020204" pitchFamily="66" charset="0"/>
              <a:cs typeface="Times New Roman" pitchFamily="18" charset="0"/>
            </a:endParaRPr>
          </a:p>
          <a:p>
            <a:pPr fontAlgn="auto">
              <a:spcAft>
                <a:spcPts val="0"/>
              </a:spcAft>
              <a:defRPr/>
            </a:pPr>
            <a:r>
              <a:rPr lang="en-US" sz="3400" dirty="0">
                <a:latin typeface="Comic Sans MS" panose="030F0702030302020204" pitchFamily="66" charset="0"/>
                <a:cs typeface="Times New Roman" pitchFamily="18" charset="0"/>
              </a:rPr>
              <a:t>Drugs that bind to physiological receptors and mimic the regulatory effects of the endogenous signaling compounds are termed </a:t>
            </a:r>
            <a:r>
              <a:rPr lang="en-US" sz="3400" dirty="0" smtClean="0">
                <a:latin typeface="Comic Sans MS" panose="030F0702030302020204" pitchFamily="66" charset="0"/>
                <a:cs typeface="Times New Roman" pitchFamily="18" charset="0"/>
              </a:rPr>
              <a:t>agonists</a:t>
            </a:r>
          </a:p>
          <a:p>
            <a:pPr marL="0" indent="0" fontAlgn="auto">
              <a:spcAft>
                <a:spcPts val="0"/>
              </a:spcAft>
              <a:buNone/>
              <a:defRPr/>
            </a:pPr>
            <a:endParaRPr lang="en-US" sz="3400" dirty="0" smtClean="0">
              <a:latin typeface="Comic Sans MS" panose="030F0702030302020204" pitchFamily="66" charset="0"/>
              <a:cs typeface="Times New Roman" pitchFamily="18" charset="0"/>
            </a:endParaRPr>
          </a:p>
          <a:p>
            <a:pPr fontAlgn="auto">
              <a:spcAft>
                <a:spcPts val="0"/>
              </a:spcAft>
              <a:defRPr/>
            </a:pPr>
            <a:r>
              <a:rPr lang="en-US" sz="3400" b="1" dirty="0" smtClean="0">
                <a:latin typeface="Comic Sans MS" panose="030F0702030302020204" pitchFamily="66" charset="0"/>
                <a:cs typeface="Times New Roman" pitchFamily="18" charset="0"/>
              </a:rPr>
              <a:t>Agonist </a:t>
            </a:r>
            <a:r>
              <a:rPr lang="en-US" sz="3400" dirty="0" smtClean="0">
                <a:latin typeface="Comic Sans MS" panose="030F0702030302020204" pitchFamily="66" charset="0"/>
                <a:cs typeface="Times New Roman" pitchFamily="18" charset="0"/>
              </a:rPr>
              <a:t>Interact with the receptor (affinity) and activate the receptor (efficacy) to produce a physiological change</a:t>
            </a:r>
          </a:p>
          <a:p>
            <a:pPr fontAlgn="auto">
              <a:spcAft>
                <a:spcPts val="0"/>
              </a:spcAft>
              <a:defRPr/>
            </a:pPr>
            <a:endParaRPr lang="en-US" sz="3400" dirty="0" smtClean="0">
              <a:latin typeface="Comic Sans MS" panose="030F0702030302020204" pitchFamily="66" charset="0"/>
              <a:cs typeface="Times New Roman" pitchFamily="18" charset="0"/>
            </a:endParaRPr>
          </a:p>
          <a:p>
            <a:pPr fontAlgn="auto">
              <a:spcAft>
                <a:spcPts val="0"/>
              </a:spcAft>
              <a:defRPr/>
            </a:pPr>
            <a:r>
              <a:rPr lang="en-US" sz="3400" dirty="0" smtClean="0">
                <a:latin typeface="Comic Sans MS" panose="030F0702030302020204" pitchFamily="66" charset="0"/>
                <a:cs typeface="Times New Roman" pitchFamily="18" charset="0"/>
              </a:rPr>
              <a:t> It has affinity and efficacy . E.g. adrenaline. </a:t>
            </a:r>
          </a:p>
          <a:p>
            <a:pPr fontAlgn="auto">
              <a:spcAft>
                <a:spcPts val="0"/>
              </a:spcAft>
              <a:buFont typeface="Arial" panose="020B0604020202020204" pitchFamily="34" charset="0"/>
              <a:buNone/>
              <a:defRPr/>
            </a:pPr>
            <a:r>
              <a:rPr lang="en-US" sz="3400" dirty="0" smtClean="0">
                <a:latin typeface="Comic Sans MS" panose="030F0702030302020204" pitchFamily="66"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801100" cy="5638800"/>
          </a:xfrm>
        </p:spPr>
        <p:txBody>
          <a:bodyPr/>
          <a:lstStyle/>
          <a:p>
            <a:r>
              <a:rPr lang="en-US" sz="2400" dirty="0" smtClean="0">
                <a:latin typeface="Comic Sans MS" panose="030F0702030302020204" pitchFamily="66" charset="0"/>
              </a:rPr>
              <a:t>If the drug binds to the same </a:t>
            </a:r>
            <a:r>
              <a:rPr lang="en-US" sz="2400" i="1" dirty="0" smtClean="0">
                <a:latin typeface="Comic Sans MS" panose="030F0702030302020204" pitchFamily="66" charset="0"/>
              </a:rPr>
              <a:t>recognition site</a:t>
            </a:r>
            <a:r>
              <a:rPr lang="en-US" sz="2400" dirty="0" smtClean="0">
                <a:latin typeface="Comic Sans MS" panose="030F0702030302020204" pitchFamily="66" charset="0"/>
              </a:rPr>
              <a:t> as the endogenous agonist (the primary or </a:t>
            </a:r>
            <a:r>
              <a:rPr lang="en-US" sz="2400" dirty="0" err="1" smtClean="0">
                <a:latin typeface="Comic Sans MS" panose="030F0702030302020204" pitchFamily="66" charset="0"/>
              </a:rPr>
              <a:t>orthosteric</a:t>
            </a:r>
            <a:r>
              <a:rPr lang="en-US" sz="2400" dirty="0" smtClean="0">
                <a:latin typeface="Comic Sans MS" panose="030F0702030302020204" pitchFamily="66" charset="0"/>
              </a:rPr>
              <a:t> site on the receptor) the drug is said to be a </a:t>
            </a:r>
            <a:r>
              <a:rPr lang="en-US" sz="2400" i="1" dirty="0" smtClean="0">
                <a:latin typeface="Comic Sans MS" panose="030F0702030302020204" pitchFamily="66" charset="0"/>
              </a:rPr>
              <a:t>primary </a:t>
            </a:r>
            <a:r>
              <a:rPr lang="en-US" sz="2400" b="1" i="1" dirty="0" smtClean="0">
                <a:latin typeface="Comic Sans MS" panose="030F0702030302020204" pitchFamily="66" charset="0"/>
              </a:rPr>
              <a:t>agonist</a:t>
            </a:r>
            <a:r>
              <a:rPr lang="en-US" sz="2400" i="1" dirty="0" smtClean="0">
                <a:latin typeface="Comic Sans MS" panose="030F0702030302020204" pitchFamily="66" charset="0"/>
              </a:rPr>
              <a:t>. </a:t>
            </a:r>
          </a:p>
          <a:p>
            <a:pPr marL="0" indent="0">
              <a:buNone/>
            </a:pPr>
            <a:r>
              <a:rPr lang="en-US" sz="2400" i="1" dirty="0">
                <a:latin typeface="Comic Sans MS" panose="030F0702030302020204" pitchFamily="66" charset="0"/>
              </a:rPr>
              <a:t> </a:t>
            </a:r>
            <a:r>
              <a:rPr lang="en-US" sz="2400" i="1" dirty="0" smtClean="0">
                <a:latin typeface="Comic Sans MS" panose="030F0702030302020204" pitchFamily="66" charset="0"/>
              </a:rPr>
              <a:t>  </a:t>
            </a:r>
            <a:r>
              <a:rPr lang="en-US" sz="2400" i="1" dirty="0" err="1" smtClean="0">
                <a:latin typeface="Comic Sans MS" panose="030F0702030302020204" pitchFamily="66" charset="0"/>
              </a:rPr>
              <a:t>e,.g</a:t>
            </a:r>
            <a:r>
              <a:rPr lang="en-US" sz="2400" i="1" dirty="0" smtClean="0">
                <a:latin typeface="Comic Sans MS" panose="030F0702030302020204" pitchFamily="66" charset="0"/>
              </a:rPr>
              <a:t> salbutamol stimulate Beta-two </a:t>
            </a:r>
          </a:p>
          <a:p>
            <a:pPr marL="0" indent="0">
              <a:buNone/>
            </a:pPr>
            <a:r>
              <a:rPr lang="en-US" sz="2400" i="1" dirty="0">
                <a:latin typeface="Comic Sans MS" panose="030F0702030302020204" pitchFamily="66" charset="0"/>
              </a:rPr>
              <a:t> </a:t>
            </a:r>
            <a:r>
              <a:rPr lang="en-US" sz="2400" i="1" dirty="0" smtClean="0">
                <a:latin typeface="Comic Sans MS" panose="030F0702030302020204" pitchFamily="66" charset="0"/>
              </a:rPr>
              <a:t>         adrenergic receptors </a:t>
            </a:r>
            <a:endParaRPr lang="en-US" sz="2400" b="1" i="1" dirty="0" smtClean="0">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2209800" y="3048000"/>
            <a:ext cx="3429000" cy="1447800"/>
          </a:xfrm>
          <a:prstGeom prst="rect">
            <a:avLst/>
          </a:prstGeom>
        </p:spPr>
      </p:pic>
    </p:spTree>
    <p:extLst>
      <p:ext uri="{BB962C8B-B14F-4D97-AF65-F5344CB8AC3E}">
        <p14:creationId xmlns:p14="http://schemas.microsoft.com/office/powerpoint/2010/main" val="324130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229600" cy="5943600"/>
          </a:xfrm>
        </p:spPr>
        <p:txBody>
          <a:bodyPr/>
          <a:lstStyle/>
          <a:p>
            <a:pPr marL="0" indent="0">
              <a:buNone/>
            </a:pPr>
            <a:r>
              <a:rPr lang="en-US" sz="2400" b="1" i="1" dirty="0">
                <a:latin typeface="Comic Sans MS" panose="030F0702030302020204" pitchFamily="66" charset="0"/>
              </a:rPr>
              <a:t>Allosteric</a:t>
            </a:r>
            <a:r>
              <a:rPr lang="en-US" sz="2400" b="1" dirty="0">
                <a:latin typeface="Comic Sans MS" panose="030F0702030302020204" pitchFamily="66" charset="0"/>
              </a:rPr>
              <a:t> agonists </a:t>
            </a:r>
            <a:r>
              <a:rPr lang="en-US" sz="2400" dirty="0">
                <a:latin typeface="Comic Sans MS" panose="030F0702030302020204" pitchFamily="66" charset="0"/>
              </a:rPr>
              <a:t>bind to a different region on the receptor referred to as an allosteric site. </a:t>
            </a:r>
            <a:r>
              <a:rPr lang="en-US" sz="2400" dirty="0" err="1">
                <a:latin typeface="Comic Sans MS" panose="030F0702030302020204" pitchFamily="66" charset="0"/>
              </a:rPr>
              <a:t>E.g</a:t>
            </a:r>
            <a:r>
              <a:rPr lang="en-US" sz="2400" dirty="0">
                <a:latin typeface="Comic Sans MS" panose="030F0702030302020204" pitchFamily="66" charset="0"/>
              </a:rPr>
              <a:t> benzodiazepine and Barbiturates binding on </a:t>
            </a:r>
            <a:r>
              <a:rPr lang="en-US" sz="2400" dirty="0" smtClean="0">
                <a:latin typeface="Comic Sans MS" panose="030F0702030302020204" pitchFamily="66" charset="0"/>
              </a:rPr>
              <a:t>GABA-receptors</a:t>
            </a:r>
            <a:endParaRPr lang="en-US" sz="2400" dirty="0">
              <a:latin typeface="Comic Sans MS" panose="030F0702030302020204" pitchFamily="66" charset="0"/>
            </a:endParaRPr>
          </a:p>
          <a:p>
            <a:endParaRPr lang="en-US" sz="2400" dirty="0" smtClean="0"/>
          </a:p>
          <a:p>
            <a:endParaRPr lang="en-US" sz="2400" dirty="0" smtClean="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pPr marL="0" indent="0">
              <a:buNone/>
            </a:pPr>
            <a:r>
              <a:rPr lang="en-US" sz="2400" dirty="0" smtClean="0">
                <a:latin typeface="Comic Sans MS" panose="030F0702030302020204" pitchFamily="66" charset="0"/>
              </a:rPr>
              <a:t>Allosteric sites of GABA receptors</a:t>
            </a:r>
            <a:endParaRPr lang="en-US"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09600" y="2514600"/>
            <a:ext cx="7315834" cy="2845140"/>
          </a:xfrm>
          <a:prstGeom prst="rect">
            <a:avLst/>
          </a:prstGeom>
        </p:spPr>
      </p:pic>
    </p:spTree>
    <p:extLst>
      <p:ext uri="{BB962C8B-B14F-4D97-AF65-F5344CB8AC3E}">
        <p14:creationId xmlns:p14="http://schemas.microsoft.com/office/powerpoint/2010/main" val="343854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229600" cy="5410200"/>
          </a:xfrm>
        </p:spPr>
        <p:txBody>
          <a:bodyPr/>
          <a:lstStyle/>
          <a:p>
            <a:pPr fontAlgn="auto">
              <a:spcAft>
                <a:spcPts val="0"/>
              </a:spcAft>
              <a:defRPr/>
            </a:pPr>
            <a:r>
              <a:rPr lang="en-US" sz="2400" b="1" dirty="0">
                <a:latin typeface="Comic Sans MS" panose="030F0702030302020204" pitchFamily="66" charset="0"/>
                <a:cs typeface="Times New Roman" pitchFamily="18" charset="0"/>
              </a:rPr>
              <a:t>Antagonist</a:t>
            </a:r>
            <a:endParaRPr lang="en-US" sz="2400" dirty="0">
              <a:latin typeface="Comic Sans MS" panose="030F0702030302020204" pitchFamily="66" charset="0"/>
              <a:cs typeface="Times New Roman" pitchFamily="18" charset="0"/>
            </a:endParaRPr>
          </a:p>
          <a:p>
            <a:pPr fontAlgn="auto">
              <a:spcAft>
                <a:spcPts val="0"/>
              </a:spcAft>
              <a:buNone/>
              <a:defRPr/>
            </a:pPr>
            <a:r>
              <a:rPr lang="en-US" sz="2400" dirty="0">
                <a:latin typeface="Comic Sans MS" panose="030F0702030302020204" pitchFamily="66" charset="0"/>
                <a:cs typeface="Times New Roman" pitchFamily="18" charset="0"/>
              </a:rPr>
              <a:t>    This interact with the receptor (affinity) but no activation e.g. atropine</a:t>
            </a:r>
            <a:r>
              <a:rPr lang="en-US" sz="2400" dirty="0" smtClean="0">
                <a:latin typeface="Comic Sans MS" panose="030F0702030302020204" pitchFamily="66" charset="0"/>
                <a:cs typeface="Times New Roman" pitchFamily="18" charset="0"/>
              </a:rPr>
              <a:t>.</a:t>
            </a:r>
          </a:p>
          <a:p>
            <a:pPr fontAlgn="auto">
              <a:spcAft>
                <a:spcPts val="0"/>
              </a:spcAft>
              <a:buNone/>
              <a:defRPr/>
            </a:pPr>
            <a:endParaRPr lang="en-US" sz="2400" dirty="0">
              <a:latin typeface="Comic Sans MS" panose="030F0702030302020204" pitchFamily="66" charset="0"/>
              <a:cs typeface="Times New Roman" pitchFamily="18" charset="0"/>
            </a:endParaRPr>
          </a:p>
          <a:p>
            <a:pPr fontAlgn="auto">
              <a:spcAft>
                <a:spcPts val="0"/>
              </a:spcAft>
              <a:defRPr/>
            </a:pPr>
            <a:r>
              <a:rPr lang="en-US" sz="2400" b="1" dirty="0">
                <a:latin typeface="Comic Sans MS" panose="030F0702030302020204" pitchFamily="66" charset="0"/>
                <a:cs typeface="Times New Roman" pitchFamily="18" charset="0"/>
              </a:rPr>
              <a:t>Partial Agonist (agonist-antagonist)</a:t>
            </a:r>
            <a:endParaRPr lang="en-US" sz="2400" dirty="0">
              <a:latin typeface="Comic Sans MS" panose="030F0702030302020204" pitchFamily="66" charset="0"/>
              <a:cs typeface="Times New Roman" pitchFamily="18" charset="0"/>
            </a:endParaRPr>
          </a:p>
          <a:p>
            <a:pPr fontAlgn="auto">
              <a:spcAft>
                <a:spcPts val="0"/>
              </a:spcAft>
              <a:defRPr/>
            </a:pPr>
            <a:r>
              <a:rPr lang="en-US" sz="2400" dirty="0">
                <a:latin typeface="Comic Sans MS" panose="030F0702030302020204" pitchFamily="66" charset="0"/>
                <a:cs typeface="Times New Roman" pitchFamily="18" charset="0"/>
              </a:rPr>
              <a:t>Interact with the receptor but with less efficacy than full agonist</a:t>
            </a:r>
            <a:r>
              <a:rPr lang="en-US" sz="2400" dirty="0" smtClean="0">
                <a:latin typeface="Comic Sans MS" panose="030F0702030302020204" pitchFamily="66" charset="0"/>
                <a:cs typeface="Times New Roman" pitchFamily="18" charset="0"/>
              </a:rPr>
              <a:t>.</a:t>
            </a:r>
          </a:p>
          <a:p>
            <a:pPr fontAlgn="auto">
              <a:spcAft>
                <a:spcPts val="0"/>
              </a:spcAft>
              <a:defRPr/>
            </a:pPr>
            <a:r>
              <a:rPr lang="en-US" sz="2400" dirty="0" smtClean="0">
                <a:latin typeface="Comic Sans MS" panose="030F0702030302020204" pitchFamily="66" charset="0"/>
                <a:cs typeface="Times New Roman" pitchFamily="18" charset="0"/>
              </a:rPr>
              <a:t> </a:t>
            </a:r>
            <a:r>
              <a:rPr lang="en-US" sz="2400" dirty="0">
                <a:latin typeface="Comic Sans MS" panose="030F0702030302020204" pitchFamily="66" charset="0"/>
                <a:cs typeface="Times New Roman" pitchFamily="18" charset="0"/>
              </a:rPr>
              <a:t>In the presence of </a:t>
            </a:r>
            <a:r>
              <a:rPr lang="en-US" sz="2400" dirty="0" smtClean="0">
                <a:latin typeface="Comic Sans MS" panose="030F0702030302020204" pitchFamily="66" charset="0"/>
                <a:cs typeface="Times New Roman" pitchFamily="18" charset="0"/>
              </a:rPr>
              <a:t>the </a:t>
            </a:r>
            <a:r>
              <a:rPr lang="en-US" sz="2400" dirty="0">
                <a:latin typeface="Comic Sans MS" panose="030F0702030302020204" pitchFamily="66" charset="0"/>
                <a:cs typeface="Times New Roman" pitchFamily="18" charset="0"/>
              </a:rPr>
              <a:t>agonist, it acts as the antagonist. e.g. </a:t>
            </a:r>
            <a:r>
              <a:rPr lang="en-US" sz="2400" dirty="0" err="1">
                <a:latin typeface="Comic Sans MS" panose="030F0702030302020204" pitchFamily="66" charset="0"/>
                <a:cs typeface="Times New Roman" pitchFamily="18" charset="0"/>
              </a:rPr>
              <a:t>Succinycholine</a:t>
            </a:r>
            <a:r>
              <a:rPr lang="en-US" sz="2400" dirty="0">
                <a:latin typeface="Comic Sans MS" panose="030F0702030302020204" pitchFamily="66" charset="0"/>
                <a:cs typeface="Times New Roman" pitchFamily="18" charset="0"/>
              </a:rPr>
              <a:t> (muscle relaxant).</a:t>
            </a:r>
          </a:p>
          <a:p>
            <a:pPr fontAlgn="auto">
              <a:spcAft>
                <a:spcPts val="0"/>
              </a:spcAft>
              <a:buNone/>
              <a:defRPr/>
            </a:pPr>
            <a:r>
              <a:rPr lang="en-US"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145817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rtlCol="0">
            <a:normAutofit fontScale="70000" lnSpcReduction="20000"/>
          </a:bodyPr>
          <a:lstStyle/>
          <a:p>
            <a:pPr fontAlgn="auto">
              <a:spcAft>
                <a:spcPts val="0"/>
              </a:spcAft>
              <a:buFont typeface="Arial" panose="020B0604020202020204" pitchFamily="34" charset="0"/>
              <a:buNone/>
              <a:defRPr/>
            </a:pPr>
            <a:r>
              <a:rPr lang="en-US" b="1" dirty="0" smtClean="0"/>
              <a:t>    </a:t>
            </a:r>
            <a:r>
              <a:rPr lang="en-US" b="1" dirty="0" smtClean="0">
                <a:latin typeface="Comic Sans MS" panose="030F0702030302020204" pitchFamily="66" charset="0"/>
              </a:rPr>
              <a:t>TYPES OF ANTAGONISTS</a:t>
            </a:r>
          </a:p>
          <a:p>
            <a:pPr fontAlgn="auto">
              <a:spcAft>
                <a:spcPts val="0"/>
              </a:spcAft>
              <a:buFont typeface="Arial" panose="020B0604020202020204" pitchFamily="34" charset="0"/>
              <a:buNone/>
              <a:defRPr/>
            </a:pPr>
            <a:r>
              <a:rPr lang="en-US" dirty="0" smtClean="0">
                <a:latin typeface="Comic Sans MS" panose="030F0702030302020204" pitchFamily="66" charset="0"/>
              </a:rPr>
              <a:t> </a:t>
            </a:r>
          </a:p>
          <a:p>
            <a:pPr fontAlgn="auto">
              <a:spcAft>
                <a:spcPts val="0"/>
              </a:spcAft>
              <a:defRPr/>
            </a:pPr>
            <a:r>
              <a:rPr lang="en-US" b="1" dirty="0" smtClean="0">
                <a:latin typeface="Comic Sans MS" panose="030F0702030302020204" pitchFamily="66" charset="0"/>
              </a:rPr>
              <a:t>Chemical Antagonists</a:t>
            </a:r>
          </a:p>
          <a:p>
            <a:pPr fontAlgn="auto">
              <a:spcAft>
                <a:spcPts val="0"/>
              </a:spcAft>
              <a:buFont typeface="Arial" panose="020B0604020202020204" pitchFamily="34" charset="0"/>
              <a:buNone/>
              <a:defRPr/>
            </a:pPr>
            <a:r>
              <a:rPr lang="en-US" dirty="0" smtClean="0">
                <a:latin typeface="Comic Sans MS" panose="030F0702030302020204" pitchFamily="66" charset="0"/>
              </a:rPr>
              <a:t>    The antagonist interact with the agonist away from the receptor e.g. protamine sulphate which antagonize heparin in the plasma.</a:t>
            </a:r>
          </a:p>
          <a:p>
            <a:pPr fontAlgn="auto">
              <a:spcAft>
                <a:spcPts val="0"/>
              </a:spcAft>
              <a:buFont typeface="Arial" panose="020B0604020202020204" pitchFamily="34" charset="0"/>
              <a:buNone/>
              <a:defRPr/>
            </a:pPr>
            <a:r>
              <a:rPr lang="en-US" dirty="0" smtClean="0">
                <a:latin typeface="Comic Sans MS" panose="030F0702030302020204" pitchFamily="66" charset="0"/>
              </a:rPr>
              <a:t> </a:t>
            </a:r>
          </a:p>
          <a:p>
            <a:pPr fontAlgn="auto">
              <a:spcAft>
                <a:spcPts val="0"/>
              </a:spcAft>
              <a:defRPr/>
            </a:pPr>
            <a:r>
              <a:rPr lang="en-US" b="1" dirty="0" smtClean="0">
                <a:latin typeface="Comic Sans MS" panose="030F0702030302020204" pitchFamily="66" charset="0"/>
              </a:rPr>
              <a:t>Physiological Antagonism</a:t>
            </a:r>
          </a:p>
          <a:p>
            <a:pPr fontAlgn="auto">
              <a:spcAft>
                <a:spcPts val="0"/>
              </a:spcAft>
              <a:buFont typeface="Arial" panose="020B0604020202020204" pitchFamily="34" charset="0"/>
              <a:buNone/>
              <a:defRPr/>
            </a:pPr>
            <a:r>
              <a:rPr lang="en-US" dirty="0" smtClean="0">
                <a:latin typeface="Comic Sans MS" panose="030F0702030302020204" pitchFamily="66" charset="0"/>
              </a:rPr>
              <a:t>    This is where the antagonist inhibit the action of the agonist by acting on different receptor e.g. B</a:t>
            </a:r>
            <a:r>
              <a:rPr lang="en-US" baseline="-25000" dirty="0" smtClean="0">
                <a:latin typeface="Comic Sans MS" panose="030F0702030302020204" pitchFamily="66" charset="0"/>
              </a:rPr>
              <a:t>2 </a:t>
            </a:r>
            <a:r>
              <a:rPr lang="en-US" dirty="0" smtClean="0">
                <a:latin typeface="Comic Sans MS" panose="030F0702030302020204" pitchFamily="66" charset="0"/>
              </a:rPr>
              <a:t>bronchodilators effect of adrenaline antagonizes the bronchial constriction effect of histamine (H1)  receptors.</a:t>
            </a:r>
          </a:p>
          <a:p>
            <a:pPr fontAlgn="auto">
              <a:spcAft>
                <a:spcPts val="0"/>
              </a:spcAft>
              <a:buFont typeface="Arial" panose="020B0604020202020204" pitchFamily="34" charset="0"/>
              <a:buNone/>
              <a:defRPr/>
            </a:pPr>
            <a:r>
              <a:rPr lang="en-US" dirty="0" smtClean="0">
                <a:latin typeface="Comic Sans MS" panose="030F0702030302020204" pitchFamily="66" charset="0"/>
              </a:rPr>
              <a:t> </a:t>
            </a:r>
            <a:endParaRPr lang="en-US" b="1" dirty="0" smtClean="0">
              <a:latin typeface="Comic Sans MS" panose="030F0702030302020204" pitchFamily="66" charset="0"/>
            </a:endParaRPr>
          </a:p>
          <a:p>
            <a:pPr fontAlgn="auto">
              <a:spcAft>
                <a:spcPts val="0"/>
              </a:spcAft>
              <a:defRPr/>
            </a:pPr>
            <a:r>
              <a:rPr lang="en-US" b="1" dirty="0" smtClean="0">
                <a:latin typeface="Comic Sans MS" panose="030F0702030302020204" pitchFamily="66" charset="0"/>
              </a:rPr>
              <a:t>Competitive  Antagonism</a:t>
            </a:r>
          </a:p>
          <a:p>
            <a:pPr fontAlgn="auto">
              <a:spcAft>
                <a:spcPts val="0"/>
              </a:spcAft>
              <a:buFont typeface="Arial" panose="020B0604020202020204" pitchFamily="34" charset="0"/>
              <a:buNone/>
              <a:defRPr/>
            </a:pPr>
            <a:r>
              <a:rPr lang="en-US" dirty="0" smtClean="0">
                <a:latin typeface="Comic Sans MS" panose="030F0702030302020204" pitchFamily="66" charset="0"/>
              </a:rPr>
              <a:t>     The antagonist competitive with the agonist on the same recognition site of the receptor causing the agonist to appear as if it was less  potent e.g. Beta blocker and Beta agonist </a:t>
            </a:r>
          </a:p>
          <a:p>
            <a:pPr fontAlgn="auto">
              <a:spcAft>
                <a:spcPts val="0"/>
              </a:spcAft>
              <a:buFont typeface="Arial" panose="020B0604020202020204" pitchFamily="34" charset="0"/>
              <a:buNone/>
              <a:defRPr/>
            </a:pPr>
            <a:r>
              <a:rPr lang="en-US" dirty="0" smtClean="0"/>
              <a:t> </a:t>
            </a:r>
          </a:p>
          <a:p>
            <a:pPr fontAlgn="auto">
              <a:spcAft>
                <a:spcPts val="0"/>
              </a:spcAft>
              <a:buFont typeface="Arial" panose="020B0604020202020204" pitchFamily="34" charset="0"/>
              <a:buNone/>
              <a:defRPr/>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latin typeface="Comic Sans MS" panose="030F0702030302020204" pitchFamily="66" charset="0"/>
              </a:rPr>
              <a:t>Question time (True or false)</a:t>
            </a:r>
          </a:p>
          <a:p>
            <a:pPr marL="0" indent="0">
              <a:buNone/>
            </a:pPr>
            <a:endParaRPr lang="en-US" sz="2000" dirty="0" smtClean="0">
              <a:latin typeface="Comic Sans MS" panose="030F0702030302020204" pitchFamily="66" charset="0"/>
            </a:endParaRPr>
          </a:p>
          <a:p>
            <a:pPr marL="0" indent="0">
              <a:buNone/>
            </a:pPr>
            <a:r>
              <a:rPr lang="en-US" sz="2000" dirty="0" smtClean="0">
                <a:latin typeface="Comic Sans MS" panose="030F0702030302020204" pitchFamily="66" charset="0"/>
              </a:rPr>
              <a:t>2. A drug that bind </a:t>
            </a:r>
            <a:r>
              <a:rPr lang="en-US" sz="2000" dirty="0">
                <a:latin typeface="Comic Sans MS" panose="030F0702030302020204" pitchFamily="66" charset="0"/>
              </a:rPr>
              <a:t>to a different region on the receptor </a:t>
            </a:r>
            <a:r>
              <a:rPr lang="en-US" sz="2000" dirty="0" smtClean="0">
                <a:latin typeface="Comic Sans MS" panose="030F0702030302020204" pitchFamily="66" charset="0"/>
              </a:rPr>
              <a:t>is called?</a:t>
            </a:r>
          </a:p>
          <a:p>
            <a:pPr marL="514350" indent="-514350">
              <a:buFont typeface="+mj-lt"/>
              <a:buAutoNum type="alphaLcPeriod"/>
            </a:pPr>
            <a:r>
              <a:rPr lang="en-US" sz="2000" dirty="0" smtClean="0">
                <a:latin typeface="Comic Sans MS" panose="030F0702030302020204" pitchFamily="66" charset="0"/>
              </a:rPr>
              <a:t>Primary agonist</a:t>
            </a:r>
          </a:p>
          <a:p>
            <a:pPr marL="514350" indent="-514350">
              <a:buFont typeface="+mj-lt"/>
              <a:buAutoNum type="alphaLcPeriod"/>
            </a:pPr>
            <a:r>
              <a:rPr lang="en-US" sz="2000" dirty="0" smtClean="0">
                <a:latin typeface="Comic Sans MS" panose="030F0702030302020204" pitchFamily="66" charset="0"/>
              </a:rPr>
              <a:t>Partial </a:t>
            </a:r>
            <a:r>
              <a:rPr lang="en-US" sz="2000" dirty="0" err="1" smtClean="0">
                <a:latin typeface="Comic Sans MS" panose="030F0702030302020204" pitchFamily="66" charset="0"/>
              </a:rPr>
              <a:t>agnost</a:t>
            </a:r>
            <a:endParaRPr lang="en-US" sz="2000" dirty="0" smtClean="0">
              <a:latin typeface="Comic Sans MS" panose="030F0702030302020204" pitchFamily="66" charset="0"/>
            </a:endParaRPr>
          </a:p>
          <a:p>
            <a:pPr marL="514350" indent="-514350">
              <a:buFont typeface="+mj-lt"/>
              <a:buAutoNum type="alphaLcPeriod"/>
            </a:pPr>
            <a:r>
              <a:rPr lang="en-US" sz="2000" dirty="0" err="1" smtClean="0">
                <a:latin typeface="Comic Sans MS" panose="030F0702030302020204" pitchFamily="66" charset="0"/>
              </a:rPr>
              <a:t>Antogonst</a:t>
            </a:r>
            <a:endParaRPr lang="en-US" sz="2000" dirty="0" smtClean="0">
              <a:latin typeface="Comic Sans MS" panose="030F0702030302020204" pitchFamily="66" charset="0"/>
            </a:endParaRPr>
          </a:p>
          <a:p>
            <a:pPr marL="514350" indent="-514350">
              <a:buFont typeface="+mj-lt"/>
              <a:buAutoNum type="alphaLcPeriod"/>
            </a:pPr>
            <a:r>
              <a:rPr lang="en-US" sz="2000" i="1" dirty="0">
                <a:latin typeface="Comic Sans MS" panose="030F0702030302020204" pitchFamily="66" charset="0"/>
              </a:rPr>
              <a:t>Allosteric</a:t>
            </a:r>
            <a:r>
              <a:rPr lang="en-US" sz="2000" dirty="0">
                <a:latin typeface="Comic Sans MS" panose="030F0702030302020204" pitchFamily="66" charset="0"/>
              </a:rPr>
              <a:t> agonists</a:t>
            </a:r>
            <a:endParaRPr lang="en-US" sz="2000" dirty="0" smtClean="0">
              <a:latin typeface="Comic Sans MS" panose="030F0702030302020204" pitchFamily="66" charset="0"/>
            </a:endParaRPr>
          </a:p>
          <a:p>
            <a:pPr marL="514350" indent="-514350">
              <a:buFont typeface="+mj-lt"/>
              <a:buAutoNum type="alphaLcPeriod"/>
            </a:pPr>
            <a:endParaRPr lang="en-US" dirty="0"/>
          </a:p>
        </p:txBody>
      </p:sp>
    </p:spTree>
    <p:extLst>
      <p:ext uri="{BB962C8B-B14F-4D97-AF65-F5344CB8AC3E}">
        <p14:creationId xmlns:p14="http://schemas.microsoft.com/office/powerpoint/2010/main" val="49026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normAutofit/>
          </a:bodyPr>
          <a:lstStyle/>
          <a:p>
            <a:pPr algn="l"/>
            <a:r>
              <a:rPr lang="en-IN" sz="3200" b="1" dirty="0" smtClean="0">
                <a:latin typeface="Comic Sans MS" panose="030F0702030302020204" pitchFamily="66" charset="0"/>
              </a:rPr>
              <a:t>PHYSIOLOGICAL RECEPTORS</a:t>
            </a:r>
            <a:endParaRPr lang="en-IN" sz="3200" b="1" dirty="0">
              <a:latin typeface="Comic Sans MS" panose="030F0702030302020204" pitchFamily="66" charset="0"/>
            </a:endParaRPr>
          </a:p>
        </p:txBody>
      </p:sp>
      <p:sp>
        <p:nvSpPr>
          <p:cNvPr id="3" name="Content Placeholder 2"/>
          <p:cNvSpPr>
            <a:spLocks noGrp="1"/>
          </p:cNvSpPr>
          <p:nvPr>
            <p:ph idx="1"/>
          </p:nvPr>
        </p:nvSpPr>
        <p:spPr/>
        <p:txBody>
          <a:bodyPr/>
          <a:lstStyle/>
          <a:p>
            <a:endParaRPr lang="en-IN" sz="2400" b="1" dirty="0" smtClean="0">
              <a:latin typeface="Comic Sans MS" panose="030F0702030302020204" pitchFamily="66" charset="0"/>
            </a:endParaRPr>
          </a:p>
          <a:p>
            <a:r>
              <a:rPr lang="en-IN" sz="2400" b="1" dirty="0" smtClean="0">
                <a:latin typeface="Comic Sans MS" panose="030F0702030302020204" pitchFamily="66" charset="0"/>
              </a:rPr>
              <a:t>GPCR</a:t>
            </a:r>
            <a:r>
              <a:rPr lang="en-IN" sz="2400" dirty="0" smtClean="0">
                <a:latin typeface="Comic Sans MS" panose="030F0702030302020204" pitchFamily="66" charset="0"/>
              </a:rPr>
              <a:t> </a:t>
            </a:r>
          </a:p>
          <a:p>
            <a:r>
              <a:rPr lang="en-IN" sz="2400" b="1" dirty="0" smtClean="0">
                <a:latin typeface="Comic Sans MS" panose="030F0702030302020204" pitchFamily="66" charset="0"/>
              </a:rPr>
              <a:t>Ion channels</a:t>
            </a:r>
          </a:p>
          <a:p>
            <a:r>
              <a:rPr lang="en-IN" sz="2400" b="1" dirty="0" err="1" smtClean="0">
                <a:latin typeface="Comic Sans MS" panose="030F0702030302020204" pitchFamily="66" charset="0"/>
              </a:rPr>
              <a:t>Transmembrane</a:t>
            </a:r>
            <a:r>
              <a:rPr lang="en-IN" sz="2400" b="1" dirty="0" smtClean="0">
                <a:latin typeface="Comic Sans MS" panose="030F0702030302020204" pitchFamily="66" charset="0"/>
              </a:rPr>
              <a:t> enzymes</a:t>
            </a:r>
          </a:p>
          <a:p>
            <a:r>
              <a:rPr lang="en-IN" sz="2400" b="1" dirty="0" err="1" smtClean="0">
                <a:latin typeface="Comic Sans MS" panose="030F0702030302020204" pitchFamily="66" charset="0"/>
              </a:rPr>
              <a:t>Transmembrane</a:t>
            </a:r>
            <a:r>
              <a:rPr lang="en-IN" sz="2400" b="1" dirty="0" smtClean="0">
                <a:latin typeface="Comic Sans MS" panose="030F0702030302020204" pitchFamily="66" charset="0"/>
              </a:rPr>
              <a:t>, non-enzymes</a:t>
            </a:r>
          </a:p>
          <a:p>
            <a:r>
              <a:rPr lang="en-IN" sz="2400" b="1" dirty="0" smtClean="0">
                <a:latin typeface="Comic Sans MS" panose="030F0702030302020204" pitchFamily="66" charset="0"/>
              </a:rPr>
              <a:t>Nuclear receptors</a:t>
            </a:r>
          </a:p>
          <a:p>
            <a:r>
              <a:rPr lang="en-IN" sz="2400" b="1" dirty="0" smtClean="0">
                <a:latin typeface="Comic Sans MS" panose="030F0702030302020204" pitchFamily="66" charset="0"/>
              </a:rPr>
              <a:t>Intracellular enzymes</a:t>
            </a:r>
            <a:r>
              <a:rPr lang="en-IN" sz="2400" dirty="0" smtClean="0">
                <a:latin typeface="Comic Sans MS" panose="030F0702030302020204" pitchFamily="66" charset="0"/>
              </a:rPr>
              <a:t> </a:t>
            </a:r>
            <a:endParaRPr lang="en-IN" sz="2400" dirty="0">
              <a:latin typeface="Comic Sans MS" panose="030F0702030302020204" pitchFamily="66" charset="0"/>
            </a:endParaRPr>
          </a:p>
        </p:txBody>
      </p:sp>
    </p:spTree>
    <p:extLst>
      <p:ext uri="{BB962C8B-B14F-4D97-AF65-F5344CB8AC3E}">
        <p14:creationId xmlns:p14="http://schemas.microsoft.com/office/powerpoint/2010/main" val="3824333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229600" cy="785813"/>
          </a:xfrm>
        </p:spPr>
        <p:txBody>
          <a:bodyPr rtlCol="0">
            <a:normAutofit/>
          </a:bodyPr>
          <a:lstStyle/>
          <a:p>
            <a:pPr fontAlgn="auto">
              <a:spcAft>
                <a:spcPts val="0"/>
              </a:spcAft>
              <a:defRPr/>
            </a:pPr>
            <a:r>
              <a:rPr lang="en-GB" sz="3600" dirty="0" smtClean="0">
                <a:effectLst>
                  <a:outerShdw blurRad="38100" dist="38100" dir="2700000" algn="tl">
                    <a:srgbClr val="000000">
                      <a:alpha val="43137"/>
                    </a:srgbClr>
                  </a:outerShdw>
                </a:effectLst>
                <a:latin typeface="Comic Sans MS" panose="030F0702030302020204" pitchFamily="66" charset="0"/>
              </a:rPr>
              <a:t>Learning Objectives</a:t>
            </a:r>
            <a:endParaRPr lang="en-GB" sz="3600"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285875"/>
            <a:ext cx="8229600" cy="5000625"/>
          </a:xfrm>
        </p:spPr>
        <p:txBody>
          <a:bodyPr rtlCol="0">
            <a:normAutofit fontScale="77500" lnSpcReduction="20000"/>
          </a:bodyPr>
          <a:lstStyle/>
          <a:p>
            <a:pPr marL="514350" indent="-514350" algn="just" fontAlgn="auto">
              <a:spcAft>
                <a:spcPts val="0"/>
              </a:spcAft>
              <a:buFont typeface="Arial" panose="020B0604020202020204" pitchFamily="34" charset="0"/>
              <a:buNone/>
              <a:defRPr/>
            </a:pPr>
            <a:endParaRPr lang="en-GB" dirty="0" smtClean="0"/>
          </a:p>
          <a:p>
            <a:pPr marL="514350" indent="-514350" algn="just" fontAlgn="auto">
              <a:spcAft>
                <a:spcPts val="0"/>
              </a:spcAft>
              <a:buFont typeface="Arial" panose="020B0604020202020204" pitchFamily="34" charset="0"/>
              <a:buNone/>
              <a:defRPr/>
            </a:pPr>
            <a:r>
              <a:rPr lang="en-GB" sz="2800" dirty="0" smtClean="0">
                <a:latin typeface="Comic Sans MS" panose="030F0702030302020204" pitchFamily="66" charset="0"/>
              </a:rPr>
              <a:t>At the end of this session, </a:t>
            </a:r>
            <a:r>
              <a:rPr lang="en-GB" sz="2800" u="sng" dirty="0" smtClean="0">
                <a:latin typeface="Comic Sans MS" panose="030F0702030302020204" pitchFamily="66" charset="0"/>
              </a:rPr>
              <a:t>YOU</a:t>
            </a:r>
            <a:r>
              <a:rPr lang="en-GB" sz="2800" dirty="0" smtClean="0">
                <a:latin typeface="Comic Sans MS" panose="030F0702030302020204" pitchFamily="66" charset="0"/>
              </a:rPr>
              <a:t> should be able to:</a:t>
            </a:r>
          </a:p>
          <a:p>
            <a:pPr marL="719138" indent="-514350" algn="just" fontAlgn="auto">
              <a:spcAft>
                <a:spcPts val="0"/>
              </a:spcAft>
              <a:buFont typeface="+mj-lt"/>
              <a:buAutoNum type="arabicPeriod"/>
              <a:defRPr/>
            </a:pPr>
            <a:endParaRPr lang="en-GB" sz="2800" dirty="0" smtClean="0">
              <a:latin typeface="Comic Sans MS" panose="030F0702030302020204" pitchFamily="66" charset="0"/>
            </a:endParaRPr>
          </a:p>
          <a:p>
            <a:pPr marL="719138" indent="-514350" algn="just" fontAlgn="auto">
              <a:spcAft>
                <a:spcPts val="0"/>
              </a:spcAft>
              <a:buFont typeface="+mj-lt"/>
              <a:buAutoNum type="arabicPeriod"/>
              <a:defRPr/>
            </a:pPr>
            <a:r>
              <a:rPr lang="en-GB" sz="2800" dirty="0" smtClean="0">
                <a:latin typeface="Comic Sans MS" panose="030F0702030302020204" pitchFamily="66" charset="0"/>
              </a:rPr>
              <a:t>Define pharmacodynamics</a:t>
            </a:r>
          </a:p>
          <a:p>
            <a:pPr marL="719138" indent="-514350" algn="just" fontAlgn="auto">
              <a:spcAft>
                <a:spcPts val="0"/>
              </a:spcAft>
              <a:buFont typeface="+mj-lt"/>
              <a:buAutoNum type="arabicPeriod"/>
              <a:defRPr/>
            </a:pPr>
            <a:endParaRPr lang="en-GB" sz="2800" dirty="0" smtClean="0">
              <a:latin typeface="Comic Sans MS" panose="030F0702030302020204" pitchFamily="66" charset="0"/>
            </a:endParaRPr>
          </a:p>
          <a:p>
            <a:pPr marL="719138" indent="-514350" algn="just" fontAlgn="auto">
              <a:spcAft>
                <a:spcPts val="0"/>
              </a:spcAft>
              <a:buFont typeface="+mj-lt"/>
              <a:buAutoNum type="arabicPeriod"/>
              <a:defRPr/>
            </a:pPr>
            <a:r>
              <a:rPr lang="en-GB" sz="2800" dirty="0" smtClean="0">
                <a:latin typeface="Comic Sans MS" panose="030F0702030302020204" pitchFamily="66" charset="0"/>
              </a:rPr>
              <a:t>Classify types of mechanism of action</a:t>
            </a:r>
          </a:p>
          <a:p>
            <a:pPr marL="719138" indent="-514350" algn="just" fontAlgn="auto">
              <a:spcAft>
                <a:spcPts val="0"/>
              </a:spcAft>
              <a:buFont typeface="+mj-lt"/>
              <a:buAutoNum type="arabicPeriod"/>
              <a:defRPr/>
            </a:pPr>
            <a:endParaRPr lang="en-GB" sz="2800" dirty="0" smtClean="0">
              <a:latin typeface="Comic Sans MS" panose="030F0702030302020204" pitchFamily="66" charset="0"/>
            </a:endParaRPr>
          </a:p>
          <a:p>
            <a:pPr marL="719138" indent="-514350" algn="just" fontAlgn="auto">
              <a:spcAft>
                <a:spcPts val="0"/>
              </a:spcAft>
              <a:buFont typeface="+mj-lt"/>
              <a:buAutoNum type="arabicPeriod"/>
              <a:defRPr/>
            </a:pPr>
            <a:r>
              <a:rPr lang="en-GB" sz="2800" dirty="0" smtClean="0">
                <a:latin typeface="Comic Sans MS" panose="030F0702030302020204" pitchFamily="66" charset="0"/>
              </a:rPr>
              <a:t>Understand drug-receptor dynamics;</a:t>
            </a:r>
          </a:p>
          <a:p>
            <a:pPr marL="719138" indent="-514350" algn="just" fontAlgn="auto">
              <a:spcAft>
                <a:spcPts val="0"/>
              </a:spcAft>
              <a:buFont typeface="+mj-lt"/>
              <a:buAutoNum type="arabicPeriod"/>
              <a:defRPr/>
            </a:pPr>
            <a:endParaRPr lang="en-GB" sz="2800" dirty="0" smtClean="0">
              <a:latin typeface="Comic Sans MS" panose="030F0702030302020204" pitchFamily="66" charset="0"/>
            </a:endParaRPr>
          </a:p>
          <a:p>
            <a:pPr marL="719138" indent="-514350" algn="just" fontAlgn="auto">
              <a:spcAft>
                <a:spcPts val="0"/>
              </a:spcAft>
              <a:buFont typeface="+mj-lt"/>
              <a:buAutoNum type="arabicPeriod"/>
              <a:defRPr/>
            </a:pPr>
            <a:r>
              <a:rPr lang="en-GB" sz="2800" dirty="0" smtClean="0">
                <a:latin typeface="Comic Sans MS" panose="030F0702030302020204" pitchFamily="66" charset="0"/>
              </a:rPr>
              <a:t>Describe the action of </a:t>
            </a:r>
            <a:r>
              <a:rPr lang="en-GB" sz="2800" dirty="0" err="1" smtClean="0">
                <a:latin typeface="Comic Sans MS" panose="030F0702030302020204" pitchFamily="66" charset="0"/>
              </a:rPr>
              <a:t>ligands</a:t>
            </a:r>
            <a:r>
              <a:rPr lang="en-GB" sz="2800" dirty="0" smtClean="0">
                <a:latin typeface="Comic Sans MS" panose="030F0702030302020204" pitchFamily="66" charset="0"/>
              </a:rPr>
              <a:t> on different receptor types</a:t>
            </a:r>
          </a:p>
          <a:p>
            <a:pPr marL="719138" indent="-514350" algn="just" fontAlgn="auto">
              <a:spcAft>
                <a:spcPts val="0"/>
              </a:spcAft>
              <a:buFont typeface="+mj-lt"/>
              <a:buAutoNum type="arabicPeriod"/>
              <a:defRPr/>
            </a:pPr>
            <a:endParaRPr lang="en-GB" sz="2800" dirty="0" smtClean="0">
              <a:latin typeface="Comic Sans MS" panose="030F0702030302020204" pitchFamily="66" charset="0"/>
            </a:endParaRPr>
          </a:p>
          <a:p>
            <a:pPr marL="719138" indent="-514350" algn="just" fontAlgn="auto">
              <a:spcAft>
                <a:spcPts val="0"/>
              </a:spcAft>
              <a:buFont typeface="+mj-lt"/>
              <a:buAutoNum type="arabicPeriod"/>
              <a:defRPr/>
            </a:pPr>
            <a:r>
              <a:rPr lang="en-GB" sz="2800" dirty="0" smtClean="0">
                <a:latin typeface="Comic Sans MS" panose="030F0702030302020204" pitchFamily="66" charset="0"/>
              </a:rPr>
              <a:t>Apply fundamental concepts of pharmacodynamics to therapeutics</a:t>
            </a:r>
            <a:endParaRPr lang="en-GB" sz="2800" dirty="0">
              <a:latin typeface="Comic Sans MS" panose="030F0702030302020204" pitchFamily="66" charset="0"/>
            </a:endParaRPr>
          </a:p>
        </p:txBody>
      </p:sp>
      <p:sp>
        <p:nvSpPr>
          <p:cNvPr id="4" name="Date Placeholder 3"/>
          <p:cNvSpPr>
            <a:spLocks noGrp="1"/>
          </p:cNvSpPr>
          <p:nvPr>
            <p:ph type="dt" sz="half" idx="10"/>
          </p:nvPr>
        </p:nvSpPr>
        <p:spPr/>
        <p:txBody>
          <a:bodyPr/>
          <a:lstStyle/>
          <a:p>
            <a:pPr>
              <a:defRPr/>
            </a:pPr>
            <a:fld id="{CC32F44B-94DF-4D3A-B9FB-18BC71125316}" type="datetime1">
              <a:rPr lang="en-US"/>
              <a:pPr>
                <a:defRPr/>
              </a:pPr>
              <a:t>4/15/2023</a:t>
            </a:fld>
            <a:endParaRPr lang="en-GB"/>
          </a:p>
        </p:txBody>
      </p:sp>
    </p:spTree>
    <p:extLst>
      <p:ext uri="{BB962C8B-B14F-4D97-AF65-F5344CB8AC3E}">
        <p14:creationId xmlns:p14="http://schemas.microsoft.com/office/powerpoint/2010/main" val="13624942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rtlCol="0">
            <a:noAutofit/>
          </a:bodyPr>
          <a:lstStyle/>
          <a:p>
            <a:pPr eaLnBrk="1" fontAlgn="auto" hangingPunct="1">
              <a:spcAft>
                <a:spcPts val="0"/>
              </a:spcAft>
              <a:defRPr/>
            </a:pPr>
            <a:r>
              <a:rPr lang="en-US" sz="3600" b="1" dirty="0" smtClean="0">
                <a:latin typeface="Comic Sans MS" panose="030F0702030302020204" pitchFamily="66" charset="0"/>
              </a:rPr>
              <a:t>Cellular Pathways Activated by Physiological Receptors</a:t>
            </a:r>
          </a:p>
        </p:txBody>
      </p:sp>
      <p:sp>
        <p:nvSpPr>
          <p:cNvPr id="31747" name="Content Placeholder 3"/>
          <p:cNvSpPr>
            <a:spLocks noGrp="1"/>
          </p:cNvSpPr>
          <p:nvPr>
            <p:ph sz="quarter" idx="1"/>
          </p:nvPr>
        </p:nvSpPr>
        <p:spPr>
          <a:xfrm>
            <a:off x="228600" y="1600200"/>
            <a:ext cx="8763000" cy="4873625"/>
          </a:xfrm>
        </p:spPr>
        <p:txBody>
          <a:bodyPr>
            <a:normAutofit/>
          </a:bodyPr>
          <a:lstStyle/>
          <a:p>
            <a:pPr eaLnBrk="1" hangingPunct="1">
              <a:buFont typeface="Arial" charset="0"/>
              <a:buNone/>
            </a:pPr>
            <a:r>
              <a:rPr lang="en-US" sz="2400" b="1" dirty="0" smtClean="0">
                <a:latin typeface="Comic Sans MS" panose="030F0702030302020204" pitchFamily="66" charset="0"/>
              </a:rPr>
              <a:t>Signal Transduction Pathways</a:t>
            </a:r>
          </a:p>
          <a:p>
            <a:pPr eaLnBrk="1" hangingPunct="1">
              <a:buFont typeface="Arial" charset="0"/>
              <a:buChar char="•"/>
            </a:pPr>
            <a:r>
              <a:rPr lang="en-US" sz="2400" dirty="0" smtClean="0">
                <a:latin typeface="Comic Sans MS" panose="030F0702030302020204" pitchFamily="66" charset="0"/>
              </a:rPr>
              <a:t>Physiological receptors have at least two major functions, </a:t>
            </a:r>
            <a:r>
              <a:rPr lang="en-US" sz="2400" dirty="0" err="1" smtClean="0">
                <a:latin typeface="Comic Sans MS" panose="030F0702030302020204" pitchFamily="66" charset="0"/>
              </a:rPr>
              <a:t>ligand</a:t>
            </a:r>
            <a:r>
              <a:rPr lang="en-US" sz="2400" dirty="0" smtClean="0">
                <a:latin typeface="Comic Sans MS" panose="030F0702030302020204" pitchFamily="66" charset="0"/>
              </a:rPr>
              <a:t> binding and message propagation (i.e., signaling). </a:t>
            </a:r>
          </a:p>
          <a:p>
            <a:pPr eaLnBrk="1" hangingPunct="1">
              <a:buFont typeface="Arial" charset="0"/>
              <a:buChar char="•"/>
            </a:pPr>
            <a:r>
              <a:rPr lang="en-US" sz="2400" dirty="0" smtClean="0">
                <a:latin typeface="Comic Sans MS" panose="030F0702030302020204" pitchFamily="66" charset="0"/>
              </a:rPr>
              <a:t>Two functional domains within the receptor:  </a:t>
            </a:r>
          </a:p>
          <a:p>
            <a:pPr eaLnBrk="1" hangingPunct="1">
              <a:buFont typeface="Wingdings" pitchFamily="2" charset="2"/>
              <a:buNone/>
            </a:pPr>
            <a:r>
              <a:rPr lang="en-US" sz="2400" b="1" i="1" dirty="0" smtClean="0">
                <a:latin typeface="Comic Sans MS" panose="030F0702030302020204" pitchFamily="66" charset="0"/>
              </a:rPr>
              <a:t>		-</a:t>
            </a:r>
            <a:r>
              <a:rPr lang="en-US" sz="2400" b="1" i="1" dirty="0" err="1" smtClean="0">
                <a:latin typeface="Comic Sans MS" panose="030F0702030302020204" pitchFamily="66" charset="0"/>
              </a:rPr>
              <a:t>ligand</a:t>
            </a:r>
            <a:r>
              <a:rPr lang="en-US" sz="2400" b="1" i="1" dirty="0" smtClean="0">
                <a:latin typeface="Comic Sans MS" panose="030F0702030302020204" pitchFamily="66" charset="0"/>
              </a:rPr>
              <a:t>-binding</a:t>
            </a:r>
            <a:r>
              <a:rPr lang="en-US" sz="2400" i="1" dirty="0" smtClean="0">
                <a:latin typeface="Comic Sans MS" panose="030F0702030302020204" pitchFamily="66" charset="0"/>
              </a:rPr>
              <a:t> domain</a:t>
            </a:r>
            <a:r>
              <a:rPr lang="en-US" sz="2400" dirty="0" smtClean="0">
                <a:latin typeface="Comic Sans MS" panose="030F0702030302020204" pitchFamily="66" charset="0"/>
              </a:rPr>
              <a:t> and </a:t>
            </a:r>
          </a:p>
          <a:p>
            <a:pPr eaLnBrk="1" hangingPunct="1">
              <a:buFont typeface="Wingdings" pitchFamily="2" charset="2"/>
              <a:buNone/>
            </a:pPr>
            <a:r>
              <a:rPr lang="en-US" sz="2400" b="1" i="1" dirty="0" smtClean="0">
                <a:latin typeface="Comic Sans MS" panose="030F0702030302020204" pitchFamily="66" charset="0"/>
              </a:rPr>
              <a:t>		-</a:t>
            </a:r>
            <a:r>
              <a:rPr lang="en-US" sz="2400" b="1" i="1" dirty="0" err="1" smtClean="0">
                <a:latin typeface="Comic Sans MS" panose="030F0702030302020204" pitchFamily="66" charset="0"/>
              </a:rPr>
              <a:t>effector</a:t>
            </a:r>
            <a:r>
              <a:rPr lang="en-US" sz="2400" i="1" dirty="0" smtClean="0">
                <a:latin typeface="Comic Sans MS" panose="030F0702030302020204" pitchFamily="66" charset="0"/>
              </a:rPr>
              <a:t> domain</a:t>
            </a:r>
            <a:r>
              <a:rPr lang="en-US" sz="2400" dirty="0" smtClean="0">
                <a:latin typeface="Comic Sans MS" panose="030F0702030302020204" pitchFamily="66" charset="0"/>
              </a:rPr>
              <a:t>.</a:t>
            </a:r>
          </a:p>
          <a:p>
            <a:pPr eaLnBrk="1" hangingPunct="1">
              <a:buFont typeface="Arial" charset="0"/>
              <a:buChar char="•"/>
            </a:pPr>
            <a:r>
              <a:rPr lang="en-US" sz="2400" dirty="0" smtClean="0">
                <a:latin typeface="Comic Sans MS" panose="030F0702030302020204" pitchFamily="66" charset="0"/>
              </a:rPr>
              <a:t>The regulatory actions of a receptor may be exerted directly on its cellular target(s), on </a:t>
            </a:r>
            <a:r>
              <a:rPr lang="en-US" sz="2400" i="1" dirty="0" smtClean="0">
                <a:latin typeface="Comic Sans MS" panose="030F0702030302020204" pitchFamily="66" charset="0"/>
              </a:rPr>
              <a:t>effector protein(s),</a:t>
            </a:r>
            <a:r>
              <a:rPr lang="en-US" sz="2400" dirty="0" smtClean="0">
                <a:latin typeface="Comic Sans MS" panose="030F0702030302020204" pitchFamily="66" charset="0"/>
              </a:rPr>
              <a:t> or may be conveyed by intermediary cellular signaling molecules called </a:t>
            </a:r>
            <a:r>
              <a:rPr lang="en-US" sz="2400" b="1" i="1" dirty="0" smtClean="0">
                <a:latin typeface="Comic Sans MS" panose="030F0702030302020204" pitchFamily="66" charset="0"/>
              </a:rPr>
              <a:t>transducers</a:t>
            </a:r>
            <a:r>
              <a:rPr lang="en-US" sz="2400" i="1" dirty="0" smtClean="0">
                <a:latin typeface="Comic Sans MS" panose="030F0702030302020204" pitchFamily="66" charset="0"/>
              </a:rPr>
              <a:t>.</a:t>
            </a:r>
            <a:endParaRPr lang="en-US" sz="2400" dirty="0" smtClean="0">
              <a:latin typeface="Comic Sans MS" panose="030F0702030302020204" pitchFamily="66" charset="0"/>
            </a:endParaRPr>
          </a:p>
          <a:p>
            <a:pPr eaLnBrk="1" hangingPunct="1">
              <a:buFont typeface="Arial" charset="0"/>
              <a:buChar char="•"/>
            </a:pPr>
            <a:endParaRPr lang="en-US" dirty="0" smtClean="0"/>
          </a:p>
        </p:txBody>
      </p:sp>
    </p:spTree>
    <p:extLst>
      <p:ext uri="{BB962C8B-B14F-4D97-AF65-F5344CB8AC3E}">
        <p14:creationId xmlns:p14="http://schemas.microsoft.com/office/powerpoint/2010/main" val="1255248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52400" y="306593"/>
            <a:ext cx="8839200" cy="6400799"/>
          </a:xfrm>
          <a:prstGeom prst="rect">
            <a:avLst/>
          </a:prstGeom>
          <a:noFill/>
          <a:ln w="9525">
            <a:noFill/>
            <a:miter lim="800000"/>
            <a:headEnd/>
            <a:tailEnd/>
          </a:ln>
          <a:effectLst/>
        </p:spPr>
      </p:pic>
    </p:spTree>
    <p:extLst>
      <p:ext uri="{BB962C8B-B14F-4D97-AF65-F5344CB8AC3E}">
        <p14:creationId xmlns:p14="http://schemas.microsoft.com/office/powerpoint/2010/main" val="3233591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rtlCol="0">
            <a:normAutofit/>
          </a:bodyPr>
          <a:lstStyle/>
          <a:p>
            <a:pPr eaLnBrk="1" fontAlgn="auto" hangingPunct="1">
              <a:spcAft>
                <a:spcPts val="0"/>
              </a:spcAft>
              <a:defRPr/>
            </a:pPr>
            <a:r>
              <a:rPr lang="en-US" sz="3600" b="1" dirty="0" smtClean="0">
                <a:latin typeface="Comic Sans MS" panose="030F0702030302020204" pitchFamily="66" charset="0"/>
              </a:rPr>
              <a:t>Receptors with intrinsic ion channel</a:t>
            </a:r>
            <a:endParaRPr lang="en-US" sz="3600" b="1" dirty="0">
              <a:latin typeface="Comic Sans MS" panose="030F0702030302020204" pitchFamily="66" charset="0"/>
            </a:endParaRPr>
          </a:p>
        </p:txBody>
      </p:sp>
      <p:sp>
        <p:nvSpPr>
          <p:cNvPr id="40963" name="Content Placeholder 2"/>
          <p:cNvSpPr>
            <a:spLocks noGrp="1"/>
          </p:cNvSpPr>
          <p:nvPr>
            <p:ph sz="quarter" idx="1"/>
          </p:nvPr>
        </p:nvSpPr>
        <p:spPr>
          <a:xfrm>
            <a:off x="457200" y="1600200"/>
            <a:ext cx="8229600" cy="4873625"/>
          </a:xfrm>
        </p:spPr>
        <p:txBody>
          <a:bodyPr/>
          <a:lstStyle/>
          <a:p>
            <a:pPr eaLnBrk="1" hangingPunct="1"/>
            <a:r>
              <a:rPr lang="en-US" sz="2400" dirty="0" smtClean="0">
                <a:latin typeface="Comic Sans MS" panose="030F0702030302020204" pitchFamily="66" charset="0"/>
              </a:rPr>
              <a:t>Ligand gated ion channels.</a:t>
            </a:r>
          </a:p>
          <a:p>
            <a:pPr eaLnBrk="1" hangingPunct="1"/>
            <a:r>
              <a:rPr lang="en-US" sz="2400" dirty="0" smtClean="0">
                <a:latin typeface="Comic Sans MS" panose="030F0702030302020204" pitchFamily="66" charset="0"/>
              </a:rPr>
              <a:t>No intervention of G-protein or second messenger.</a:t>
            </a:r>
          </a:p>
          <a:p>
            <a:pPr eaLnBrk="1" hangingPunct="1"/>
            <a:r>
              <a:rPr lang="en-US" sz="2400" dirty="0" smtClean="0">
                <a:latin typeface="Comic Sans MS" panose="030F0702030302020204" pitchFamily="66" charset="0"/>
              </a:rPr>
              <a:t>Response is fastest (in milliseconds).</a:t>
            </a:r>
          </a:p>
          <a:p>
            <a:pPr eaLnBrk="1" hangingPunct="1">
              <a:buNone/>
            </a:pPr>
            <a:r>
              <a:rPr lang="en-US" sz="2400" dirty="0" smtClean="0">
                <a:latin typeface="Comic Sans MS" panose="030F0702030302020204" pitchFamily="66" charset="0"/>
              </a:rPr>
              <a:t> </a:t>
            </a:r>
            <a:r>
              <a:rPr lang="en-US" sz="2400" b="1" dirty="0" smtClean="0">
                <a:latin typeface="Comic Sans MS" panose="030F0702030302020204" pitchFamily="66" charset="0"/>
              </a:rPr>
              <a:t>e.g</a:t>
            </a:r>
            <a:r>
              <a:rPr lang="en-US" sz="2400" dirty="0" smtClean="0">
                <a:latin typeface="Comic Sans MS" panose="030F0702030302020204" pitchFamily="66" charset="0"/>
              </a:rPr>
              <a:t>.       GABAA, 5HT3,</a:t>
            </a:r>
          </a:p>
          <a:p>
            <a:pPr eaLnBrk="1" hangingPunct="1">
              <a:buNone/>
            </a:pPr>
            <a:endParaRPr lang="en-US" sz="2400" dirty="0">
              <a:latin typeface="Comic Sans MS" panose="030F0702030302020204" pitchFamily="66" charset="0"/>
            </a:endParaRPr>
          </a:p>
          <a:p>
            <a:pPr eaLnBrk="1" hangingPunct="1">
              <a:buNone/>
            </a:pPr>
            <a:endParaRPr lang="en-US" sz="2400" dirty="0" smtClean="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914400" y="3490913"/>
            <a:ext cx="6248400" cy="2943225"/>
          </a:xfrm>
          <a:prstGeom prst="rect">
            <a:avLst/>
          </a:prstGeom>
        </p:spPr>
      </p:pic>
    </p:spTree>
    <p:extLst>
      <p:ext uri="{BB962C8B-B14F-4D97-AF65-F5344CB8AC3E}">
        <p14:creationId xmlns:p14="http://schemas.microsoft.com/office/powerpoint/2010/main" val="1401457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3" y="-228600"/>
            <a:ext cx="9144000" cy="1371600"/>
          </a:xfrm>
        </p:spPr>
        <p:txBody>
          <a:bodyPr>
            <a:normAutofit/>
          </a:bodyPr>
          <a:lstStyle/>
          <a:p>
            <a:pPr algn="l"/>
            <a:r>
              <a:rPr lang="en-IN" sz="3200" b="1" dirty="0">
                <a:latin typeface="Comic Sans MS" panose="030F0702030302020204" pitchFamily="66" charset="0"/>
              </a:rPr>
              <a:t>V</a:t>
            </a:r>
            <a:r>
              <a:rPr lang="en-IN" sz="3200" b="1" dirty="0" smtClean="0">
                <a:latin typeface="Comic Sans MS" panose="030F0702030302020204" pitchFamily="66" charset="0"/>
              </a:rPr>
              <a:t>oltage-activated Na</a:t>
            </a:r>
            <a:r>
              <a:rPr lang="en-IN" sz="3200" b="1" baseline="30000" dirty="0" smtClean="0">
                <a:latin typeface="Comic Sans MS" panose="030F0702030302020204" pitchFamily="66" charset="0"/>
              </a:rPr>
              <a:t>+</a:t>
            </a:r>
            <a:r>
              <a:rPr lang="en-IN" sz="3200" b="1" dirty="0" smtClean="0">
                <a:latin typeface="Comic Sans MS" panose="030F0702030302020204" pitchFamily="66" charset="0"/>
              </a:rPr>
              <a:t> channel with the pore in the open and closed state.</a:t>
            </a:r>
            <a:endParaRPr lang="en-IN" sz="3200" b="1" dirty="0">
              <a:latin typeface="Comic Sans MS" panose="030F0702030302020204" pitchFamily="66" charset="0"/>
            </a:endParaRPr>
          </a:p>
        </p:txBody>
      </p:sp>
      <p:pic>
        <p:nvPicPr>
          <p:cNvPr id="4099" name="Picture 3"/>
          <p:cNvPicPr>
            <a:picLocks noGrp="1" noChangeAspect="1" noChangeArrowheads="1"/>
          </p:cNvPicPr>
          <p:nvPr>
            <p:ph idx="1"/>
          </p:nvPr>
        </p:nvPicPr>
        <p:blipFill>
          <a:blip r:embed="rId3"/>
          <a:srcRect/>
          <a:stretch>
            <a:fillRect/>
          </a:stretch>
        </p:blipFill>
        <p:spPr bwMode="auto">
          <a:xfrm>
            <a:off x="253093" y="990600"/>
            <a:ext cx="8686800" cy="5410200"/>
          </a:xfrm>
          <a:prstGeom prst="rect">
            <a:avLst/>
          </a:prstGeom>
          <a:noFill/>
          <a:ln w="9525">
            <a:noFill/>
            <a:miter lim="800000"/>
            <a:headEnd/>
            <a:tailEnd/>
          </a:ln>
          <a:effectLst/>
        </p:spPr>
      </p:pic>
    </p:spTree>
    <p:extLst>
      <p:ext uri="{BB962C8B-B14F-4D97-AF65-F5344CB8AC3E}">
        <p14:creationId xmlns:p14="http://schemas.microsoft.com/office/powerpoint/2010/main" val="4091051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599" cy="609600"/>
          </a:xfrm>
        </p:spPr>
        <p:txBody>
          <a:bodyPr>
            <a:normAutofit/>
          </a:bodyPr>
          <a:lstStyle/>
          <a:p>
            <a:pPr algn="l"/>
            <a:r>
              <a:rPr lang="en-US" sz="2400" b="1" dirty="0">
                <a:latin typeface="Comic Sans MS" panose="030F0702030302020204" pitchFamily="66" charset="0"/>
              </a:rPr>
              <a:t>P</a:t>
            </a:r>
            <a:r>
              <a:rPr lang="en-US" sz="2400" b="1" dirty="0" smtClean="0">
                <a:latin typeface="Comic Sans MS" panose="030F0702030302020204" pitchFamily="66" charset="0"/>
              </a:rPr>
              <a:t>hysiological </a:t>
            </a:r>
            <a:r>
              <a:rPr lang="en-US" sz="2400" b="1" dirty="0">
                <a:latin typeface="Comic Sans MS" panose="030F0702030302020204" pitchFamily="66" charset="0"/>
              </a:rPr>
              <a:t>R</a:t>
            </a:r>
            <a:r>
              <a:rPr lang="en-US" sz="2400" b="1" dirty="0" smtClean="0">
                <a:latin typeface="Comic Sans MS" panose="030F0702030302020204" pitchFamily="66" charset="0"/>
              </a:rPr>
              <a:t>eceptor</a:t>
            </a:r>
            <a:endParaRPr lang="en-IN" sz="2400" b="1" dirty="0">
              <a:latin typeface="Comic Sans MS" panose="030F0702030302020204" pitchFamily="66"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86041929"/>
              </p:ext>
            </p:extLst>
          </p:nvPr>
        </p:nvGraphicFramePr>
        <p:xfrm>
          <a:off x="152400" y="1066800"/>
          <a:ext cx="8839199" cy="4506293"/>
        </p:xfrm>
        <a:graphic>
          <a:graphicData uri="http://schemas.openxmlformats.org/drawingml/2006/table">
            <a:tbl>
              <a:tblPr firstRow="1" bandRow="1">
                <a:tableStyleId>{5C22544A-7EE6-4342-B048-85BDC9FD1C3A}</a:tableStyleId>
              </a:tblPr>
              <a:tblGrid>
                <a:gridCol w="1265607">
                  <a:extLst>
                    <a:ext uri="{9D8B030D-6E8A-4147-A177-3AD203B41FA5}">
                      <a16:colId xmlns:a16="http://schemas.microsoft.com/office/drawing/2014/main" val="20000"/>
                    </a:ext>
                  </a:extLst>
                </a:gridCol>
                <a:gridCol w="2285183">
                  <a:extLst>
                    <a:ext uri="{9D8B030D-6E8A-4147-A177-3AD203B41FA5}">
                      <a16:colId xmlns:a16="http://schemas.microsoft.com/office/drawing/2014/main" val="20001"/>
                    </a:ext>
                  </a:extLst>
                </a:gridCol>
                <a:gridCol w="1880294">
                  <a:extLst>
                    <a:ext uri="{9D8B030D-6E8A-4147-A177-3AD203B41FA5}">
                      <a16:colId xmlns:a16="http://schemas.microsoft.com/office/drawing/2014/main" val="20002"/>
                    </a:ext>
                  </a:extLst>
                </a:gridCol>
                <a:gridCol w="1821593">
                  <a:extLst>
                    <a:ext uri="{9D8B030D-6E8A-4147-A177-3AD203B41FA5}">
                      <a16:colId xmlns:a16="http://schemas.microsoft.com/office/drawing/2014/main" val="20003"/>
                    </a:ext>
                  </a:extLst>
                </a:gridCol>
                <a:gridCol w="1586522">
                  <a:extLst>
                    <a:ext uri="{9D8B030D-6E8A-4147-A177-3AD203B41FA5}">
                      <a16:colId xmlns:a16="http://schemas.microsoft.com/office/drawing/2014/main" val="20004"/>
                    </a:ext>
                  </a:extLst>
                </a:gridCol>
              </a:tblGrid>
              <a:tr h="11619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STRUCTURAL FAMILY</a:t>
                      </a:r>
                    </a:p>
                    <a:p>
                      <a:endParaRPr lang="en-IN" sz="1600" dirty="0">
                        <a:latin typeface="+mj-lt"/>
                      </a:endParaRPr>
                    </a:p>
                  </a:txBody>
                  <a:tcPr marL="0" marR="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FUNCTIONAL FAMILY</a:t>
                      </a:r>
                    </a:p>
                    <a:p>
                      <a:endParaRPr lang="en-IN"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PHYSIOLOGICAL LIGANDS</a:t>
                      </a:r>
                    </a:p>
                    <a:p>
                      <a:endParaRPr lang="en-IN"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EFFECTORS AND TRANSDUCERS</a:t>
                      </a:r>
                    </a:p>
                    <a:p>
                      <a:endParaRPr lang="en-IN" sz="16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mj-lt"/>
                        </a:rPr>
                        <a:t>EXAMPLE DRUGS</a:t>
                      </a:r>
                    </a:p>
                    <a:p>
                      <a:endParaRPr lang="en-IN" sz="1600" dirty="0">
                        <a:latin typeface="+mj-lt"/>
                      </a:endParaRPr>
                    </a:p>
                  </a:txBody>
                  <a:tcPr/>
                </a:tc>
                <a:extLst>
                  <a:ext uri="{0D108BD9-81ED-4DB2-BD59-A6C34878D82A}">
                    <a16:rowId xmlns:a16="http://schemas.microsoft.com/office/drawing/2014/main" val="10000"/>
                  </a:ext>
                </a:extLst>
              </a:tr>
              <a:tr h="344044">
                <a:tc>
                  <a:txBody>
                    <a:bodyPr/>
                    <a:lstStyle/>
                    <a:p>
                      <a:pPr algn="l"/>
                      <a:endParaRPr lang="en-IN" sz="2000" dirty="0">
                        <a:latin typeface="Comic Sans MS" panose="030F0702030302020204" pitchFamily="66" charset="0"/>
                      </a:endParaRPr>
                    </a:p>
                  </a:txBody>
                  <a:tcPr marL="28575" marR="28575" marT="28575" marB="28575"/>
                </a:tc>
                <a:tc>
                  <a:txBody>
                    <a:bodyPr/>
                    <a:lstStyle/>
                    <a:p>
                      <a:pPr algn="l"/>
                      <a:endParaRPr lang="en-IN" sz="2000" dirty="0">
                        <a:latin typeface="Comic Sans MS" panose="030F0702030302020204" pitchFamily="66" charset="0"/>
                      </a:endParaRPr>
                    </a:p>
                  </a:txBody>
                  <a:tcPr marL="28575" marR="28575" marT="28575" marB="28575"/>
                </a:tc>
                <a:tc>
                  <a:txBody>
                    <a:bodyPr/>
                    <a:lstStyle/>
                    <a:p>
                      <a:pPr algn="l"/>
                      <a:endParaRPr lang="en-IN" sz="2000" dirty="0">
                        <a:latin typeface="Comic Sans MS" panose="030F0702030302020204" pitchFamily="66" charset="0"/>
                      </a:endParaRPr>
                    </a:p>
                  </a:txBody>
                  <a:tcPr marL="28575" marR="28575" marT="28575" marB="28575"/>
                </a:tc>
                <a:tc>
                  <a:txBody>
                    <a:bodyPr/>
                    <a:lstStyle/>
                    <a:p>
                      <a:pPr algn="l"/>
                      <a:endParaRPr lang="en-IN" sz="2000" dirty="0">
                        <a:latin typeface="Comic Sans MS" panose="030F0702030302020204" pitchFamily="66" charset="0"/>
                      </a:endParaRPr>
                    </a:p>
                  </a:txBody>
                  <a:tcPr marL="28575" marR="28575" marT="28575" marB="28575"/>
                </a:tc>
                <a:tc>
                  <a:txBody>
                    <a:bodyPr/>
                    <a:lstStyle/>
                    <a:p>
                      <a:pPr algn="l"/>
                      <a:endParaRPr lang="en-IN" sz="2000" dirty="0">
                        <a:latin typeface="Comic Sans MS" panose="030F0702030302020204" pitchFamily="66" charset="0"/>
                      </a:endParaRPr>
                    </a:p>
                  </a:txBody>
                  <a:tcPr marL="28575" marR="28575" marT="28575" marB="28575"/>
                </a:tc>
                <a:extLst>
                  <a:ext uri="{0D108BD9-81ED-4DB2-BD59-A6C34878D82A}">
                    <a16:rowId xmlns:a16="http://schemas.microsoft.com/office/drawing/2014/main" val="10001"/>
                  </a:ext>
                </a:extLst>
              </a:tr>
              <a:tr h="633765">
                <a:tc>
                  <a:txBody>
                    <a:bodyPr/>
                    <a:lstStyle/>
                    <a:p>
                      <a:pPr algn="l"/>
                      <a:r>
                        <a:rPr lang="en-IN" sz="2000" dirty="0">
                          <a:latin typeface="Comic Sans MS" panose="030F0702030302020204" pitchFamily="66" charset="0"/>
                        </a:rPr>
                        <a:t> </a:t>
                      </a:r>
                      <a:r>
                        <a:rPr lang="en-IN" sz="2000" b="1" dirty="0" smtClean="0">
                          <a:latin typeface="Comic Sans MS" panose="030F0702030302020204" pitchFamily="66" charset="0"/>
                        </a:rPr>
                        <a:t>GPCR</a:t>
                      </a:r>
                      <a:endParaRPr lang="en-IN" sz="2000" b="1" dirty="0">
                        <a:latin typeface="Comic Sans MS" panose="030F0702030302020204" pitchFamily="66" charset="0"/>
                      </a:endParaRPr>
                    </a:p>
                  </a:txBody>
                  <a:tcPr marL="28575" marR="28575" marT="28575" marB="28575"/>
                </a:tc>
                <a:tc>
                  <a:txBody>
                    <a:bodyPr/>
                    <a:lstStyle/>
                    <a:p>
                      <a:pPr algn="l"/>
                      <a:r>
                        <a:rPr lang="el-GR" sz="2000" dirty="0" smtClean="0">
                          <a:latin typeface="Comic Sans MS" panose="030F0702030302020204" pitchFamily="66" charset="0"/>
                        </a:rPr>
                        <a:t>β</a:t>
                      </a:r>
                      <a:r>
                        <a:rPr lang="en-US" sz="2000" dirty="0" smtClean="0">
                          <a:latin typeface="Comic Sans MS" panose="030F0702030302020204" pitchFamily="66" charset="0"/>
                        </a:rPr>
                        <a:t>  </a:t>
                      </a:r>
                      <a:r>
                        <a:rPr lang="en-IN" sz="2000" dirty="0" smtClean="0">
                          <a:latin typeface="Comic Sans MS" panose="030F0702030302020204" pitchFamily="66" charset="0"/>
                        </a:rPr>
                        <a:t>Adrenergic  </a:t>
                      </a:r>
                      <a:r>
                        <a:rPr lang="en-IN" sz="2000" dirty="0">
                          <a:latin typeface="Comic Sans MS" panose="030F0702030302020204" pitchFamily="66" charset="0"/>
                        </a:rPr>
                        <a:t>receptors</a:t>
                      </a:r>
                    </a:p>
                  </a:txBody>
                  <a:tcPr marL="28575" marR="28575" marT="28575" marB="28575"/>
                </a:tc>
                <a:tc>
                  <a:txBody>
                    <a:bodyPr/>
                    <a:lstStyle/>
                    <a:p>
                      <a:pPr algn="l"/>
                      <a:r>
                        <a:rPr lang="en-IN" sz="2000" dirty="0" smtClean="0">
                          <a:latin typeface="Comic Sans MS" panose="030F0702030302020204" pitchFamily="66" charset="0"/>
                        </a:rPr>
                        <a:t>    NE</a:t>
                      </a:r>
                      <a:r>
                        <a:rPr lang="en-IN" sz="2000" dirty="0">
                          <a:latin typeface="Comic Sans MS" panose="030F0702030302020204" pitchFamily="66" charset="0"/>
                        </a:rPr>
                        <a:t>, </a:t>
                      </a:r>
                      <a:r>
                        <a:rPr lang="en-IN" sz="2000" dirty="0" err="1">
                          <a:latin typeface="Comic Sans MS" panose="030F0702030302020204" pitchFamily="66" charset="0"/>
                        </a:rPr>
                        <a:t>Epi</a:t>
                      </a:r>
                      <a:r>
                        <a:rPr lang="en-IN" sz="2000" dirty="0">
                          <a:latin typeface="Comic Sans MS" panose="030F0702030302020204" pitchFamily="66" charset="0"/>
                        </a:rPr>
                        <a:t>, DA</a:t>
                      </a:r>
                    </a:p>
                  </a:txBody>
                  <a:tcPr marL="28575" marR="28575" marT="28575" marB="28575"/>
                </a:tc>
                <a:tc>
                  <a:txBody>
                    <a:bodyPr/>
                    <a:lstStyle/>
                    <a:p>
                      <a:pPr algn="l"/>
                      <a:r>
                        <a:rPr lang="en-IN" sz="2000" dirty="0" smtClean="0">
                          <a:latin typeface="Comic Sans MS" panose="030F0702030302020204" pitchFamily="66" charset="0"/>
                        </a:rPr>
                        <a:t>      G</a:t>
                      </a:r>
                      <a:r>
                        <a:rPr lang="en-IN" sz="2000" baseline="-25000" dirty="0" smtClean="0">
                          <a:latin typeface="Comic Sans MS" panose="030F0702030302020204" pitchFamily="66" charset="0"/>
                        </a:rPr>
                        <a:t>s  </a:t>
                      </a:r>
                      <a:r>
                        <a:rPr lang="en-IN" sz="2000" dirty="0" smtClean="0">
                          <a:latin typeface="Comic Sans MS" panose="030F0702030302020204" pitchFamily="66" charset="0"/>
                        </a:rPr>
                        <a:t>;  </a:t>
                      </a:r>
                      <a:r>
                        <a:rPr lang="en-IN" sz="2000" dirty="0">
                          <a:latin typeface="Comic Sans MS" panose="030F0702030302020204" pitchFamily="66" charset="0"/>
                        </a:rPr>
                        <a:t>AC</a:t>
                      </a:r>
                      <a:br>
                        <a:rPr lang="en-IN" sz="2000" dirty="0">
                          <a:latin typeface="Comic Sans MS" panose="030F0702030302020204" pitchFamily="66" charset="0"/>
                        </a:rPr>
                      </a:br>
                      <a:r>
                        <a:rPr lang="en-IN" sz="2000" dirty="0">
                          <a:latin typeface="Comic Sans MS" panose="030F0702030302020204" pitchFamily="66" charset="0"/>
                        </a:rPr>
                        <a:t> </a:t>
                      </a:r>
                    </a:p>
                  </a:txBody>
                  <a:tcPr marL="28575" marR="28575" marT="28575" marB="28575"/>
                </a:tc>
                <a:tc>
                  <a:txBody>
                    <a:bodyPr/>
                    <a:lstStyle/>
                    <a:p>
                      <a:pPr algn="l"/>
                      <a:r>
                        <a:rPr lang="en-IN" sz="2000" dirty="0" err="1" smtClean="0">
                          <a:latin typeface="Comic Sans MS" panose="030F0702030302020204" pitchFamily="66" charset="0"/>
                        </a:rPr>
                        <a:t>Dobutamine</a:t>
                      </a:r>
                      <a:endParaRPr lang="en-IN" sz="2000" dirty="0">
                        <a:latin typeface="Comic Sans MS" panose="030F0702030302020204" pitchFamily="66" charset="0"/>
                      </a:endParaRPr>
                    </a:p>
                  </a:txBody>
                  <a:tcPr marL="28575" marR="28575" marT="28575" marB="28575"/>
                </a:tc>
                <a:extLst>
                  <a:ext uri="{0D108BD9-81ED-4DB2-BD59-A6C34878D82A}">
                    <a16:rowId xmlns:a16="http://schemas.microsoft.com/office/drawing/2014/main" val="10002"/>
                  </a:ext>
                </a:extLst>
              </a:tr>
              <a:tr h="1213207">
                <a:tc>
                  <a:txBody>
                    <a:bodyPr/>
                    <a:lstStyle/>
                    <a:p>
                      <a:pPr algn="l"/>
                      <a:r>
                        <a:rPr lang="en-IN" sz="2000" dirty="0">
                          <a:latin typeface="Comic Sans MS" panose="030F0702030302020204" pitchFamily="66" charset="0"/>
                        </a:rPr>
                        <a:t> </a:t>
                      </a:r>
                    </a:p>
                  </a:txBody>
                  <a:tcPr marL="28575" marR="28575" marT="28575" marB="28575"/>
                </a:tc>
                <a:tc>
                  <a:txBody>
                    <a:bodyPr/>
                    <a:lstStyle/>
                    <a:p>
                      <a:pPr algn="l"/>
                      <a:r>
                        <a:rPr lang="en-IN" sz="2000" dirty="0" err="1" smtClean="0">
                          <a:latin typeface="Comic Sans MS" panose="030F0702030302020204" pitchFamily="66" charset="0"/>
                        </a:rPr>
                        <a:t>Muscarinic</a:t>
                      </a:r>
                      <a:r>
                        <a:rPr lang="en-IN" sz="2000" dirty="0" smtClean="0">
                          <a:latin typeface="Comic Sans MS" panose="030F0702030302020204" pitchFamily="66" charset="0"/>
                        </a:rPr>
                        <a:t>  </a:t>
                      </a:r>
                      <a:r>
                        <a:rPr lang="en-IN" sz="2000" dirty="0">
                          <a:latin typeface="Comic Sans MS" panose="030F0702030302020204" pitchFamily="66" charset="0"/>
                        </a:rPr>
                        <a:t>cholinergic receptors</a:t>
                      </a:r>
                    </a:p>
                  </a:txBody>
                  <a:tcPr marL="28575" marR="28575" marT="28575" marB="28575"/>
                </a:tc>
                <a:tc>
                  <a:txBody>
                    <a:bodyPr/>
                    <a:lstStyle/>
                    <a:p>
                      <a:pPr algn="l"/>
                      <a:r>
                        <a:rPr lang="en-IN" sz="2000" dirty="0" smtClean="0">
                          <a:latin typeface="Comic Sans MS" panose="030F0702030302020204" pitchFamily="66" charset="0"/>
                        </a:rPr>
                        <a:t>          </a:t>
                      </a:r>
                      <a:r>
                        <a:rPr lang="en-IN" sz="2000" dirty="0" err="1" smtClean="0">
                          <a:latin typeface="Comic Sans MS" panose="030F0702030302020204" pitchFamily="66" charset="0"/>
                        </a:rPr>
                        <a:t>ACh</a:t>
                      </a:r>
                      <a:endParaRPr lang="en-IN" sz="2000" dirty="0">
                        <a:latin typeface="Comic Sans MS" panose="030F0702030302020204" pitchFamily="66" charset="0"/>
                      </a:endParaRPr>
                    </a:p>
                  </a:txBody>
                  <a:tcPr marL="28575" marR="28575" marT="28575" marB="28575"/>
                </a:tc>
                <a:tc>
                  <a:txBody>
                    <a:bodyPr/>
                    <a:lstStyle/>
                    <a:p>
                      <a:pPr algn="l"/>
                      <a:r>
                        <a:rPr lang="en-IN" sz="2000" b="0" dirty="0" err="1">
                          <a:latin typeface="Comic Sans MS" panose="030F0702030302020204" pitchFamily="66" charset="0"/>
                        </a:rPr>
                        <a:t>G</a:t>
                      </a:r>
                      <a:r>
                        <a:rPr lang="en-IN" sz="2000" b="0" baseline="-25000" dirty="0" err="1">
                          <a:latin typeface="Comic Sans MS" panose="030F0702030302020204" pitchFamily="66" charset="0"/>
                        </a:rPr>
                        <a:t>i</a:t>
                      </a:r>
                      <a:r>
                        <a:rPr lang="en-IN" sz="2000" b="0" dirty="0">
                          <a:latin typeface="Comic Sans MS" panose="030F0702030302020204" pitchFamily="66" charset="0"/>
                        </a:rPr>
                        <a:t> </a:t>
                      </a:r>
                      <a:r>
                        <a:rPr lang="en-IN" sz="2000" b="0" dirty="0" smtClean="0">
                          <a:latin typeface="Comic Sans MS" panose="030F0702030302020204" pitchFamily="66" charset="0"/>
                        </a:rPr>
                        <a:t>  and </a:t>
                      </a:r>
                      <a:r>
                        <a:rPr lang="en-IN" sz="2000" b="0" dirty="0" err="1">
                          <a:latin typeface="Comic Sans MS" panose="030F0702030302020204" pitchFamily="66" charset="0"/>
                        </a:rPr>
                        <a:t>G</a:t>
                      </a:r>
                      <a:r>
                        <a:rPr lang="en-IN" sz="2000" b="0" baseline="-25000" dirty="0" err="1">
                          <a:latin typeface="Comic Sans MS" panose="030F0702030302020204" pitchFamily="66" charset="0"/>
                        </a:rPr>
                        <a:t>q</a:t>
                      </a:r>
                      <a:r>
                        <a:rPr lang="en-IN" sz="2000" b="0" dirty="0">
                          <a:latin typeface="Comic Sans MS" panose="030F0702030302020204" pitchFamily="66" charset="0"/>
                        </a:rPr>
                        <a:t>; AC</a:t>
                      </a:r>
                      <a:r>
                        <a:rPr lang="en-IN" sz="2000" b="0" dirty="0" smtClean="0">
                          <a:latin typeface="Comic Sans MS" panose="030F0702030302020204" pitchFamily="66" charset="0"/>
                        </a:rPr>
                        <a:t>,</a:t>
                      </a:r>
                    </a:p>
                    <a:p>
                      <a:pPr algn="l"/>
                      <a:r>
                        <a:rPr lang="en-IN" sz="2000" b="0" dirty="0" smtClean="0">
                          <a:latin typeface="Comic Sans MS" panose="030F0702030302020204" pitchFamily="66" charset="0"/>
                        </a:rPr>
                        <a:t>ion </a:t>
                      </a:r>
                      <a:r>
                        <a:rPr lang="en-IN" sz="2000" b="0" dirty="0">
                          <a:latin typeface="Comic Sans MS" panose="030F0702030302020204" pitchFamily="66" charset="0"/>
                        </a:rPr>
                        <a:t>channels, </a:t>
                      </a:r>
                      <a:endParaRPr lang="en-IN" sz="2000" b="0" dirty="0" smtClean="0">
                        <a:latin typeface="Comic Sans MS" panose="030F0702030302020204" pitchFamily="66" charset="0"/>
                      </a:endParaRPr>
                    </a:p>
                    <a:p>
                      <a:pPr algn="l"/>
                      <a:r>
                        <a:rPr lang="en-IN" sz="2000" b="0" dirty="0" smtClean="0">
                          <a:latin typeface="Comic Sans MS" panose="030F0702030302020204" pitchFamily="66" charset="0"/>
                        </a:rPr>
                        <a:t>PLC</a:t>
                      </a:r>
                      <a:r>
                        <a:rPr lang="en-IN" sz="2000" dirty="0">
                          <a:latin typeface="Comic Sans MS" panose="030F0702030302020204" pitchFamily="66" charset="0"/>
                        </a:rPr>
                        <a:t/>
                      </a:r>
                      <a:br>
                        <a:rPr lang="en-IN" sz="2000" dirty="0">
                          <a:latin typeface="Comic Sans MS" panose="030F0702030302020204" pitchFamily="66" charset="0"/>
                        </a:rPr>
                      </a:br>
                      <a:r>
                        <a:rPr lang="en-IN" sz="2000" dirty="0">
                          <a:latin typeface="Comic Sans MS" panose="030F0702030302020204" pitchFamily="66" charset="0"/>
                        </a:rPr>
                        <a:t> </a:t>
                      </a:r>
                    </a:p>
                  </a:txBody>
                  <a:tcPr marL="28575" marR="28575" marT="28575" marB="28575"/>
                </a:tc>
                <a:tc>
                  <a:txBody>
                    <a:bodyPr/>
                    <a:lstStyle/>
                    <a:p>
                      <a:pPr algn="l"/>
                      <a:r>
                        <a:rPr lang="en-IN" sz="2000" dirty="0">
                          <a:latin typeface="Comic Sans MS" panose="030F0702030302020204" pitchFamily="66" charset="0"/>
                        </a:rPr>
                        <a:t>Atropine</a:t>
                      </a:r>
                    </a:p>
                  </a:txBody>
                  <a:tcPr marL="28575" marR="28575" marT="28575" marB="28575"/>
                </a:tc>
                <a:extLst>
                  <a:ext uri="{0D108BD9-81ED-4DB2-BD59-A6C34878D82A}">
                    <a16:rowId xmlns:a16="http://schemas.microsoft.com/office/drawing/2014/main" val="10003"/>
                  </a:ext>
                </a:extLst>
              </a:tr>
              <a:tr h="1039318">
                <a:tc>
                  <a:txBody>
                    <a:bodyPr/>
                    <a:lstStyle/>
                    <a:p>
                      <a:pPr algn="l"/>
                      <a:r>
                        <a:rPr lang="en-IN" sz="2000">
                          <a:latin typeface="Comic Sans MS" panose="030F0702030302020204" pitchFamily="66" charset="0"/>
                        </a:rPr>
                        <a:t> </a:t>
                      </a:r>
                    </a:p>
                  </a:txBody>
                  <a:tcPr marL="28575" marR="28575" marT="28575" marB="28575"/>
                </a:tc>
                <a:tc>
                  <a:txBody>
                    <a:bodyPr/>
                    <a:lstStyle/>
                    <a:p>
                      <a:pPr algn="l"/>
                      <a:r>
                        <a:rPr lang="en-IN" sz="2000" dirty="0" err="1" smtClean="0">
                          <a:latin typeface="Comic Sans MS" panose="030F0702030302020204" pitchFamily="66" charset="0"/>
                        </a:rPr>
                        <a:t>Eicosanoid</a:t>
                      </a:r>
                      <a:r>
                        <a:rPr lang="en-IN" sz="2000" dirty="0" smtClean="0">
                          <a:latin typeface="Comic Sans MS" panose="030F0702030302020204" pitchFamily="66" charset="0"/>
                        </a:rPr>
                        <a:t>  </a:t>
                      </a:r>
                      <a:r>
                        <a:rPr lang="en-IN" sz="2000" dirty="0">
                          <a:latin typeface="Comic Sans MS" panose="030F0702030302020204" pitchFamily="66" charset="0"/>
                        </a:rPr>
                        <a:t>receptors</a:t>
                      </a:r>
                    </a:p>
                  </a:txBody>
                  <a:tcPr marL="28575" marR="28575" marT="28575" marB="28575"/>
                </a:tc>
                <a:tc>
                  <a:txBody>
                    <a:bodyPr/>
                    <a:lstStyle/>
                    <a:p>
                      <a:pPr algn="l"/>
                      <a:r>
                        <a:rPr lang="en-IN" sz="2000" dirty="0">
                          <a:latin typeface="Comic Sans MS" panose="030F0702030302020204" pitchFamily="66" charset="0"/>
                        </a:rPr>
                        <a:t>Prostaglandins, </a:t>
                      </a:r>
                      <a:r>
                        <a:rPr lang="en-IN" sz="2000" dirty="0" err="1">
                          <a:latin typeface="Comic Sans MS" panose="030F0702030302020204" pitchFamily="66" charset="0"/>
                        </a:rPr>
                        <a:t>leukotrienes</a:t>
                      </a:r>
                      <a:r>
                        <a:rPr lang="en-IN" sz="2000" dirty="0">
                          <a:latin typeface="Comic Sans MS" panose="030F0702030302020204" pitchFamily="66" charset="0"/>
                        </a:rPr>
                        <a:t>, </a:t>
                      </a:r>
                      <a:r>
                        <a:rPr lang="en-IN" sz="2000" dirty="0" err="1">
                          <a:latin typeface="Comic Sans MS" panose="030F0702030302020204" pitchFamily="66" charset="0"/>
                        </a:rPr>
                        <a:t>thromboxanes</a:t>
                      </a:r>
                      <a:endParaRPr lang="en-IN" sz="2000" dirty="0">
                        <a:latin typeface="Comic Sans MS" panose="030F0702030302020204" pitchFamily="66" charset="0"/>
                      </a:endParaRPr>
                    </a:p>
                  </a:txBody>
                  <a:tcPr marL="28575" marR="28575" marT="28575" marB="28575"/>
                </a:tc>
                <a:tc>
                  <a:txBody>
                    <a:bodyPr/>
                    <a:lstStyle/>
                    <a:p>
                      <a:pPr algn="l"/>
                      <a:r>
                        <a:rPr lang="nb-NO" sz="2000">
                          <a:latin typeface="Comic Sans MS" panose="030F0702030302020204" pitchFamily="66" charset="0"/>
                        </a:rPr>
                        <a:t>G</a:t>
                      </a:r>
                      <a:r>
                        <a:rPr lang="nb-NO" sz="2000" baseline="-25000">
                          <a:latin typeface="Comic Sans MS" panose="030F0702030302020204" pitchFamily="66" charset="0"/>
                        </a:rPr>
                        <a:t>s</a:t>
                      </a:r>
                      <a:r>
                        <a:rPr lang="nb-NO" sz="2000">
                          <a:latin typeface="Comic Sans MS" panose="030F0702030302020204" pitchFamily="66" charset="0"/>
                        </a:rPr>
                        <a:t>, G</a:t>
                      </a:r>
                      <a:r>
                        <a:rPr lang="nb-NO" sz="2000" baseline="-25000">
                          <a:latin typeface="Comic Sans MS" panose="030F0702030302020204" pitchFamily="66" charset="0"/>
                        </a:rPr>
                        <a:t>i</a:t>
                      </a:r>
                      <a:r>
                        <a:rPr lang="nb-NO" sz="2000">
                          <a:latin typeface="Comic Sans MS" panose="030F0702030302020204" pitchFamily="66" charset="0"/>
                        </a:rPr>
                        <a:t> and G</a:t>
                      </a:r>
                      <a:r>
                        <a:rPr lang="nb-NO" sz="2000" baseline="-25000">
                          <a:latin typeface="Comic Sans MS" panose="030F0702030302020204" pitchFamily="66" charset="0"/>
                        </a:rPr>
                        <a:t>q</a:t>
                      </a:r>
                      <a:r>
                        <a:rPr lang="nb-NO" sz="2000">
                          <a:latin typeface="Comic Sans MS" panose="030F0702030302020204" pitchFamily="66" charset="0"/>
                        </a:rPr>
                        <a:t> proteins</a:t>
                      </a:r>
                      <a:br>
                        <a:rPr lang="nb-NO" sz="2000">
                          <a:latin typeface="Comic Sans MS" panose="030F0702030302020204" pitchFamily="66" charset="0"/>
                        </a:rPr>
                      </a:br>
                      <a:r>
                        <a:rPr lang="nb-NO" sz="2000">
                          <a:latin typeface="Comic Sans MS" panose="030F0702030302020204" pitchFamily="66" charset="0"/>
                        </a:rPr>
                        <a:t> </a:t>
                      </a:r>
                    </a:p>
                  </a:txBody>
                  <a:tcPr marL="28575" marR="28575" marT="28575" marB="28575"/>
                </a:tc>
                <a:tc>
                  <a:txBody>
                    <a:bodyPr/>
                    <a:lstStyle/>
                    <a:p>
                      <a:pPr algn="l"/>
                      <a:r>
                        <a:rPr lang="en-IN" sz="2000" dirty="0" err="1">
                          <a:latin typeface="Comic Sans MS" panose="030F0702030302020204" pitchFamily="66" charset="0"/>
                        </a:rPr>
                        <a:t>Misoprostol</a:t>
                      </a:r>
                      <a:r>
                        <a:rPr lang="en-IN" sz="2000" dirty="0">
                          <a:latin typeface="Comic Sans MS" panose="030F0702030302020204" pitchFamily="66" charset="0"/>
                        </a:rPr>
                        <a:t>, </a:t>
                      </a:r>
                      <a:r>
                        <a:rPr lang="en-IN" sz="2000" dirty="0" err="1">
                          <a:latin typeface="Comic Sans MS" panose="030F0702030302020204" pitchFamily="66" charset="0"/>
                        </a:rPr>
                        <a:t>montelukast</a:t>
                      </a:r>
                      <a:endParaRPr lang="en-IN" sz="2000" dirty="0">
                        <a:latin typeface="Comic Sans MS" panose="030F0702030302020204" pitchFamily="66" charset="0"/>
                      </a:endParaRPr>
                    </a:p>
                  </a:txBody>
                  <a:tcPr marL="28575" marR="28575" marT="28575" marB="2857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69403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rtlCol="0">
            <a:normAutofit fontScale="90000"/>
          </a:bodyPr>
          <a:lstStyle/>
          <a:p>
            <a:pPr eaLnBrk="1" fontAlgn="auto" hangingPunct="1">
              <a:spcAft>
                <a:spcPts val="0"/>
              </a:spcAft>
              <a:defRPr/>
            </a:pPr>
            <a:r>
              <a:rPr lang="en-US" b="1" dirty="0" smtClean="0"/>
              <a:t>G Proteins</a:t>
            </a:r>
            <a:r>
              <a:rPr lang="en-US" dirty="0" smtClean="0"/>
              <a:t/>
            </a:r>
            <a:br>
              <a:rPr lang="en-US" dirty="0" smtClean="0"/>
            </a:br>
            <a:endParaRPr lang="en-US" dirty="0"/>
          </a:p>
        </p:txBody>
      </p:sp>
      <p:sp>
        <p:nvSpPr>
          <p:cNvPr id="3" name="Content Placeholder 2"/>
          <p:cNvSpPr>
            <a:spLocks noGrp="1"/>
          </p:cNvSpPr>
          <p:nvPr>
            <p:ph sz="quarter" idx="1"/>
          </p:nvPr>
        </p:nvSpPr>
        <p:spPr>
          <a:xfrm>
            <a:off x="152400" y="794657"/>
            <a:ext cx="8839200" cy="5758543"/>
          </a:xfrm>
        </p:spPr>
        <p:txBody>
          <a:bodyPr rtlCol="0">
            <a:normAutofit fontScale="77500" lnSpcReduction="20000"/>
          </a:bodyPr>
          <a:lstStyle/>
          <a:p>
            <a:pPr marL="274320" indent="-274320" eaLnBrk="1" fontAlgn="auto" hangingPunct="1">
              <a:spcAft>
                <a:spcPts val="0"/>
              </a:spcAft>
              <a:buFont typeface="Arial" pitchFamily="34" charset="0"/>
              <a:buChar char="•"/>
              <a:defRPr/>
            </a:pPr>
            <a:r>
              <a:rPr lang="en-US" sz="3100" b="1" dirty="0" smtClean="0">
                <a:latin typeface="Comic Sans MS" panose="030F0702030302020204" pitchFamily="66" charset="0"/>
              </a:rPr>
              <a:t>GPCRs</a:t>
            </a:r>
            <a:r>
              <a:rPr lang="en-US" sz="3100" dirty="0" smtClean="0">
                <a:latin typeface="Comic Sans MS" panose="030F0702030302020204" pitchFamily="66" charset="0"/>
              </a:rPr>
              <a:t> a family of heterotrimeric GTP-binding regulatory proteins termed </a:t>
            </a:r>
            <a:r>
              <a:rPr lang="en-US" sz="3100" b="1" dirty="0" smtClean="0">
                <a:latin typeface="Comic Sans MS" panose="030F0702030302020204" pitchFamily="66" charset="0"/>
              </a:rPr>
              <a:t>G proteins</a:t>
            </a:r>
            <a:r>
              <a:rPr lang="en-US" sz="3100" dirty="0" smtClean="0">
                <a:latin typeface="Comic Sans MS" panose="030F0702030302020204" pitchFamily="66" charset="0"/>
              </a:rPr>
              <a:t>.</a:t>
            </a:r>
          </a:p>
          <a:p>
            <a:pPr marL="274320" indent="-274320" eaLnBrk="1" fontAlgn="auto" hangingPunct="1">
              <a:spcAft>
                <a:spcPts val="0"/>
              </a:spcAft>
              <a:buFont typeface="Arial" pitchFamily="34" charset="0"/>
              <a:buChar char="•"/>
              <a:defRPr/>
            </a:pPr>
            <a:r>
              <a:rPr lang="en-US" sz="3100" b="1" dirty="0" smtClean="0">
                <a:latin typeface="Comic Sans MS" panose="030F0702030302020204" pitchFamily="66" charset="0"/>
              </a:rPr>
              <a:t>G proteins </a:t>
            </a:r>
            <a:r>
              <a:rPr lang="en-US" sz="3100" dirty="0" smtClean="0">
                <a:latin typeface="Comic Sans MS" panose="030F0702030302020204" pitchFamily="66" charset="0"/>
              </a:rPr>
              <a:t>are signal transducers that convey the information that agonist is bound to the receptor from the receptor to one or more </a:t>
            </a:r>
            <a:r>
              <a:rPr lang="en-US" sz="3100" dirty="0" err="1" smtClean="0">
                <a:latin typeface="Comic Sans MS" panose="030F0702030302020204" pitchFamily="66" charset="0"/>
              </a:rPr>
              <a:t>effector</a:t>
            </a:r>
            <a:r>
              <a:rPr lang="en-US" sz="3100" dirty="0" smtClean="0">
                <a:latin typeface="Comic Sans MS" panose="030F0702030302020204" pitchFamily="66" charset="0"/>
              </a:rPr>
              <a:t> proteins. </a:t>
            </a:r>
          </a:p>
          <a:p>
            <a:pPr marL="274320" indent="-274320" eaLnBrk="1" fontAlgn="auto" hangingPunct="1">
              <a:spcAft>
                <a:spcPts val="0"/>
              </a:spcAft>
              <a:buNone/>
              <a:defRPr/>
            </a:pPr>
            <a:endParaRPr lang="en-US" sz="3100" dirty="0" smtClean="0">
              <a:latin typeface="Comic Sans MS" panose="030F0702030302020204" pitchFamily="66" charset="0"/>
            </a:endParaRPr>
          </a:p>
          <a:p>
            <a:pPr marL="274320" indent="-274320" eaLnBrk="1" fontAlgn="auto" hangingPunct="1">
              <a:spcAft>
                <a:spcPts val="0"/>
              </a:spcAft>
              <a:buFont typeface="Arial" pitchFamily="34" charset="0"/>
              <a:buChar char="•"/>
              <a:defRPr/>
            </a:pPr>
            <a:r>
              <a:rPr lang="en-US" sz="3100" dirty="0" smtClean="0">
                <a:latin typeface="Comic Sans MS" panose="030F0702030302020204" pitchFamily="66" charset="0"/>
              </a:rPr>
              <a:t>The G protein </a:t>
            </a:r>
            <a:r>
              <a:rPr lang="en-US" sz="3100" dirty="0" err="1" smtClean="0">
                <a:latin typeface="Comic Sans MS" panose="030F0702030302020204" pitchFamily="66" charset="0"/>
              </a:rPr>
              <a:t>heterotrimer</a:t>
            </a:r>
            <a:r>
              <a:rPr lang="en-US" sz="3100" dirty="0" smtClean="0">
                <a:latin typeface="Comic Sans MS" panose="030F0702030302020204" pitchFamily="66" charset="0"/>
              </a:rPr>
              <a:t> is composed of a guanine nucleotide-binding </a:t>
            </a:r>
            <a:r>
              <a:rPr lang="el-GR" sz="3100" b="1" dirty="0" smtClean="0">
                <a:latin typeface="Comic Sans MS" panose="030F0702030302020204" pitchFamily="66" charset="0"/>
              </a:rPr>
              <a:t>α</a:t>
            </a:r>
            <a:r>
              <a:rPr lang="en-US" sz="3100" b="1" dirty="0" smtClean="0">
                <a:latin typeface="Comic Sans MS" panose="030F0702030302020204" pitchFamily="66" charset="0"/>
              </a:rPr>
              <a:t> subunit</a:t>
            </a:r>
            <a:r>
              <a:rPr lang="en-US" sz="3100" dirty="0" smtClean="0">
                <a:latin typeface="Comic Sans MS" panose="030F0702030302020204" pitchFamily="66" charset="0"/>
              </a:rPr>
              <a:t>, which confers specific recognition to both receptors and effectors, and an associated </a:t>
            </a:r>
            <a:r>
              <a:rPr lang="en-US" sz="3100" dirty="0" err="1" smtClean="0">
                <a:latin typeface="Comic Sans MS" panose="030F0702030302020204" pitchFamily="66" charset="0"/>
              </a:rPr>
              <a:t>dimer</a:t>
            </a:r>
            <a:r>
              <a:rPr lang="en-US" sz="3100" dirty="0" smtClean="0">
                <a:latin typeface="Comic Sans MS" panose="030F0702030302020204" pitchFamily="66" charset="0"/>
              </a:rPr>
              <a:t> of </a:t>
            </a:r>
            <a:r>
              <a:rPr lang="el-GR" sz="3100" b="1" dirty="0" smtClean="0">
                <a:latin typeface="Comic Sans MS" panose="030F0702030302020204" pitchFamily="66" charset="0"/>
              </a:rPr>
              <a:t>β</a:t>
            </a:r>
            <a:r>
              <a:rPr lang="en-US" sz="3100" b="1" dirty="0" smtClean="0">
                <a:latin typeface="Comic Sans MS" panose="030F0702030302020204" pitchFamily="66" charset="0"/>
              </a:rPr>
              <a:t> and </a:t>
            </a:r>
            <a:r>
              <a:rPr lang="el-GR" sz="3100" b="1" dirty="0" smtClean="0">
                <a:latin typeface="Comic Sans MS" panose="030F0702030302020204" pitchFamily="66" charset="0"/>
              </a:rPr>
              <a:t>ϒ</a:t>
            </a:r>
            <a:r>
              <a:rPr lang="en-US" sz="3100" b="1" dirty="0" smtClean="0">
                <a:latin typeface="Comic Sans MS" panose="030F0702030302020204" pitchFamily="66" charset="0"/>
              </a:rPr>
              <a:t> subunits.</a:t>
            </a:r>
          </a:p>
          <a:p>
            <a:pPr marL="274320" indent="-274320" eaLnBrk="1" fontAlgn="auto" hangingPunct="1">
              <a:spcAft>
                <a:spcPts val="0"/>
              </a:spcAft>
              <a:buFont typeface="Arial" pitchFamily="34" charset="0"/>
              <a:buChar char="•"/>
              <a:defRPr/>
            </a:pPr>
            <a:endParaRPr lang="en-US" sz="3100" dirty="0" smtClean="0">
              <a:latin typeface="Comic Sans MS" panose="030F0702030302020204" pitchFamily="66" charset="0"/>
            </a:endParaRPr>
          </a:p>
          <a:p>
            <a:pPr marL="274320" indent="-274320" eaLnBrk="1" fontAlgn="auto" hangingPunct="1">
              <a:spcAft>
                <a:spcPts val="0"/>
              </a:spcAft>
              <a:buFont typeface="Arial" pitchFamily="34" charset="0"/>
              <a:buChar char="•"/>
              <a:defRPr/>
            </a:pPr>
            <a:r>
              <a:rPr lang="en-US" sz="3100" dirty="0" smtClean="0">
                <a:latin typeface="Comic Sans MS" panose="030F0702030302020204" pitchFamily="66" charset="0"/>
              </a:rPr>
              <a:t>G–protein-regulated effectors include enzymes such as </a:t>
            </a:r>
          </a:p>
          <a:p>
            <a:pPr marL="274320" indent="-274320" eaLnBrk="1" fontAlgn="auto" hangingPunct="1">
              <a:spcAft>
                <a:spcPts val="0"/>
              </a:spcAft>
              <a:buFont typeface="Arial" pitchFamily="34" charset="0"/>
              <a:buNone/>
              <a:defRPr/>
            </a:pPr>
            <a:r>
              <a:rPr lang="en-US" sz="3100" dirty="0" smtClean="0">
                <a:latin typeface="Comic Sans MS" panose="030F0702030302020204" pitchFamily="66" charset="0"/>
              </a:rPr>
              <a:t>	-</a:t>
            </a:r>
            <a:r>
              <a:rPr lang="en-US" sz="3100" b="1" dirty="0" err="1" smtClean="0">
                <a:latin typeface="Comic Sans MS" panose="030F0702030302020204" pitchFamily="66" charset="0"/>
              </a:rPr>
              <a:t>adenylyl</a:t>
            </a:r>
            <a:r>
              <a:rPr lang="en-US" sz="3100" b="1" dirty="0" smtClean="0">
                <a:latin typeface="Comic Sans MS" panose="030F0702030302020204" pitchFamily="66" charset="0"/>
              </a:rPr>
              <a:t>  </a:t>
            </a:r>
            <a:r>
              <a:rPr lang="en-US" sz="3100" b="1" dirty="0" err="1" smtClean="0">
                <a:latin typeface="Comic Sans MS" panose="030F0702030302020204" pitchFamily="66" charset="0"/>
              </a:rPr>
              <a:t>cyclase</a:t>
            </a:r>
            <a:r>
              <a:rPr lang="en-US" sz="3100" b="1" dirty="0" smtClean="0">
                <a:latin typeface="Comic Sans MS" panose="030F0702030302020204" pitchFamily="66" charset="0"/>
              </a:rPr>
              <a:t>, </a:t>
            </a:r>
          </a:p>
          <a:p>
            <a:pPr marL="274320" indent="-274320" eaLnBrk="1" fontAlgn="auto" hangingPunct="1">
              <a:spcAft>
                <a:spcPts val="0"/>
              </a:spcAft>
              <a:buFont typeface="Arial" pitchFamily="34" charset="0"/>
              <a:buNone/>
              <a:defRPr/>
            </a:pPr>
            <a:r>
              <a:rPr lang="en-US" sz="3100" b="1" dirty="0" smtClean="0">
                <a:latin typeface="Comic Sans MS" panose="030F0702030302020204" pitchFamily="66" charset="0"/>
              </a:rPr>
              <a:t>	-</a:t>
            </a:r>
            <a:r>
              <a:rPr lang="en-US" sz="3100" b="1" dirty="0" err="1" smtClean="0">
                <a:latin typeface="Comic Sans MS" panose="030F0702030302020204" pitchFamily="66" charset="0"/>
              </a:rPr>
              <a:t>phospholipase</a:t>
            </a:r>
            <a:r>
              <a:rPr lang="en-US" sz="3100" b="1" dirty="0" smtClean="0">
                <a:latin typeface="Comic Sans MS" panose="030F0702030302020204" pitchFamily="66" charset="0"/>
              </a:rPr>
              <a:t> C, </a:t>
            </a:r>
          </a:p>
          <a:p>
            <a:pPr marL="274320" indent="-274320" eaLnBrk="1" fontAlgn="auto" hangingPunct="1">
              <a:spcAft>
                <a:spcPts val="0"/>
              </a:spcAft>
              <a:buFont typeface="Arial" pitchFamily="34" charset="0"/>
              <a:buNone/>
              <a:defRPr/>
            </a:pPr>
            <a:r>
              <a:rPr lang="en-US" sz="3100" b="1" dirty="0" smtClean="0">
                <a:latin typeface="Comic Sans MS" panose="030F0702030302020204" pitchFamily="66" charset="0"/>
              </a:rPr>
              <a:t>	-cyclic GMP </a:t>
            </a:r>
            <a:r>
              <a:rPr lang="en-US" sz="3100" b="1" dirty="0" err="1" smtClean="0">
                <a:latin typeface="Comic Sans MS" panose="030F0702030302020204" pitchFamily="66" charset="0"/>
              </a:rPr>
              <a:t>phosphodiesterase</a:t>
            </a:r>
            <a:r>
              <a:rPr lang="en-US" sz="3100" b="1" dirty="0" smtClean="0">
                <a:latin typeface="Comic Sans MS" panose="030F0702030302020204" pitchFamily="66" charset="0"/>
              </a:rPr>
              <a:t> (PDE6), </a:t>
            </a:r>
          </a:p>
          <a:p>
            <a:pPr marL="274320" indent="-274320" eaLnBrk="1" fontAlgn="auto" hangingPunct="1">
              <a:spcAft>
                <a:spcPts val="0"/>
              </a:spcAft>
              <a:buFont typeface="Arial" pitchFamily="34" charset="0"/>
              <a:buNone/>
              <a:defRPr/>
            </a:pPr>
            <a:r>
              <a:rPr lang="en-US" sz="3100" b="1" dirty="0" smtClean="0">
                <a:latin typeface="Comic Sans MS" panose="030F0702030302020204" pitchFamily="66" charset="0"/>
              </a:rPr>
              <a:t>	-membrane ion channels selective for Ca</a:t>
            </a:r>
            <a:r>
              <a:rPr lang="en-US" sz="3100" b="1" baseline="30000" dirty="0" smtClean="0">
                <a:latin typeface="Comic Sans MS" panose="030F0702030302020204" pitchFamily="66" charset="0"/>
              </a:rPr>
              <a:t>2+</a:t>
            </a:r>
            <a:r>
              <a:rPr lang="en-US" sz="3100" b="1" dirty="0" smtClean="0">
                <a:latin typeface="Comic Sans MS" panose="030F0702030302020204" pitchFamily="66" charset="0"/>
              </a:rPr>
              <a:t> and K</a:t>
            </a:r>
            <a:r>
              <a:rPr lang="en-US" sz="3100" b="1" baseline="30000" dirty="0" smtClean="0">
                <a:latin typeface="Comic Sans MS" panose="030F0702030302020204" pitchFamily="66" charset="0"/>
              </a:rPr>
              <a:t>+</a:t>
            </a:r>
            <a:r>
              <a:rPr lang="en-US" sz="3100" b="1" dirty="0" smtClean="0">
                <a:latin typeface="Comic Sans MS" panose="030F0702030302020204" pitchFamily="66" charset="0"/>
              </a:rPr>
              <a:t>. </a:t>
            </a:r>
          </a:p>
          <a:p>
            <a:pPr marL="274320" indent="-274320"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3313872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sz="quarter" idx="1"/>
          </p:nvPr>
        </p:nvSpPr>
        <p:spPr>
          <a:xfrm>
            <a:off x="228600" y="685800"/>
            <a:ext cx="8610600" cy="5788025"/>
          </a:xfrm>
        </p:spPr>
        <p:txBody>
          <a:bodyPr>
            <a:normAutofit/>
          </a:bodyPr>
          <a:lstStyle/>
          <a:p>
            <a:pPr eaLnBrk="1" hangingPunct="1">
              <a:buFont typeface="Arial" charset="0"/>
              <a:buChar char="•"/>
            </a:pPr>
            <a:r>
              <a:rPr lang="en-US" sz="2400" dirty="0" smtClean="0">
                <a:latin typeface="Comic Sans MS" panose="030F0702030302020204" pitchFamily="66" charset="0"/>
              </a:rPr>
              <a:t>The subunits fall into four families (G</a:t>
            </a:r>
            <a:r>
              <a:rPr lang="en-US" sz="2400" baseline="-25000" dirty="0" smtClean="0">
                <a:latin typeface="Comic Sans MS" panose="030F0702030302020204" pitchFamily="66" charset="0"/>
              </a:rPr>
              <a:t>s</a:t>
            </a:r>
            <a:r>
              <a:rPr lang="en-US" sz="2400" dirty="0" smtClean="0">
                <a:latin typeface="Comic Sans MS" panose="030F0702030302020204" pitchFamily="66" charset="0"/>
              </a:rPr>
              <a:t>, </a:t>
            </a:r>
            <a:r>
              <a:rPr lang="en-US" sz="2400" dirty="0" err="1" smtClean="0">
                <a:latin typeface="Comic Sans MS" panose="030F0702030302020204" pitchFamily="66" charset="0"/>
              </a:rPr>
              <a:t>G</a:t>
            </a:r>
            <a:r>
              <a:rPr lang="en-US" sz="2400" baseline="-25000" dirty="0" err="1" smtClean="0">
                <a:latin typeface="Comic Sans MS" panose="030F0702030302020204" pitchFamily="66" charset="0"/>
              </a:rPr>
              <a:t>i</a:t>
            </a:r>
            <a:r>
              <a:rPr lang="en-US" sz="2400" dirty="0" smtClean="0">
                <a:latin typeface="Comic Sans MS" panose="030F0702030302020204" pitchFamily="66" charset="0"/>
              </a:rPr>
              <a:t>, </a:t>
            </a:r>
            <a:r>
              <a:rPr lang="en-US" sz="2400" dirty="0" err="1" smtClean="0">
                <a:latin typeface="Comic Sans MS" panose="030F0702030302020204" pitchFamily="66" charset="0"/>
              </a:rPr>
              <a:t>G</a:t>
            </a:r>
            <a:r>
              <a:rPr lang="en-US" sz="2400" baseline="-25000" dirty="0" err="1" smtClean="0">
                <a:latin typeface="Comic Sans MS" panose="030F0702030302020204" pitchFamily="66" charset="0"/>
              </a:rPr>
              <a:t>q</a:t>
            </a:r>
            <a:r>
              <a:rPr lang="en-US" sz="2400" dirty="0" smtClean="0">
                <a:latin typeface="Comic Sans MS" panose="030F0702030302020204" pitchFamily="66" charset="0"/>
              </a:rPr>
              <a:t>, and G</a:t>
            </a:r>
            <a:r>
              <a:rPr lang="en-US" sz="2400" baseline="-25000" dirty="0" smtClean="0">
                <a:latin typeface="Comic Sans MS" panose="030F0702030302020204" pitchFamily="66" charset="0"/>
              </a:rPr>
              <a:t>12/13</a:t>
            </a:r>
            <a:r>
              <a:rPr lang="en-US" sz="2400" dirty="0" smtClean="0">
                <a:latin typeface="Comic Sans MS" panose="030F0702030302020204" pitchFamily="66" charset="0"/>
              </a:rPr>
              <a:t>). </a:t>
            </a:r>
          </a:p>
          <a:p>
            <a:pPr eaLnBrk="1" hangingPunct="1">
              <a:buNone/>
            </a:pPr>
            <a:endParaRPr lang="en-US" sz="2400" dirty="0" smtClean="0">
              <a:latin typeface="Comic Sans MS" panose="030F0702030302020204" pitchFamily="66" charset="0"/>
            </a:endParaRPr>
          </a:p>
          <a:p>
            <a:pPr eaLnBrk="1" hangingPunct="1">
              <a:buFont typeface="Arial" charset="0"/>
              <a:buChar char="•"/>
            </a:pPr>
            <a:r>
              <a:rPr lang="en-US" sz="2400" dirty="0" smtClean="0">
                <a:latin typeface="Comic Sans MS" panose="030F0702030302020204" pitchFamily="66" charset="0"/>
              </a:rPr>
              <a:t>The </a:t>
            </a:r>
            <a:r>
              <a:rPr lang="en-US" sz="2400" b="1" dirty="0" smtClean="0">
                <a:latin typeface="Comic Sans MS" panose="030F0702030302020204" pitchFamily="66" charset="0"/>
              </a:rPr>
              <a:t>G</a:t>
            </a:r>
            <a:r>
              <a:rPr lang="en-US" sz="2400" b="1" baseline="-25000" dirty="0" smtClean="0">
                <a:latin typeface="Comic Sans MS" panose="030F0702030302020204" pitchFamily="66" charset="0"/>
              </a:rPr>
              <a:t>s</a:t>
            </a:r>
            <a:r>
              <a:rPr lang="en-US" sz="2400" dirty="0" smtClean="0">
                <a:latin typeface="Comic Sans MS" panose="030F0702030302020204" pitchFamily="66" charset="0"/>
              </a:rPr>
              <a:t> </a:t>
            </a:r>
            <a:r>
              <a:rPr lang="el-GR" sz="2400" dirty="0" smtClean="0">
                <a:latin typeface="Comic Sans MS" panose="030F0702030302020204" pitchFamily="66" charset="0"/>
              </a:rPr>
              <a:t>α</a:t>
            </a:r>
            <a:r>
              <a:rPr lang="en-US" sz="2400" dirty="0" smtClean="0">
                <a:latin typeface="Comic Sans MS" panose="030F0702030302020204" pitchFamily="66" charset="0"/>
              </a:rPr>
              <a:t>-subunit uniformly activates </a:t>
            </a:r>
            <a:r>
              <a:rPr lang="en-US" sz="2400" dirty="0" err="1" smtClean="0">
                <a:latin typeface="Comic Sans MS" panose="030F0702030302020204" pitchFamily="66" charset="0"/>
              </a:rPr>
              <a:t>adenylyl</a:t>
            </a:r>
            <a:r>
              <a:rPr lang="en-US" sz="2400" dirty="0" smtClean="0">
                <a:latin typeface="Comic Sans MS" panose="030F0702030302020204" pitchFamily="66" charset="0"/>
              </a:rPr>
              <a:t> </a:t>
            </a:r>
            <a:r>
              <a:rPr lang="en-US" sz="2400" dirty="0" err="1" smtClean="0">
                <a:latin typeface="Comic Sans MS" panose="030F0702030302020204" pitchFamily="66" charset="0"/>
              </a:rPr>
              <a:t>cyclase</a:t>
            </a:r>
            <a:r>
              <a:rPr lang="en-US" sz="2400" dirty="0" smtClean="0">
                <a:latin typeface="Comic Sans MS" panose="030F0702030302020204" pitchFamily="66" charset="0"/>
              </a:rPr>
              <a:t>; </a:t>
            </a:r>
          </a:p>
          <a:p>
            <a:pPr eaLnBrk="1" hangingPunct="1">
              <a:buFont typeface="Arial" charset="0"/>
              <a:buChar char="•"/>
            </a:pPr>
            <a:r>
              <a:rPr lang="en-US" sz="2400" dirty="0" smtClean="0">
                <a:latin typeface="Comic Sans MS" panose="030F0702030302020204" pitchFamily="66" charset="0"/>
              </a:rPr>
              <a:t>the </a:t>
            </a:r>
            <a:r>
              <a:rPr lang="en-US" sz="2400" b="1" dirty="0" err="1" smtClean="0">
                <a:latin typeface="Comic Sans MS" panose="030F0702030302020204" pitchFamily="66" charset="0"/>
              </a:rPr>
              <a:t>G</a:t>
            </a:r>
            <a:r>
              <a:rPr lang="en-US" sz="2400" b="1" baseline="-25000" dirty="0" err="1" smtClean="0">
                <a:latin typeface="Comic Sans MS" panose="030F0702030302020204" pitchFamily="66" charset="0"/>
              </a:rPr>
              <a:t>i</a:t>
            </a:r>
            <a:r>
              <a:rPr lang="en-US" sz="2400" dirty="0" smtClean="0">
                <a:latin typeface="Comic Sans MS" panose="030F0702030302020204" pitchFamily="66" charset="0"/>
              </a:rPr>
              <a:t> </a:t>
            </a:r>
            <a:r>
              <a:rPr lang="el-GR" sz="2400" dirty="0" smtClean="0">
                <a:latin typeface="Comic Sans MS" panose="030F0702030302020204" pitchFamily="66" charset="0"/>
              </a:rPr>
              <a:t>α</a:t>
            </a:r>
            <a:r>
              <a:rPr lang="en-US" sz="2400" dirty="0" smtClean="0">
                <a:latin typeface="Comic Sans MS" panose="030F0702030302020204" pitchFamily="66" charset="0"/>
              </a:rPr>
              <a:t>-subunit can inhibit certain </a:t>
            </a:r>
            <a:r>
              <a:rPr lang="en-US" sz="2400" dirty="0" err="1" smtClean="0">
                <a:latin typeface="Comic Sans MS" panose="030F0702030302020204" pitchFamily="66" charset="0"/>
              </a:rPr>
              <a:t>isoforms</a:t>
            </a:r>
            <a:r>
              <a:rPr lang="en-US" sz="2400" dirty="0" smtClean="0">
                <a:latin typeface="Comic Sans MS" panose="030F0702030302020204" pitchFamily="66" charset="0"/>
              </a:rPr>
              <a:t> of </a:t>
            </a:r>
            <a:r>
              <a:rPr lang="en-US" sz="2400" dirty="0" err="1" smtClean="0">
                <a:latin typeface="Comic Sans MS" panose="030F0702030302020204" pitchFamily="66" charset="0"/>
              </a:rPr>
              <a:t>adenylyl</a:t>
            </a:r>
            <a:r>
              <a:rPr lang="en-US" sz="2400" dirty="0" smtClean="0">
                <a:latin typeface="Comic Sans MS" panose="030F0702030302020204" pitchFamily="66" charset="0"/>
              </a:rPr>
              <a:t> </a:t>
            </a:r>
            <a:r>
              <a:rPr lang="en-US" sz="2400" dirty="0" err="1" smtClean="0">
                <a:latin typeface="Comic Sans MS" panose="030F0702030302020204" pitchFamily="66" charset="0"/>
              </a:rPr>
              <a:t>cyclase</a:t>
            </a:r>
            <a:r>
              <a:rPr lang="en-US" sz="2400" dirty="0" smtClean="0">
                <a:latin typeface="Comic Sans MS" panose="030F0702030302020204" pitchFamily="66" charset="0"/>
              </a:rPr>
              <a:t>; </a:t>
            </a:r>
          </a:p>
          <a:p>
            <a:pPr eaLnBrk="1" hangingPunct="1">
              <a:buFont typeface="Arial" charset="0"/>
              <a:buChar char="•"/>
            </a:pPr>
            <a:r>
              <a:rPr lang="en-US" sz="2400" dirty="0" smtClean="0">
                <a:latin typeface="Comic Sans MS" panose="030F0702030302020204" pitchFamily="66" charset="0"/>
              </a:rPr>
              <a:t>the </a:t>
            </a:r>
            <a:r>
              <a:rPr lang="en-US" sz="2400" b="1" dirty="0" err="1" smtClean="0">
                <a:latin typeface="Comic Sans MS" panose="030F0702030302020204" pitchFamily="66" charset="0"/>
              </a:rPr>
              <a:t>G</a:t>
            </a:r>
            <a:r>
              <a:rPr lang="en-US" sz="2400" b="1" baseline="-25000" dirty="0" err="1" smtClean="0">
                <a:latin typeface="Comic Sans MS" panose="030F0702030302020204" pitchFamily="66" charset="0"/>
              </a:rPr>
              <a:t>q</a:t>
            </a:r>
            <a:r>
              <a:rPr lang="en-US" sz="2400" dirty="0" smtClean="0">
                <a:latin typeface="Comic Sans MS" panose="030F0702030302020204" pitchFamily="66" charset="0"/>
              </a:rPr>
              <a:t> </a:t>
            </a:r>
            <a:r>
              <a:rPr lang="el-GR" sz="2400" dirty="0" smtClean="0">
                <a:latin typeface="Comic Sans MS" panose="030F0702030302020204" pitchFamily="66" charset="0"/>
              </a:rPr>
              <a:t>α</a:t>
            </a:r>
            <a:r>
              <a:rPr lang="en-US" sz="2400" dirty="0" smtClean="0">
                <a:latin typeface="Comic Sans MS" panose="030F0702030302020204" pitchFamily="66" charset="0"/>
              </a:rPr>
              <a:t>-subunit activates all forms of </a:t>
            </a:r>
            <a:r>
              <a:rPr lang="en-US" sz="2400" dirty="0" err="1" smtClean="0">
                <a:latin typeface="Comic Sans MS" panose="030F0702030302020204" pitchFamily="66" charset="0"/>
              </a:rPr>
              <a:t>phospholipase</a:t>
            </a:r>
            <a:r>
              <a:rPr lang="en-US" sz="2400" dirty="0" smtClean="0">
                <a:latin typeface="Comic Sans MS" panose="030F0702030302020204" pitchFamily="66" charset="0"/>
              </a:rPr>
              <a:t> C; </a:t>
            </a:r>
          </a:p>
          <a:p>
            <a:pPr eaLnBrk="1" hangingPunct="1">
              <a:buFont typeface="Arial" charset="0"/>
              <a:buChar char="•"/>
            </a:pPr>
            <a:r>
              <a:rPr lang="en-US" sz="2400" dirty="0" smtClean="0">
                <a:latin typeface="Comic Sans MS" panose="030F0702030302020204" pitchFamily="66" charset="0"/>
              </a:rPr>
              <a:t>and the </a:t>
            </a:r>
            <a:r>
              <a:rPr lang="en-US" sz="2400" b="1" dirty="0" smtClean="0">
                <a:latin typeface="Comic Sans MS" panose="030F0702030302020204" pitchFamily="66" charset="0"/>
              </a:rPr>
              <a:t>G</a:t>
            </a:r>
            <a:r>
              <a:rPr lang="en-US" sz="2400" b="1" baseline="-25000" dirty="0" smtClean="0">
                <a:latin typeface="Comic Sans MS" panose="030F0702030302020204" pitchFamily="66" charset="0"/>
              </a:rPr>
              <a:t>12/13</a:t>
            </a:r>
            <a:r>
              <a:rPr lang="en-US" sz="2400" dirty="0" smtClean="0">
                <a:latin typeface="Comic Sans MS" panose="030F0702030302020204" pitchFamily="66" charset="0"/>
              </a:rPr>
              <a:t> </a:t>
            </a:r>
            <a:r>
              <a:rPr lang="el-GR" sz="2400" dirty="0" smtClean="0">
                <a:latin typeface="Comic Sans MS" panose="030F0702030302020204" pitchFamily="66" charset="0"/>
              </a:rPr>
              <a:t>α</a:t>
            </a:r>
            <a:r>
              <a:rPr lang="en-US" sz="2400" dirty="0" smtClean="0">
                <a:latin typeface="Comic Sans MS" panose="030F0702030302020204" pitchFamily="66" charset="0"/>
              </a:rPr>
              <a:t>-subunits couple to guanine nucleotide exchange factors (GEFs), such as p115RhoGEF for the small GTP-binding proteins Rho and </a:t>
            </a:r>
            <a:r>
              <a:rPr lang="en-US" sz="2400" dirty="0" err="1" smtClean="0">
                <a:latin typeface="Comic Sans MS" panose="030F0702030302020204" pitchFamily="66" charset="0"/>
              </a:rPr>
              <a:t>Rac</a:t>
            </a:r>
            <a:r>
              <a:rPr lang="en-US" sz="2400" dirty="0" smtClean="0">
                <a:latin typeface="Comic Sans MS" panose="030F0702030302020204" pitchFamily="66" charset="0"/>
              </a:rPr>
              <a:t>. </a:t>
            </a:r>
          </a:p>
        </p:txBody>
      </p:sp>
    </p:spTree>
    <p:extLst>
      <p:ext uri="{BB962C8B-B14F-4D97-AF65-F5344CB8AC3E}">
        <p14:creationId xmlns:p14="http://schemas.microsoft.com/office/powerpoint/2010/main" val="2975345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3290158"/>
            <a:ext cx="8229600" cy="1146047"/>
          </a:xfrm>
          <a:prstGeom prst="rect">
            <a:avLst/>
          </a:prstGeom>
        </p:spPr>
      </p:pic>
      <p:pic>
        <p:nvPicPr>
          <p:cNvPr id="6" name="Picture 5"/>
          <p:cNvPicPr>
            <a:picLocks noChangeAspect="1"/>
          </p:cNvPicPr>
          <p:nvPr/>
        </p:nvPicPr>
        <p:blipFill>
          <a:blip r:embed="rId4"/>
          <a:stretch>
            <a:fillRect/>
          </a:stretch>
        </p:blipFill>
        <p:spPr>
          <a:xfrm>
            <a:off x="990600" y="914400"/>
            <a:ext cx="6553200" cy="4953000"/>
          </a:xfrm>
          <a:prstGeom prst="rect">
            <a:avLst/>
          </a:prstGeom>
        </p:spPr>
      </p:pic>
    </p:spTree>
    <p:extLst>
      <p:ext uri="{BB962C8B-B14F-4D97-AF65-F5344CB8AC3E}">
        <p14:creationId xmlns:p14="http://schemas.microsoft.com/office/powerpoint/2010/main" val="278262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extLst>
      <p:ext uri="{BB962C8B-B14F-4D97-AF65-F5344CB8AC3E}">
        <p14:creationId xmlns:p14="http://schemas.microsoft.com/office/powerpoint/2010/main" val="3954084815"/>
      </p:ext>
    </p:extLst>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extLst>
      <p:ext uri="{BB962C8B-B14F-4D97-AF65-F5344CB8AC3E}">
        <p14:creationId xmlns:p14="http://schemas.microsoft.com/office/powerpoint/2010/main" val="2944118456"/>
      </p:ext>
    </p:extLst>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smtClean="0">
                <a:latin typeface="Comic Sans MS" panose="030F0702030302020204" pitchFamily="66" charset="0"/>
              </a:rPr>
              <a:t>6. Classify and describe types of adverse drug reactions</a:t>
            </a:r>
          </a:p>
          <a:p>
            <a:pPr marL="0" indent="0">
              <a:buNone/>
            </a:pPr>
            <a:r>
              <a:rPr lang="en-US" sz="2400" dirty="0" smtClean="0">
                <a:latin typeface="Comic Sans MS" panose="030F0702030302020204" pitchFamily="66" charset="0"/>
              </a:rPr>
              <a:t>7. </a:t>
            </a:r>
            <a:r>
              <a:rPr lang="en-US" sz="2400" dirty="0">
                <a:latin typeface="Comic Sans MS" panose="030F0702030302020204" pitchFamily="66" charset="0"/>
              </a:rPr>
              <a:t>Classify and describe types of </a:t>
            </a:r>
            <a:r>
              <a:rPr lang="en-US" sz="2400" dirty="0" smtClean="0">
                <a:latin typeface="Comic Sans MS" panose="030F0702030302020204" pitchFamily="66" charset="0"/>
              </a:rPr>
              <a:t>drug interaction</a:t>
            </a:r>
            <a:endParaRPr lang="en-US" sz="2400" dirty="0">
              <a:latin typeface="Comic Sans MS" panose="030F0702030302020204" pitchFamily="66" charset="0"/>
            </a:endParaRPr>
          </a:p>
        </p:txBody>
      </p:sp>
    </p:spTree>
    <p:extLst>
      <p:ext uri="{BB962C8B-B14F-4D97-AF65-F5344CB8AC3E}">
        <p14:creationId xmlns:p14="http://schemas.microsoft.com/office/powerpoint/2010/main" val="3694232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7" name="Picture 3"/>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511496059"/>
      </p:ext>
    </p:extLst>
  </p:cSld>
  <p:clrMapOvr>
    <a:masterClrMapping/>
  </p:clrMapOvr>
  <p:transition spd="slow">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9"/>
            <a:ext cx="8229600" cy="563562"/>
          </a:xfrm>
        </p:spPr>
        <p:txBody>
          <a:bodyPr/>
          <a:lstStyle/>
          <a:p>
            <a:pPr eaLnBrk="1" fontAlgn="auto" hangingPunct="1">
              <a:spcAft>
                <a:spcPts val="0"/>
              </a:spcAft>
              <a:defRPr/>
            </a:pPr>
            <a:r>
              <a:rPr lang="en-US" b="1" dirty="0" smtClean="0"/>
              <a:t>Adenylyl cyclase-</a:t>
            </a:r>
            <a:r>
              <a:rPr lang="en-US" b="1" dirty="0" err="1" smtClean="0"/>
              <a:t>cAMP</a:t>
            </a:r>
            <a:r>
              <a:rPr lang="en-US" b="1" dirty="0" smtClean="0"/>
              <a:t> pathway</a:t>
            </a:r>
            <a:endParaRPr lang="en-US" dirty="0" smtClean="0"/>
          </a:p>
        </p:txBody>
      </p:sp>
      <p:sp>
        <p:nvSpPr>
          <p:cNvPr id="37891" name="Content Placeholder 2"/>
          <p:cNvSpPr>
            <a:spLocks noGrp="1"/>
          </p:cNvSpPr>
          <p:nvPr>
            <p:ph sz="quarter" idx="1"/>
          </p:nvPr>
        </p:nvSpPr>
        <p:spPr>
          <a:xfrm>
            <a:off x="685800" y="870858"/>
            <a:ext cx="7467600" cy="4873625"/>
          </a:xfrm>
        </p:spPr>
        <p:txBody>
          <a:bodyPr>
            <a:normAutofit lnSpcReduction="10000"/>
          </a:bodyPr>
          <a:lstStyle/>
          <a:p>
            <a:pPr>
              <a:buNone/>
            </a:pPr>
            <a:r>
              <a:rPr lang="en-US" b="1" dirty="0" smtClean="0"/>
              <a:t>   </a:t>
            </a:r>
            <a:r>
              <a:rPr lang="en-US" dirty="0" smtClean="0"/>
              <a:t>↑</a:t>
            </a:r>
            <a:r>
              <a:rPr lang="en-US" b="1" dirty="0" smtClean="0"/>
              <a:t> </a:t>
            </a:r>
            <a:r>
              <a:rPr lang="en-US" b="1" dirty="0" err="1" smtClean="0"/>
              <a:t>cAMP</a:t>
            </a:r>
            <a:r>
              <a:rPr lang="en-US" b="1" dirty="0" smtClean="0"/>
              <a:t> (2</a:t>
            </a:r>
            <a:r>
              <a:rPr lang="en-US" b="1" baseline="30000" dirty="0" smtClean="0"/>
              <a:t>nd</a:t>
            </a:r>
            <a:r>
              <a:rPr lang="en-US" b="1" dirty="0" smtClean="0"/>
              <a:t> messenger)</a:t>
            </a:r>
          </a:p>
          <a:p>
            <a:pPr eaLnBrk="1" hangingPunct="1">
              <a:buFont typeface="Arial" charset="0"/>
              <a:buNone/>
            </a:pPr>
            <a:endParaRPr lang="en-US" b="1" dirty="0" smtClean="0"/>
          </a:p>
          <a:p>
            <a:pPr eaLnBrk="1" hangingPunct="1">
              <a:buFont typeface="Arial" charset="0"/>
              <a:buNone/>
            </a:pPr>
            <a:r>
              <a:rPr lang="en-US" b="1" dirty="0" smtClean="0"/>
              <a:t>   PK</a:t>
            </a:r>
            <a:r>
              <a:rPr lang="en-US" sz="1600" b="1" dirty="0" smtClean="0"/>
              <a:t>A</a:t>
            </a:r>
            <a:r>
              <a:rPr lang="en-US" b="1" dirty="0" smtClean="0"/>
              <a:t> </a:t>
            </a:r>
            <a:r>
              <a:rPr lang="en-US" b="1" dirty="0" err="1" smtClean="0"/>
              <a:t>phosphorylation</a:t>
            </a:r>
            <a:endParaRPr lang="en-US" b="1" dirty="0" smtClean="0"/>
          </a:p>
          <a:p>
            <a:pPr eaLnBrk="1" hangingPunct="1">
              <a:buFont typeface="Arial" charset="0"/>
              <a:buNone/>
            </a:pPr>
            <a:endParaRPr lang="en-US" b="1" dirty="0" smtClean="0"/>
          </a:p>
          <a:p>
            <a:pPr eaLnBrk="1" hangingPunct="1">
              <a:buFont typeface="Arial" charset="0"/>
              <a:buNone/>
            </a:pPr>
            <a:r>
              <a:rPr lang="en-US" b="1" dirty="0" smtClean="0"/>
              <a:t>   Various functions</a:t>
            </a:r>
          </a:p>
          <a:p>
            <a:pPr eaLnBrk="1" hangingPunct="1">
              <a:buFont typeface="Arial" charset="0"/>
              <a:buNone/>
            </a:pPr>
            <a:r>
              <a:rPr lang="en-US" dirty="0" smtClean="0"/>
              <a:t>	-↑ heart contraction</a:t>
            </a:r>
          </a:p>
          <a:p>
            <a:pPr eaLnBrk="1" hangingPunct="1">
              <a:buFont typeface="Arial" charset="0"/>
              <a:buNone/>
            </a:pPr>
            <a:r>
              <a:rPr lang="en-US" dirty="0" smtClean="0"/>
              <a:t>	-Smooth </a:t>
            </a:r>
            <a:r>
              <a:rPr lang="en-US" dirty="0" err="1" smtClean="0"/>
              <a:t>mus</a:t>
            </a:r>
            <a:r>
              <a:rPr lang="en-US" dirty="0" smtClean="0"/>
              <a:t> relaxation</a:t>
            </a:r>
          </a:p>
          <a:p>
            <a:pPr eaLnBrk="1" hangingPunct="1">
              <a:buFont typeface="Arial" charset="0"/>
              <a:buNone/>
            </a:pPr>
            <a:r>
              <a:rPr lang="en-US" dirty="0" smtClean="0"/>
              <a:t>	-</a:t>
            </a:r>
            <a:r>
              <a:rPr lang="en-US" dirty="0" err="1" smtClean="0"/>
              <a:t>Glycogenolysis</a:t>
            </a:r>
            <a:endParaRPr lang="en-US" dirty="0" smtClean="0"/>
          </a:p>
          <a:p>
            <a:pPr eaLnBrk="1" hangingPunct="1">
              <a:buFont typeface="Arial" charset="0"/>
              <a:buNone/>
            </a:pPr>
            <a:r>
              <a:rPr lang="en-US" dirty="0" smtClean="0"/>
              <a:t>	-</a:t>
            </a:r>
            <a:r>
              <a:rPr lang="en-US" dirty="0" err="1" smtClean="0"/>
              <a:t>lipolysis</a:t>
            </a:r>
            <a:endParaRPr lang="en-US" dirty="0" smtClean="0"/>
          </a:p>
        </p:txBody>
      </p:sp>
      <p:sp>
        <p:nvSpPr>
          <p:cNvPr id="4" name="Down Arrow 3"/>
          <p:cNvSpPr/>
          <p:nvPr/>
        </p:nvSpPr>
        <p:spPr>
          <a:xfrm>
            <a:off x="2156952" y="1348242"/>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a:off x="2190136" y="2591411"/>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480749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0" y="0"/>
            <a:ext cx="9144000" cy="6857999"/>
          </a:xfrm>
          <a:prstGeom prst="rect">
            <a:avLst/>
          </a:prstGeom>
          <a:noFill/>
          <a:ln w="9525">
            <a:noFill/>
            <a:miter lim="800000"/>
            <a:headEnd/>
            <a:tailEnd/>
          </a:ln>
          <a:effectLst/>
        </p:spPr>
      </p:pic>
    </p:spTree>
    <p:extLst>
      <p:ext uri="{BB962C8B-B14F-4D97-AF65-F5344CB8AC3E}">
        <p14:creationId xmlns:p14="http://schemas.microsoft.com/office/powerpoint/2010/main" val="992840410"/>
      </p:ext>
    </p:extLst>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792162"/>
          </a:xfrm>
        </p:spPr>
        <p:txBody>
          <a:bodyPr/>
          <a:lstStyle/>
          <a:p>
            <a:pPr algn="l" eaLnBrk="1" fontAlgn="auto" hangingPunct="1">
              <a:spcAft>
                <a:spcPts val="0"/>
              </a:spcAft>
              <a:defRPr/>
            </a:pPr>
            <a:r>
              <a:rPr lang="en-US" sz="3600" dirty="0" smtClean="0">
                <a:latin typeface="Comic Sans MS" panose="030F0702030302020204" pitchFamily="66" charset="0"/>
              </a:rPr>
              <a:t>Enzyme linked receptors</a:t>
            </a:r>
          </a:p>
        </p:txBody>
      </p:sp>
      <p:sp>
        <p:nvSpPr>
          <p:cNvPr id="41987" name="Content Placeholder 2"/>
          <p:cNvSpPr>
            <a:spLocks noGrp="1"/>
          </p:cNvSpPr>
          <p:nvPr>
            <p:ph sz="quarter" idx="1"/>
          </p:nvPr>
        </p:nvSpPr>
        <p:spPr>
          <a:xfrm>
            <a:off x="152400" y="1295400"/>
            <a:ext cx="8458200" cy="4340225"/>
          </a:xfrm>
        </p:spPr>
        <p:txBody>
          <a:bodyPr/>
          <a:lstStyle/>
          <a:p>
            <a:pPr eaLnBrk="1" hangingPunct="1"/>
            <a:r>
              <a:rPr lang="en-US" sz="2400" dirty="0" smtClean="0">
                <a:latin typeface="Comic Sans MS" panose="030F0702030302020204" pitchFamily="66" charset="0"/>
              </a:rPr>
              <a:t>With intrinsic enzymatic activity.</a:t>
            </a:r>
          </a:p>
          <a:p>
            <a:pPr eaLnBrk="1" hangingPunct="1">
              <a:buNone/>
            </a:pPr>
            <a:endParaRPr lang="en-US" sz="2400" dirty="0" smtClean="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1371600" y="1928812"/>
            <a:ext cx="6324600" cy="4014788"/>
          </a:xfrm>
          <a:prstGeom prst="rect">
            <a:avLst/>
          </a:prstGeom>
        </p:spPr>
      </p:pic>
    </p:spTree>
    <p:extLst>
      <p:ext uri="{BB962C8B-B14F-4D97-AF65-F5344CB8AC3E}">
        <p14:creationId xmlns:p14="http://schemas.microsoft.com/office/powerpoint/2010/main" val="3448745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fontScale="90000"/>
          </a:bodyPr>
          <a:lstStyle/>
          <a:p>
            <a:pPr eaLnBrk="1" fontAlgn="auto" hangingPunct="1">
              <a:spcAft>
                <a:spcPts val="0"/>
              </a:spcAft>
              <a:defRPr/>
            </a:pPr>
            <a:r>
              <a:rPr lang="en-US" sz="3600" b="1" dirty="0" smtClean="0">
                <a:latin typeface="Comic Sans MS" panose="030F0702030302020204" pitchFamily="66" charset="0"/>
              </a:rPr>
              <a:t>Receptors regulating gene expression</a:t>
            </a:r>
            <a:endParaRPr lang="en-US" sz="3600" b="1" dirty="0">
              <a:latin typeface="Comic Sans MS" panose="030F0702030302020204" pitchFamily="66" charset="0"/>
            </a:endParaRPr>
          </a:p>
        </p:txBody>
      </p:sp>
      <p:sp>
        <p:nvSpPr>
          <p:cNvPr id="45059" name="Content Placeholder 2"/>
          <p:cNvSpPr>
            <a:spLocks noGrp="1"/>
          </p:cNvSpPr>
          <p:nvPr>
            <p:ph sz="quarter" idx="1"/>
          </p:nvPr>
        </p:nvSpPr>
        <p:spPr>
          <a:xfrm>
            <a:off x="152400" y="1600200"/>
            <a:ext cx="8915400" cy="4873625"/>
          </a:xfrm>
        </p:spPr>
        <p:txBody>
          <a:bodyPr>
            <a:normAutofit/>
          </a:bodyPr>
          <a:lstStyle/>
          <a:p>
            <a:pPr eaLnBrk="1" hangingPunct="1">
              <a:buFont typeface="Arial" charset="0"/>
              <a:buChar char="•"/>
            </a:pPr>
            <a:r>
              <a:rPr lang="en-US" sz="2400" dirty="0" smtClean="0">
                <a:latin typeface="Comic Sans MS" panose="030F0702030302020204" pitchFamily="66" charset="0"/>
              </a:rPr>
              <a:t>Several biologic </a:t>
            </a:r>
            <a:r>
              <a:rPr lang="en-US" sz="2400" dirty="0" err="1" smtClean="0">
                <a:latin typeface="Comic Sans MS" panose="030F0702030302020204" pitchFamily="66" charset="0"/>
              </a:rPr>
              <a:t>ligands</a:t>
            </a:r>
            <a:r>
              <a:rPr lang="en-US" sz="2400" dirty="0" smtClean="0">
                <a:latin typeface="Comic Sans MS" panose="030F0702030302020204" pitchFamily="66" charset="0"/>
              </a:rPr>
              <a:t> are sufficiently lipid-soluble to cross the plasma membrane and act on intracellular receptors. </a:t>
            </a:r>
          </a:p>
          <a:p>
            <a:pPr eaLnBrk="1" hangingPunct="1">
              <a:buNone/>
            </a:pPr>
            <a:r>
              <a:rPr lang="en-US" sz="2400" dirty="0" smtClean="0">
                <a:latin typeface="Comic Sans MS" panose="030F0702030302020204" pitchFamily="66" charset="0"/>
              </a:rPr>
              <a:t>     e.g. </a:t>
            </a:r>
          </a:p>
          <a:p>
            <a:pPr eaLnBrk="1" hangingPunct="1">
              <a:buNone/>
            </a:pPr>
            <a:r>
              <a:rPr lang="en-US" sz="2400" dirty="0" smtClean="0">
                <a:latin typeface="Comic Sans MS" panose="030F0702030302020204" pitchFamily="66" charset="0"/>
              </a:rPr>
              <a:t>    steroids (corticosteroids, </a:t>
            </a:r>
            <a:r>
              <a:rPr lang="en-US" sz="2400" dirty="0" err="1" smtClean="0">
                <a:latin typeface="Comic Sans MS" panose="030F0702030302020204" pitchFamily="66" charset="0"/>
              </a:rPr>
              <a:t>mineralocorticoids</a:t>
            </a:r>
            <a:r>
              <a:rPr lang="en-US" sz="2400" dirty="0" smtClean="0">
                <a:latin typeface="Comic Sans MS" panose="030F0702030302020204" pitchFamily="66" charset="0"/>
              </a:rPr>
              <a:t>, sex steroids, vitamin D), and thyroid hormone, whose receptors stimulate the transcription of genes by binding to specific DNA sequences near the gene whose expression is to be regulated. </a:t>
            </a:r>
          </a:p>
          <a:p>
            <a:pPr eaLnBrk="1" hangingPunct="1">
              <a:buNone/>
            </a:pPr>
            <a:endParaRPr lang="en-US" sz="2400" dirty="0" smtClean="0">
              <a:latin typeface="Comic Sans MS" panose="030F0702030302020204" pitchFamily="66" charset="0"/>
            </a:endParaRPr>
          </a:p>
          <a:p>
            <a:pPr eaLnBrk="1" hangingPunct="1">
              <a:buFont typeface="Arial" charset="0"/>
              <a:buChar char="•"/>
            </a:pPr>
            <a:r>
              <a:rPr lang="en-US" sz="2400" dirty="0" smtClean="0">
                <a:latin typeface="Comic Sans MS" panose="030F0702030302020204" pitchFamily="66" charset="0"/>
              </a:rPr>
              <a:t>Target DNA sequences called </a:t>
            </a:r>
            <a:r>
              <a:rPr lang="en-US" sz="2400" b="1" dirty="0" smtClean="0">
                <a:latin typeface="Comic Sans MS" panose="030F0702030302020204" pitchFamily="66" charset="0"/>
              </a:rPr>
              <a:t>response elements.</a:t>
            </a:r>
            <a:endParaRPr lang="en-US" sz="2400" dirty="0" smtClean="0">
              <a:latin typeface="Comic Sans MS" panose="030F0702030302020204" pitchFamily="66" charset="0"/>
            </a:endParaRPr>
          </a:p>
        </p:txBody>
      </p:sp>
    </p:spTree>
    <p:extLst>
      <p:ext uri="{BB962C8B-B14F-4D97-AF65-F5344CB8AC3E}">
        <p14:creationId xmlns:p14="http://schemas.microsoft.com/office/powerpoint/2010/main" val="1125425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lstStyle/>
          <a:p>
            <a:r>
              <a:rPr lang="en-US" sz="3600" smtClean="0">
                <a:latin typeface="Comic Sans MS" panose="030F0702030302020204" pitchFamily="66" charset="0"/>
              </a:rPr>
              <a:t>Mechanism of action of corticosteroids</a:t>
            </a:r>
            <a:endParaRPr lang="en-US" sz="3600" dirty="0">
              <a:latin typeface="Comic Sans MS" panose="030F0702030302020204" pitchFamily="66" charset="0"/>
            </a:endParaRPr>
          </a:p>
        </p:txBody>
      </p:sp>
      <p:pic>
        <p:nvPicPr>
          <p:cNvPr id="4" name="Content Placeholder 3"/>
          <p:cNvPicPr>
            <a:picLocks noGrp="1" noChangeAspect="1"/>
          </p:cNvPicPr>
          <p:nvPr>
            <p:ph idx="1"/>
          </p:nvPr>
        </p:nvPicPr>
        <p:blipFill>
          <a:blip r:embed="rId3"/>
          <a:stretch>
            <a:fillRect/>
          </a:stretch>
        </p:blipFill>
        <p:spPr>
          <a:xfrm>
            <a:off x="76200" y="990600"/>
            <a:ext cx="8610600" cy="3962400"/>
          </a:xfrm>
          <a:prstGeom prst="rect">
            <a:avLst/>
          </a:prstGeom>
        </p:spPr>
      </p:pic>
    </p:spTree>
    <p:extLst>
      <p:ext uri="{BB962C8B-B14F-4D97-AF65-F5344CB8AC3E}">
        <p14:creationId xmlns:p14="http://schemas.microsoft.com/office/powerpoint/2010/main" val="3582865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525963"/>
          </a:xfrm>
        </p:spPr>
        <p:txBody>
          <a:bodyPr/>
          <a:lstStyle/>
          <a:p>
            <a:pPr marL="0" indent="0">
              <a:buNone/>
            </a:pPr>
            <a:r>
              <a:rPr lang="en-US" sz="2400" dirty="0" smtClean="0">
                <a:latin typeface="Comic Sans MS" panose="030F0702030302020204" pitchFamily="66" charset="0"/>
              </a:rPr>
              <a:t>Question Time</a:t>
            </a:r>
          </a:p>
          <a:p>
            <a:pPr marL="0" indent="0">
              <a:buNone/>
            </a:pPr>
            <a:r>
              <a:rPr lang="en-US" sz="2400" dirty="0" smtClean="0">
                <a:latin typeface="Comic Sans MS" panose="030F0702030302020204" pitchFamily="66" charset="0"/>
              </a:rPr>
              <a:t>Which one of the following  drug  binds to enzyme linked receptor?</a:t>
            </a:r>
          </a:p>
          <a:p>
            <a:pPr marL="514350" indent="-514350">
              <a:buAutoNum type="alphaLcPeriod"/>
            </a:pPr>
            <a:r>
              <a:rPr lang="en-US" sz="2400" dirty="0" err="1" smtClean="0">
                <a:latin typeface="Comic Sans MS" panose="030F0702030302020204" pitchFamily="66" charset="0"/>
              </a:rPr>
              <a:t>Garbapentine</a:t>
            </a:r>
            <a:endParaRPr lang="en-US" sz="2400" dirty="0" smtClean="0">
              <a:latin typeface="Comic Sans MS" panose="030F0702030302020204" pitchFamily="66" charset="0"/>
            </a:endParaRPr>
          </a:p>
          <a:p>
            <a:pPr marL="514350" indent="-514350">
              <a:buAutoNum type="alphaLcPeriod"/>
            </a:pPr>
            <a:r>
              <a:rPr lang="en-US" sz="2400" dirty="0" smtClean="0">
                <a:latin typeface="Comic Sans MS" panose="030F0702030302020204" pitchFamily="66" charset="0"/>
              </a:rPr>
              <a:t>Prednisolone</a:t>
            </a:r>
          </a:p>
          <a:p>
            <a:pPr marL="514350" indent="-514350">
              <a:buAutoNum type="alphaLcPeriod"/>
            </a:pPr>
            <a:r>
              <a:rPr lang="en-US" sz="2400" dirty="0" smtClean="0">
                <a:latin typeface="Comic Sans MS" panose="030F0702030302020204" pitchFamily="66" charset="0"/>
              </a:rPr>
              <a:t>Nicotine</a:t>
            </a:r>
          </a:p>
          <a:p>
            <a:pPr marL="514350" indent="-514350">
              <a:buAutoNum type="alphaLcPeriod"/>
            </a:pPr>
            <a:r>
              <a:rPr lang="en-US" sz="2400" dirty="0" smtClean="0">
                <a:latin typeface="Comic Sans MS" panose="030F0702030302020204" pitchFamily="66" charset="0"/>
              </a:rPr>
              <a:t>Salbutamol</a:t>
            </a:r>
          </a:p>
          <a:p>
            <a:pPr marL="514350" indent="-514350">
              <a:buAutoNum type="alphaLcPeriod"/>
            </a:pPr>
            <a:endParaRPr lang="en-US" dirty="0" smtClean="0"/>
          </a:p>
          <a:p>
            <a:endParaRPr lang="en-US" dirty="0"/>
          </a:p>
        </p:txBody>
      </p:sp>
    </p:spTree>
    <p:extLst>
      <p:ext uri="{BB962C8B-B14F-4D97-AF65-F5344CB8AC3E}">
        <p14:creationId xmlns:p14="http://schemas.microsoft.com/office/powerpoint/2010/main" val="3331331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610600" cy="4525963"/>
          </a:xfrm>
        </p:spPr>
        <p:txBody>
          <a:bodyPr/>
          <a:lstStyle/>
          <a:p>
            <a:pPr marL="0" indent="0">
              <a:buNone/>
            </a:pPr>
            <a:r>
              <a:rPr lang="en-US" altLang="en-US" sz="2400" b="1" dirty="0">
                <a:latin typeface="Comic Sans MS" panose="030F0702030302020204" pitchFamily="66" charset="0"/>
                <a:cs typeface="Times New Roman" panose="02020603050405020304" pitchFamily="18" charset="0"/>
              </a:rPr>
              <a:t>Efficacy</a:t>
            </a:r>
            <a:r>
              <a:rPr lang="en-US" altLang="en-US" sz="2400" dirty="0">
                <a:latin typeface="Comic Sans MS" panose="030F0702030302020204" pitchFamily="66" charset="0"/>
                <a:cs typeface="Times New Roman" panose="02020603050405020304" pitchFamily="18" charset="0"/>
              </a:rPr>
              <a:t>: This is the capacity of the drug to produce maximum effect</a:t>
            </a:r>
          </a:p>
          <a:p>
            <a:endParaRPr lang="en-US" altLang="en-US" sz="2400" dirty="0">
              <a:latin typeface="Comic Sans MS" panose="030F0702030302020204" pitchFamily="66" charset="0"/>
              <a:cs typeface="Times New Roman" panose="02020603050405020304" pitchFamily="18" charset="0"/>
            </a:endParaRPr>
          </a:p>
          <a:p>
            <a:r>
              <a:rPr lang="en-US" altLang="en-US" sz="2400" b="1" dirty="0">
                <a:latin typeface="Comic Sans MS" panose="030F0702030302020204" pitchFamily="66" charset="0"/>
              </a:rPr>
              <a:t>Potency: </a:t>
            </a:r>
            <a:r>
              <a:rPr lang="en-US" altLang="en-US" sz="2400" dirty="0">
                <a:latin typeface="Comic Sans MS" panose="030F0702030302020204" pitchFamily="66" charset="0"/>
                <a:cs typeface="Times New Roman" panose="02020603050405020304" pitchFamily="18" charset="0"/>
              </a:rPr>
              <a:t>It is the dose of a drug in relation to its effects.  The smaller the dose required to produce therapeutic effects the higher the potency.  Potency is expressed as </a:t>
            </a:r>
            <a:r>
              <a:rPr lang="en-US" altLang="en-US" sz="2400" dirty="0" smtClean="0">
                <a:latin typeface="Comic Sans MS" panose="030F0702030302020204" pitchFamily="66" charset="0"/>
                <a:cs typeface="Times New Roman" panose="02020603050405020304" pitchFamily="18" charset="0"/>
              </a:rPr>
              <a:t>ED50</a:t>
            </a:r>
          </a:p>
          <a:p>
            <a:pPr marL="0" indent="0">
              <a:buNone/>
            </a:pPr>
            <a:endParaRPr lang="en-US" altLang="en-US" sz="2400" dirty="0">
              <a:latin typeface="Comic Sans MS" panose="030F0702030302020204" pitchFamily="66" charset="0"/>
              <a:cs typeface="Times New Roman" panose="02020603050405020304" pitchFamily="18" charset="0"/>
            </a:endParaRPr>
          </a:p>
          <a:p>
            <a:r>
              <a:rPr lang="en-US" altLang="en-US" sz="2400" b="1" dirty="0">
                <a:latin typeface="Comic Sans MS" panose="030F0702030302020204" pitchFamily="66" charset="0"/>
              </a:rPr>
              <a:t>ED50</a:t>
            </a:r>
            <a:r>
              <a:rPr lang="en-US" altLang="en-US" sz="2400" dirty="0">
                <a:latin typeface="Comic Sans MS" panose="030F0702030302020204" pitchFamily="66" charset="0"/>
              </a:rPr>
              <a:t> is the dose required to produce the maximum desired therapeutic effects.</a:t>
            </a:r>
          </a:p>
          <a:p>
            <a:endParaRPr lang="en-US" dirty="0"/>
          </a:p>
        </p:txBody>
      </p:sp>
    </p:spTree>
    <p:extLst>
      <p:ext uri="{BB962C8B-B14F-4D97-AF65-F5344CB8AC3E}">
        <p14:creationId xmlns:p14="http://schemas.microsoft.com/office/powerpoint/2010/main" val="168333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1066800"/>
            <a:ext cx="7848600" cy="4553744"/>
          </a:xfrm>
          <a:prstGeom prst="rect">
            <a:avLst/>
          </a:prstGeom>
        </p:spPr>
      </p:pic>
    </p:spTree>
    <p:extLst>
      <p:ext uri="{BB962C8B-B14F-4D97-AF65-F5344CB8AC3E}">
        <p14:creationId xmlns:p14="http://schemas.microsoft.com/office/powerpoint/2010/main" val="204568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4525963"/>
          </a:xfrm>
        </p:spPr>
        <p:txBody>
          <a:bodyPr/>
          <a:lstStyle/>
          <a:p>
            <a:pPr marL="0" indent="0">
              <a:buNone/>
            </a:pPr>
            <a:r>
              <a:rPr lang="en-US" altLang="en-US" sz="2400" b="1" dirty="0">
                <a:latin typeface="Comic Sans MS" panose="030F0702030302020204" pitchFamily="66" charset="0"/>
                <a:cs typeface="Times New Roman" panose="02020603050405020304" pitchFamily="18" charset="0"/>
              </a:rPr>
              <a:t>THERAPEUTIC INDEX (TI)</a:t>
            </a:r>
          </a:p>
          <a:p>
            <a:pPr marL="0" indent="0">
              <a:buNone/>
            </a:pPr>
            <a:r>
              <a:rPr lang="en-US" altLang="en-US" sz="2400" dirty="0">
                <a:latin typeface="Comic Sans MS" panose="030F0702030302020204" pitchFamily="66" charset="0"/>
                <a:cs typeface="Times New Roman" panose="02020603050405020304" pitchFamily="18" charset="0"/>
              </a:rPr>
              <a:t>TI is margin of safety that exists between the  dose required to produce the toxic effect to that required to produce therapeutic effect</a:t>
            </a:r>
          </a:p>
          <a:p>
            <a:r>
              <a:rPr lang="en-US" altLang="en-US" sz="2400" dirty="0">
                <a:latin typeface="Comic Sans MS" panose="030F0702030302020204" pitchFamily="66" charset="0"/>
                <a:cs typeface="Times New Roman" panose="02020603050405020304" pitchFamily="18" charset="0"/>
              </a:rPr>
              <a:t>Narrow therapeutic indexes indicate that any small change in the dose of drug will induce toxic effect</a:t>
            </a:r>
          </a:p>
          <a:p>
            <a:r>
              <a:rPr lang="en-US" altLang="en-US" sz="2400" dirty="0">
                <a:latin typeface="Comic Sans MS" panose="030F0702030302020204" pitchFamily="66" charset="0"/>
                <a:cs typeface="Times New Roman" panose="02020603050405020304" pitchFamily="18" charset="0"/>
              </a:rPr>
              <a:t> Drugs with narrow therapeutic index include digoxin, </a:t>
            </a:r>
            <a:r>
              <a:rPr lang="en-US" altLang="en-US" sz="2400" dirty="0" err="1">
                <a:latin typeface="Comic Sans MS" panose="030F0702030302020204" pitchFamily="66" charset="0"/>
                <a:cs typeface="Times New Roman" panose="02020603050405020304" pitchFamily="18" charset="0"/>
              </a:rPr>
              <a:t>theophyllin</a:t>
            </a:r>
            <a:r>
              <a:rPr lang="en-US" altLang="en-US" sz="2400" dirty="0">
                <a:latin typeface="Comic Sans MS" panose="030F0702030302020204" pitchFamily="66" charset="0"/>
                <a:cs typeface="Times New Roman" panose="02020603050405020304" pitchFamily="18" charset="0"/>
              </a:rPr>
              <a:t> and barbiturates</a:t>
            </a:r>
            <a:endParaRPr lang="en-US" sz="2400" dirty="0"/>
          </a:p>
        </p:txBody>
      </p:sp>
    </p:spTree>
    <p:extLst>
      <p:ext uri="{BB962C8B-B14F-4D97-AF65-F5344CB8AC3E}">
        <p14:creationId xmlns:p14="http://schemas.microsoft.com/office/powerpoint/2010/main" val="1995447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715962"/>
          </a:xfrm>
        </p:spPr>
        <p:txBody>
          <a:bodyPr/>
          <a:lstStyle/>
          <a:p>
            <a:pPr algn="l"/>
            <a:r>
              <a:rPr lang="en-US" altLang="en-US" sz="3600" dirty="0" smtClean="0">
                <a:latin typeface="Comic Sans MS" panose="030F0702030302020204" pitchFamily="66" charset="0"/>
                <a:cs typeface="Times New Roman" panose="02020603050405020304" pitchFamily="18" charset="0"/>
              </a:rPr>
              <a:t>Definition</a:t>
            </a:r>
          </a:p>
        </p:txBody>
      </p:sp>
      <p:sp>
        <p:nvSpPr>
          <p:cNvPr id="3075" name="Content Placeholder 2"/>
          <p:cNvSpPr>
            <a:spLocks noGrp="1"/>
          </p:cNvSpPr>
          <p:nvPr>
            <p:ph idx="1"/>
          </p:nvPr>
        </p:nvSpPr>
        <p:spPr>
          <a:xfrm>
            <a:off x="304800" y="1143000"/>
            <a:ext cx="8686800" cy="5257800"/>
          </a:xfrm>
        </p:spPr>
        <p:txBody>
          <a:bodyPr/>
          <a:lstStyle/>
          <a:p>
            <a:r>
              <a:rPr lang="en-US" altLang="en-US" sz="2400" b="1" dirty="0" smtClean="0">
                <a:latin typeface="Comic Sans MS" panose="030F0702030302020204" pitchFamily="66" charset="0"/>
              </a:rPr>
              <a:t>Pharmacodynamics</a:t>
            </a:r>
            <a:r>
              <a:rPr lang="en-US" altLang="en-US" sz="2400" dirty="0" smtClean="0">
                <a:latin typeface="Comic Sans MS" panose="030F0702030302020204" pitchFamily="66" charset="0"/>
              </a:rPr>
              <a:t> :is the study of biochemical and physiological effect of drugs and their mechanism of action in the body.</a:t>
            </a:r>
          </a:p>
          <a:p>
            <a:endParaRPr lang="en-US" altLang="en-US" sz="2400" dirty="0" smtClean="0">
              <a:latin typeface="Comic Sans MS" panose="030F0702030302020204" pitchFamily="66" charset="0"/>
            </a:endParaRPr>
          </a:p>
          <a:p>
            <a:pPr>
              <a:buFont typeface="Arial" panose="020B0604020202020204" pitchFamily="34" charset="0"/>
              <a:buNone/>
            </a:pPr>
            <a:endParaRPr lang="en-US" altLang="en-US" sz="2400" dirty="0" smtClean="0"/>
          </a:p>
          <a:p>
            <a:endParaRPr lang="en-US" altLang="en-US"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7200" y="1600200"/>
            <a:ext cx="8153399" cy="4525963"/>
          </a:xfrm>
          <a:prstGeom prst="rect">
            <a:avLst/>
          </a:prstGeom>
        </p:spPr>
      </p:pic>
    </p:spTree>
    <p:extLst>
      <p:ext uri="{BB962C8B-B14F-4D97-AF65-F5344CB8AC3E}">
        <p14:creationId xmlns:p14="http://schemas.microsoft.com/office/powerpoint/2010/main" val="1401441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4525963"/>
          </a:xfrm>
        </p:spPr>
        <p:txBody>
          <a:bodyPr/>
          <a:lstStyle/>
          <a:p>
            <a:pPr marL="0" indent="0">
              <a:buNone/>
            </a:pPr>
            <a:r>
              <a:rPr lang="en-US" altLang="en-US" sz="2400" b="1" dirty="0">
                <a:latin typeface="Comic Sans MS" panose="030F0702030302020204" pitchFamily="66" charset="0"/>
                <a:cs typeface="Times New Roman" panose="02020603050405020304" pitchFamily="18" charset="0"/>
              </a:rPr>
              <a:t>ADVERSE DRUG </a:t>
            </a:r>
            <a:r>
              <a:rPr lang="en-US" altLang="en-US" sz="2400" b="1" dirty="0" smtClean="0">
                <a:latin typeface="Comic Sans MS" panose="030F0702030302020204" pitchFamily="66" charset="0"/>
                <a:cs typeface="Times New Roman" panose="02020603050405020304" pitchFamily="18" charset="0"/>
              </a:rPr>
              <a:t>REACTION(ADR)</a:t>
            </a:r>
          </a:p>
          <a:p>
            <a:pPr marL="0" indent="0">
              <a:buNone/>
            </a:pPr>
            <a:r>
              <a:rPr lang="en-US" altLang="en-US" sz="2400" b="1" dirty="0" smtClean="0">
                <a:latin typeface="Comic Sans MS" panose="030F0702030302020204" pitchFamily="66" charset="0"/>
                <a:cs typeface="Times New Roman" panose="02020603050405020304" pitchFamily="18" charset="0"/>
              </a:rPr>
              <a:t> ADR </a:t>
            </a:r>
            <a:r>
              <a:rPr lang="en-US" altLang="en-US" sz="2400" dirty="0" smtClean="0">
                <a:latin typeface="Comic Sans MS" panose="030F0702030302020204" pitchFamily="66" charset="0"/>
                <a:cs typeface="Times New Roman" panose="02020603050405020304" pitchFamily="18" charset="0"/>
              </a:rPr>
              <a:t>A </a:t>
            </a:r>
            <a:r>
              <a:rPr lang="en-US" altLang="en-US" sz="2400" dirty="0">
                <a:latin typeface="Comic Sans MS" panose="030F0702030302020204" pitchFamily="66" charset="0"/>
                <a:cs typeface="Times New Roman" panose="02020603050405020304" pitchFamily="18" charset="0"/>
              </a:rPr>
              <a:t>response to a drug that is noxious and unintended and occurs at doses normally used in man for the prophylaxis, diagnosis or therapy of disease, or for modification of physiological function</a:t>
            </a:r>
          </a:p>
          <a:p>
            <a:endParaRPr lang="en-US" dirty="0"/>
          </a:p>
        </p:txBody>
      </p:sp>
    </p:spTree>
    <p:extLst>
      <p:ext uri="{BB962C8B-B14F-4D97-AF65-F5344CB8AC3E}">
        <p14:creationId xmlns:p14="http://schemas.microsoft.com/office/powerpoint/2010/main" val="303711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258762"/>
          </a:xfrm>
        </p:spPr>
        <p:txBody>
          <a:bodyPr>
            <a:normAutofit fontScale="90000"/>
          </a:bodyPr>
          <a:lstStyle/>
          <a:p>
            <a:pPr algn="l"/>
            <a:r>
              <a:rPr lang="en-US" sz="2800" dirty="0" smtClean="0"/>
              <a:t>Extended </a:t>
            </a:r>
            <a:r>
              <a:rPr lang="en-US" sz="2800" dirty="0"/>
              <a:t>Rawlins-Thompson classification of ADRs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9219408"/>
              </p:ext>
            </p:extLst>
          </p:nvPr>
        </p:nvGraphicFramePr>
        <p:xfrm>
          <a:off x="304800" y="1083963"/>
          <a:ext cx="8686800" cy="5760720"/>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20000"/>
                    </a:ext>
                  </a:extLst>
                </a:gridCol>
                <a:gridCol w="2134892">
                  <a:extLst>
                    <a:ext uri="{9D8B030D-6E8A-4147-A177-3AD203B41FA5}">
                      <a16:colId xmlns:a16="http://schemas.microsoft.com/office/drawing/2014/main" val="20001"/>
                    </a:ext>
                  </a:extLst>
                </a:gridCol>
                <a:gridCol w="2894308">
                  <a:extLst>
                    <a:ext uri="{9D8B030D-6E8A-4147-A177-3AD203B41FA5}">
                      <a16:colId xmlns:a16="http://schemas.microsoft.com/office/drawing/2014/main" val="20002"/>
                    </a:ext>
                  </a:extLst>
                </a:gridCol>
              </a:tblGrid>
              <a:tr h="356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Comic Sans MS" panose="030F0702030302020204" pitchFamily="66" charset="0"/>
                        </a:rPr>
                        <a:t>Type of reaction</a:t>
                      </a:r>
                      <a:endParaRPr lang="en-US" dirty="0">
                        <a:latin typeface="Comic Sans MS" panose="030F0702030302020204" pitchFamily="66" charset="0"/>
                      </a:endParaRPr>
                    </a:p>
                  </a:txBody>
                  <a:tcPr/>
                </a:tc>
                <a:tc>
                  <a:txBody>
                    <a:bodyPr/>
                    <a:lstStyle/>
                    <a:p>
                      <a:r>
                        <a:rPr lang="en-US" sz="1800" kern="1200" baseline="0" dirty="0">
                          <a:latin typeface="Comic Sans MS" panose="030F0702030302020204" pitchFamily="66" charset="0"/>
                        </a:rPr>
                        <a:t>Features</a:t>
                      </a:r>
                      <a:endParaRPr lang="en-US" dirty="0">
                        <a:latin typeface="Comic Sans MS" panose="030F0702030302020204" pitchFamily="66" charset="0"/>
                        <a:cs typeface="Arial" pitchFamily="34" charset="0"/>
                      </a:endParaRPr>
                    </a:p>
                  </a:txBody>
                  <a:tcPr/>
                </a:tc>
                <a:tc>
                  <a:txBody>
                    <a:bodyPr/>
                    <a:lstStyle/>
                    <a:p>
                      <a:r>
                        <a:rPr lang="en-US" sz="1800" kern="1200" baseline="0" dirty="0">
                          <a:latin typeface="Comic Sans MS" panose="030F0702030302020204" pitchFamily="66" charset="0"/>
                        </a:rPr>
                        <a:t>Examples</a:t>
                      </a:r>
                      <a:endParaRPr lang="en-US" dirty="0">
                        <a:latin typeface="Comic Sans MS" panose="030F0702030302020204" pitchFamily="66" charset="0"/>
                        <a:cs typeface="Arial" pitchFamily="34" charset="0"/>
                      </a:endParaRPr>
                    </a:p>
                  </a:txBody>
                  <a:tcPr/>
                </a:tc>
                <a:extLst>
                  <a:ext uri="{0D108BD9-81ED-4DB2-BD59-A6C34878D82A}">
                    <a16:rowId xmlns:a16="http://schemas.microsoft.com/office/drawing/2014/main" val="10000"/>
                  </a:ext>
                </a:extLst>
              </a:tr>
              <a:tr h="1160020">
                <a:tc>
                  <a:txBody>
                    <a:bodyPr/>
                    <a:lstStyle/>
                    <a:p>
                      <a:r>
                        <a:rPr lang="en-US" sz="1800" kern="1200" baseline="0" dirty="0">
                          <a:latin typeface="Comic Sans MS" panose="030F0702030302020204" pitchFamily="66" charset="0"/>
                        </a:rPr>
                        <a:t>Type A: Augmented pharmacological</a:t>
                      </a:r>
                    </a:p>
                    <a:p>
                      <a:r>
                        <a:rPr lang="en-US" sz="1800" kern="1200" baseline="0" dirty="0">
                          <a:latin typeface="Comic Sans MS" panose="030F0702030302020204" pitchFamily="66" charset="0"/>
                        </a:rPr>
                        <a:t>effect</a:t>
                      </a:r>
                      <a:endParaRPr lang="en-US" dirty="0">
                        <a:latin typeface="Comic Sans MS" panose="030F0702030302020204" pitchFamily="66" charset="0"/>
                      </a:endParaRPr>
                    </a:p>
                  </a:txBody>
                  <a:tcPr/>
                </a:tc>
                <a:tc>
                  <a:txBody>
                    <a:bodyPr/>
                    <a:lstStyle/>
                    <a:p>
                      <a:r>
                        <a:rPr lang="en-US" sz="1800" kern="1200" baseline="0" dirty="0">
                          <a:latin typeface="Comic Sans MS" panose="030F0702030302020204" pitchFamily="66" charset="0"/>
                        </a:rPr>
                        <a:t>Common </a:t>
                      </a:r>
                    </a:p>
                    <a:p>
                      <a:r>
                        <a:rPr lang="en-US" sz="1800" kern="1200" baseline="0" dirty="0">
                          <a:latin typeface="Comic Sans MS" panose="030F0702030302020204" pitchFamily="66" charset="0"/>
                        </a:rPr>
                        <a:t>Predictable effect</a:t>
                      </a:r>
                    </a:p>
                    <a:p>
                      <a:endParaRPr lang="en-US" sz="1800" kern="1200" baseline="0" dirty="0">
                        <a:solidFill>
                          <a:schemeClr val="dk1"/>
                        </a:solidFill>
                        <a:latin typeface="Comic Sans MS" panose="030F0702030302020204" pitchFamily="66" charset="0"/>
                        <a:ea typeface="+mn-ea"/>
                        <a:cs typeface="+mn-cs"/>
                      </a:endParaRPr>
                    </a:p>
                  </a:txBody>
                  <a:tcPr/>
                </a:tc>
                <a:tc>
                  <a:txBody>
                    <a:bodyPr/>
                    <a:lstStyle/>
                    <a:p>
                      <a:r>
                        <a:rPr lang="en-US" sz="1800" kern="1200" baseline="0" dirty="0">
                          <a:latin typeface="Comic Sans MS" panose="030F0702030302020204" pitchFamily="66" charset="0"/>
                        </a:rPr>
                        <a:t>Bradycardia associated with </a:t>
                      </a:r>
                      <a:r>
                        <a:rPr lang="en-US" sz="1800" kern="1200" baseline="0" dirty="0" err="1">
                          <a:latin typeface="Comic Sans MS" panose="030F0702030302020204" pitchFamily="66" charset="0"/>
                        </a:rPr>
                        <a:t>abeta</a:t>
                      </a:r>
                      <a:r>
                        <a:rPr lang="en-US" sz="1800" kern="1200" baseline="0" dirty="0">
                          <a:latin typeface="Comic Sans MS" panose="030F0702030302020204" pitchFamily="66" charset="0"/>
                        </a:rPr>
                        <a:t>-adrenergic receptor antagonist</a:t>
                      </a:r>
                      <a:endParaRPr lang="en-US" dirty="0">
                        <a:latin typeface="Comic Sans MS" panose="030F0702030302020204" pitchFamily="66" charset="0"/>
                        <a:cs typeface="Arial" pitchFamily="34" charset="0"/>
                      </a:endParaRPr>
                    </a:p>
                  </a:txBody>
                  <a:tcPr/>
                </a:tc>
                <a:extLst>
                  <a:ext uri="{0D108BD9-81ED-4DB2-BD59-A6C34878D82A}">
                    <a16:rowId xmlns:a16="http://schemas.microsoft.com/office/drawing/2014/main" val="10001"/>
                  </a:ext>
                </a:extLst>
              </a:tr>
              <a:tr h="892323">
                <a:tc>
                  <a:txBody>
                    <a:bodyPr/>
                    <a:lstStyle/>
                    <a:p>
                      <a:r>
                        <a:rPr lang="en-US" sz="1800" kern="1200" baseline="0" dirty="0">
                          <a:latin typeface="Comic Sans MS" panose="030F0702030302020204" pitchFamily="66" charset="0"/>
                        </a:rPr>
                        <a:t>Type B: Bizarre effects not related </a:t>
                      </a:r>
                      <a:r>
                        <a:rPr lang="en-US" sz="1800" kern="1200" baseline="0" dirty="0" smtClean="0">
                          <a:latin typeface="Comic Sans MS" panose="030F0702030302020204" pitchFamily="66" charset="0"/>
                        </a:rPr>
                        <a:t>to pharmacological </a:t>
                      </a:r>
                      <a:r>
                        <a:rPr lang="en-US" sz="1800" kern="1200" baseline="0" dirty="0">
                          <a:latin typeface="Comic Sans MS" panose="030F0702030302020204" pitchFamily="66" charset="0"/>
                        </a:rPr>
                        <a:t>effect</a:t>
                      </a:r>
                      <a:endParaRPr lang="en-US" dirty="0">
                        <a:latin typeface="Comic Sans MS" panose="030F0702030302020204" pitchFamily="66" charset="0"/>
                      </a:endParaRPr>
                    </a:p>
                  </a:txBody>
                  <a:tcPr/>
                </a:tc>
                <a:tc>
                  <a:txBody>
                    <a:bodyPr/>
                    <a:lstStyle/>
                    <a:p>
                      <a:r>
                        <a:rPr lang="en-US" sz="1800" kern="1200" baseline="0" dirty="0">
                          <a:latin typeface="Comic Sans MS" panose="030F0702030302020204" pitchFamily="66" charset="0"/>
                        </a:rPr>
                        <a:t>Uncommon</a:t>
                      </a:r>
                    </a:p>
                    <a:p>
                      <a:r>
                        <a:rPr lang="en-US" sz="1800" kern="1200" baseline="0" dirty="0">
                          <a:latin typeface="Comic Sans MS" panose="030F0702030302020204" pitchFamily="66" charset="0"/>
                        </a:rPr>
                        <a:t>Unpredictable</a:t>
                      </a:r>
                      <a:endParaRPr lang="en-US" dirty="0">
                        <a:latin typeface="Comic Sans MS" panose="030F0702030302020204" pitchFamily="66" charset="0"/>
                        <a:cs typeface="Arial" pitchFamily="34" charset="0"/>
                      </a:endParaRPr>
                    </a:p>
                  </a:txBody>
                  <a:tcPr/>
                </a:tc>
                <a:tc>
                  <a:txBody>
                    <a:bodyPr/>
                    <a:lstStyle/>
                    <a:p>
                      <a:r>
                        <a:rPr lang="en-US" sz="1800" kern="1200" baseline="0" dirty="0">
                          <a:latin typeface="Comic Sans MS" panose="030F0702030302020204" pitchFamily="66" charset="0"/>
                        </a:rPr>
                        <a:t>Anaphylaxis associated with a penicillin antibiotic</a:t>
                      </a:r>
                      <a:endParaRPr lang="en-US" dirty="0">
                        <a:latin typeface="Comic Sans MS" panose="030F0702030302020204" pitchFamily="66" charset="0"/>
                        <a:cs typeface="Arial" pitchFamily="34" charset="0"/>
                      </a:endParaRPr>
                    </a:p>
                  </a:txBody>
                  <a:tcPr/>
                </a:tc>
                <a:extLst>
                  <a:ext uri="{0D108BD9-81ED-4DB2-BD59-A6C34878D82A}">
                    <a16:rowId xmlns:a16="http://schemas.microsoft.com/office/drawing/2014/main" val="10002"/>
                  </a:ext>
                </a:extLst>
              </a:tr>
              <a:tr h="1160020">
                <a:tc>
                  <a:txBody>
                    <a:bodyPr/>
                    <a:lstStyle/>
                    <a:p>
                      <a:r>
                        <a:rPr lang="en-US" sz="1800" kern="1200" baseline="0" dirty="0">
                          <a:latin typeface="Comic Sans MS" panose="030F0702030302020204" pitchFamily="66" charset="0"/>
                        </a:rPr>
                        <a:t>Type C: Dose-related and time-related</a:t>
                      </a:r>
                      <a:endParaRPr lang="en-US" dirty="0">
                        <a:latin typeface="Comic Sans MS" panose="030F0702030302020204" pitchFamily="66" charset="0"/>
                      </a:endParaRPr>
                    </a:p>
                  </a:txBody>
                  <a:tcPr/>
                </a:tc>
                <a:tc>
                  <a:txBody>
                    <a:bodyPr/>
                    <a:lstStyle/>
                    <a:p>
                      <a:r>
                        <a:rPr lang="en-US" sz="1800" kern="1200" baseline="0" dirty="0">
                          <a:latin typeface="Comic Sans MS" panose="030F0702030302020204" pitchFamily="66" charset="0"/>
                        </a:rPr>
                        <a:t>Uncommon</a:t>
                      </a:r>
                    </a:p>
                    <a:p>
                      <a:r>
                        <a:rPr lang="en-US" sz="1800" kern="1200" baseline="0" dirty="0">
                          <a:latin typeface="Comic Sans MS" panose="030F0702030302020204" pitchFamily="66" charset="0"/>
                        </a:rPr>
                        <a:t>Related to the cumulative dose</a:t>
                      </a:r>
                      <a:endParaRPr lang="en-US" dirty="0">
                        <a:latin typeface="Comic Sans MS" panose="030F0702030302020204" pitchFamily="66" charset="0"/>
                        <a:cs typeface="Arial" pitchFamily="34" charset="0"/>
                      </a:endParaRPr>
                    </a:p>
                  </a:txBody>
                  <a:tcPr/>
                </a:tc>
                <a:tc>
                  <a:txBody>
                    <a:bodyPr/>
                    <a:lstStyle/>
                    <a:p>
                      <a:r>
                        <a:rPr lang="en-US" sz="1800" kern="1200" baseline="0" dirty="0">
                          <a:latin typeface="Comic Sans MS" panose="030F0702030302020204" pitchFamily="66" charset="0"/>
                        </a:rPr>
                        <a:t>Hypothalamic pituitary-adrenal axis</a:t>
                      </a:r>
                    </a:p>
                    <a:p>
                      <a:r>
                        <a:rPr lang="en-US" sz="1800" kern="1200" baseline="0" dirty="0">
                          <a:latin typeface="Comic Sans MS" panose="030F0702030302020204" pitchFamily="66" charset="0"/>
                        </a:rPr>
                        <a:t>suppression by corticosteroids</a:t>
                      </a:r>
                      <a:endParaRPr lang="en-US" dirty="0">
                        <a:latin typeface="Comic Sans MS" panose="030F0702030302020204" pitchFamily="66" charset="0"/>
                        <a:cs typeface="Arial" pitchFamily="34" charset="0"/>
                      </a:endParaRPr>
                    </a:p>
                  </a:txBody>
                  <a:tcPr/>
                </a:tc>
                <a:extLst>
                  <a:ext uri="{0D108BD9-81ED-4DB2-BD59-A6C34878D82A}">
                    <a16:rowId xmlns:a16="http://schemas.microsoft.com/office/drawing/2014/main" val="10003"/>
                  </a:ext>
                </a:extLst>
              </a:tr>
              <a:tr h="892323">
                <a:tc>
                  <a:txBody>
                    <a:bodyPr/>
                    <a:lstStyle/>
                    <a:p>
                      <a:r>
                        <a:rPr lang="en-US" sz="1800" kern="1200" baseline="0" dirty="0">
                          <a:latin typeface="Comic Sans MS" panose="030F0702030302020204" pitchFamily="66" charset="0"/>
                        </a:rPr>
                        <a:t>Type D: Time-related</a:t>
                      </a:r>
                      <a:endParaRPr lang="en-US" dirty="0">
                        <a:latin typeface="Comic Sans MS" panose="030F0702030302020204" pitchFamily="66" charset="0"/>
                      </a:endParaRPr>
                    </a:p>
                  </a:txBody>
                  <a:tcPr/>
                </a:tc>
                <a:tc>
                  <a:txBody>
                    <a:bodyPr/>
                    <a:lstStyle/>
                    <a:p>
                      <a:r>
                        <a:rPr lang="en-US" sz="1800" kern="1200" baseline="0" dirty="0">
                          <a:latin typeface="Comic Sans MS" panose="030F0702030302020204" pitchFamily="66" charset="0"/>
                        </a:rPr>
                        <a:t>Uncommon</a:t>
                      </a:r>
                    </a:p>
                    <a:p>
                      <a:r>
                        <a:rPr lang="en-US" sz="1800" kern="1200" baseline="0" dirty="0">
                          <a:latin typeface="Comic Sans MS" panose="030F0702030302020204" pitchFamily="66" charset="0"/>
                        </a:rPr>
                        <a:t>Usually dose-related</a:t>
                      </a:r>
                      <a:endParaRPr lang="en-US" sz="1800" kern="1200" baseline="0" dirty="0">
                        <a:solidFill>
                          <a:schemeClr val="dk1"/>
                        </a:solidFill>
                        <a:latin typeface="Comic Sans MS" panose="030F0702030302020204" pitchFamily="66" charset="0"/>
                        <a:ea typeface="+mn-ea"/>
                        <a:cs typeface="+mn-cs"/>
                      </a:endParaRPr>
                    </a:p>
                  </a:txBody>
                  <a:tcPr/>
                </a:tc>
                <a:tc>
                  <a:txBody>
                    <a:bodyPr/>
                    <a:lstStyle/>
                    <a:p>
                      <a:r>
                        <a:rPr lang="en-US" sz="1800" kern="1200" baseline="0" dirty="0">
                          <a:latin typeface="Comic Sans MS" panose="030F0702030302020204" pitchFamily="66" charset="0"/>
                        </a:rPr>
                        <a:t>Carcinogenesis</a:t>
                      </a:r>
                      <a:endParaRPr lang="en-US" dirty="0">
                        <a:latin typeface="Comic Sans MS" panose="030F0702030302020204" pitchFamily="66" charset="0"/>
                        <a:cs typeface="Arial" pitchFamily="34" charset="0"/>
                      </a:endParaRPr>
                    </a:p>
                  </a:txBody>
                  <a:tcPr/>
                </a:tc>
                <a:extLst>
                  <a:ext uri="{0D108BD9-81ED-4DB2-BD59-A6C34878D82A}">
                    <a16:rowId xmlns:a16="http://schemas.microsoft.com/office/drawing/2014/main" val="10004"/>
                  </a:ext>
                </a:extLst>
              </a:tr>
              <a:tr h="1160020">
                <a:tc>
                  <a:txBody>
                    <a:bodyPr/>
                    <a:lstStyle/>
                    <a:p>
                      <a:r>
                        <a:rPr lang="en-US" sz="1800" kern="1200" baseline="0" dirty="0">
                          <a:latin typeface="Comic Sans MS" panose="030F0702030302020204" pitchFamily="66" charset="0"/>
                        </a:rPr>
                        <a:t>Type E: Withdrawal</a:t>
                      </a:r>
                      <a:endParaRPr lang="en-US" dirty="0">
                        <a:latin typeface="Comic Sans MS" panose="030F0702030302020204" pitchFamily="66" charset="0"/>
                      </a:endParaRPr>
                    </a:p>
                  </a:txBody>
                  <a:tcPr/>
                </a:tc>
                <a:tc>
                  <a:txBody>
                    <a:bodyPr/>
                    <a:lstStyle/>
                    <a:p>
                      <a:r>
                        <a:rPr lang="en-US" sz="1800" kern="1200" baseline="0" dirty="0">
                          <a:latin typeface="Comic Sans MS" panose="030F0702030302020204" pitchFamily="66" charset="0"/>
                        </a:rPr>
                        <a:t>Uncommon</a:t>
                      </a:r>
                    </a:p>
                    <a:p>
                      <a:r>
                        <a:rPr lang="en-US" sz="1800" kern="1200" baseline="0" dirty="0">
                          <a:latin typeface="Comic Sans MS" panose="030F0702030302020204" pitchFamily="66" charset="0"/>
                        </a:rPr>
                        <a:t>Occurs soon after withdrawal of the drug</a:t>
                      </a:r>
                      <a:endParaRPr lang="en-US" dirty="0">
                        <a:latin typeface="Comic Sans MS" panose="030F0702030302020204" pitchFamily="66" charset="0"/>
                        <a:cs typeface="Arial" pitchFamily="34" charset="0"/>
                      </a:endParaRPr>
                    </a:p>
                  </a:txBody>
                  <a:tcPr/>
                </a:tc>
                <a:tc>
                  <a:txBody>
                    <a:bodyPr/>
                    <a:lstStyle/>
                    <a:p>
                      <a:r>
                        <a:rPr lang="en-US" sz="1800" kern="1200" baseline="0" dirty="0">
                          <a:latin typeface="Comic Sans MS" panose="030F0702030302020204" pitchFamily="66" charset="0"/>
                        </a:rPr>
                        <a:t>Opiate withdrawal syndrome</a:t>
                      </a:r>
                      <a:endParaRPr lang="en-US" dirty="0">
                        <a:latin typeface="Comic Sans MS" panose="030F0702030302020204" pitchFamily="66" charset="0"/>
                        <a:cs typeface="Arial"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8422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28600" y="228600"/>
            <a:ext cx="8915400" cy="6629400"/>
          </a:xfrm>
        </p:spPr>
        <p:txBody>
          <a:bodyPr/>
          <a:lstStyle/>
          <a:p>
            <a:pPr>
              <a:buFont typeface="Arial" panose="020B0604020202020204" pitchFamily="34" charset="0"/>
              <a:buNone/>
            </a:pPr>
            <a:endParaRPr lang="en-US" altLang="en-US" sz="2400" b="1" dirty="0" smtClean="0">
              <a:latin typeface="Comic Sans MS" panose="030F0702030302020204" pitchFamily="66" charset="0"/>
              <a:cs typeface="Times New Roman" panose="02020603050405020304" pitchFamily="18" charset="0"/>
            </a:endParaRPr>
          </a:p>
          <a:p>
            <a:pPr>
              <a:buFont typeface="Arial" panose="020B0604020202020204" pitchFamily="34" charset="0"/>
              <a:buNone/>
            </a:pPr>
            <a:r>
              <a:rPr lang="en-US" altLang="en-US" sz="2400" b="1" dirty="0" smtClean="0">
                <a:latin typeface="Comic Sans MS" panose="030F0702030302020204" pitchFamily="66" charset="0"/>
                <a:cs typeface="Times New Roman" panose="02020603050405020304" pitchFamily="18" charset="0"/>
              </a:rPr>
              <a:t>FACTORS AFFECTING DRUG RESPONSIVENESS.</a:t>
            </a:r>
          </a:p>
          <a:p>
            <a:r>
              <a:rPr lang="en-US" altLang="en-US" sz="2400" b="1" dirty="0" smtClean="0">
                <a:latin typeface="Comic Sans MS" panose="030F0702030302020204" pitchFamily="66" charset="0"/>
              </a:rPr>
              <a:t>DOSE</a:t>
            </a:r>
          </a:p>
          <a:p>
            <a:r>
              <a:rPr lang="en-US" altLang="en-US" sz="2400" b="1" dirty="0" smtClean="0">
                <a:latin typeface="Comic Sans MS" panose="030F0702030302020204" pitchFamily="66" charset="0"/>
              </a:rPr>
              <a:t>Sex</a:t>
            </a:r>
          </a:p>
          <a:p>
            <a:r>
              <a:rPr lang="en-US" altLang="en-US" sz="2400" b="1" dirty="0" smtClean="0">
                <a:latin typeface="Comic Sans MS" panose="030F0702030302020204" pitchFamily="66" charset="0"/>
              </a:rPr>
              <a:t>Age</a:t>
            </a:r>
          </a:p>
          <a:p>
            <a:r>
              <a:rPr lang="en-US" altLang="en-US" sz="2400" b="1" dirty="0" smtClean="0">
                <a:latin typeface="Comic Sans MS" panose="030F0702030302020204" pitchFamily="66" charset="0"/>
              </a:rPr>
              <a:t>Pathological state</a:t>
            </a:r>
          </a:p>
          <a:p>
            <a:r>
              <a:rPr lang="en-US" altLang="en-US" sz="2400" b="1" dirty="0" smtClean="0">
                <a:latin typeface="Comic Sans MS" panose="030F0702030302020204" pitchFamily="66" charset="0"/>
              </a:rPr>
              <a:t>Weight of the patient</a:t>
            </a:r>
            <a:endParaRPr lang="en-US" altLang="en-US" sz="24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76200" y="304800"/>
            <a:ext cx="9067800" cy="6553200"/>
          </a:xfrm>
        </p:spPr>
        <p:txBody>
          <a:bodyPr/>
          <a:lstStyle/>
          <a:p>
            <a:pPr>
              <a:buFont typeface="Arial" panose="020B0604020202020204" pitchFamily="34" charset="0"/>
              <a:buNone/>
            </a:pPr>
            <a:r>
              <a:rPr lang="en-US" altLang="en-US" b="1" dirty="0" smtClean="0">
                <a:latin typeface="Comic Sans MS" panose="030F0702030302020204" pitchFamily="66" charset="0"/>
                <a:cs typeface="Times New Roman" panose="02020603050405020304" pitchFamily="18" charset="0"/>
              </a:rPr>
              <a:t>DRUG INTERACTION</a:t>
            </a:r>
          </a:p>
          <a:p>
            <a:pPr>
              <a:buFont typeface="Arial" panose="020B0604020202020204" pitchFamily="34" charset="0"/>
              <a:buNone/>
            </a:pPr>
            <a:endParaRPr lang="en-US" altLang="en-US"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rPr>
              <a:t>These are the pharmacological responses which can not be explained by the action of one drug but are due to multiple drugs acting concurrently</a:t>
            </a:r>
          </a:p>
          <a:p>
            <a:r>
              <a:rPr lang="en-US" altLang="en-US" sz="2400" dirty="0" smtClean="0">
                <a:latin typeface="Comic Sans MS" panose="030F0702030302020204" pitchFamily="66" charset="0"/>
              </a:rPr>
              <a:t>Drug interaction may be desired or undesired, beneficial or harmful</a:t>
            </a:r>
          </a:p>
          <a:p>
            <a:r>
              <a:rPr lang="en-US" altLang="en-US" sz="2400" dirty="0" smtClean="0">
                <a:latin typeface="Comic Sans MS" panose="030F0702030302020204" pitchFamily="66" charset="0"/>
              </a:rPr>
              <a:t>Drug interaction may result in antagonism or synergism</a:t>
            </a:r>
          </a:p>
          <a:p>
            <a:r>
              <a:rPr lang="en-US" altLang="en-US" sz="2400" b="1" dirty="0" smtClean="0">
                <a:latin typeface="Comic Sans MS" panose="030F0702030302020204" pitchFamily="66" charset="0"/>
              </a:rPr>
              <a:t>SYNERGISM: </a:t>
            </a:r>
            <a:r>
              <a:rPr lang="en-US" altLang="en-US" sz="2400" dirty="0" err="1" smtClean="0">
                <a:latin typeface="Comic Sans MS" panose="030F0702030302020204" pitchFamily="66" charset="0"/>
              </a:rPr>
              <a:t>Cordinated</a:t>
            </a:r>
            <a:r>
              <a:rPr lang="en-US" altLang="en-US" sz="2400" dirty="0" smtClean="0">
                <a:latin typeface="Comic Sans MS" panose="030F0702030302020204" pitchFamily="66" charset="0"/>
              </a:rPr>
              <a:t> action of two or more drugs is greater than the sum of each drug acting separately.</a:t>
            </a:r>
          </a:p>
          <a:p>
            <a:endParaRPr lang="en-US" altLang="en-US" sz="2400" dirty="0" smtClean="0">
              <a:latin typeface="Comic Sans MS" panose="030F0702030302020204" pitchFamily="66"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rtlCol="0">
            <a:normAutofit fontScale="90000"/>
          </a:bodyPr>
          <a:lstStyle/>
          <a:p>
            <a:pPr algn="l" fontAlgn="auto">
              <a:spcAft>
                <a:spcPts val="0"/>
              </a:spcAft>
              <a:defRPr/>
            </a:pPr>
            <a:r>
              <a:rPr lang="en-US" sz="4000" b="1" dirty="0" smtClean="0">
                <a:latin typeface="Comic Sans MS" panose="030F0702030302020204" pitchFamily="66" charset="0"/>
              </a:rPr>
              <a:t/>
            </a:r>
            <a:br>
              <a:rPr lang="en-US" sz="4000" b="1" dirty="0" smtClean="0">
                <a:latin typeface="Comic Sans MS" panose="030F0702030302020204" pitchFamily="66" charset="0"/>
              </a:rPr>
            </a:br>
            <a:r>
              <a:rPr lang="en-US" sz="4000" b="1" dirty="0" smtClean="0">
                <a:latin typeface="Comic Sans MS" panose="030F0702030302020204" pitchFamily="66" charset="0"/>
              </a:rPr>
              <a:t>Types of drug interaction </a:t>
            </a:r>
            <a:r>
              <a:rPr lang="en-US" dirty="0" smtClean="0">
                <a:latin typeface="Comic Sans MS" panose="030F0702030302020204" pitchFamily="66" charset="0"/>
              </a:rPr>
              <a:t/>
            </a:r>
            <a:br>
              <a:rPr lang="en-US" dirty="0" smtClean="0">
                <a:latin typeface="Comic Sans MS" panose="030F0702030302020204" pitchFamily="66" charset="0"/>
              </a:rPr>
            </a:br>
            <a:endParaRPr lang="en-US" dirty="0" smtClean="0">
              <a:latin typeface="Comic Sans MS" panose="030F0702030302020204" pitchFamily="66" charset="0"/>
            </a:endParaRPr>
          </a:p>
        </p:txBody>
      </p:sp>
      <p:sp>
        <p:nvSpPr>
          <p:cNvPr id="13315" name="Content Placeholder 2"/>
          <p:cNvSpPr>
            <a:spLocks noGrp="1"/>
          </p:cNvSpPr>
          <p:nvPr>
            <p:ph idx="1"/>
          </p:nvPr>
        </p:nvSpPr>
        <p:spPr/>
        <p:txBody>
          <a:bodyPr/>
          <a:lstStyle/>
          <a:p>
            <a:r>
              <a:rPr lang="en-US" altLang="en-US" b="1" dirty="0" smtClean="0">
                <a:latin typeface="Comic Sans MS" panose="030F0702030302020204" pitchFamily="66" charset="0"/>
              </a:rPr>
              <a:t> </a:t>
            </a:r>
            <a:r>
              <a:rPr lang="en-US" altLang="en-US" sz="2400" dirty="0" smtClean="0">
                <a:latin typeface="Comic Sans MS" panose="030F0702030302020204" pitchFamily="66" charset="0"/>
                <a:cs typeface="Times New Roman" panose="02020603050405020304" pitchFamily="18" charset="0"/>
              </a:rPr>
              <a:t>Pharmacokinetics  interaction occurring at sites of absorption,  distribution, metabolism and excretion. </a:t>
            </a:r>
          </a:p>
          <a:p>
            <a:pPr>
              <a:buFont typeface="Arial" panose="020B0604020202020204" pitchFamily="34" charset="0"/>
              <a:buNone/>
            </a:pPr>
            <a:endParaRPr lang="en-US" altLang="en-US" sz="2400" dirty="0" smtClean="0">
              <a:latin typeface="Comic Sans MS" panose="030F0702030302020204" pitchFamily="66" charset="0"/>
              <a:cs typeface="Times New Roman" panose="02020603050405020304" pitchFamily="18" charset="0"/>
            </a:endParaRPr>
          </a:p>
          <a:p>
            <a:r>
              <a:rPr lang="en-US" altLang="en-US" sz="2400" dirty="0" err="1" smtClean="0">
                <a:latin typeface="Comic Sans MS" panose="030F0702030302020204" pitchFamily="66" charset="0"/>
                <a:cs typeface="Times New Roman" panose="02020603050405020304" pitchFamily="18" charset="0"/>
              </a:rPr>
              <a:t>Pharmacodynamic</a:t>
            </a:r>
            <a:r>
              <a:rPr lang="en-US" altLang="en-US" sz="2400" dirty="0" smtClean="0">
                <a:latin typeface="Comic Sans MS" panose="030F0702030302020204" pitchFamily="66" charset="0"/>
                <a:cs typeface="Times New Roman" panose="02020603050405020304" pitchFamily="18" charset="0"/>
              </a:rPr>
              <a:t> interaction occurring at the site of action.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0"/>
            <a:ext cx="9144000" cy="6324600"/>
          </a:xfrm>
        </p:spPr>
        <p:txBody>
          <a:bodyPr/>
          <a:lstStyle/>
          <a:p>
            <a:pPr>
              <a:buFont typeface="Arial" panose="020B0604020202020204" pitchFamily="34" charset="0"/>
              <a:buNone/>
            </a:pPr>
            <a:r>
              <a:rPr lang="en-US" altLang="en-US" b="1" dirty="0">
                <a:latin typeface="Comic Sans MS" panose="030F0702030302020204" pitchFamily="66" charset="0"/>
                <a:cs typeface="Times New Roman" panose="02020603050405020304" pitchFamily="18" charset="0"/>
              </a:rPr>
              <a:t>A</a:t>
            </a:r>
            <a:r>
              <a:rPr lang="en-US" altLang="en-US" b="1" dirty="0" smtClean="0">
                <a:latin typeface="Comic Sans MS" panose="030F0702030302020204" pitchFamily="66" charset="0"/>
                <a:cs typeface="Times New Roman" panose="02020603050405020304" pitchFamily="18" charset="0"/>
              </a:rPr>
              <a:t>t the site of entry (before absorption)</a:t>
            </a:r>
          </a:p>
          <a:p>
            <a:pPr>
              <a:buFont typeface="Arial" panose="020B0604020202020204" pitchFamily="34" charset="0"/>
              <a:buNone/>
            </a:pPr>
            <a:endParaRPr lang="en-US" altLang="en-US" b="1" dirty="0" smtClean="0">
              <a:latin typeface="Comic Sans MS" panose="030F0702030302020204" pitchFamily="66" charset="0"/>
              <a:cs typeface="Times New Roman" panose="02020603050405020304" pitchFamily="18" charset="0"/>
            </a:endParaRPr>
          </a:p>
          <a:p>
            <a:r>
              <a:rPr lang="en-US" altLang="en-US" sz="2600" dirty="0" smtClean="0">
                <a:latin typeface="Comic Sans MS" panose="030F0702030302020204" pitchFamily="66" charset="0"/>
                <a:cs typeface="Times New Roman" panose="02020603050405020304" pitchFamily="18" charset="0"/>
              </a:rPr>
              <a:t>Tetracycline chalets metals. Its absorption is reduced by Ca2+ and A13+ containing antacid</a:t>
            </a:r>
            <a:r>
              <a:rPr lang="en-US" altLang="en-US" dirty="0" smtClean="0">
                <a:latin typeface="Comic Sans MS" panose="030F0702030302020204" pitchFamily="66" charset="0"/>
              </a:rPr>
              <a:t>.</a:t>
            </a:r>
          </a:p>
          <a:p>
            <a:r>
              <a:rPr lang="en-US" altLang="en-US" sz="2600" dirty="0" smtClean="0">
                <a:latin typeface="Comic Sans MS" panose="030F0702030302020204" pitchFamily="66" charset="0"/>
              </a:rPr>
              <a:t>Iron seriously reduce absorption of tetracycline</a:t>
            </a:r>
          </a:p>
          <a:p>
            <a:pPr>
              <a:buFont typeface="Arial" panose="020B0604020202020204" pitchFamily="34" charset="0"/>
              <a:buNone/>
            </a:pPr>
            <a:r>
              <a:rPr lang="en-US" altLang="en-US" sz="2600" dirty="0" smtClean="0">
                <a:latin typeface="Comic Sans MS" panose="030F0702030302020204" pitchFamily="66" charset="0"/>
              </a:rPr>
              <a:t> </a:t>
            </a:r>
            <a:r>
              <a:rPr lang="en-US" altLang="en-US" dirty="0" smtClean="0">
                <a:latin typeface="Comic Sans MS" panose="030F0702030302020204" pitchFamily="66" charset="0"/>
              </a:rPr>
              <a:t>  </a:t>
            </a:r>
            <a:endParaRPr lang="en-US" altLang="en-US" dirty="0" smtClean="0">
              <a:latin typeface="Comic Sans MS" panose="030F0702030302020204" pitchFamily="66" charset="0"/>
              <a:cs typeface="Times New Roman" panose="02020603050405020304" pitchFamily="18" charset="0"/>
            </a:endParaRPr>
          </a:p>
          <a:p>
            <a:pPr>
              <a:buFont typeface="Arial" panose="020B0604020202020204" pitchFamily="34" charset="0"/>
              <a:buNone/>
            </a:pPr>
            <a:r>
              <a:rPr lang="en-US" altLang="en-US" b="1" dirty="0">
                <a:latin typeface="Comic Sans MS" panose="030F0702030302020204" pitchFamily="66" charset="0"/>
                <a:cs typeface="Times New Roman" panose="02020603050405020304" pitchFamily="18" charset="0"/>
              </a:rPr>
              <a:t>A</a:t>
            </a:r>
            <a:r>
              <a:rPr lang="en-US" altLang="en-US" b="1" dirty="0" smtClean="0">
                <a:latin typeface="Comic Sans MS" panose="030F0702030302020204" pitchFamily="66" charset="0"/>
                <a:cs typeface="Times New Roman" panose="02020603050405020304" pitchFamily="18" charset="0"/>
              </a:rPr>
              <a:t>t the site  of transit  or storage</a:t>
            </a:r>
          </a:p>
          <a:p>
            <a:r>
              <a:rPr lang="en-US" altLang="en-US" sz="2400" dirty="0" smtClean="0">
                <a:latin typeface="Comic Sans MS" panose="030F0702030302020204" pitchFamily="66" charset="0"/>
                <a:cs typeface="Times New Roman" panose="02020603050405020304" pitchFamily="18" charset="0"/>
              </a:rPr>
              <a:t>A competition at plasma protein binding sites.</a:t>
            </a:r>
          </a:p>
          <a:p>
            <a:r>
              <a:rPr lang="en-US" altLang="en-US" sz="2400" dirty="0" err="1" smtClean="0">
                <a:latin typeface="Comic Sans MS" panose="030F0702030302020204" pitchFamily="66" charset="0"/>
                <a:cs typeface="Times New Roman" panose="02020603050405020304" pitchFamily="18" charset="0"/>
              </a:rPr>
              <a:t>Asprinn</a:t>
            </a:r>
            <a:r>
              <a:rPr lang="en-US" altLang="en-US" sz="2400" dirty="0" smtClean="0">
                <a:latin typeface="Comic Sans MS" panose="030F0702030302020204" pitchFamily="66" charset="0"/>
                <a:cs typeface="Times New Roman" panose="02020603050405020304" pitchFamily="18" charset="0"/>
              </a:rPr>
              <a:t>, </a:t>
            </a:r>
            <a:r>
              <a:rPr lang="en-US" altLang="en-US" sz="2400" dirty="0" err="1" smtClean="0">
                <a:latin typeface="Comic Sans MS" panose="030F0702030302020204" pitchFamily="66" charset="0"/>
                <a:cs typeface="Times New Roman" panose="02020603050405020304" pitchFamily="18" charset="0"/>
              </a:rPr>
              <a:t>phenylbutazone</a:t>
            </a:r>
            <a:r>
              <a:rPr lang="en-US" altLang="en-US" sz="2400" dirty="0" smtClean="0">
                <a:latin typeface="Comic Sans MS" panose="030F0702030302020204" pitchFamily="66" charset="0"/>
                <a:cs typeface="Times New Roman" panose="02020603050405020304" pitchFamily="18" charset="0"/>
              </a:rPr>
              <a:t>, </a:t>
            </a:r>
            <a:r>
              <a:rPr lang="en-US" altLang="en-US" sz="2400" dirty="0" err="1" smtClean="0">
                <a:latin typeface="Comic Sans MS" panose="030F0702030302020204" pitchFamily="66" charset="0"/>
                <a:cs typeface="Times New Roman" panose="02020603050405020304" pitchFamily="18" charset="0"/>
              </a:rPr>
              <a:t>indomethecin</a:t>
            </a:r>
            <a:r>
              <a:rPr lang="en-US" altLang="en-US" sz="2400" dirty="0" smtClean="0">
                <a:latin typeface="Comic Sans MS" panose="030F0702030302020204" pitchFamily="66" charset="0"/>
                <a:cs typeface="Times New Roman" panose="02020603050405020304" pitchFamily="18" charset="0"/>
              </a:rPr>
              <a:t> and </a:t>
            </a:r>
            <a:r>
              <a:rPr lang="en-US" altLang="en-US" sz="2400" dirty="0" err="1" smtClean="0">
                <a:latin typeface="Comic Sans MS" panose="030F0702030302020204" pitchFamily="66" charset="0"/>
                <a:cs typeface="Times New Roman" panose="02020603050405020304" pitchFamily="18" charset="0"/>
              </a:rPr>
              <a:t>clofibrate</a:t>
            </a:r>
            <a:r>
              <a:rPr lang="en-US" altLang="en-US" sz="2400" dirty="0" smtClean="0">
                <a:latin typeface="Comic Sans MS" panose="030F0702030302020204" pitchFamily="66" charset="0"/>
                <a:cs typeface="Times New Roman" panose="02020603050405020304" pitchFamily="18" charset="0"/>
              </a:rPr>
              <a:t>, all can displace and hence the action of warfarin leading to  </a:t>
            </a:r>
            <a:r>
              <a:rPr lang="en-US" altLang="en-US" sz="2400" dirty="0" err="1" smtClean="0">
                <a:latin typeface="Comic Sans MS" panose="030F0702030302020204" pitchFamily="66" charset="0"/>
                <a:cs typeface="Times New Roman" panose="02020603050405020304" pitchFamily="18" charset="0"/>
              </a:rPr>
              <a:t>haemorrhagic</a:t>
            </a:r>
            <a:r>
              <a:rPr lang="en-US" altLang="en-US" sz="2400" dirty="0" smtClean="0">
                <a:latin typeface="Comic Sans MS" panose="030F0702030302020204" pitchFamily="66" charset="0"/>
                <a:cs typeface="Times New Roman" panose="02020603050405020304" pitchFamily="18" charset="0"/>
              </a:rPr>
              <a:t> attacks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76200" y="228600"/>
            <a:ext cx="9067800" cy="6629400"/>
          </a:xfrm>
        </p:spPr>
        <p:txBody>
          <a:bodyPr/>
          <a:lstStyle/>
          <a:p>
            <a:pPr>
              <a:buFont typeface="Arial" panose="020B0604020202020204" pitchFamily="34" charset="0"/>
              <a:buNone/>
            </a:pPr>
            <a:endParaRPr lang="en-US" altLang="en-US" sz="2400" b="1" dirty="0" smtClean="0">
              <a:latin typeface="Comic Sans MS" panose="030F0702030302020204" pitchFamily="66" charset="0"/>
              <a:cs typeface="Times New Roman" panose="02020603050405020304" pitchFamily="18" charset="0"/>
            </a:endParaRPr>
          </a:p>
          <a:p>
            <a:pPr>
              <a:buFont typeface="Arial" panose="020B0604020202020204" pitchFamily="34" charset="0"/>
              <a:buNone/>
            </a:pPr>
            <a:r>
              <a:rPr lang="en-US" altLang="en-US" sz="2400" b="1" dirty="0" smtClean="0">
                <a:latin typeface="Comic Sans MS" panose="030F0702030302020204" pitchFamily="66" charset="0"/>
                <a:cs typeface="Times New Roman" panose="02020603050405020304" pitchFamily="18" charset="0"/>
              </a:rPr>
              <a:t>At the site of biotransformation </a:t>
            </a:r>
            <a:endParaRPr lang="en-US" altLang="en-US" sz="2400"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Enzyme induction – enzyme   induction increases the metabolism of  other  drugs given simultaneously with them, </a:t>
            </a:r>
            <a:r>
              <a:rPr lang="en-US" altLang="en-US" sz="2400" dirty="0" err="1" smtClean="0">
                <a:latin typeface="Comic Sans MS" panose="030F0702030302020204" pitchFamily="66" charset="0"/>
                <a:cs typeface="Times New Roman" panose="02020603050405020304" pitchFamily="18" charset="0"/>
              </a:rPr>
              <a:t>phenobarbitone</a:t>
            </a:r>
            <a:r>
              <a:rPr lang="en-US" altLang="en-US" sz="2400" dirty="0" smtClean="0">
                <a:latin typeface="Comic Sans MS" panose="030F0702030302020204" pitchFamily="66" charset="0"/>
                <a:cs typeface="Times New Roman" panose="02020603050405020304" pitchFamily="18" charset="0"/>
              </a:rPr>
              <a:t>, Phenytoin, carbamazepine and  </a:t>
            </a:r>
            <a:r>
              <a:rPr lang="en-US" altLang="en-US" sz="2400" dirty="0" err="1" smtClean="0">
                <a:latin typeface="Comic Sans MS" panose="030F0702030302020204" pitchFamily="66" charset="0"/>
                <a:cs typeface="Times New Roman" panose="02020603050405020304" pitchFamily="18" charset="0"/>
              </a:rPr>
              <a:t>refampicin</a:t>
            </a:r>
            <a:r>
              <a:rPr lang="en-US" altLang="en-US" sz="2400" dirty="0" smtClean="0">
                <a:latin typeface="Comic Sans MS" panose="030F0702030302020204" pitchFamily="66" charset="0"/>
                <a:cs typeface="Times New Roman" panose="02020603050405020304" pitchFamily="18" charset="0"/>
              </a:rPr>
              <a:t>.</a:t>
            </a:r>
          </a:p>
          <a:p>
            <a:pPr>
              <a:buFont typeface="Arial" panose="020B0604020202020204" pitchFamily="34" charset="0"/>
              <a:buNone/>
            </a:pPr>
            <a:endParaRPr lang="en-US" altLang="en-US" sz="2400"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Enzyme inhibition : Drugs that depress metabolizing enzymes may potentiate other drugs e.g. chloramphenicol, cimetidine. Allopurinol, and ritonavir .</a:t>
            </a:r>
          </a:p>
          <a:p>
            <a:pPr>
              <a:buFont typeface="Arial" panose="020B0604020202020204" pitchFamily="34" charset="0"/>
              <a:buNone/>
            </a:pPr>
            <a:endParaRPr lang="en-US" altLang="en-US" sz="2400" b="1" dirty="0" smtClean="0">
              <a:latin typeface="Comic Sans MS" panose="030F0702030302020204" pitchFamily="66" charset="0"/>
              <a:cs typeface="Times New Roman" panose="02020603050405020304" pitchFamily="18" charset="0"/>
            </a:endParaRPr>
          </a:p>
          <a:p>
            <a:pPr>
              <a:buFont typeface="Arial" panose="020B0604020202020204" pitchFamily="34" charset="0"/>
              <a:buNone/>
            </a:pPr>
            <a:r>
              <a:rPr lang="en-US" altLang="en-US" sz="2400" b="1" dirty="0" smtClean="0">
                <a:latin typeface="Comic Sans MS" panose="030F0702030302020204" pitchFamily="66" charset="0"/>
                <a:cs typeface="Times New Roman" panose="02020603050405020304" pitchFamily="18" charset="0"/>
              </a:rPr>
              <a:t>  </a:t>
            </a:r>
            <a:r>
              <a:rPr lang="en-US" altLang="en-US" sz="2400" b="1" dirty="0">
                <a:latin typeface="Comic Sans MS" panose="030F0702030302020204" pitchFamily="66" charset="0"/>
                <a:cs typeface="Times New Roman" panose="02020603050405020304" pitchFamily="18" charset="0"/>
              </a:rPr>
              <a:t>A</a:t>
            </a:r>
            <a:r>
              <a:rPr lang="en-US" altLang="en-US" sz="2400" b="1" dirty="0" smtClean="0">
                <a:latin typeface="Comic Sans MS" panose="030F0702030302020204" pitchFamily="66" charset="0"/>
                <a:cs typeface="Times New Roman" panose="02020603050405020304" pitchFamily="18" charset="0"/>
              </a:rPr>
              <a:t>t site of excretion </a:t>
            </a:r>
            <a:endParaRPr lang="en-US" altLang="en-US" sz="2400"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Probenecid block the transport (from blood to urine) by organic acid secretion) e.g. penicillin and cephalosporin leading to prolongation of their duration of action.</a:t>
            </a:r>
          </a:p>
          <a:p>
            <a:r>
              <a:rPr lang="en-US" altLang="en-US" sz="2400" dirty="0" smtClean="0">
                <a:latin typeface="Comic Sans MS" panose="030F0702030302020204" pitchFamily="66" charset="0"/>
                <a:cs typeface="Times New Roman" panose="02020603050405020304" pitchFamily="18" charset="0"/>
              </a:rPr>
              <a:t>Thiazides inhibit the excretion of lithium </a:t>
            </a:r>
          </a:p>
          <a:p>
            <a:endParaRPr lang="en-US" altLang="en-US" sz="2400" dirty="0" smtClean="0">
              <a:latin typeface="Times New Roman" panose="02020603050405020304" pitchFamily="18"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52400" y="0"/>
            <a:ext cx="9144000" cy="6400800"/>
          </a:xfrm>
        </p:spPr>
        <p:txBody>
          <a:bodyPr/>
          <a:lstStyle/>
          <a:p>
            <a:pPr>
              <a:buFont typeface="Arial" panose="020B0604020202020204" pitchFamily="34" charset="0"/>
              <a:buNone/>
            </a:pPr>
            <a:r>
              <a:rPr lang="en-US" altLang="en-US" sz="2400" b="1" dirty="0" err="1" smtClean="0">
                <a:latin typeface="Comic Sans MS" panose="030F0702030302020204" pitchFamily="66" charset="0"/>
              </a:rPr>
              <a:t>pharmacodynamic</a:t>
            </a:r>
            <a:r>
              <a:rPr lang="en-US" altLang="en-US" sz="2400" b="1" dirty="0" smtClean="0">
                <a:latin typeface="Comic Sans MS" panose="030F0702030302020204" pitchFamily="66" charset="0"/>
              </a:rPr>
              <a:t> drug interaction</a:t>
            </a:r>
            <a:r>
              <a:rPr lang="en-US" altLang="en-US" sz="2400" dirty="0" smtClean="0">
                <a:latin typeface="Comic Sans MS" panose="030F0702030302020204" pitchFamily="66" charset="0"/>
              </a:rPr>
              <a:t> </a:t>
            </a:r>
          </a:p>
          <a:p>
            <a:pPr>
              <a:buFont typeface="Arial" panose="020B0604020202020204" pitchFamily="34" charset="0"/>
              <a:buNone/>
            </a:pPr>
            <a:r>
              <a:rPr lang="en-US" altLang="en-US" sz="2400" dirty="0" smtClean="0">
                <a:latin typeface="Comic Sans MS" panose="030F0702030302020204" pitchFamily="66" charset="0"/>
              </a:rPr>
              <a:t>  </a:t>
            </a:r>
            <a:r>
              <a:rPr lang="en-US" altLang="en-US" sz="2400" dirty="0" smtClean="0">
                <a:latin typeface="Comic Sans MS" panose="030F0702030302020204" pitchFamily="66" charset="0"/>
                <a:cs typeface="Times New Roman" panose="02020603050405020304" pitchFamily="18" charset="0"/>
              </a:rPr>
              <a:t>At the site of action or nearby</a:t>
            </a:r>
          </a:p>
          <a:p>
            <a:pPr>
              <a:buFont typeface="Arial" panose="020B0604020202020204" pitchFamily="34" charset="0"/>
              <a:buNone/>
            </a:pPr>
            <a:r>
              <a:rPr lang="en-US" altLang="en-US" sz="2400" dirty="0" smtClean="0">
                <a:latin typeface="Comic Sans MS" panose="030F0702030302020204" pitchFamily="66" charset="0"/>
                <a:cs typeface="Times New Roman" panose="02020603050405020304" pitchFamily="18" charset="0"/>
              </a:rPr>
              <a:t>  They may be synergism or antagonistic</a:t>
            </a:r>
          </a:p>
          <a:p>
            <a:pPr>
              <a:buFont typeface="Arial" panose="020B0604020202020204" pitchFamily="34" charset="0"/>
              <a:buNone/>
            </a:pPr>
            <a:r>
              <a:rPr lang="en-US" altLang="en-US" sz="2400" dirty="0" smtClean="0">
                <a:latin typeface="Comic Sans MS" panose="030F0702030302020204" pitchFamily="66" charset="0"/>
                <a:cs typeface="Times New Roman" panose="02020603050405020304" pitchFamily="18" charset="0"/>
              </a:rPr>
              <a:t> </a:t>
            </a:r>
          </a:p>
          <a:p>
            <a:pPr>
              <a:buFont typeface="Arial" panose="020B0604020202020204" pitchFamily="34" charset="0"/>
              <a:buNone/>
            </a:pPr>
            <a:r>
              <a:rPr lang="en-US" altLang="en-US" sz="2400" b="1" dirty="0" smtClean="0">
                <a:latin typeface="Comic Sans MS" panose="030F0702030302020204" pitchFamily="66" charset="0"/>
                <a:cs typeface="Times New Roman" panose="02020603050405020304" pitchFamily="18" charset="0"/>
              </a:rPr>
              <a:t>Synergism examples include</a:t>
            </a:r>
            <a:r>
              <a:rPr lang="en-US" altLang="en-US" sz="2400" dirty="0" smtClean="0">
                <a:latin typeface="Comic Sans MS" panose="030F0702030302020204" pitchFamily="66" charset="0"/>
                <a:cs typeface="Times New Roman" panose="02020603050405020304" pitchFamily="18" charset="0"/>
              </a:rPr>
              <a:t>:</a:t>
            </a:r>
          </a:p>
          <a:p>
            <a:r>
              <a:rPr lang="en-US" altLang="en-US" sz="2400" dirty="0" smtClean="0">
                <a:latin typeface="Comic Sans MS" panose="030F0702030302020204" pitchFamily="66" charset="0"/>
                <a:cs typeface="Times New Roman" panose="02020603050405020304" pitchFamily="18" charset="0"/>
              </a:rPr>
              <a:t>Alcohol potentates CNS depressants </a:t>
            </a:r>
          </a:p>
          <a:p>
            <a:r>
              <a:rPr lang="en-US" altLang="en-US" sz="2400" dirty="0" smtClean="0">
                <a:latin typeface="Comic Sans MS" panose="030F0702030302020204" pitchFamily="66" charset="0"/>
                <a:cs typeface="Times New Roman" panose="02020603050405020304" pitchFamily="18" charset="0"/>
              </a:rPr>
              <a:t>Digitals bradycardia is increased by Propranolol and calcium channel blockers.</a:t>
            </a:r>
          </a:p>
          <a:p>
            <a:endParaRPr lang="en-US" altLang="en-US" sz="2400" dirty="0" smtClean="0">
              <a:latin typeface="Comic Sans MS" panose="030F0702030302020204" pitchFamily="66" charset="0"/>
              <a:cs typeface="Times New Roman" panose="02020603050405020304" pitchFamily="18" charset="0"/>
            </a:endParaRPr>
          </a:p>
          <a:p>
            <a:pPr>
              <a:buFont typeface="Arial" panose="020B0604020202020204" pitchFamily="34" charset="0"/>
              <a:buNone/>
            </a:pPr>
            <a:r>
              <a:rPr lang="en-US" altLang="en-US" sz="2400" b="1" dirty="0" smtClean="0">
                <a:latin typeface="Comic Sans MS" panose="030F0702030302020204" pitchFamily="66" charset="0"/>
                <a:cs typeface="Times New Roman" panose="02020603050405020304" pitchFamily="18" charset="0"/>
              </a:rPr>
              <a:t>Antagonistic examples include</a:t>
            </a:r>
            <a:r>
              <a:rPr lang="en-US" altLang="en-US" sz="2400" dirty="0" smtClean="0">
                <a:latin typeface="Comic Sans MS" panose="030F0702030302020204" pitchFamily="66" charset="0"/>
                <a:cs typeface="Times New Roman" panose="02020603050405020304" pitchFamily="18" charset="0"/>
              </a:rPr>
              <a:t>:</a:t>
            </a:r>
          </a:p>
          <a:p>
            <a:r>
              <a:rPr lang="en-US" altLang="en-US" sz="2400" dirty="0" smtClean="0">
                <a:latin typeface="Comic Sans MS" panose="030F0702030302020204" pitchFamily="66" charset="0"/>
                <a:cs typeface="Times New Roman" panose="02020603050405020304" pitchFamily="18" charset="0"/>
              </a:rPr>
              <a:t>B-agonist and B- blockers</a:t>
            </a:r>
          </a:p>
          <a:p>
            <a:r>
              <a:rPr lang="en-US" altLang="en-US" sz="2400" dirty="0" smtClean="0">
                <a:latin typeface="Comic Sans MS" panose="030F0702030302020204" pitchFamily="66" charset="0"/>
                <a:cs typeface="Times New Roman" panose="02020603050405020304" pitchFamily="18" charset="0"/>
              </a:rPr>
              <a:t>Morphine and naloxone</a:t>
            </a:r>
          </a:p>
          <a:p>
            <a:r>
              <a:rPr lang="en-US" altLang="en-US" sz="2400" dirty="0" smtClean="0">
                <a:latin typeface="Comic Sans MS" panose="030F0702030302020204" pitchFamily="66" charset="0"/>
                <a:cs typeface="Times New Roman" panose="02020603050405020304" pitchFamily="18" charset="0"/>
              </a:rPr>
              <a:t>Methotrexate and </a:t>
            </a:r>
            <a:r>
              <a:rPr lang="en-US" altLang="en-US" sz="2400" dirty="0" err="1" smtClean="0">
                <a:latin typeface="Comic Sans MS" panose="030F0702030302020204" pitchFamily="66" charset="0"/>
                <a:cs typeface="Times New Roman" panose="02020603050405020304" pitchFamily="18" charset="0"/>
              </a:rPr>
              <a:t>folinic</a:t>
            </a:r>
            <a:r>
              <a:rPr lang="en-US" altLang="en-US" sz="2400" dirty="0" smtClean="0">
                <a:latin typeface="Comic Sans MS" panose="030F0702030302020204" pitchFamily="66" charset="0"/>
                <a:cs typeface="Times New Roman" panose="02020603050405020304" pitchFamily="18" charset="0"/>
              </a:rPr>
              <a:t> acid</a:t>
            </a:r>
          </a:p>
          <a:p>
            <a:endParaRPr lang="en-US" altLang="en-US"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smtClean="0">
                <a:latin typeface="Comic Sans MS" panose="030F0702030302020204" pitchFamily="66" charset="0"/>
              </a:rPr>
              <a:t>Question Time</a:t>
            </a:r>
          </a:p>
          <a:p>
            <a:pPr marL="0" indent="0">
              <a:buNone/>
            </a:pPr>
            <a:r>
              <a:rPr lang="en-US" sz="2400" dirty="0" smtClean="0">
                <a:latin typeface="Comic Sans MS" panose="030F0702030302020204" pitchFamily="66" charset="0"/>
              </a:rPr>
              <a:t>Q4. Which one of the following drug’s absorption is affected by food rich in calcium or antacids?</a:t>
            </a:r>
          </a:p>
          <a:p>
            <a:pPr marL="0" indent="0">
              <a:buNone/>
            </a:pPr>
            <a:r>
              <a:rPr lang="en-US" sz="2400" dirty="0" smtClean="0">
                <a:latin typeface="Comic Sans MS" panose="030F0702030302020204" pitchFamily="66" charset="0"/>
              </a:rPr>
              <a:t>a. quinolones</a:t>
            </a:r>
          </a:p>
          <a:p>
            <a:pPr marL="0" indent="0">
              <a:buNone/>
            </a:pPr>
            <a:r>
              <a:rPr lang="en-US" sz="2400" dirty="0" smtClean="0">
                <a:latin typeface="Comic Sans MS" panose="030F0702030302020204" pitchFamily="66" charset="0"/>
              </a:rPr>
              <a:t>b. tetracycline's </a:t>
            </a:r>
          </a:p>
          <a:p>
            <a:pPr marL="0" indent="0">
              <a:buNone/>
            </a:pPr>
            <a:r>
              <a:rPr lang="en-US" sz="2400" dirty="0" smtClean="0">
                <a:latin typeface="Comic Sans MS" panose="030F0702030302020204" pitchFamily="66" charset="0"/>
              </a:rPr>
              <a:t>C. </a:t>
            </a:r>
            <a:r>
              <a:rPr lang="en-US" sz="2400" dirty="0" err="1" smtClean="0">
                <a:latin typeface="Comic Sans MS" panose="030F0702030302020204" pitchFamily="66" charset="0"/>
              </a:rPr>
              <a:t>Indomethacine</a:t>
            </a:r>
            <a:endParaRPr lang="en-US" sz="2400" dirty="0" smtClean="0">
              <a:latin typeface="Comic Sans MS" panose="030F0702030302020204" pitchFamily="66" charset="0"/>
            </a:endParaRPr>
          </a:p>
          <a:p>
            <a:pPr marL="0" indent="0">
              <a:buNone/>
            </a:pPr>
            <a:r>
              <a:rPr lang="en-US" sz="2400" dirty="0" smtClean="0">
                <a:latin typeface="Comic Sans MS" panose="030F0702030302020204" pitchFamily="66" charset="0"/>
              </a:rPr>
              <a:t>D. ritonavir</a:t>
            </a:r>
          </a:p>
          <a:p>
            <a:endParaRPr lang="en-US" sz="2400" dirty="0" smtClean="0"/>
          </a:p>
          <a:p>
            <a:pPr marL="0" indent="0">
              <a:buNone/>
            </a:pPr>
            <a:endParaRPr lang="en-US" sz="2400" dirty="0"/>
          </a:p>
        </p:txBody>
      </p:sp>
    </p:spTree>
    <p:extLst>
      <p:ext uri="{BB962C8B-B14F-4D97-AF65-F5344CB8AC3E}">
        <p14:creationId xmlns:p14="http://schemas.microsoft.com/office/powerpoint/2010/main" val="368483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52400" y="884238"/>
            <a:ext cx="8229600" cy="868362"/>
          </a:xfrm>
        </p:spPr>
        <p:txBody>
          <a:bodyPr/>
          <a:lstStyle/>
          <a:p>
            <a:pPr algn="l"/>
            <a:r>
              <a:rPr lang="en-US" altLang="en-US" sz="3600" b="1" dirty="0" smtClean="0">
                <a:latin typeface="Comic Sans MS" panose="030F0702030302020204" pitchFamily="66" charset="0"/>
                <a:cs typeface="Times New Roman" panose="02020603050405020304" pitchFamily="18" charset="0"/>
              </a:rPr>
              <a:t>Mechanism of action (MOA)</a:t>
            </a:r>
          </a:p>
        </p:txBody>
      </p:sp>
      <p:sp>
        <p:nvSpPr>
          <p:cNvPr id="5123" name="Content Placeholder 2"/>
          <p:cNvSpPr>
            <a:spLocks noGrp="1"/>
          </p:cNvSpPr>
          <p:nvPr>
            <p:ph idx="1"/>
          </p:nvPr>
        </p:nvSpPr>
        <p:spPr>
          <a:xfrm>
            <a:off x="304800" y="1828800"/>
            <a:ext cx="8763000" cy="3886200"/>
          </a:xfrm>
        </p:spPr>
        <p:txBody>
          <a:bodyPr/>
          <a:lstStyle/>
          <a:p>
            <a:pPr marL="0" indent="0">
              <a:buNone/>
            </a:pPr>
            <a:endParaRPr lang="en-US" sz="2400" b="1" dirty="0" smtClean="0">
              <a:latin typeface="Comic Sans MS" panose="030F0702030302020204" pitchFamily="66" charset="0"/>
            </a:endParaRPr>
          </a:p>
          <a:p>
            <a:pPr marL="0" indent="0">
              <a:buNone/>
            </a:pPr>
            <a:r>
              <a:rPr lang="en-US" sz="2400" b="1" dirty="0" smtClean="0">
                <a:latin typeface="Comic Sans MS" panose="030F0702030302020204" pitchFamily="66" charset="0"/>
              </a:rPr>
              <a:t>MOA </a:t>
            </a:r>
            <a:r>
              <a:rPr lang="en-US" sz="2400" dirty="0">
                <a:latin typeface="Comic Sans MS" panose="030F0702030302020204" pitchFamily="66" charset="0"/>
              </a:rPr>
              <a:t>r</a:t>
            </a:r>
            <a:r>
              <a:rPr lang="en-US" sz="2400" dirty="0" smtClean="0">
                <a:latin typeface="Comic Sans MS" panose="030F0702030302020204" pitchFamily="66" charset="0"/>
              </a:rPr>
              <a:t>efers to the specific biochemical interaction through which a drug produces its pharmacological effect</a:t>
            </a:r>
            <a:endParaRPr lang="en-US" altLang="en-US" sz="2400" dirty="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There are two types of mechanism of drug action.</a:t>
            </a:r>
          </a:p>
          <a:p>
            <a:pPr>
              <a:buFont typeface="Arial" panose="020B0604020202020204" pitchFamily="34" charset="0"/>
              <a:buNone/>
            </a:pPr>
            <a:r>
              <a:rPr lang="en-US" altLang="en-US" sz="2400" dirty="0" smtClean="0">
                <a:latin typeface="Comic Sans MS" panose="030F0702030302020204" pitchFamily="66" charset="0"/>
                <a:cs typeface="Times New Roman" panose="02020603050405020304" pitchFamily="18" charset="0"/>
              </a:rPr>
              <a:t>a. Non- receptor mediated mechanism of action : it does not involve drug interaction with a particular receptor</a:t>
            </a:r>
          </a:p>
          <a:p>
            <a:pPr>
              <a:buFont typeface="Arial" panose="020B0604020202020204" pitchFamily="34" charset="0"/>
              <a:buNone/>
            </a:pPr>
            <a:r>
              <a:rPr lang="en-US" altLang="en-US" sz="2400" dirty="0" smtClean="0">
                <a:latin typeface="Comic Sans MS" panose="030F0702030302020204" pitchFamily="66" charset="0"/>
                <a:cs typeface="Times New Roman" panose="02020603050405020304" pitchFamily="18" charset="0"/>
              </a:rPr>
              <a:t>b. Receptor mediated mechanism of action: It involves interaction of the drug with a particular receptor at a specific site in the body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r>
              <a:rPr lang="en-US" b="1" dirty="0" smtClean="0"/>
              <a:t>                        End of lecture</a:t>
            </a:r>
          </a:p>
          <a:p>
            <a:pPr marL="0" indent="0">
              <a:buNone/>
            </a:pPr>
            <a:r>
              <a:rPr lang="en-US" b="1" dirty="0" smtClean="0"/>
              <a:t>             Thank you for having me</a:t>
            </a:r>
            <a:endParaRPr lang="en-US" b="1" dirty="0"/>
          </a:p>
        </p:txBody>
      </p:sp>
    </p:spTree>
    <p:extLst>
      <p:ext uri="{BB962C8B-B14F-4D97-AF65-F5344CB8AC3E}">
        <p14:creationId xmlns:p14="http://schemas.microsoft.com/office/powerpoint/2010/main" val="14714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274638"/>
            <a:ext cx="8458200" cy="1143000"/>
          </a:xfrm>
        </p:spPr>
        <p:txBody>
          <a:bodyPr/>
          <a:lstStyle/>
          <a:p>
            <a:r>
              <a:rPr lang="en-US" altLang="en-US" sz="3600" dirty="0" smtClean="0">
                <a:latin typeface="Times New Roman" panose="02020603050405020304" pitchFamily="18" charset="0"/>
                <a:cs typeface="Times New Roman" panose="02020603050405020304" pitchFamily="18" charset="0"/>
              </a:rPr>
              <a:t>Non- receptor mediated mechanism of action</a:t>
            </a:r>
            <a:endParaRPr lang="en-US" altLang="en-US" sz="3600" dirty="0" smtClean="0"/>
          </a:p>
        </p:txBody>
      </p:sp>
      <p:sp>
        <p:nvSpPr>
          <p:cNvPr id="3" name="Content Placeholder 2"/>
          <p:cNvSpPr>
            <a:spLocks noGrp="1"/>
          </p:cNvSpPr>
          <p:nvPr>
            <p:ph idx="1"/>
          </p:nvPr>
        </p:nvSpPr>
        <p:spPr>
          <a:xfrm>
            <a:off x="0" y="1600200"/>
            <a:ext cx="9144000" cy="5257800"/>
          </a:xfrm>
        </p:spPr>
        <p:txBody>
          <a:bodyPr rtlCol="0">
            <a:normAutofit fontScale="92500" lnSpcReduction="10000"/>
          </a:bodyPr>
          <a:lstStyle/>
          <a:p>
            <a:pPr fontAlgn="auto">
              <a:spcAft>
                <a:spcPts val="0"/>
              </a:spcAft>
              <a:buFont typeface="Arial" panose="020B0604020202020204" pitchFamily="34" charset="0"/>
              <a:buNone/>
              <a:defRPr/>
            </a:pPr>
            <a:r>
              <a:rPr lang="en-US" b="1" dirty="0" smtClean="0"/>
              <a:t>  </a:t>
            </a:r>
            <a:r>
              <a:rPr lang="en-US" sz="2600" b="1" dirty="0" smtClean="0">
                <a:latin typeface="Comic Sans MS" panose="030F0702030302020204" pitchFamily="66" charset="0"/>
                <a:cs typeface="Times New Roman" pitchFamily="18" charset="0"/>
              </a:rPr>
              <a:t>DRUG ACTING ON ENZYMES</a:t>
            </a:r>
          </a:p>
          <a:p>
            <a:pPr fontAlgn="auto">
              <a:spcAft>
                <a:spcPts val="0"/>
              </a:spcAft>
              <a:defRPr/>
            </a:pPr>
            <a:r>
              <a:rPr lang="en-US" sz="2600" dirty="0" smtClean="0">
                <a:latin typeface="Comic Sans MS" panose="030F0702030302020204" pitchFamily="66" charset="0"/>
                <a:cs typeface="Times New Roman" pitchFamily="18" charset="0"/>
              </a:rPr>
              <a:t>Drug can inhibit or enhance an enzyme </a:t>
            </a:r>
            <a:r>
              <a:rPr lang="en-US" sz="2600" dirty="0" err="1" smtClean="0">
                <a:latin typeface="Comic Sans MS" panose="030F0702030302020204" pitchFamily="66" charset="0"/>
                <a:cs typeface="Times New Roman" pitchFamily="18" charset="0"/>
              </a:rPr>
              <a:t>e.g</a:t>
            </a:r>
            <a:endParaRPr lang="en-US" sz="2600" dirty="0" smtClean="0">
              <a:latin typeface="Comic Sans MS" panose="030F0702030302020204" pitchFamily="66" charset="0"/>
              <a:cs typeface="Times New Roman" pitchFamily="18" charset="0"/>
            </a:endParaRPr>
          </a:p>
          <a:p>
            <a:pPr fontAlgn="auto">
              <a:spcAft>
                <a:spcPts val="0"/>
              </a:spcAft>
              <a:defRPr/>
            </a:pPr>
            <a:r>
              <a:rPr lang="en-US" sz="2600" dirty="0" smtClean="0">
                <a:latin typeface="Comic Sans MS" panose="030F0702030302020204" pitchFamily="66" charset="0"/>
                <a:cs typeface="Times New Roman" pitchFamily="18" charset="0"/>
              </a:rPr>
              <a:t>Aspirin inhibits </a:t>
            </a:r>
            <a:r>
              <a:rPr lang="en-US" sz="2600" dirty="0" err="1" smtClean="0">
                <a:latin typeface="Comic Sans MS" panose="030F0702030302020204" pitchFamily="66" charset="0"/>
                <a:cs typeface="Times New Roman" pitchFamily="18" charset="0"/>
              </a:rPr>
              <a:t>cyclo-oxyginase</a:t>
            </a:r>
            <a:r>
              <a:rPr lang="en-US" sz="2600" dirty="0" smtClean="0">
                <a:latin typeface="Comic Sans MS" panose="030F0702030302020204" pitchFamily="66" charset="0"/>
                <a:cs typeface="Times New Roman" pitchFamily="18" charset="0"/>
              </a:rPr>
              <a:t> enzyme</a:t>
            </a:r>
          </a:p>
          <a:p>
            <a:pPr fontAlgn="auto">
              <a:spcAft>
                <a:spcPts val="0"/>
              </a:spcAft>
              <a:buFont typeface="Arial" panose="020B0604020202020204" pitchFamily="34" charset="0"/>
              <a:buNone/>
              <a:defRPr/>
            </a:pPr>
            <a:r>
              <a:rPr lang="en-US" sz="2600" dirty="0" smtClean="0">
                <a:latin typeface="Comic Sans MS" panose="030F0702030302020204" pitchFamily="66" charset="0"/>
                <a:cs typeface="Times New Roman" pitchFamily="18" charset="0"/>
              </a:rPr>
              <a:t> </a:t>
            </a:r>
          </a:p>
          <a:p>
            <a:pPr fontAlgn="auto">
              <a:spcAft>
                <a:spcPts val="0"/>
              </a:spcAft>
              <a:buFont typeface="Arial" panose="020B0604020202020204" pitchFamily="34" charset="0"/>
              <a:buNone/>
              <a:defRPr/>
            </a:pPr>
            <a:r>
              <a:rPr lang="en-US" sz="2600" b="1" dirty="0" smtClean="0">
                <a:latin typeface="Comic Sans MS" panose="030F0702030302020204" pitchFamily="66" charset="0"/>
                <a:cs typeface="Times New Roman" pitchFamily="18" charset="0"/>
              </a:rPr>
              <a:t> DRUG ACTING ON PLASMIC MEMBRANE</a:t>
            </a:r>
          </a:p>
          <a:p>
            <a:pPr fontAlgn="auto">
              <a:spcAft>
                <a:spcPts val="0"/>
              </a:spcAft>
              <a:defRPr/>
            </a:pPr>
            <a:r>
              <a:rPr lang="en-US" sz="2600" dirty="0" err="1" smtClean="0">
                <a:latin typeface="Comic Sans MS" panose="030F0702030302020204" pitchFamily="66" charset="0"/>
                <a:cs typeface="Times New Roman" pitchFamily="18" charset="0"/>
              </a:rPr>
              <a:t>Polyene</a:t>
            </a:r>
            <a:r>
              <a:rPr lang="en-US" sz="2600" dirty="0" smtClean="0">
                <a:latin typeface="Comic Sans MS" panose="030F0702030302020204" pitchFamily="66" charset="0"/>
                <a:cs typeface="Times New Roman" pitchFamily="18" charset="0"/>
              </a:rPr>
              <a:t> antifungal increase permeability of fungal membrane e.g. </a:t>
            </a:r>
            <a:r>
              <a:rPr lang="en-US" sz="2600" dirty="0" err="1" smtClean="0">
                <a:latin typeface="Comic Sans MS" panose="030F0702030302020204" pitchFamily="66" charset="0"/>
                <a:cs typeface="Times New Roman" pitchFamily="18" charset="0"/>
              </a:rPr>
              <a:t>Amphotericin</a:t>
            </a:r>
            <a:r>
              <a:rPr lang="en-US" sz="2600" dirty="0" smtClean="0">
                <a:latin typeface="Comic Sans MS" panose="030F0702030302020204" pitchFamily="66" charset="0"/>
                <a:cs typeface="Times New Roman" pitchFamily="18" charset="0"/>
              </a:rPr>
              <a:t> B.</a:t>
            </a:r>
          </a:p>
          <a:p>
            <a:pPr fontAlgn="auto">
              <a:spcAft>
                <a:spcPts val="0"/>
              </a:spcAft>
              <a:buFont typeface="Arial" panose="020B0604020202020204" pitchFamily="34" charset="0"/>
              <a:buNone/>
              <a:defRPr/>
            </a:pPr>
            <a:endParaRPr lang="en-US" sz="2600" dirty="0" smtClean="0">
              <a:latin typeface="Comic Sans MS" panose="030F0702030302020204" pitchFamily="66" charset="0"/>
              <a:cs typeface="Times New Roman" pitchFamily="18" charset="0"/>
            </a:endParaRPr>
          </a:p>
          <a:p>
            <a:pPr fontAlgn="auto">
              <a:spcAft>
                <a:spcPts val="0"/>
              </a:spcAft>
              <a:buFont typeface="Arial" panose="020B0604020202020204" pitchFamily="34" charset="0"/>
              <a:buNone/>
              <a:defRPr/>
            </a:pPr>
            <a:r>
              <a:rPr lang="en-US" sz="2600" b="1" dirty="0" smtClean="0">
                <a:latin typeface="Comic Sans MS" panose="030F0702030302020204" pitchFamily="66" charset="0"/>
                <a:cs typeface="Times New Roman" pitchFamily="18" charset="0"/>
              </a:rPr>
              <a:t> DRUGS ACTING ON SUBCELLULAR STRUCTURES</a:t>
            </a:r>
          </a:p>
          <a:p>
            <a:pPr fontAlgn="auto">
              <a:spcAft>
                <a:spcPts val="0"/>
              </a:spcAft>
              <a:defRPr/>
            </a:pPr>
            <a:r>
              <a:rPr lang="en-US" sz="2600" dirty="0" smtClean="0">
                <a:latin typeface="Comic Sans MS" panose="030F0702030302020204" pitchFamily="66" charset="0"/>
                <a:cs typeface="Times New Roman" pitchFamily="18" charset="0"/>
              </a:rPr>
              <a:t>.</a:t>
            </a:r>
            <a:r>
              <a:rPr lang="en-US" sz="2600" dirty="0" err="1" smtClean="0">
                <a:latin typeface="Comic Sans MS" panose="030F0702030302020204" pitchFamily="66" charset="0"/>
                <a:cs typeface="Times New Roman" pitchFamily="18" charset="0"/>
              </a:rPr>
              <a:t>Colchicine</a:t>
            </a:r>
            <a:r>
              <a:rPr lang="en-US" sz="2600" dirty="0" smtClean="0">
                <a:latin typeface="Comic Sans MS" panose="030F0702030302020204" pitchFamily="66" charset="0"/>
                <a:cs typeface="Times New Roman" pitchFamily="18" charset="0"/>
              </a:rPr>
              <a:t> disrupts, the microtubules inhibiting mitosis (used in gout)</a:t>
            </a:r>
          </a:p>
          <a:p>
            <a:pPr fontAlgn="auto">
              <a:spcAft>
                <a:spcPts val="0"/>
              </a:spcAft>
              <a:buFont typeface="Arial" panose="020B0604020202020204" pitchFamily="34" charset="0"/>
              <a:buNone/>
              <a:defRPr/>
            </a:pPr>
            <a:r>
              <a:rPr lang="en-US" dirty="0" smtClean="0">
                <a:latin typeface="Comic Sans MS" panose="030F0702030302020204" pitchFamily="66" charset="0"/>
              </a:rPr>
              <a:t> </a:t>
            </a:r>
          </a:p>
          <a:p>
            <a:pPr fontAlgn="auto">
              <a:spcAft>
                <a:spcPts val="0"/>
              </a:spcAft>
              <a:defRPr/>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idx="1"/>
          </p:nvPr>
        </p:nvSpPr>
        <p:spPr>
          <a:xfrm>
            <a:off x="0" y="152400"/>
            <a:ext cx="9144000" cy="6705600"/>
          </a:xfrm>
        </p:spPr>
        <p:txBody>
          <a:bodyPr/>
          <a:lstStyle/>
          <a:p>
            <a:pPr>
              <a:buFont typeface="Arial" panose="020B0604020202020204" pitchFamily="34" charset="0"/>
              <a:buNone/>
            </a:pPr>
            <a:r>
              <a:rPr lang="en-US" altLang="en-US" sz="2400" b="1" dirty="0" smtClean="0"/>
              <a:t> </a:t>
            </a:r>
          </a:p>
          <a:p>
            <a:pPr>
              <a:buFont typeface="Arial" panose="020B0604020202020204" pitchFamily="34" charset="0"/>
              <a:buNone/>
            </a:pPr>
            <a:r>
              <a:rPr lang="en-US" altLang="en-US" sz="2400" b="1" dirty="0" smtClean="0">
                <a:latin typeface="Comic Sans MS" panose="030F0702030302020204" pitchFamily="66" charset="0"/>
                <a:cs typeface="Times New Roman" panose="02020603050405020304" pitchFamily="18" charset="0"/>
              </a:rPr>
              <a:t>DRUGS ACTING ON GENETIC APPARATUS</a:t>
            </a:r>
          </a:p>
          <a:p>
            <a:r>
              <a:rPr lang="en-US" altLang="en-US" sz="2400" dirty="0" smtClean="0">
                <a:latin typeface="Comic Sans MS" panose="030F0702030302020204" pitchFamily="66" charset="0"/>
                <a:cs typeface="Times New Roman" panose="02020603050405020304" pitchFamily="18" charset="0"/>
              </a:rPr>
              <a:t>Chloramphenicol, macrolides, aminoglycosides inhibit bacterial protein synthesis.</a:t>
            </a:r>
          </a:p>
          <a:p>
            <a:endParaRPr lang="en-US" altLang="en-US" sz="2400" dirty="0" smtClean="0">
              <a:latin typeface="Comic Sans MS" panose="030F0702030302020204" pitchFamily="66" charset="0"/>
              <a:cs typeface="Times New Roman" panose="02020603050405020304" pitchFamily="18" charset="0"/>
            </a:endParaRPr>
          </a:p>
          <a:p>
            <a:r>
              <a:rPr lang="en-US" altLang="en-US" sz="2400" dirty="0" smtClean="0">
                <a:latin typeface="Comic Sans MS" panose="030F0702030302020204" pitchFamily="66" charset="0"/>
                <a:cs typeface="Times New Roman" panose="02020603050405020304" pitchFamily="18" charset="0"/>
              </a:rPr>
              <a:t>Drugs like antimetabolite (trimethoprim, </a:t>
            </a:r>
            <a:r>
              <a:rPr lang="en-US" altLang="en-US" sz="2400" dirty="0" err="1" smtClean="0">
                <a:latin typeface="Comic Sans MS" panose="030F0702030302020204" pitchFamily="66" charset="0"/>
                <a:cs typeface="Times New Roman" panose="02020603050405020304" pitchFamily="18" charset="0"/>
              </a:rPr>
              <a:t>pramaquine</a:t>
            </a:r>
            <a:r>
              <a:rPr lang="en-US" altLang="en-US" sz="2400" dirty="0" smtClean="0">
                <a:latin typeface="Comic Sans MS" panose="030F0702030302020204" pitchFamily="66" charset="0"/>
                <a:cs typeface="Times New Roman" panose="02020603050405020304" pitchFamily="18" charset="0"/>
              </a:rPr>
              <a:t>.) alkylating agent (cyclophosphamide) that inhibit DNA synthesis or disrupt DNA function respectively.</a:t>
            </a:r>
          </a:p>
          <a:p>
            <a:pPr>
              <a:buFont typeface="Arial" panose="020B0604020202020204" pitchFamily="34" charset="0"/>
              <a:buNone/>
            </a:pPr>
            <a:r>
              <a:rPr lang="en-US" altLang="en-US" sz="2400" dirty="0" smtClean="0">
                <a:latin typeface="Comic Sans MS" panose="030F0702030302020204" pitchFamily="66" charset="0"/>
                <a:cs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229600" cy="5943600"/>
          </a:xfrm>
        </p:spPr>
        <p:txBody>
          <a:bodyPr/>
          <a:lstStyle/>
          <a:p>
            <a:pPr>
              <a:buNone/>
            </a:pPr>
            <a:r>
              <a:rPr lang="en-US" altLang="en-US" b="1" dirty="0">
                <a:latin typeface="Times New Roman" panose="02020603050405020304" pitchFamily="18" charset="0"/>
                <a:cs typeface="Times New Roman" panose="02020603050405020304" pitchFamily="18" charset="0"/>
              </a:rPr>
              <a:t> </a:t>
            </a:r>
            <a:r>
              <a:rPr lang="en-US" altLang="en-US" sz="2400" b="1" dirty="0">
                <a:latin typeface="Comic Sans MS" panose="030F0702030302020204" pitchFamily="66" charset="0"/>
                <a:cs typeface="Times New Roman" panose="02020603050405020304" pitchFamily="18" charset="0"/>
              </a:rPr>
              <a:t>DRUGS ACTING BY CHEMICAL MEANS</a:t>
            </a:r>
          </a:p>
          <a:p>
            <a:r>
              <a:rPr lang="en-US" altLang="en-US" sz="2400" dirty="0" err="1">
                <a:latin typeface="Comic Sans MS" panose="030F0702030302020204" pitchFamily="66" charset="0"/>
                <a:cs typeface="Times New Roman" panose="02020603050405020304" pitchFamily="18" charset="0"/>
              </a:rPr>
              <a:t>Antiacid</a:t>
            </a:r>
            <a:r>
              <a:rPr lang="en-US" altLang="en-US" sz="2400" dirty="0">
                <a:latin typeface="Comic Sans MS" panose="030F0702030302020204" pitchFamily="66" charset="0"/>
                <a:cs typeface="Times New Roman" panose="02020603050405020304" pitchFamily="18" charset="0"/>
              </a:rPr>
              <a:t> act in peptic ulcer disease by neutralize acid in the stomach.</a:t>
            </a:r>
          </a:p>
          <a:p>
            <a:r>
              <a:rPr lang="en-US" altLang="en-US" sz="2400" dirty="0" err="1" smtClean="0">
                <a:latin typeface="Comic Sans MS" panose="030F0702030302020204" pitchFamily="66" charset="0"/>
                <a:cs typeface="Times New Roman" panose="02020603050405020304" pitchFamily="18" charset="0"/>
              </a:rPr>
              <a:t>Protomine</a:t>
            </a:r>
            <a:r>
              <a:rPr lang="en-US" altLang="en-US" sz="2400" dirty="0" smtClean="0">
                <a:latin typeface="Comic Sans MS" panose="030F0702030302020204" pitchFamily="66" charset="0"/>
                <a:cs typeface="Times New Roman" panose="02020603050405020304" pitchFamily="18" charset="0"/>
              </a:rPr>
              <a:t> </a:t>
            </a:r>
            <a:r>
              <a:rPr lang="en-US" altLang="en-US" sz="2400" dirty="0">
                <a:latin typeface="Comic Sans MS" panose="030F0702030302020204" pitchFamily="66" charset="0"/>
                <a:cs typeface="Times New Roman" panose="02020603050405020304" pitchFamily="18" charset="0"/>
              </a:rPr>
              <a:t>antagonizes heparin by chemical means</a:t>
            </a:r>
            <a:r>
              <a:rPr lang="en-US" altLang="en-US" sz="2400" dirty="0" smtClean="0">
                <a:latin typeface="Comic Sans MS" panose="030F0702030302020204" pitchFamily="66" charset="0"/>
                <a:cs typeface="Times New Roman" panose="02020603050405020304" pitchFamily="18" charset="0"/>
              </a:rPr>
              <a:t>.</a:t>
            </a:r>
          </a:p>
          <a:p>
            <a:endParaRPr lang="en-US" altLang="en-US" sz="2400" dirty="0" smtClean="0">
              <a:latin typeface="Comic Sans MS" panose="030F0702030302020204" pitchFamily="66" charset="0"/>
              <a:cs typeface="Times New Roman" panose="02020603050405020304" pitchFamily="18" charset="0"/>
            </a:endParaRPr>
          </a:p>
          <a:p>
            <a:pPr>
              <a:buNone/>
            </a:pPr>
            <a:r>
              <a:rPr lang="en-US" altLang="en-US" sz="2400" b="1" dirty="0">
                <a:latin typeface="Comic Sans MS" panose="030F0702030302020204" pitchFamily="66" charset="0"/>
                <a:cs typeface="Times New Roman" panose="02020603050405020304" pitchFamily="18" charset="0"/>
              </a:rPr>
              <a:t>DRUGS ACTING PHYSICAL MEANS</a:t>
            </a:r>
          </a:p>
          <a:p>
            <a:r>
              <a:rPr lang="en-US" altLang="en-US" sz="2400" dirty="0" smtClean="0">
                <a:latin typeface="Comic Sans MS" panose="030F0702030302020204" pitchFamily="66" charset="0"/>
                <a:cs typeface="Times New Roman" panose="02020603050405020304" pitchFamily="18" charset="0"/>
              </a:rPr>
              <a:t>Lubricant </a:t>
            </a:r>
            <a:r>
              <a:rPr lang="en-US" altLang="en-US" sz="2400" dirty="0">
                <a:latin typeface="Comic Sans MS" panose="030F0702030302020204" pitchFamily="66" charset="0"/>
                <a:cs typeface="Times New Roman" panose="02020603050405020304" pitchFamily="18" charset="0"/>
              </a:rPr>
              <a:t>like liquid paraffin used in constipation</a:t>
            </a:r>
          </a:p>
          <a:p>
            <a:r>
              <a:rPr lang="en-US" altLang="en-US" sz="2400" dirty="0" smtClean="0">
                <a:latin typeface="Comic Sans MS" panose="030F0702030302020204" pitchFamily="66" charset="0"/>
                <a:cs typeface="Times New Roman" panose="02020603050405020304" pitchFamily="18" charset="0"/>
              </a:rPr>
              <a:t>Adsorbent</a:t>
            </a:r>
            <a:r>
              <a:rPr lang="en-US" altLang="en-US" sz="2400" dirty="0">
                <a:latin typeface="Comic Sans MS" panose="030F0702030302020204" pitchFamily="66" charset="0"/>
                <a:cs typeface="Times New Roman" panose="02020603050405020304" pitchFamily="18" charset="0"/>
              </a:rPr>
              <a:t>, absorb toxics and microorganisms in the GIT e.g. Charcoal</a:t>
            </a:r>
            <a:endParaRPr lang="en-US" sz="2400" dirty="0">
              <a:latin typeface="Comic Sans MS" panose="030F0702030302020204" pitchFamily="66" charset="0"/>
            </a:endParaRPr>
          </a:p>
        </p:txBody>
      </p:sp>
    </p:spTree>
    <p:extLst>
      <p:ext uri="{BB962C8B-B14F-4D97-AF65-F5344CB8AC3E}">
        <p14:creationId xmlns:p14="http://schemas.microsoft.com/office/powerpoint/2010/main" val="309932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305800" cy="4830763"/>
          </a:xfrm>
        </p:spPr>
        <p:txBody>
          <a:bodyPr/>
          <a:lstStyle/>
          <a:p>
            <a:pPr marL="0" indent="0">
              <a:buNone/>
            </a:pPr>
            <a:r>
              <a:rPr lang="en-US" sz="2000" dirty="0" smtClean="0">
                <a:latin typeface="Comic Sans MS" panose="030F0702030302020204" pitchFamily="66" charset="0"/>
              </a:rPr>
              <a:t>Question time ( true or false)</a:t>
            </a:r>
          </a:p>
          <a:p>
            <a:pPr marL="457200" indent="-457200">
              <a:buAutoNum type="arabicPeriod"/>
            </a:pPr>
            <a:r>
              <a:rPr lang="en-US" sz="2000" dirty="0" smtClean="0">
                <a:latin typeface="Comic Sans MS" panose="030F0702030302020204" pitchFamily="66" charset="0"/>
              </a:rPr>
              <a:t>Which one of the following drug act by </a:t>
            </a:r>
            <a:r>
              <a:rPr lang="en-US" sz="2000" dirty="0">
                <a:latin typeface="Comic Sans MS" panose="030F0702030302020204" pitchFamily="66" charset="0"/>
                <a:cs typeface="Times New Roman" pitchFamily="18" charset="0"/>
              </a:rPr>
              <a:t>disrupts, the microtubules inhibiting mitosis</a:t>
            </a:r>
            <a:r>
              <a:rPr lang="en-US" sz="2000" dirty="0" smtClean="0">
                <a:latin typeface="Comic Sans MS" panose="030F0702030302020204" pitchFamily="66" charset="0"/>
              </a:rPr>
              <a:t> ?</a:t>
            </a:r>
          </a:p>
          <a:p>
            <a:pPr marL="0" indent="0">
              <a:buNone/>
            </a:pPr>
            <a:endParaRPr lang="en-US" sz="2000" dirty="0" smtClean="0">
              <a:latin typeface="Comic Sans MS" panose="030F0702030302020204" pitchFamily="66" charset="0"/>
            </a:endParaRPr>
          </a:p>
          <a:p>
            <a:pPr marL="0" indent="0">
              <a:buNone/>
            </a:pPr>
            <a:r>
              <a:rPr lang="en-US" sz="2000" dirty="0" smtClean="0">
                <a:latin typeface="Comic Sans MS" panose="030F0702030302020204" pitchFamily="66" charset="0"/>
              </a:rPr>
              <a:t>a. Chloramphenicol</a:t>
            </a:r>
          </a:p>
          <a:p>
            <a:pPr marL="0" indent="0">
              <a:buNone/>
            </a:pPr>
            <a:r>
              <a:rPr lang="en-US" sz="2000" dirty="0" smtClean="0">
                <a:latin typeface="Comic Sans MS" panose="030F0702030302020204" pitchFamily="66" charset="0"/>
              </a:rPr>
              <a:t>b. Colchicine</a:t>
            </a:r>
          </a:p>
          <a:p>
            <a:pPr marL="0" indent="0">
              <a:buNone/>
            </a:pPr>
            <a:r>
              <a:rPr lang="en-US" sz="2000" dirty="0" smtClean="0">
                <a:latin typeface="Comic Sans MS" panose="030F0702030302020204" pitchFamily="66" charset="0"/>
              </a:rPr>
              <a:t>c. Aspirin</a:t>
            </a:r>
          </a:p>
          <a:p>
            <a:pPr marL="0" indent="0">
              <a:buNone/>
            </a:pPr>
            <a:r>
              <a:rPr lang="en-US" sz="2000" dirty="0" smtClean="0">
                <a:latin typeface="Comic Sans MS" panose="030F0702030302020204" pitchFamily="66" charset="0"/>
              </a:rPr>
              <a:t>d. Amphotericin B</a:t>
            </a:r>
          </a:p>
          <a:p>
            <a:pPr marL="0" indent="0">
              <a:buNone/>
            </a:pPr>
            <a:r>
              <a:rPr lang="en-US" sz="2000" dirty="0" smtClean="0">
                <a:latin typeface="Comic Sans MS" panose="030F0702030302020204" pitchFamily="66" charset="0"/>
              </a:rPr>
              <a:t>e. </a:t>
            </a:r>
            <a:r>
              <a:rPr lang="en-US" sz="2000" dirty="0" err="1" smtClean="0">
                <a:latin typeface="Comic Sans MS" panose="030F0702030302020204" pitchFamily="66" charset="0"/>
              </a:rPr>
              <a:t>Albendazole</a:t>
            </a:r>
            <a:endParaRPr lang="en-US" sz="2000" dirty="0" smtClean="0">
              <a:latin typeface="Comic Sans MS" panose="030F0702030302020204" pitchFamily="66" charset="0"/>
            </a:endParaRPr>
          </a:p>
          <a:p>
            <a:pPr marL="0" indent="0">
              <a:buNone/>
            </a:pPr>
            <a:endParaRPr lang="en-US" sz="2000" dirty="0">
              <a:latin typeface="Comic Sans MS" panose="030F0702030302020204" pitchFamily="66" charset="0"/>
            </a:endParaRPr>
          </a:p>
        </p:txBody>
      </p:sp>
    </p:spTree>
    <p:extLst>
      <p:ext uri="{BB962C8B-B14F-4D97-AF65-F5344CB8AC3E}">
        <p14:creationId xmlns:p14="http://schemas.microsoft.com/office/powerpoint/2010/main" val="3994126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2278</Words>
  <Application>Microsoft Office PowerPoint</Application>
  <PresentationFormat>On-screen Show (4:3)</PresentationFormat>
  <Paragraphs>336</Paragraphs>
  <Slides>50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Comic Sans MS</vt:lpstr>
      <vt:lpstr>Times New Roman</vt:lpstr>
      <vt:lpstr>Wingdings</vt:lpstr>
      <vt:lpstr>Office Theme</vt:lpstr>
      <vt:lpstr>Pharmacodynamics  PGY 4210 </vt:lpstr>
      <vt:lpstr>Learning Objectives</vt:lpstr>
      <vt:lpstr>PowerPoint Presentation</vt:lpstr>
      <vt:lpstr>Definition</vt:lpstr>
      <vt:lpstr>Mechanism of action (MOA)</vt:lpstr>
      <vt:lpstr>Non- receptor mediated mechanism of action</vt:lpstr>
      <vt:lpstr>PowerPoint Presentation</vt:lpstr>
      <vt:lpstr>PowerPoint Presentation</vt:lpstr>
      <vt:lpstr>PowerPoint Presentation</vt:lpstr>
      <vt:lpstr>PowerPoint Presentation</vt:lpstr>
      <vt:lpstr>Two state receptor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PHYSIOLOGICAL RECEPTORS</vt:lpstr>
      <vt:lpstr>Cellular Pathways Activated by Physiological Receptors</vt:lpstr>
      <vt:lpstr>PowerPoint Presentation</vt:lpstr>
      <vt:lpstr>Receptors with intrinsic ion channel</vt:lpstr>
      <vt:lpstr>Voltage-activated Na+ channel with the pore in the open and closed state.</vt:lpstr>
      <vt:lpstr>Physiological Receptor</vt:lpstr>
      <vt:lpstr>G Proteins </vt:lpstr>
      <vt:lpstr>PowerPoint Presentation</vt:lpstr>
      <vt:lpstr>PowerPoint Presentation</vt:lpstr>
      <vt:lpstr>PowerPoint Presentation</vt:lpstr>
      <vt:lpstr>PowerPoint Presentation</vt:lpstr>
      <vt:lpstr>PowerPoint Presentation</vt:lpstr>
      <vt:lpstr>Adenylyl cyclase-cAMP pathway</vt:lpstr>
      <vt:lpstr>PowerPoint Presentation</vt:lpstr>
      <vt:lpstr>Enzyme linked receptors</vt:lpstr>
      <vt:lpstr>Receptors regulating gene expression</vt:lpstr>
      <vt:lpstr>Mechanism of action of corticosteroids</vt:lpstr>
      <vt:lpstr>PowerPoint Presentation</vt:lpstr>
      <vt:lpstr>PowerPoint Presentation</vt:lpstr>
      <vt:lpstr>PowerPoint Presentation</vt:lpstr>
      <vt:lpstr>PowerPoint Presentation</vt:lpstr>
      <vt:lpstr>PowerPoint Presentation</vt:lpstr>
      <vt:lpstr>PowerPoint Presentation</vt:lpstr>
      <vt:lpstr>Extended Rawlins-Thompson classification of ADRs </vt:lpstr>
      <vt:lpstr>PowerPoint Presentation</vt:lpstr>
      <vt:lpstr>PowerPoint Presentation</vt:lpstr>
      <vt:lpstr> Types of drug interaction  </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PHARMACODYNAMICS</dc:title>
  <dc:creator>Toshiba-User</dc:creator>
  <cp:lastModifiedBy>Martin Kampamba</cp:lastModifiedBy>
  <cp:revision>50</cp:revision>
  <dcterms:created xsi:type="dcterms:W3CDTF">2014-10-08T13:11:47Z</dcterms:created>
  <dcterms:modified xsi:type="dcterms:W3CDTF">2023-04-15T09:03:01Z</dcterms:modified>
</cp:coreProperties>
</file>