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3.jpeg"/><Relationship Id="rId4" Type="http://schemas.openxmlformats.org/officeDocument/2006/relationships/image" Target="../media/image6.png"/><Relationship Id="rId5" Type="http://schemas.openxmlformats.org/officeDocument/2006/relationships/image" Target="../media/image14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gif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image" Target="../media/image4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Relationship Id="rId3" Type="http://schemas.openxmlformats.org/officeDocument/2006/relationships/image" Target="../media/image13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1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N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CNS</a:t>
            </a:r>
          </a:p>
        </p:txBody>
      </p:sp>
      <p:sp>
        <p:nvSpPr>
          <p:cNvPr id="120" name="1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ISTOLOGY…"/>
          <p:cNvSpPr txBox="1"/>
          <p:nvPr>
            <p:ph type="body" idx="1"/>
          </p:nvPr>
        </p:nvSpPr>
        <p:spPr>
          <a:xfrm>
            <a:off x="952500" y="765447"/>
            <a:ext cx="11099800" cy="811185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/>
            </a:pPr>
            <a:r>
              <a:t>HISTOLOGY</a:t>
            </a:r>
          </a:p>
          <a:p>
            <a:pPr lvl="2"/>
            <a:r>
              <a:t>Neurones</a:t>
            </a:r>
          </a:p>
          <a:p>
            <a:pPr lvl="2"/>
            <a:r>
              <a:t>Glia</a:t>
            </a:r>
          </a:p>
          <a:p>
            <a:pPr lvl="4"/>
            <a:r>
              <a:t>astrocytes</a:t>
            </a:r>
          </a:p>
          <a:p>
            <a:pPr lvl="4"/>
            <a:r>
              <a:t>ependymal cells</a:t>
            </a:r>
          </a:p>
          <a:p>
            <a:pPr lvl="4"/>
            <a:r>
              <a:t>oligodendrocytes</a:t>
            </a:r>
          </a:p>
          <a:p>
            <a:pPr lvl="4"/>
            <a:r>
              <a:t>microglia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rain (cerebral hemisphere)"/>
          <p:cNvSpPr txBox="1"/>
          <p:nvPr>
            <p:ph type="body" sz="quarter" idx="1"/>
          </p:nvPr>
        </p:nvSpPr>
        <p:spPr>
          <a:xfrm>
            <a:off x="8083503" y="4039660"/>
            <a:ext cx="4677841" cy="3086279"/>
          </a:xfrm>
          <a:prstGeom prst="rect">
            <a:avLst/>
          </a:prstGeom>
        </p:spPr>
        <p:txBody>
          <a:bodyPr/>
          <a:lstStyle/>
          <a:p>
            <a:pPr/>
            <a:r>
              <a:t>Brain (cerebral hemisphere)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82632" y="114300"/>
            <a:ext cx="9525001" cy="952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53648" y="147295"/>
            <a:ext cx="4737550" cy="35563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52" y="-213949"/>
            <a:ext cx="8222413" cy="4602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1687" y="4412017"/>
            <a:ext cx="7160619" cy="5370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83353" y="5477329"/>
            <a:ext cx="5309928" cy="398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erebellum"/>
          <p:cNvSpPr txBox="1"/>
          <p:nvPr>
            <p:ph type="body" sz="quarter" idx="1"/>
          </p:nvPr>
        </p:nvSpPr>
        <p:spPr>
          <a:xfrm>
            <a:off x="952500" y="5491622"/>
            <a:ext cx="4419937" cy="2236200"/>
          </a:xfrm>
          <a:prstGeom prst="rect">
            <a:avLst/>
          </a:prstGeom>
        </p:spPr>
        <p:txBody>
          <a:bodyPr/>
          <a:lstStyle/>
          <a:p>
            <a:pPr/>
            <a:r>
              <a:t>Cerebellum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140" y="4778721"/>
            <a:ext cx="6778530" cy="5088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96" y="245821"/>
            <a:ext cx="8122729" cy="4546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ROSS ANATOMY OF THE BRAIN AND SPINAL CORD…"/>
          <p:cNvSpPr txBox="1"/>
          <p:nvPr>
            <p:ph type="body" idx="1"/>
          </p:nvPr>
        </p:nvSpPr>
        <p:spPr>
          <a:xfrm>
            <a:off x="952500" y="228065"/>
            <a:ext cx="11099800" cy="8649235"/>
          </a:xfrm>
          <a:prstGeom prst="rect">
            <a:avLst/>
          </a:prstGeom>
        </p:spPr>
        <p:txBody>
          <a:bodyPr/>
          <a:lstStyle/>
          <a:p>
            <a:pPr/>
            <a:r>
              <a:t>GROSS ANATOMY OF THE BRAIN AND SPINAL CORD</a:t>
            </a:r>
          </a:p>
          <a:p>
            <a:pPr/>
            <a:r>
              <a:t>HISTOLOGY OF THE CNS</a:t>
            </a:r>
          </a:p>
          <a:p>
            <a:pPr>
              <a:defRPr b="1"/>
            </a:pPr>
            <a:r>
              <a:t>CELLULAR REACTIONS TO INJURY</a:t>
            </a:r>
          </a:p>
          <a:p>
            <a:pPr/>
            <a:r>
              <a:t>CEREBRAL EDEMA</a:t>
            </a:r>
          </a:p>
          <a:p>
            <a:pPr/>
            <a:r>
              <a:t>RAISED INTRACRANIAL PRESSURE AND HERNIATION</a:t>
            </a:r>
          </a:p>
          <a:p>
            <a:pPr/>
            <a:r>
              <a:t>HYDROCEPHALUS</a:t>
            </a:r>
          </a:p>
          <a:p>
            <a:pPr/>
            <a:r>
              <a:t>MALFORMATIONS </a:t>
            </a:r>
          </a:p>
          <a:p>
            <a:pPr/>
            <a:r>
              <a:t>PERINATAL BIRTH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ellular reactions to injury"/>
          <p:cNvSpPr txBox="1"/>
          <p:nvPr>
            <p:ph type="title"/>
          </p:nvPr>
        </p:nvSpPr>
        <p:spPr>
          <a:xfrm>
            <a:off x="952500" y="952341"/>
            <a:ext cx="11099800" cy="877747"/>
          </a:xfrm>
          <a:prstGeom prst="rect">
            <a:avLst/>
          </a:prstGeom>
        </p:spPr>
        <p:txBody>
          <a:bodyPr/>
          <a:lstStyle>
            <a:lvl1pPr defTabSz="373887">
              <a:defRPr sz="5119"/>
            </a:lvl1pPr>
          </a:lstStyle>
          <a:p>
            <a:pPr/>
            <a:r>
              <a:t>Cellular reactions to injury</a:t>
            </a:r>
          </a:p>
        </p:txBody>
      </p:sp>
      <p:sp>
        <p:nvSpPr>
          <p:cNvPr id="163" name="A) NEURONES…"/>
          <p:cNvSpPr txBox="1"/>
          <p:nvPr>
            <p:ph type="body" idx="1"/>
          </p:nvPr>
        </p:nvSpPr>
        <p:spPr>
          <a:xfrm>
            <a:off x="952500" y="1877717"/>
            <a:ext cx="11099800" cy="7725366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A) NEURONES</a:t>
            </a:r>
          </a:p>
          <a:p>
            <a:pPr lvl="2"/>
            <a:r>
              <a:t>injury may be acute or a slow process</a:t>
            </a:r>
          </a:p>
          <a:p>
            <a:pPr lvl="2"/>
            <a:r>
              <a:t>acute injury </a:t>
            </a:r>
          </a:p>
          <a:p>
            <a:pPr lvl="4"/>
            <a:r>
              <a:t>as a result of;</a:t>
            </a:r>
          </a:p>
          <a:p>
            <a:pPr lvl="6"/>
            <a:r>
              <a:t>glucose or oxygen deficiency</a:t>
            </a:r>
          </a:p>
          <a:p>
            <a:pPr lvl="6"/>
            <a:r>
              <a:t>trauma</a:t>
            </a:r>
          </a:p>
          <a:p>
            <a:pPr lvl="2"/>
            <a:r>
              <a:t>Slow process</a:t>
            </a:r>
          </a:p>
          <a:p>
            <a:pPr lvl="4"/>
            <a:r>
              <a:t>as a result of accumulation of abnormal proteins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D NEURONS (Acute axonal injury)…"/>
          <p:cNvSpPr txBox="1"/>
          <p:nvPr>
            <p:ph type="body" sz="quarter" idx="1"/>
          </p:nvPr>
        </p:nvSpPr>
        <p:spPr>
          <a:xfrm>
            <a:off x="861202" y="21142"/>
            <a:ext cx="5483995" cy="1838014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4000"/>
              </a:lnSpc>
              <a:spcBef>
                <a:spcPts val="1200"/>
              </a:spcBef>
              <a:buSzTx/>
              <a:buNone/>
              <a:defRPr b="1" sz="2366"/>
            </a:pPr>
            <a:r>
              <a:t>RED NEURONS </a:t>
            </a:r>
            <a:r>
              <a:rPr b="0"/>
              <a:t>(Acute axonal injury)</a:t>
            </a:r>
            <a:endParaRPr b="0"/>
          </a:p>
          <a:p>
            <a:pPr marL="0" indent="0" defTabSz="457200">
              <a:lnSpc>
                <a:spcPts val="4000"/>
              </a:lnSpc>
              <a:spcBef>
                <a:spcPts val="1200"/>
              </a:spcBef>
              <a:buSzTx/>
              <a:buNone/>
              <a:defRPr sz="2366"/>
            </a:pPr>
            <a:r>
              <a:t>Acute ischemic injury causes diffuse eosinophilia of neurons, which are beginning to shrink </a:t>
            </a:r>
          </a:p>
        </p:txBody>
      </p:sp>
      <p:pic>
        <p:nvPicPr>
          <p:cNvPr id="166" name="Screen Shot 2018-03-26 at 3.27.42 PM.png" descr="Screen Shot 2018-03-26 at 3.27.4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5106" y="-838887"/>
            <a:ext cx="4703479" cy="355807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ubacute and chronic neuronal injury (degeneration)…"/>
          <p:cNvSpPr txBox="1"/>
          <p:nvPr/>
        </p:nvSpPr>
        <p:spPr>
          <a:xfrm>
            <a:off x="861202" y="2228124"/>
            <a:ext cx="5483995" cy="1934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Subacute and chronic neuronal injury (degeneration)</a:t>
            </a:r>
          </a:p>
          <a:p>
            <a:pPr algn="l">
              <a:defRPr b="0"/>
            </a:pPr>
            <a:r>
              <a:t>Cell loss and reactive gliosis</a:t>
            </a:r>
          </a:p>
          <a:p>
            <a:pPr algn="l">
              <a:defRPr b="0"/>
            </a:pPr>
            <a:r>
              <a:t>eg ALS, Alzheimer disease </a:t>
            </a:r>
          </a:p>
        </p:txBody>
      </p:sp>
      <p:sp>
        <p:nvSpPr>
          <p:cNvPr id="168" name="Axonal reaction…"/>
          <p:cNvSpPr txBox="1"/>
          <p:nvPr/>
        </p:nvSpPr>
        <p:spPr>
          <a:xfrm>
            <a:off x="861202" y="4277817"/>
            <a:ext cx="5483995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Axonal reaction</a:t>
            </a:r>
          </a:p>
          <a:p>
            <a:pPr algn="l">
              <a:defRPr b="0"/>
            </a:pPr>
            <a:r>
              <a:t>Change observed in cell body during regeneration of an axon</a:t>
            </a:r>
          </a:p>
        </p:txBody>
      </p:sp>
      <p:sp>
        <p:nvSpPr>
          <p:cNvPr id="169" name="Neuronal inclusions…"/>
          <p:cNvSpPr txBox="1"/>
          <p:nvPr/>
        </p:nvSpPr>
        <p:spPr>
          <a:xfrm>
            <a:off x="861202" y="5701752"/>
            <a:ext cx="5483995" cy="4512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Neuronal inclusions</a:t>
            </a:r>
          </a:p>
          <a:p>
            <a:pPr algn="l">
              <a:defRPr b="0"/>
            </a:pPr>
            <a:r>
              <a:t>Aging</a:t>
            </a:r>
          </a:p>
          <a:p>
            <a:pPr lvl="2" algn="l">
              <a:defRPr b="0"/>
            </a:pPr>
            <a:r>
              <a:t>lipofuscin, proteins, carbohydrates rates </a:t>
            </a:r>
          </a:p>
          <a:p>
            <a:pPr lvl="2" algn="l">
              <a:defRPr b="0"/>
            </a:pPr>
          </a:p>
          <a:p>
            <a:pPr algn="l">
              <a:defRPr b="0"/>
            </a:pPr>
            <a:r>
              <a:t>Viral infection </a:t>
            </a:r>
          </a:p>
          <a:p>
            <a:pPr lvl="2" algn="l">
              <a:defRPr b="0"/>
            </a:pPr>
            <a:r>
              <a:t>Herpes infection=&gt; Cowdry body (intranuclear)</a:t>
            </a:r>
          </a:p>
          <a:p>
            <a:pPr lvl="2" algn="l">
              <a:defRPr b="0"/>
            </a:pPr>
            <a:r>
              <a:t>Rabies=&gt; Negri body (cytoplasmic)</a:t>
            </a:r>
          </a:p>
          <a:p>
            <a:pPr lvl="2" algn="l">
              <a:defRPr b="0"/>
            </a:pPr>
            <a:r>
              <a:t>CMV=&gt; nuclear and cytoplasmic</a:t>
            </a:r>
          </a:p>
          <a:p>
            <a:pPr lvl="2" algn="l">
              <a:defRPr b="0"/>
            </a:pP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0782" y="6651302"/>
            <a:ext cx="4865691" cy="3202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2648" y="2731229"/>
            <a:ext cx="3048001" cy="304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98935" y="3688652"/>
            <a:ext cx="4356101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) ASTROCYTES…"/>
          <p:cNvSpPr txBox="1"/>
          <p:nvPr>
            <p:ph type="body" idx="1"/>
          </p:nvPr>
        </p:nvSpPr>
        <p:spPr>
          <a:xfrm>
            <a:off x="952500" y="446412"/>
            <a:ext cx="11099800" cy="757363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B) ASTROCYTES</a:t>
            </a:r>
          </a:p>
          <a:p>
            <a:pPr lvl="2"/>
            <a:r>
              <a:t>gliosis =&gt; hyperplasia and hypertrophy</a:t>
            </a:r>
          </a:p>
          <a:p>
            <a:pPr lvl="2"/>
            <a:r>
              <a:t>conversion to gemistocytic astrocytes</a:t>
            </a:r>
          </a:p>
          <a:p>
            <a:pPr lvl="2"/>
            <a:r>
              <a:t>hypoxia, hypoglycaemia, toxic injury=&gt; cell swelling</a:t>
            </a:r>
          </a:p>
          <a:p>
            <a:pPr lvl="2"/>
            <a:r>
              <a:t>long standing hyperammonemia due to CLD, Wilson disease etc =&gt; Alzheimer type II astrocytes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Double-click to edit"/>
          <p:cNvSpPr txBox="1"/>
          <p:nvPr>
            <p:ph type="body" sz="quarter" idx="1"/>
          </p:nvPr>
        </p:nvSpPr>
        <p:spPr>
          <a:xfrm>
            <a:off x="952500" y="8297359"/>
            <a:ext cx="11099800" cy="57994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4643" y="1586291"/>
            <a:ext cx="11695514" cy="6581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ther types of cell injury result in formation of cytoplasmic inclusion bodies;…"/>
          <p:cNvSpPr txBox="1"/>
          <p:nvPr>
            <p:ph type="body" idx="1"/>
          </p:nvPr>
        </p:nvSpPr>
        <p:spPr>
          <a:xfrm>
            <a:off x="952500" y="876300"/>
            <a:ext cx="11099800" cy="8001000"/>
          </a:xfrm>
          <a:prstGeom prst="rect">
            <a:avLst/>
          </a:prstGeom>
        </p:spPr>
        <p:txBody>
          <a:bodyPr/>
          <a:lstStyle/>
          <a:p>
            <a:pPr/>
            <a:r>
              <a:t>Other types of cell injury result in formation of cytoplasmic inclusion bodies;</a:t>
            </a:r>
          </a:p>
          <a:p>
            <a:pPr/>
          </a:p>
          <a:p>
            <a:pPr lvl="2"/>
          </a:p>
          <a:p>
            <a:pPr lvl="2"/>
            <a:r>
              <a:t>Rosenthal fibers</a:t>
            </a:r>
          </a:p>
          <a:p>
            <a:pPr lvl="2"/>
          </a:p>
          <a:p>
            <a:pPr lvl="4"/>
            <a:r>
              <a:t>can be found in pilocytic astrocytoma as well </a:t>
            </a:r>
          </a:p>
        </p:txBody>
      </p:sp>
      <p:pic>
        <p:nvPicPr>
          <p:cNvPr id="180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2156" y="2655736"/>
            <a:ext cx="6350001" cy="422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creen Shot 2018-04-19 at 2.14.19 PM.png" descr="Screen Shot 2018-04-19 at 2.14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33316" y="-865077"/>
            <a:ext cx="8028699" cy="9238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Screen Shot 2018-04-19 at 2.15.48 PM.png" descr="Screen Shot 2018-04-19 at 2.15.4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8497" y="8240481"/>
            <a:ext cx="8278337" cy="1728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) MICROGLIA…"/>
          <p:cNvSpPr txBox="1"/>
          <p:nvPr>
            <p:ph type="body" idx="1"/>
          </p:nvPr>
        </p:nvSpPr>
        <p:spPr>
          <a:xfrm>
            <a:off x="952500" y="1016990"/>
            <a:ext cx="11099800" cy="7358175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b="1" sz="3040"/>
            </a:pPr>
            <a:r>
              <a:t>C) MICROGLIA</a:t>
            </a:r>
          </a:p>
          <a:p>
            <a:pPr lvl="2" marL="1266825" indent="-422275" defTabSz="554990">
              <a:spcBef>
                <a:spcPts val="3900"/>
              </a:spcBef>
              <a:defRPr sz="3040"/>
            </a:pPr>
            <a:r>
              <a:t>resident macrophages of CNS</a:t>
            </a:r>
          </a:p>
          <a:p>
            <a:pPr lvl="2" marL="1266825" indent="-422275" defTabSz="554990">
              <a:spcBef>
                <a:spcPts val="3900"/>
              </a:spcBef>
              <a:defRPr sz="3040"/>
            </a:pPr>
            <a:r>
              <a:t>Injury;</a:t>
            </a:r>
          </a:p>
          <a:p>
            <a:pPr lvl="4" marL="2111375" indent="-422275" defTabSz="554990">
              <a:spcBef>
                <a:spcPts val="3900"/>
              </a:spcBef>
              <a:defRPr sz="3040"/>
            </a:pPr>
            <a:r>
              <a:t>proliferation</a:t>
            </a:r>
          </a:p>
          <a:p>
            <a:pPr lvl="4" marL="2111375" indent="-422275" defTabSz="554990">
              <a:spcBef>
                <a:spcPts val="3900"/>
              </a:spcBef>
              <a:defRPr sz="3040"/>
            </a:pPr>
            <a:r>
              <a:t>develop elongated nuclei (Rod cells-neurosyphilis)</a:t>
            </a:r>
          </a:p>
          <a:p>
            <a:pPr lvl="4" marL="2111375" indent="-422275" defTabSz="554990">
              <a:spcBef>
                <a:spcPts val="3900"/>
              </a:spcBef>
              <a:defRPr sz="3040"/>
            </a:pPr>
            <a:r>
              <a:t>microglial nodules- aggregates around small foci of necrosis</a:t>
            </a:r>
          </a:p>
          <a:p>
            <a:pPr lvl="4" marL="2111375" indent="-422275" defTabSz="554990">
              <a:spcBef>
                <a:spcPts val="3900"/>
              </a:spcBef>
              <a:defRPr sz="3040"/>
            </a:pPr>
            <a:r>
              <a:t>neuronoppagia-congregate around cell bodies of dying neurons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D) OTHER GLIAL CELLS…"/>
          <p:cNvSpPr txBox="1"/>
          <p:nvPr>
            <p:ph type="body" idx="1"/>
          </p:nvPr>
        </p:nvSpPr>
        <p:spPr>
          <a:xfrm>
            <a:off x="952500" y="681876"/>
            <a:ext cx="11099800" cy="8195424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D) OTHER GLIAL CELLS</a:t>
            </a:r>
          </a:p>
          <a:p>
            <a:pPr lvl="2"/>
            <a:r>
              <a:t>i) Oligodendrocytes</a:t>
            </a:r>
          </a:p>
          <a:p>
            <a:pPr lvl="4"/>
            <a:r>
              <a:t>injury or apoptosis</a:t>
            </a:r>
          </a:p>
          <a:p>
            <a:pPr lvl="7"/>
            <a:r>
              <a:t>demyelinating disorders and leukodystrophies</a:t>
            </a:r>
          </a:p>
          <a:p>
            <a:pPr lvl="4"/>
            <a:r>
              <a:t>glial cytoplasmic inclusions (alpha synuclein)</a:t>
            </a:r>
          </a:p>
          <a:p>
            <a:pPr lvl="7"/>
            <a:r>
              <a:t>multiple system atrophy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i) Ependymal cells…"/>
          <p:cNvSpPr txBox="1"/>
          <p:nvPr>
            <p:ph type="body" idx="1"/>
          </p:nvPr>
        </p:nvSpPr>
        <p:spPr>
          <a:xfrm>
            <a:off x="952500" y="947447"/>
            <a:ext cx="11099800" cy="6286501"/>
          </a:xfrm>
          <a:prstGeom prst="rect">
            <a:avLst/>
          </a:prstGeom>
        </p:spPr>
        <p:txBody>
          <a:bodyPr/>
          <a:lstStyle/>
          <a:p>
            <a:pPr lvl="1"/>
            <a:r>
              <a:t>ii) Ependymal cells</a:t>
            </a:r>
          </a:p>
          <a:p>
            <a:pPr lvl="3"/>
            <a:r>
              <a:t>no specific pattern of reaction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ROSS ANATOMY OF THE BRAIN AND SPINAL CORD…"/>
          <p:cNvSpPr txBox="1"/>
          <p:nvPr>
            <p:ph type="body" idx="1"/>
          </p:nvPr>
        </p:nvSpPr>
        <p:spPr>
          <a:xfrm>
            <a:off x="952500" y="228065"/>
            <a:ext cx="11099800" cy="8649235"/>
          </a:xfrm>
          <a:prstGeom prst="rect">
            <a:avLst/>
          </a:prstGeom>
        </p:spPr>
        <p:txBody>
          <a:bodyPr/>
          <a:lstStyle/>
          <a:p>
            <a:pPr/>
            <a:r>
              <a:t>GROSS ANATOMY OF THE BRAIN AND SPINAL CORD</a:t>
            </a:r>
          </a:p>
          <a:p>
            <a:pPr/>
            <a:r>
              <a:t>HISTOLOGY OF THE CNS</a:t>
            </a:r>
          </a:p>
          <a:p>
            <a:pPr/>
            <a:r>
              <a:t>CELLULAR REACTIONS TO INJURY</a:t>
            </a:r>
          </a:p>
          <a:p>
            <a:pPr>
              <a:defRPr b="1"/>
            </a:pPr>
            <a:r>
              <a:t>CEREBRAL EDEMA</a:t>
            </a:r>
          </a:p>
          <a:p>
            <a:pPr>
              <a:defRPr b="1"/>
            </a:pPr>
            <a:r>
              <a:t>RAISED INTRACRANIAL PRESSURE AND HERNIATION</a:t>
            </a:r>
          </a:p>
          <a:p>
            <a:pPr/>
            <a:r>
              <a:t>HYDROCEPHALUS</a:t>
            </a:r>
          </a:p>
          <a:p>
            <a:pPr/>
            <a:r>
              <a:t>MALFORMATIONS </a:t>
            </a:r>
          </a:p>
          <a:p>
            <a:pPr/>
            <a:r>
              <a:t>PERINATAL BIRTH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EREBRAL EDEMA…"/>
          <p:cNvSpPr txBox="1"/>
          <p:nvPr>
            <p:ph type="body" idx="1"/>
          </p:nvPr>
        </p:nvSpPr>
        <p:spPr>
          <a:xfrm>
            <a:off x="952500" y="492119"/>
            <a:ext cx="11099800" cy="9036775"/>
          </a:xfrm>
          <a:prstGeom prst="rect">
            <a:avLst/>
          </a:prstGeom>
        </p:spPr>
        <p:txBody>
          <a:bodyPr/>
          <a:lstStyle/>
          <a:p>
            <a:pPr marL="0" indent="0" algn="ctr" defTabSz="537463">
              <a:spcBef>
                <a:spcPts val="3800"/>
              </a:spcBef>
              <a:buSzTx/>
              <a:buNone/>
              <a:defRPr b="1" sz="3312"/>
            </a:pPr>
            <a:r>
              <a:t>CEREBRAL EDEMA</a:t>
            </a:r>
          </a:p>
          <a:p>
            <a:pPr lvl="2" marL="1226819" indent="-408940" defTabSz="537463">
              <a:spcBef>
                <a:spcPts val="3800"/>
              </a:spcBef>
              <a:defRPr sz="2944"/>
            </a:pPr>
            <a:r>
              <a:t>result of;</a:t>
            </a:r>
          </a:p>
          <a:p>
            <a:pPr lvl="4" marL="2044700" indent="-408940" defTabSz="537463">
              <a:spcBef>
                <a:spcPts val="3800"/>
              </a:spcBef>
              <a:defRPr sz="2944"/>
            </a:pPr>
            <a:r>
              <a:t>increased fluid leakage from blood vessels</a:t>
            </a:r>
          </a:p>
          <a:p>
            <a:pPr lvl="4" marL="2044700" indent="-408940" defTabSz="537463">
              <a:spcBef>
                <a:spcPts val="3800"/>
              </a:spcBef>
              <a:defRPr sz="2944"/>
            </a:pPr>
            <a:r>
              <a:t>injury to various cells of the CNS</a:t>
            </a:r>
          </a:p>
          <a:p>
            <a:pPr lvl="2" marL="1226819" indent="-408940" defTabSz="537463">
              <a:spcBef>
                <a:spcPts val="3800"/>
              </a:spcBef>
              <a:defRPr sz="2944"/>
            </a:pPr>
            <a:r>
              <a:t>2 major pathways;</a:t>
            </a:r>
          </a:p>
          <a:p>
            <a:pPr lvl="4" marL="2044700" indent="-408940" defTabSz="537463">
              <a:spcBef>
                <a:spcPts val="3800"/>
              </a:spcBef>
              <a:defRPr sz="2944"/>
            </a:pPr>
            <a:r>
              <a:t>vasogenic edema=&gt; increased extracellular fluid</a:t>
            </a:r>
          </a:p>
          <a:p>
            <a:pPr lvl="6" marL="2862580" indent="-408940" defTabSz="537463">
              <a:spcBef>
                <a:spcPts val="3800"/>
              </a:spcBef>
              <a:defRPr sz="2944"/>
            </a:pPr>
            <a:r>
              <a:t>BBB disruption</a:t>
            </a:r>
          </a:p>
          <a:p>
            <a:pPr lvl="6" marL="2862580" indent="-408940" defTabSz="537463">
              <a:spcBef>
                <a:spcPts val="3800"/>
              </a:spcBef>
              <a:defRPr sz="2944"/>
            </a:pPr>
            <a:r>
              <a:t>increased vascular permeability </a:t>
            </a:r>
          </a:p>
          <a:p>
            <a:pPr lvl="4" marL="2044700" indent="-408940" defTabSz="537463">
              <a:spcBef>
                <a:spcPts val="3800"/>
              </a:spcBef>
              <a:defRPr sz="2944"/>
            </a:pPr>
            <a:r>
              <a:t>cytotoxic edema=&gt; increased intracellular fluid</a:t>
            </a:r>
          </a:p>
          <a:p>
            <a:pPr lvl="6" marL="2862580" indent="-408940" defTabSz="537463">
              <a:spcBef>
                <a:spcPts val="3800"/>
              </a:spcBef>
              <a:defRPr sz="2944"/>
            </a:pPr>
            <a:r>
              <a:t>neuronal, glial or endothelial cell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may result in herniation"/>
          <p:cNvSpPr txBox="1"/>
          <p:nvPr>
            <p:ph type="body" sz="quarter" idx="1"/>
          </p:nvPr>
        </p:nvSpPr>
        <p:spPr>
          <a:xfrm>
            <a:off x="952500" y="7064132"/>
            <a:ext cx="11099800" cy="1401617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b="1" sz="2688"/>
            </a:pPr>
          </a:p>
          <a:p>
            <a:pPr marL="373379" indent="-373379" defTabSz="490727">
              <a:spcBef>
                <a:spcPts val="3500"/>
              </a:spcBef>
              <a:defRPr b="1" sz="2688"/>
            </a:pPr>
            <a:r>
              <a:t>may result in herniation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3114" y="160245"/>
            <a:ext cx="10380371" cy="67966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AISED INTRACRANIAL PRESSURE AND HERNIATION…"/>
          <p:cNvSpPr txBox="1"/>
          <p:nvPr>
            <p:ph type="body" idx="1"/>
          </p:nvPr>
        </p:nvSpPr>
        <p:spPr>
          <a:xfrm>
            <a:off x="952500" y="280727"/>
            <a:ext cx="11099800" cy="859657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3600"/>
            </a:pPr>
            <a:r>
              <a:t>RAISED INTRACRANIAL PRESSURE AND HERNIATION</a:t>
            </a:r>
          </a:p>
          <a:p>
            <a:pPr lvl="2"/>
            <a:r>
              <a:t>HERNIATION</a:t>
            </a:r>
          </a:p>
          <a:p>
            <a:pPr lvl="4"/>
            <a:r>
              <a:t>displacement of brain tissue past rigid dural folds (falx and tentorium) or through openings in the skull due to increased intracranial pressure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ubfalcine (cingulate) herniation…"/>
          <p:cNvSpPr txBox="1"/>
          <p:nvPr>
            <p:ph type="body" idx="1"/>
          </p:nvPr>
        </p:nvSpPr>
        <p:spPr>
          <a:xfrm>
            <a:off x="952500" y="876300"/>
            <a:ext cx="11099800" cy="8001000"/>
          </a:xfrm>
          <a:prstGeom prst="rect">
            <a:avLst/>
          </a:prstGeom>
        </p:spPr>
        <p:txBody>
          <a:bodyPr/>
          <a:lstStyle/>
          <a:p>
            <a:pPr/>
            <a:r>
              <a:t>Subfalcine (cingulate) herniation</a:t>
            </a:r>
          </a:p>
          <a:p>
            <a:pPr/>
            <a:r>
              <a:t>Transtentorial (uncinate, mesial temporal) herniation</a:t>
            </a:r>
          </a:p>
          <a:p>
            <a:pPr/>
            <a:r>
              <a:t>Tonsillar herniation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Screen Shot 2018-04-16 at 8.27.05 PM.png" descr="Screen Shot 2018-04-16 at 8.27.0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3565" y="184302"/>
            <a:ext cx="8289765" cy="93849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08548" y="-209362"/>
            <a:ext cx="4421611" cy="3805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78725" y="6568378"/>
            <a:ext cx="4681257" cy="3263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71057" y="3515313"/>
            <a:ext cx="4696593" cy="3075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ROSS ANATOMY OF THE BRAIN AND SPINAL CORD…"/>
          <p:cNvSpPr txBox="1"/>
          <p:nvPr>
            <p:ph type="body" idx="1"/>
          </p:nvPr>
        </p:nvSpPr>
        <p:spPr>
          <a:xfrm>
            <a:off x="952500" y="228065"/>
            <a:ext cx="11099800" cy="8649235"/>
          </a:xfrm>
          <a:prstGeom prst="rect">
            <a:avLst/>
          </a:prstGeom>
        </p:spPr>
        <p:txBody>
          <a:bodyPr/>
          <a:lstStyle/>
          <a:p>
            <a:pPr/>
            <a:r>
              <a:t>GROSS ANATOMY OF THE BRAIN AND SPINAL CORD</a:t>
            </a:r>
          </a:p>
          <a:p>
            <a:pPr/>
            <a:r>
              <a:t>HISTOLOGY OF THE CNS</a:t>
            </a:r>
          </a:p>
          <a:p>
            <a:pPr/>
            <a:r>
              <a:t>CELLULAR REACTIONS TO INJURY</a:t>
            </a:r>
          </a:p>
          <a:p>
            <a:pPr/>
            <a:r>
              <a:t>CEREBRAL EDEMA</a:t>
            </a:r>
          </a:p>
          <a:p>
            <a:pPr/>
            <a:r>
              <a:t>RAISED INTRACRANIAL PRESSURE AND HERNIATION</a:t>
            </a:r>
          </a:p>
          <a:p>
            <a:pPr>
              <a:defRPr b="1"/>
            </a:pPr>
            <a:r>
              <a:t>HYDROCEPHALUS</a:t>
            </a:r>
          </a:p>
          <a:p>
            <a:pPr/>
            <a:r>
              <a:t>MALFORMATIONS </a:t>
            </a:r>
          </a:p>
          <a:p>
            <a:pPr/>
            <a:r>
              <a:t>PERINATAL BIRTH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ROSS ANATOMY OF THE BRAIN AND SPINAL CORD…"/>
          <p:cNvSpPr txBox="1"/>
          <p:nvPr>
            <p:ph type="body" idx="1"/>
          </p:nvPr>
        </p:nvSpPr>
        <p:spPr>
          <a:xfrm>
            <a:off x="952500" y="536728"/>
            <a:ext cx="11099800" cy="8340572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GROSS ANATOMY OF THE BRAIN AND SPINAL CORD</a:t>
            </a:r>
          </a:p>
          <a:p>
            <a:pPr/>
            <a:r>
              <a:t>HISTOLOGY OF THE CNS</a:t>
            </a:r>
          </a:p>
          <a:p>
            <a:pPr/>
            <a:r>
              <a:t>CELLULAR REACTIONS TO INJURY</a:t>
            </a:r>
          </a:p>
          <a:p>
            <a:pPr/>
            <a:r>
              <a:t>CEREBRAL EDEMA</a:t>
            </a:r>
          </a:p>
          <a:p>
            <a:pPr/>
            <a:r>
              <a:t>RAISED INTRACRANIAL PRESSURE AND HERNIATION</a:t>
            </a:r>
          </a:p>
          <a:p>
            <a:pPr/>
            <a:r>
              <a:t>HYDROCEPHALUS</a:t>
            </a:r>
          </a:p>
          <a:p>
            <a:pPr/>
            <a:r>
              <a:t>MALFORMATIONS</a:t>
            </a:r>
          </a:p>
          <a:p>
            <a:pPr/>
            <a:r>
              <a:t>PERINATAL BIRTH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HYDROCEPHALUS…"/>
          <p:cNvSpPr txBox="1"/>
          <p:nvPr>
            <p:ph type="body" idx="1"/>
          </p:nvPr>
        </p:nvSpPr>
        <p:spPr>
          <a:xfrm>
            <a:off x="952500" y="-224321"/>
            <a:ext cx="11099800" cy="621434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3600"/>
            </a:pPr>
            <a:r>
              <a:t>HYDROCEPHALUS</a:t>
            </a:r>
          </a:p>
          <a:p>
            <a:pPr lvl="3"/>
            <a:r>
              <a:t>accumulation of excessive CSF within the ventricular system</a:t>
            </a:r>
          </a:p>
          <a:p>
            <a:pPr lvl="3"/>
            <a:r>
              <a:t>Normal CSF production/circulation/resorption?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650" y="561810"/>
            <a:ext cx="12183500" cy="8629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causes;…"/>
          <p:cNvSpPr txBox="1"/>
          <p:nvPr/>
        </p:nvSpPr>
        <p:spPr>
          <a:xfrm>
            <a:off x="864329" y="2418874"/>
            <a:ext cx="11276142" cy="365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marL="1778000" indent="-444500" algn="l">
              <a:spcBef>
                <a:spcPts val="4200"/>
              </a:spcBef>
              <a:buSzPct val="145000"/>
              <a:buChar char="•"/>
              <a:defRPr sz="3200"/>
            </a:pPr>
            <a:r>
              <a:t>causes;</a:t>
            </a:r>
          </a:p>
          <a:p>
            <a:pPr lvl="5" marL="2667000" indent="-444500" algn="l">
              <a:spcBef>
                <a:spcPts val="4200"/>
              </a:spcBef>
              <a:buSzPct val="145000"/>
              <a:buChar char="•"/>
              <a:defRPr b="0" sz="3200"/>
            </a:pPr>
            <a:r>
              <a:t>impaired flow and resorption of CSF</a:t>
            </a:r>
          </a:p>
          <a:p>
            <a:pPr lvl="3" marL="1778000" indent="-444500" algn="l">
              <a:spcBef>
                <a:spcPts val="4200"/>
              </a:spcBef>
              <a:buSzPct val="145000"/>
              <a:buChar char="•"/>
              <a:defRPr sz="3200"/>
            </a:pPr>
            <a:r>
              <a:t>infancy vs in adults</a:t>
            </a:r>
          </a:p>
          <a:p>
            <a:pPr lvl="3" marL="1778000" indent="-444500" algn="l">
              <a:spcBef>
                <a:spcPts val="4200"/>
              </a:spcBef>
              <a:buSzPct val="145000"/>
              <a:buChar char="•"/>
              <a:defRPr sz="3200"/>
            </a:pPr>
            <a:r>
              <a:t>communicating vs non communicating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Hydrocephalus.png" descr="Hydrocephalu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4622" y="-243460"/>
            <a:ext cx="13004801" cy="975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3252_image.png" descr="3252_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299" y="269404"/>
            <a:ext cx="5270501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3414" y="-673626"/>
            <a:ext cx="8102601" cy="608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63976" y="4647426"/>
            <a:ext cx="9106633" cy="51974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Hydrocephalus-with-increased-head-circumference-in-a-3-month-old-child.jpg" descr="Hydrocephalus-with-increased-head-circumference-in-a-3-month-old-chil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5294" y="0"/>
            <a:ext cx="7914212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hydrocephalus-88779.jpg" descr="hydrocephalus-8877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5363" y="1978524"/>
            <a:ext cx="8854074" cy="57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ROSS ANATOMY OF THE BRAIN AND SPINAL CORD…"/>
          <p:cNvSpPr txBox="1"/>
          <p:nvPr>
            <p:ph type="body" idx="1"/>
          </p:nvPr>
        </p:nvSpPr>
        <p:spPr>
          <a:xfrm>
            <a:off x="952500" y="228065"/>
            <a:ext cx="11099800" cy="8649235"/>
          </a:xfrm>
          <a:prstGeom prst="rect">
            <a:avLst/>
          </a:prstGeom>
        </p:spPr>
        <p:txBody>
          <a:bodyPr/>
          <a:lstStyle/>
          <a:p>
            <a:pPr/>
            <a:r>
              <a:t>GROSS ANATOMY OF THE BRAIN AND SPINAL CORD</a:t>
            </a:r>
          </a:p>
          <a:p>
            <a:pPr/>
            <a:r>
              <a:t>HISTOLOGY OF THE CNS</a:t>
            </a:r>
          </a:p>
          <a:p>
            <a:pPr/>
            <a:r>
              <a:t>CELLULAR REACTIONS TO INJURY</a:t>
            </a:r>
          </a:p>
          <a:p>
            <a:pPr/>
            <a:r>
              <a:t>CEREBRAL EDEMA</a:t>
            </a:r>
          </a:p>
          <a:p>
            <a:pPr/>
            <a:r>
              <a:t>RAISED INTRACRANIAL PRESSURE AND HERNIATION</a:t>
            </a:r>
          </a:p>
          <a:p>
            <a:pPr/>
            <a:r>
              <a:t>HYDROCEPHALUS</a:t>
            </a:r>
          </a:p>
          <a:p>
            <a:pPr>
              <a:defRPr b="1"/>
            </a:pPr>
            <a:r>
              <a:t>MALFORMATIONS </a:t>
            </a:r>
          </a:p>
          <a:p>
            <a:pPr/>
            <a:r>
              <a:t>PERINATAL BIRTH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MALFORMATIONS AND DEVELOPMENTAL DISORD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 defTabSz="525779">
              <a:spcBef>
                <a:spcPts val="3700"/>
              </a:spcBef>
              <a:buSzTx/>
              <a:buNone/>
              <a:defRPr b="1" sz="3239"/>
            </a:pPr>
            <a:r>
              <a:t>MALFORMATIONS AND DEVELOPMENTAL DISORDERS</a:t>
            </a:r>
          </a:p>
          <a:p>
            <a:pPr marL="450056" indent="-450056" defTabSz="525779">
              <a:spcBef>
                <a:spcPts val="3700"/>
              </a:spcBef>
              <a:defRPr sz="3239"/>
            </a:pPr>
            <a:r>
              <a:t>pathogenesis and etiologic of most CNS malformations=&gt; unknown </a:t>
            </a:r>
          </a:p>
          <a:p>
            <a:pPr marL="450056" indent="-450056" defTabSz="525779">
              <a:spcBef>
                <a:spcPts val="3700"/>
              </a:spcBef>
              <a:defRPr sz="3239"/>
            </a:pPr>
            <a:r>
              <a:t>result of genetic and environmental influences</a:t>
            </a:r>
          </a:p>
          <a:p>
            <a:pPr marL="450056" indent="-450056" defTabSz="525779">
              <a:spcBef>
                <a:spcPts val="3700"/>
              </a:spcBef>
              <a:defRPr sz="3239"/>
            </a:pPr>
            <a:r>
              <a:t>teratogenic compounds </a:t>
            </a:r>
          </a:p>
          <a:p>
            <a:pPr lvl="3" marL="1650206" indent="-450056" defTabSz="525779">
              <a:spcBef>
                <a:spcPts val="3700"/>
              </a:spcBef>
              <a:defRPr sz="3239"/>
            </a:pPr>
            <a:r>
              <a:t>toxic compounds</a:t>
            </a:r>
          </a:p>
          <a:p>
            <a:pPr lvl="3" marL="1650206" indent="-450056" defTabSz="525779">
              <a:spcBef>
                <a:spcPts val="3700"/>
              </a:spcBef>
              <a:defRPr sz="3239"/>
            </a:pPr>
            <a:r>
              <a:t>infections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NS MALFORMATIONS…"/>
          <p:cNvSpPr txBox="1"/>
          <p:nvPr>
            <p:ph type="body" idx="1"/>
          </p:nvPr>
        </p:nvSpPr>
        <p:spPr>
          <a:xfrm>
            <a:off x="952500" y="363822"/>
            <a:ext cx="11099800" cy="8513478"/>
          </a:xfrm>
          <a:prstGeom prst="rect">
            <a:avLst/>
          </a:prstGeom>
        </p:spPr>
        <p:txBody>
          <a:bodyPr/>
          <a:lstStyle/>
          <a:p>
            <a:pPr lvl="2" marL="0" indent="438911" algn="ctr" defTabSz="560831">
              <a:spcBef>
                <a:spcPts val="4000"/>
              </a:spcBef>
              <a:buSzTx/>
              <a:buNone/>
              <a:defRPr b="1" sz="3455"/>
            </a:pPr>
            <a:r>
              <a:t>CNS MALFORMATIONS</a:t>
            </a:r>
          </a:p>
          <a:p>
            <a:pPr marL="426719" indent="-426719" defTabSz="560831">
              <a:spcBef>
                <a:spcPts val="4000"/>
              </a:spcBef>
              <a:defRPr b="1" sz="3072"/>
            </a:pPr>
            <a:r>
              <a:t>Neural tube defects</a:t>
            </a:r>
          </a:p>
          <a:p>
            <a:pPr lvl="2" marL="1280159" indent="-426719" defTabSz="560831">
              <a:spcBef>
                <a:spcPts val="4000"/>
              </a:spcBef>
              <a:defRPr sz="3072"/>
            </a:pPr>
            <a:r>
              <a:t>anencephaly, encephalocele, spina bifida</a:t>
            </a:r>
          </a:p>
          <a:p>
            <a:pPr marL="426719" indent="-426719" defTabSz="560831">
              <a:spcBef>
                <a:spcPts val="4000"/>
              </a:spcBef>
              <a:defRPr b="1" sz="3072"/>
            </a:pPr>
            <a:r>
              <a:t>Forebrain anomalies</a:t>
            </a:r>
            <a:endParaRPr b="0"/>
          </a:p>
          <a:p>
            <a:pPr lvl="2" marL="1280159" indent="-426719" defTabSz="560831">
              <a:spcBef>
                <a:spcPts val="4000"/>
              </a:spcBef>
              <a:defRPr b="1" sz="3072"/>
            </a:pPr>
            <a:r>
              <a:rPr b="0"/>
              <a:t>polymicrogyria, holoprosencephaly, agenesis of corpus callosum</a:t>
            </a:r>
            <a:endParaRPr b="0"/>
          </a:p>
          <a:p>
            <a:pPr marL="426719" indent="-426719" defTabSz="560831">
              <a:spcBef>
                <a:spcPts val="4000"/>
              </a:spcBef>
              <a:defRPr b="1" sz="3072"/>
            </a:pPr>
            <a:r>
              <a:t>Posterior fossa anomalies</a:t>
            </a:r>
          </a:p>
          <a:p>
            <a:pPr lvl="2" marL="1280159" indent="-426719" defTabSz="560831">
              <a:spcBef>
                <a:spcPts val="4000"/>
              </a:spcBef>
              <a:defRPr sz="3072"/>
            </a:pPr>
            <a:r>
              <a:t>Arnold -Chiari malformation, Dandy-Walker malformation</a:t>
            </a:r>
          </a:p>
          <a:p>
            <a:pPr marL="426719" indent="-426719" defTabSz="560831">
              <a:spcBef>
                <a:spcPts val="4000"/>
              </a:spcBef>
              <a:defRPr b="1" sz="3072"/>
            </a:pPr>
            <a:r>
              <a:t>Syringomyelia and Hydromyelia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21310">
              <a:defRPr sz="4400"/>
            </a:pPr>
          </a:p>
          <a:p>
            <a:pPr defTabSz="321310">
              <a:defRPr sz="4400"/>
            </a:pPr>
          </a:p>
        </p:txBody>
      </p:sp>
      <p:pic>
        <p:nvPicPr>
          <p:cNvPr id="128" name="Screen Shot 2018-03-23 at 11.26.09 AM.png" descr="Screen Shot 2018-03-23 at 11.26.0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0223" y="31143"/>
            <a:ext cx="9576734" cy="101463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. NEURAL TUBE DEFECTS…"/>
          <p:cNvSpPr txBox="1"/>
          <p:nvPr>
            <p:ph type="body" idx="1"/>
          </p:nvPr>
        </p:nvSpPr>
        <p:spPr>
          <a:xfrm>
            <a:off x="952500" y="3366827"/>
            <a:ext cx="11099800" cy="628650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A. NEURAL TUBE DEFECTS</a:t>
            </a:r>
          </a:p>
          <a:p>
            <a:pPr lvl="3"/>
            <a:r>
              <a:t>failure to close or reopening off a region of the neural tube </a:t>
            </a:r>
            <a:r>
              <a:rPr b="1"/>
              <a:t>(closes normally by day 28 of embryonic development)</a:t>
            </a:r>
          </a:p>
          <a:p>
            <a:pPr lvl="3"/>
            <a:r>
              <a:t>account for most of the CNS malformations</a:t>
            </a:r>
          </a:p>
          <a:p>
            <a:pPr lvl="3"/>
            <a:r>
              <a:t>usually involves the spinal cord</a:t>
            </a:r>
          </a:p>
          <a:p>
            <a:pPr lvl="3"/>
            <a:r>
              <a:t>risk factor- folate deficiency in early pregnancy 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5110" y="132517"/>
            <a:ext cx="6059568" cy="45446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nencephaly"/>
          <p:cNvSpPr txBox="1"/>
          <p:nvPr>
            <p:ph type="title"/>
          </p:nvPr>
        </p:nvSpPr>
        <p:spPr>
          <a:xfrm>
            <a:off x="113468" y="8862697"/>
            <a:ext cx="4338344" cy="67149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Anencephaly</a:t>
            </a:r>
          </a:p>
        </p:txBody>
      </p:sp>
      <p:sp>
        <p:nvSpPr>
          <p:cNvPr id="237" name="Encephalocele"/>
          <p:cNvSpPr txBox="1"/>
          <p:nvPr>
            <p:ph type="body" sz="quarter" idx="1"/>
          </p:nvPr>
        </p:nvSpPr>
        <p:spPr>
          <a:xfrm>
            <a:off x="5460544" y="8493387"/>
            <a:ext cx="6880865" cy="671496"/>
          </a:xfrm>
          <a:prstGeom prst="rect">
            <a:avLst/>
          </a:prstGeom>
        </p:spPr>
        <p:txBody>
          <a:bodyPr/>
          <a:lstStyle/>
          <a:p>
            <a:pPr/>
            <a:r>
              <a:t>Encephalocele</a:t>
            </a:r>
          </a:p>
        </p:txBody>
      </p:sp>
      <p:pic>
        <p:nvPicPr>
          <p:cNvPr id="238" name="pasted-movie.gif" descr="pasted-movi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468" y="53573"/>
            <a:ext cx="4338344" cy="3138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511" y="2517348"/>
            <a:ext cx="4230257" cy="64461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5056" y="-8809"/>
            <a:ext cx="3932761" cy="3932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93678" y="3695085"/>
            <a:ext cx="7075517" cy="47170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ther vertebral column defects…"/>
          <p:cNvSpPr txBox="1"/>
          <p:nvPr>
            <p:ph type="body" sz="quarter" idx="1"/>
          </p:nvPr>
        </p:nvSpPr>
        <p:spPr>
          <a:xfrm>
            <a:off x="1059013" y="7970032"/>
            <a:ext cx="10469041" cy="1622431"/>
          </a:xfrm>
          <a:prstGeom prst="rect">
            <a:avLst/>
          </a:prstGeom>
        </p:spPr>
        <p:txBody>
          <a:bodyPr/>
          <a:lstStyle/>
          <a:p>
            <a:pPr marL="266700" indent="-266700" defTabSz="350520">
              <a:spcBef>
                <a:spcPts val="2500"/>
              </a:spcBef>
              <a:defRPr sz="1920"/>
            </a:pPr>
            <a:r>
              <a:t>Other vertebral column defects</a:t>
            </a:r>
          </a:p>
          <a:p>
            <a:pPr lvl="2" marL="800100" indent="-266700" defTabSz="350520">
              <a:spcBef>
                <a:spcPts val="2500"/>
              </a:spcBef>
              <a:defRPr sz="1920"/>
            </a:pPr>
            <a:r>
              <a:t>myelomeningocele</a:t>
            </a:r>
          </a:p>
          <a:p>
            <a:pPr lvl="2" marL="800100" indent="-266700" defTabSz="350520">
              <a:spcBef>
                <a:spcPts val="2500"/>
              </a:spcBef>
              <a:defRPr sz="1920"/>
            </a:pPr>
            <a:r>
              <a:t>meningocele </a:t>
            </a:r>
          </a:p>
        </p:txBody>
      </p:sp>
      <p:pic>
        <p:nvPicPr>
          <p:cNvPr id="2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602" y="-522912"/>
            <a:ext cx="10469041" cy="8445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7" name="B. FOREBRAIN ANOMAL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4489" indent="-364489" defTabSz="479044">
              <a:spcBef>
                <a:spcPts val="3400"/>
              </a:spcBef>
              <a:defRPr b="1" sz="2624"/>
            </a:pPr>
            <a:r>
              <a:t>B. FOREBRAIN ANOMALIES</a:t>
            </a:r>
          </a:p>
          <a:p>
            <a:pPr lvl="2" marL="1093469" indent="-364489" defTabSz="479044">
              <a:spcBef>
                <a:spcPts val="3400"/>
              </a:spcBef>
              <a:defRPr sz="2624"/>
            </a:pPr>
            <a:r>
              <a:t>result from abnormalities in generation and migration of neurones </a:t>
            </a:r>
          </a:p>
          <a:p>
            <a:pPr lvl="2" marL="1093469" indent="-364489" defTabSz="479044">
              <a:spcBef>
                <a:spcPts val="3400"/>
              </a:spcBef>
              <a:defRPr sz="2624"/>
            </a:pPr>
            <a:r>
              <a:t>changes can be; </a:t>
            </a:r>
          </a:p>
          <a:p>
            <a:pPr lvl="4" marL="1822450" indent="-364489" defTabSz="479044">
              <a:spcBef>
                <a:spcPts val="3400"/>
              </a:spcBef>
              <a:defRPr sz="2624"/>
            </a:pPr>
            <a:r>
              <a:t>seen from the surface of the brain (either too few or too many gyri)</a:t>
            </a:r>
          </a:p>
          <a:p>
            <a:pPr lvl="4" marL="1822450" indent="-364489" defTabSz="479044">
              <a:spcBef>
                <a:spcPts val="3400"/>
              </a:spcBef>
              <a:defRPr sz="2624"/>
            </a:pPr>
            <a:r>
              <a:t>in the organisation of the brain into lobes</a:t>
            </a:r>
          </a:p>
          <a:p>
            <a:pPr lvl="4" marL="1822450" indent="-364489" defTabSz="479044">
              <a:spcBef>
                <a:spcPts val="3400"/>
              </a:spcBef>
              <a:defRPr sz="2624"/>
            </a:pPr>
            <a:r>
              <a:t>in the structure of the cerebral cortex</a:t>
            </a:r>
          </a:p>
          <a:p>
            <a:pPr lvl="4" marL="1822450" indent="-364489" defTabSz="479044">
              <a:spcBef>
                <a:spcPts val="3400"/>
              </a:spcBef>
              <a:defRPr sz="2624"/>
            </a:pPr>
            <a:r>
              <a:t>in the distribution of neurons within the brain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Megalencephaly or Microencephaly (fetal alcohol syndrome, HIV-1)…"/>
          <p:cNvSpPr txBox="1"/>
          <p:nvPr>
            <p:ph type="body" idx="1"/>
          </p:nvPr>
        </p:nvSpPr>
        <p:spPr>
          <a:xfrm>
            <a:off x="952500" y="471168"/>
            <a:ext cx="11099800" cy="8811264"/>
          </a:xfrm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900"/>
              </a:spcBef>
              <a:defRPr sz="3040"/>
            </a:pPr>
            <a:r>
              <a:rPr b="1"/>
              <a:t>Megalencephaly</a:t>
            </a:r>
            <a:r>
              <a:t> or </a:t>
            </a:r>
            <a:r>
              <a:rPr b="1"/>
              <a:t>Microencephaly</a:t>
            </a:r>
            <a:r>
              <a:t> (fetal alcohol syndrome, HIV-1)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rPr b="1"/>
              <a:t>Lissencephaly</a:t>
            </a:r>
            <a:r>
              <a:t>- reduced number of gyri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rPr b="1"/>
              <a:t>Polymicrogyria</a:t>
            </a:r>
            <a:r>
              <a:t>- small, unusually numerous, irregularly formed cerebral convolutions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rPr b="1"/>
              <a:t>Neuronal heterotopias</a:t>
            </a:r>
            <a:r>
              <a:t>- ass with epilepsy</a:t>
            </a:r>
          </a:p>
          <a:p>
            <a:pPr lvl="3" marL="1689100" indent="-422275" defTabSz="554990">
              <a:spcBef>
                <a:spcPts val="3900"/>
              </a:spcBef>
              <a:defRPr sz="3040"/>
            </a:pPr>
            <a:r>
              <a:t>collections of neurones in inappropriate locations</a:t>
            </a:r>
          </a:p>
          <a:p>
            <a:pPr marL="422275" indent="-422275" defTabSz="554990">
              <a:spcBef>
                <a:spcPts val="3900"/>
              </a:spcBef>
              <a:defRPr sz="3040"/>
            </a:pPr>
            <a:r>
              <a:rPr b="1"/>
              <a:t>Holoprosencephaly</a:t>
            </a:r>
            <a:r>
              <a:t>- incomplete separation of cerebral hemispheres across the midline </a:t>
            </a:r>
          </a:p>
          <a:p>
            <a:pPr marL="422275" indent="-422275" defTabSz="554990">
              <a:spcBef>
                <a:spcPts val="3900"/>
              </a:spcBef>
              <a:defRPr b="1" sz="3040"/>
            </a:pPr>
            <a:r>
              <a:t>Agenesis of the corpus callosum- </a:t>
            </a:r>
            <a:r>
              <a:rPr b="0"/>
              <a:t>absence of white matter bundles carrying cortical projections from one hemisphere to the other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61" y="-126111"/>
            <a:ext cx="5553504" cy="7706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Screen Shot 2018-04-17 at 4.50.52 PM.png" descr="Screen Shot 2018-04-17 at 4.50.5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7427" y="840132"/>
            <a:ext cx="7216121" cy="6005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5" name="HOLOPROSENCEPHALY…"/>
          <p:cNvSpPr txBox="1"/>
          <p:nvPr>
            <p:ph type="body" sz="quarter" idx="1"/>
          </p:nvPr>
        </p:nvSpPr>
        <p:spPr>
          <a:xfrm>
            <a:off x="30789" y="5435600"/>
            <a:ext cx="5982632" cy="3441700"/>
          </a:xfrm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3100"/>
              </a:spcBef>
              <a:defRPr b="1" sz="2432"/>
            </a:pPr>
            <a:r>
              <a:t>HOLOPROSENCEPHALY</a:t>
            </a:r>
          </a:p>
          <a:p>
            <a:pPr lvl="2" marL="1013459" indent="-337820" defTabSz="443991">
              <a:spcBef>
                <a:spcPts val="3100"/>
              </a:spcBef>
              <a:defRPr sz="2432"/>
            </a:pPr>
            <a:r>
              <a:t>incomplete separation of cerebral hemispheres across the midline</a:t>
            </a:r>
          </a:p>
          <a:p>
            <a:pPr lvl="2" marL="1013459" indent="-337820" defTabSz="443991">
              <a:spcBef>
                <a:spcPts val="3100"/>
              </a:spcBef>
              <a:defRPr sz="2432"/>
            </a:pPr>
            <a:r>
              <a:t>midline facial abnormalities</a:t>
            </a:r>
          </a:p>
          <a:p>
            <a:pPr lvl="2" marL="1013459" indent="-337820" defTabSz="443991">
              <a:spcBef>
                <a:spcPts val="3100"/>
              </a:spcBef>
              <a:defRPr sz="2432"/>
            </a:pPr>
            <a:r>
              <a:t>ass with trisomy 13</a:t>
            </a:r>
          </a:p>
        </p:txBody>
      </p:sp>
      <p:pic>
        <p:nvPicPr>
          <p:cNvPr id="25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5540" y="-35650"/>
            <a:ext cx="3644009" cy="5309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55272" y="19436"/>
            <a:ext cx="6596721" cy="8325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Agenesis of the corpus callosum"/>
          <p:cNvSpPr txBox="1"/>
          <p:nvPr>
            <p:ph type="body" sz="quarter" idx="1"/>
          </p:nvPr>
        </p:nvSpPr>
        <p:spPr>
          <a:xfrm>
            <a:off x="100391" y="3754068"/>
            <a:ext cx="7051572" cy="311462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Agenesis of the corpus callosum</a:t>
            </a:r>
          </a:p>
        </p:txBody>
      </p:sp>
      <p:pic>
        <p:nvPicPr>
          <p:cNvPr id="2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1626" y="1597545"/>
            <a:ext cx="5052784" cy="3431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1626" y="5127871"/>
            <a:ext cx="5052784" cy="4193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261" y="370336"/>
            <a:ext cx="5899927" cy="3143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. POSTERIOR FOSSA ANOMALIES"/>
          <p:cNvSpPr txBox="1"/>
          <p:nvPr>
            <p:ph type="title"/>
          </p:nvPr>
        </p:nvSpPr>
        <p:spPr>
          <a:xfrm>
            <a:off x="785121" y="254000"/>
            <a:ext cx="7399525" cy="1041737"/>
          </a:xfrm>
          <a:prstGeom prst="rect">
            <a:avLst/>
          </a:prstGeom>
        </p:spPr>
        <p:txBody>
          <a:bodyPr/>
          <a:lstStyle>
            <a:lvl1pPr defTabSz="233679">
              <a:defRPr b="1" sz="3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C. POSTERIOR FOSSA ANOMALIES</a:t>
            </a:r>
          </a:p>
        </p:txBody>
      </p:sp>
      <p:sp>
        <p:nvSpPr>
          <p:cNvPr id="265" name="Arnold-Chiari malformation…"/>
          <p:cNvSpPr txBox="1"/>
          <p:nvPr>
            <p:ph type="body" sz="quarter" idx="1"/>
          </p:nvPr>
        </p:nvSpPr>
        <p:spPr>
          <a:xfrm>
            <a:off x="206905" y="5525094"/>
            <a:ext cx="5704044" cy="3887806"/>
          </a:xfrm>
          <a:prstGeom prst="rect">
            <a:avLst/>
          </a:prstGeom>
        </p:spPr>
        <p:txBody>
          <a:bodyPr/>
          <a:lstStyle/>
          <a:p>
            <a:pPr marL="297815" indent="-297815" defTabSz="391414">
              <a:spcBef>
                <a:spcPts val="2800"/>
              </a:spcBef>
              <a:defRPr b="1" sz="2144"/>
            </a:pPr>
            <a:r>
              <a:t>Arnold-Chiari malformation</a:t>
            </a:r>
          </a:p>
          <a:p>
            <a:pPr lvl="1" marL="595630" indent="-297815" defTabSz="391414">
              <a:spcBef>
                <a:spcPts val="2800"/>
              </a:spcBef>
              <a:defRPr sz="2144"/>
            </a:pPr>
            <a:r>
              <a:t>small posterior fossa</a:t>
            </a:r>
          </a:p>
          <a:p>
            <a:pPr lvl="1" marL="595630" indent="-297815" defTabSz="391414">
              <a:spcBef>
                <a:spcPts val="2800"/>
              </a:spcBef>
              <a:defRPr sz="2144"/>
            </a:pPr>
            <a:r>
              <a:t>misshapen midline cerebellum with downward extension of vermis through the form magnum</a:t>
            </a:r>
          </a:p>
          <a:p>
            <a:pPr lvl="1" marL="595630" indent="-297815" defTabSz="391414">
              <a:spcBef>
                <a:spcPts val="2800"/>
              </a:spcBef>
              <a:defRPr sz="2144"/>
            </a:pPr>
            <a:r>
              <a:t>hydrocephalus</a:t>
            </a:r>
          </a:p>
          <a:p>
            <a:pPr lvl="1" marL="595630" indent="-297815" defTabSz="391414">
              <a:spcBef>
                <a:spcPts val="2800"/>
              </a:spcBef>
              <a:defRPr sz="2144"/>
            </a:pPr>
            <a:r>
              <a:t>lumber myelomeningocele</a:t>
            </a:r>
          </a:p>
        </p:txBody>
      </p:sp>
      <p:pic>
        <p:nvPicPr>
          <p:cNvPr id="2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691" y="2356394"/>
            <a:ext cx="5573623" cy="3172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Screen Shot 2018-04-17 at 4.46.16 PM.png" descr="Screen Shot 2018-04-17 at 4.46.1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4076" y="2353303"/>
            <a:ext cx="7210285" cy="7178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YRINGOMYELIA/SYRINX…"/>
          <p:cNvSpPr txBox="1"/>
          <p:nvPr>
            <p:ph type="body" sz="half" idx="1"/>
          </p:nvPr>
        </p:nvSpPr>
        <p:spPr>
          <a:xfrm>
            <a:off x="709040" y="5674165"/>
            <a:ext cx="11099801" cy="3124498"/>
          </a:xfrm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b="1" sz="2688"/>
            </a:pPr>
            <a:r>
              <a:t>SYRINGOMYELIA/SYRINX</a:t>
            </a:r>
          </a:p>
          <a:p>
            <a:pPr lvl="2" marL="1120139" indent="-373379" defTabSz="490727">
              <a:spcBef>
                <a:spcPts val="3500"/>
              </a:spcBef>
              <a:defRPr sz="2688"/>
            </a:pPr>
            <a:r>
              <a:t>fluid filled cleft like cavity in the inner portion of the cord </a:t>
            </a:r>
          </a:p>
          <a:p>
            <a:pPr marL="373379" indent="-373379" defTabSz="490727">
              <a:spcBef>
                <a:spcPts val="3500"/>
              </a:spcBef>
              <a:defRPr b="1" sz="2688"/>
            </a:pPr>
            <a:r>
              <a:t>HYDROMYELIA</a:t>
            </a:r>
          </a:p>
          <a:p>
            <a:pPr lvl="2" marL="1120139" indent="-373379" defTabSz="490727">
              <a:spcBef>
                <a:spcPts val="3500"/>
              </a:spcBef>
              <a:defRPr sz="2688"/>
            </a:pPr>
            <a:r>
              <a:t>expansion of the ependyma lined central canal of the cord</a:t>
            </a:r>
          </a:p>
        </p:txBody>
      </p:sp>
      <p:pic>
        <p:nvPicPr>
          <p:cNvPr id="2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50" y="528103"/>
            <a:ext cx="6408730" cy="49983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6005" y="433617"/>
            <a:ext cx="5187366" cy="5187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748" y="-219147"/>
            <a:ext cx="12192001" cy="914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ROSS ANATOMY OF THE BRAIN AND SPINAL CORD…"/>
          <p:cNvSpPr txBox="1"/>
          <p:nvPr>
            <p:ph type="body" idx="1"/>
          </p:nvPr>
        </p:nvSpPr>
        <p:spPr>
          <a:xfrm>
            <a:off x="952500" y="228065"/>
            <a:ext cx="11099800" cy="8649235"/>
          </a:xfrm>
          <a:prstGeom prst="rect">
            <a:avLst/>
          </a:prstGeom>
        </p:spPr>
        <p:txBody>
          <a:bodyPr/>
          <a:lstStyle/>
          <a:p>
            <a:pPr/>
            <a:r>
              <a:t>GROSS ANATOMY OF THE BRAIN AND SPINAL CORD</a:t>
            </a:r>
          </a:p>
          <a:p>
            <a:pPr/>
            <a:r>
              <a:t>HISTOLOGY OF THE CNS</a:t>
            </a:r>
          </a:p>
          <a:p>
            <a:pPr/>
            <a:r>
              <a:t>CELLULAR REACTIONS TO INJURY</a:t>
            </a:r>
          </a:p>
          <a:p>
            <a:pPr/>
            <a:r>
              <a:t>CEREBRAL EDEMA</a:t>
            </a:r>
          </a:p>
          <a:p>
            <a:pPr/>
            <a:r>
              <a:t>RAISED INTRACRANIAL PRESSURE AND HERNIATION</a:t>
            </a:r>
          </a:p>
          <a:p>
            <a:pPr/>
            <a:r>
              <a:t>HYDROCEPHALUS</a:t>
            </a:r>
          </a:p>
          <a:p>
            <a:pPr/>
            <a:r>
              <a:t>MALFORMATIONS </a:t>
            </a:r>
          </a:p>
          <a:p>
            <a:pPr>
              <a:defRPr b="1"/>
            </a:pPr>
            <a:r>
              <a:t>PERINATAL BIRTH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ERINATAL BIRTH INJURY…"/>
          <p:cNvSpPr txBox="1"/>
          <p:nvPr>
            <p:ph type="body" idx="1"/>
          </p:nvPr>
        </p:nvSpPr>
        <p:spPr>
          <a:xfrm>
            <a:off x="952500" y="665293"/>
            <a:ext cx="11099800" cy="8212007"/>
          </a:xfrm>
          <a:prstGeom prst="rect">
            <a:avLst/>
          </a:prstGeom>
        </p:spPr>
        <p:txBody>
          <a:bodyPr/>
          <a:lstStyle/>
          <a:p>
            <a:pPr marL="0" indent="0" algn="ctr" defTabSz="350520">
              <a:spcBef>
                <a:spcPts val="2500"/>
              </a:spcBef>
              <a:buSzTx/>
              <a:buNone/>
              <a:defRPr b="1" sz="1920"/>
            </a:pPr>
            <a:r>
              <a:t>PERINATAL BIRTH INJURY</a:t>
            </a:r>
          </a:p>
          <a:p>
            <a:pPr marL="266700" indent="-266700" defTabSz="350520">
              <a:spcBef>
                <a:spcPts val="2500"/>
              </a:spcBef>
              <a:defRPr sz="1920"/>
            </a:pPr>
            <a:r>
              <a:t>May result in childhood onset neurologic disability </a:t>
            </a:r>
          </a:p>
          <a:p>
            <a:pPr marL="266700" indent="-266700" defTabSz="350520">
              <a:spcBef>
                <a:spcPts val="2500"/>
              </a:spcBef>
              <a:defRPr b="1" sz="1920"/>
            </a:pPr>
            <a:r>
              <a:t>CEREBRAL PALSY</a:t>
            </a:r>
          </a:p>
          <a:p>
            <a:pPr lvl="2" marL="800100" indent="-266700" defTabSz="350520">
              <a:spcBef>
                <a:spcPts val="2500"/>
              </a:spcBef>
              <a:defRPr sz="1920"/>
            </a:pPr>
            <a:r>
              <a:t>non progressive neurologic motor deficit characterised by combinations of;</a:t>
            </a:r>
          </a:p>
          <a:p>
            <a:pPr lvl="4" marL="1333500" indent="-266700" defTabSz="350520">
              <a:spcBef>
                <a:spcPts val="2500"/>
              </a:spcBef>
              <a:defRPr sz="1920"/>
            </a:pPr>
            <a:r>
              <a:t>spasticity</a:t>
            </a:r>
          </a:p>
          <a:p>
            <a:pPr lvl="4" marL="1333500" indent="-266700" defTabSz="350520">
              <a:spcBef>
                <a:spcPts val="2500"/>
              </a:spcBef>
              <a:defRPr sz="1920"/>
            </a:pPr>
            <a:r>
              <a:t>dystonia- random, slow, uncontrolled movements in limbs/trunk</a:t>
            </a:r>
          </a:p>
          <a:p>
            <a:pPr lvl="4" marL="1333500" indent="-266700" defTabSz="350520">
              <a:spcBef>
                <a:spcPts val="2500"/>
              </a:spcBef>
              <a:defRPr sz="1920"/>
            </a:pPr>
            <a:r>
              <a:t>ataxia/athetosis</a:t>
            </a:r>
          </a:p>
          <a:p>
            <a:pPr lvl="4" marL="1333500" indent="-266700" defTabSz="350520">
              <a:spcBef>
                <a:spcPts val="2500"/>
              </a:spcBef>
              <a:defRPr sz="1920"/>
            </a:pPr>
            <a:r>
              <a:t>paresis</a:t>
            </a:r>
          </a:p>
          <a:p>
            <a:pPr lvl="2" marL="800100" indent="-266700" defTabSz="350520">
              <a:spcBef>
                <a:spcPts val="2500"/>
              </a:spcBef>
              <a:defRPr sz="1920"/>
            </a:pPr>
            <a:r>
              <a:t>signs and symptoms may not be apparent at birth</a:t>
            </a:r>
          </a:p>
          <a:p>
            <a:pPr lvl="2" marL="800100" indent="-266700" defTabSz="350520">
              <a:spcBef>
                <a:spcPts val="2500"/>
              </a:spcBef>
              <a:defRPr sz="1920"/>
            </a:pPr>
            <a:r>
              <a:t>Generally 3 forms</a:t>
            </a:r>
          </a:p>
          <a:p>
            <a:pPr lvl="4" marL="1333500" indent="-266700" defTabSz="350520">
              <a:spcBef>
                <a:spcPts val="2500"/>
              </a:spcBef>
              <a:defRPr sz="1920"/>
            </a:pPr>
            <a:r>
              <a:t>spastic CP-upper motor neurones</a:t>
            </a:r>
          </a:p>
          <a:p>
            <a:pPr lvl="4" marL="1333500" indent="-266700" defTabSz="350520">
              <a:spcBef>
                <a:spcPts val="2500"/>
              </a:spcBef>
              <a:defRPr sz="1920"/>
            </a:pPr>
            <a:r>
              <a:t>athetoid/dyskinetic CP-basal ganglia (involuntary movement e.g dystonia or chorea-random dance like movements)</a:t>
            </a:r>
          </a:p>
          <a:p>
            <a:pPr lvl="4" marL="1333500" indent="-266700" defTabSz="350520">
              <a:spcBef>
                <a:spcPts val="2500"/>
              </a:spcBef>
              <a:defRPr sz="1920"/>
            </a:pPr>
            <a:r>
              <a:t>ataxic CP-cerebellum (shaky, uncoordinated movement)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Double-click to ed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9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542" y="573862"/>
            <a:ext cx="12247716" cy="8605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e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3684" y="410600"/>
            <a:ext cx="10060072" cy="755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953" y="-229146"/>
            <a:ext cx="2857501" cy="285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9964" y="6683861"/>
            <a:ext cx="5899927" cy="3143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68" y="-48716"/>
            <a:ext cx="9686360" cy="7272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movie.gif" descr="pasted-movie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31361" y="6256551"/>
            <a:ext cx="4381632" cy="3390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369" y="2071497"/>
            <a:ext cx="11600062" cy="5610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2929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ROSS ANATOMY OF THE BRAIN AND SPINAL CORD…"/>
          <p:cNvSpPr txBox="1"/>
          <p:nvPr>
            <p:ph type="body" idx="1"/>
          </p:nvPr>
        </p:nvSpPr>
        <p:spPr>
          <a:xfrm>
            <a:off x="952500" y="228065"/>
            <a:ext cx="11099800" cy="8649235"/>
          </a:xfrm>
          <a:prstGeom prst="rect">
            <a:avLst/>
          </a:prstGeom>
        </p:spPr>
        <p:txBody>
          <a:bodyPr/>
          <a:lstStyle/>
          <a:p>
            <a:pPr/>
            <a:r>
              <a:t>GROSS ANATOMY OF THE BRAIN AND SPINAL CORD</a:t>
            </a:r>
          </a:p>
          <a:p>
            <a:pPr>
              <a:defRPr b="1"/>
            </a:pPr>
            <a:r>
              <a:t>HISTOLOGY OF THE CNS</a:t>
            </a:r>
          </a:p>
          <a:p>
            <a:pPr/>
            <a:r>
              <a:t>CELLULAR REACTIONS TO INJURY</a:t>
            </a:r>
          </a:p>
          <a:p>
            <a:pPr/>
            <a:r>
              <a:t>CEREBRAL EDEMA</a:t>
            </a:r>
          </a:p>
          <a:p>
            <a:pPr/>
            <a:r>
              <a:t>RAISED INTRACRANIAL PRESSURE AND HERNIATION</a:t>
            </a:r>
          </a:p>
          <a:p>
            <a:pPr/>
            <a:r>
              <a:t>HYDROCEPHALUS</a:t>
            </a:r>
          </a:p>
          <a:p>
            <a:pPr/>
            <a:r>
              <a:t>MALFORMATIONS </a:t>
            </a:r>
          </a:p>
          <a:p>
            <a:pPr/>
            <a:r>
              <a:t>PERINATAL BIRTH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