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N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CNS </a:t>
            </a:r>
          </a:p>
        </p:txBody>
      </p:sp>
      <p:sp>
        <p:nvSpPr>
          <p:cNvPr id="127" name="3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ACUTE MENINGITI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ACUTE MENINGITIS</a:t>
            </a:r>
          </a:p>
          <a:p>
            <a:pPr lvl="3"/>
            <a:r>
              <a:t>acute pyogenic (bacterial) meningitis</a:t>
            </a:r>
          </a:p>
          <a:p>
            <a:pPr lvl="3"/>
            <a:r>
              <a:t>acute aseptic (viral) meningitis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CUTE PYOGENIC (BACTERIAL) MENINGITIS…"/>
          <p:cNvSpPr txBox="1"/>
          <p:nvPr>
            <p:ph type="body" idx="1"/>
          </p:nvPr>
        </p:nvSpPr>
        <p:spPr>
          <a:xfrm>
            <a:off x="952500" y="407589"/>
            <a:ext cx="11099800" cy="9152586"/>
          </a:xfrm>
          <a:prstGeom prst="rect">
            <a:avLst/>
          </a:prstGeom>
        </p:spPr>
        <p:txBody>
          <a:bodyPr/>
          <a:lstStyle/>
          <a:p>
            <a:pPr marL="0" indent="0" algn="ctr" defTabSz="408940">
              <a:spcBef>
                <a:spcPts val="2900"/>
              </a:spcBef>
              <a:buSzTx/>
              <a:buNone/>
              <a:defRPr b="1" sz="2240"/>
            </a:pPr>
            <a:r>
              <a:t>ACUTE PYOGENIC (BACTERIAL) MENINGITIS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clinical features</a:t>
            </a:r>
          </a:p>
          <a:p>
            <a:pPr lvl="3" marL="1244600" indent="-311150" defTabSz="408940">
              <a:spcBef>
                <a:spcPts val="2900"/>
              </a:spcBef>
              <a:defRPr sz="2240"/>
            </a:pPr>
            <a:r>
              <a:t>headache</a:t>
            </a:r>
          </a:p>
          <a:p>
            <a:pPr lvl="3" marL="1244600" indent="-311150" defTabSz="408940">
              <a:spcBef>
                <a:spcPts val="2900"/>
              </a:spcBef>
              <a:defRPr sz="2240"/>
            </a:pPr>
            <a:r>
              <a:t>photophobia</a:t>
            </a:r>
          </a:p>
          <a:p>
            <a:pPr lvl="3" marL="1244600" indent="-311150" defTabSz="408940">
              <a:spcBef>
                <a:spcPts val="2900"/>
              </a:spcBef>
              <a:defRPr sz="2240"/>
            </a:pPr>
            <a:r>
              <a:t>irritability</a:t>
            </a:r>
          </a:p>
          <a:p>
            <a:pPr lvl="3" marL="1244600" indent="-311150" defTabSz="408940">
              <a:spcBef>
                <a:spcPts val="2900"/>
              </a:spcBef>
              <a:defRPr sz="2240"/>
            </a:pPr>
            <a:r>
              <a:t>altered consciousness</a:t>
            </a:r>
          </a:p>
          <a:p>
            <a:pPr lvl="3" marL="1244600" indent="-311150" defTabSz="408940">
              <a:spcBef>
                <a:spcPts val="2900"/>
              </a:spcBef>
              <a:defRPr sz="2240"/>
            </a:pPr>
            <a:r>
              <a:t>neck stiffness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CSF</a:t>
            </a:r>
          </a:p>
          <a:p>
            <a:pPr lvl="2" marL="933450" indent="-311150" defTabSz="408940">
              <a:spcBef>
                <a:spcPts val="2900"/>
              </a:spcBef>
              <a:defRPr sz="2240"/>
            </a:pPr>
            <a:r>
              <a:t>increased pressure</a:t>
            </a:r>
          </a:p>
          <a:p>
            <a:pPr lvl="2" marL="933450" indent="-311150" defTabSz="408940">
              <a:spcBef>
                <a:spcPts val="2900"/>
              </a:spcBef>
              <a:defRPr sz="2240"/>
            </a:pPr>
            <a:r>
              <a:t>cloudy</a:t>
            </a:r>
          </a:p>
          <a:p>
            <a:pPr lvl="2" marL="933450" indent="-311150" defTabSz="408940">
              <a:spcBef>
                <a:spcPts val="2900"/>
              </a:spcBef>
              <a:defRPr sz="2240"/>
            </a:pPr>
            <a:r>
              <a:t>increased neutrophils</a:t>
            </a:r>
          </a:p>
          <a:p>
            <a:pPr lvl="2" marL="933450" indent="-311150" defTabSz="408940">
              <a:spcBef>
                <a:spcPts val="2900"/>
              </a:spcBef>
              <a:defRPr sz="2240"/>
            </a:pPr>
            <a:r>
              <a:t>increased protein</a:t>
            </a:r>
          </a:p>
          <a:p>
            <a:pPr lvl="2" marL="933450" indent="-311150" defTabSz="408940">
              <a:spcBef>
                <a:spcPts val="2900"/>
              </a:spcBef>
              <a:defRPr sz="2240"/>
            </a:pPr>
            <a:r>
              <a:t>reduced glucose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Screen Shot 2018-04-25 at 1.18.53 AM.png" descr="Screen Shot 2018-04-25 at 1.18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522" y="237607"/>
            <a:ext cx="8817756" cy="9278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214" y="358532"/>
            <a:ext cx="11968372" cy="9036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641" y="253981"/>
            <a:ext cx="12327518" cy="9245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CUTE ASEPTIC (VIRAL) MENINGITIS…"/>
          <p:cNvSpPr txBox="1"/>
          <p:nvPr>
            <p:ph type="body" idx="1"/>
          </p:nvPr>
        </p:nvSpPr>
        <p:spPr>
          <a:xfrm>
            <a:off x="952500" y="213025"/>
            <a:ext cx="11099800" cy="8983386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/>
            </a:pPr>
            <a:r>
              <a:t>ACUTE ASEPTIC (VIRAL) MENINGITIS</a:t>
            </a:r>
          </a:p>
          <a:p>
            <a:pPr/>
            <a:r>
              <a:t>absence of organisms by bacterial culture</a:t>
            </a:r>
          </a:p>
          <a:p>
            <a:pPr/>
            <a:r>
              <a:t>manifestations of meningitis</a:t>
            </a:r>
          </a:p>
          <a:p>
            <a:pPr/>
            <a:r>
              <a:t>viral aetiology usually enteroviruses</a:t>
            </a:r>
          </a:p>
          <a:p>
            <a:pPr/>
            <a:r>
              <a:t>CSF</a:t>
            </a:r>
          </a:p>
          <a:p>
            <a:pPr lvl="2"/>
            <a:r>
              <a:t>lymphocytic pleocytosis</a:t>
            </a:r>
          </a:p>
          <a:p>
            <a:pPr lvl="2"/>
            <a:r>
              <a:t>moderate protein elevation</a:t>
            </a:r>
          </a:p>
          <a:p>
            <a:pPr lvl="2"/>
            <a:r>
              <a:t>normal glucose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CUTE FOCAL SUPPURATIVE INFECTIONS…"/>
          <p:cNvSpPr txBox="1"/>
          <p:nvPr>
            <p:ph type="body" idx="1"/>
          </p:nvPr>
        </p:nvSpPr>
        <p:spPr>
          <a:xfrm>
            <a:off x="952500" y="386832"/>
            <a:ext cx="11099800" cy="849046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/>
            </a:pPr>
            <a:r>
              <a:t>ACUTE FOCAL SUPPURATIVE INFECTIONS</a:t>
            </a:r>
          </a:p>
          <a:p>
            <a:pPr/>
            <a:r>
              <a:t>Brain abscess</a:t>
            </a:r>
          </a:p>
          <a:p>
            <a:pPr/>
            <a:r>
              <a:t>Subdural empyema</a:t>
            </a:r>
          </a:p>
          <a:p>
            <a:pPr/>
            <a:r>
              <a:t>Extradural abscess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66" y="-1"/>
            <a:ext cx="844634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creen Shot 2018-04-27 at 11.18.14 PM.png" descr="Screen Shot 2018-04-27 at 11.18.1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2263" y="20815"/>
            <a:ext cx="5852289" cy="4336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HRONIC BACTERIAL MENINGOENCEPHALITIS…"/>
          <p:cNvSpPr txBox="1"/>
          <p:nvPr>
            <p:ph type="body" idx="1"/>
          </p:nvPr>
        </p:nvSpPr>
        <p:spPr>
          <a:xfrm>
            <a:off x="952500" y="202689"/>
            <a:ext cx="11099800" cy="934822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/>
            </a:pPr>
            <a:r>
              <a:t>CHRONIC BACTERIAL MENINGOENCEPHALITIS</a:t>
            </a:r>
          </a:p>
          <a:p>
            <a:pPr/>
            <a:r>
              <a:t>Tuberculosis</a:t>
            </a:r>
          </a:p>
          <a:p>
            <a:pPr/>
            <a:r>
              <a:t>Neurosyphilis</a:t>
            </a:r>
          </a:p>
          <a:p>
            <a:pPr lvl="2"/>
            <a:r>
              <a:t>meningovascular </a:t>
            </a:r>
          </a:p>
          <a:p>
            <a:pPr lvl="2"/>
            <a:r>
              <a:t>paretic</a:t>
            </a:r>
          </a:p>
          <a:p>
            <a:pPr lvl="2"/>
            <a:r>
              <a:t>tabes dorsalis</a:t>
            </a:r>
          </a:p>
          <a:p>
            <a:pPr/>
            <a:r>
              <a:t>Lyme disease (neuroborreliosis)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creen Shot 2018-04-19 at 2.14.19 PM.png" descr="Screen Shot 2018-04-19 at 2.14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3316" y="-865077"/>
            <a:ext cx="8028699" cy="9238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18-04-19 at 2.15.48 PM.png" descr="Screen Shot 2018-04-19 at 2.15.4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8497" y="8240481"/>
            <a:ext cx="8278337" cy="1728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uberculoma"/>
          <p:cNvSpPr txBox="1"/>
          <p:nvPr>
            <p:ph type="body" sz="quarter" idx="1"/>
          </p:nvPr>
        </p:nvSpPr>
        <p:spPr>
          <a:xfrm>
            <a:off x="952500" y="7483284"/>
            <a:ext cx="11099800" cy="1394016"/>
          </a:xfrm>
          <a:prstGeom prst="rect">
            <a:avLst/>
          </a:prstGeom>
        </p:spPr>
        <p:txBody>
          <a:bodyPr/>
          <a:lstStyle/>
          <a:p>
            <a:pPr/>
            <a:r>
              <a:t>Tuberculoma</a:t>
            </a:r>
          </a:p>
        </p:txBody>
      </p:sp>
      <p:pic>
        <p:nvPicPr>
          <p:cNvPr id="17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783" y="615599"/>
            <a:ext cx="10762482" cy="6719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VIRAL MENINGOENCEPHALITIS…"/>
          <p:cNvSpPr txBox="1"/>
          <p:nvPr>
            <p:ph type="body" idx="1"/>
          </p:nvPr>
        </p:nvSpPr>
        <p:spPr>
          <a:xfrm>
            <a:off x="952500" y="409757"/>
            <a:ext cx="11099800" cy="8467543"/>
          </a:xfrm>
          <a:prstGeom prst="rect">
            <a:avLst/>
          </a:prstGeom>
        </p:spPr>
        <p:txBody>
          <a:bodyPr/>
          <a:lstStyle/>
          <a:p>
            <a:pPr marL="0" indent="0" algn="ctr" defTabSz="455675">
              <a:spcBef>
                <a:spcPts val="3200"/>
              </a:spcBef>
              <a:buSzTx/>
              <a:buNone/>
              <a:defRPr b="1" sz="2496"/>
            </a:pPr>
            <a:r>
              <a:t>VIRAL MENINGOENCEPHALITIS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Arthropod borne viral encephalitis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Herpes simplex virus type 1 (HSV 1)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HSV 2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Varicella- Zoster virus (Herpes Zoster)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Cytomegalovirus 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Poliomyelitis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Rabies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HIV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Progressive multifocal leukoencephalopathy</a:t>
            </a:r>
          </a:p>
          <a:p>
            <a:pPr marL="346709" indent="-346709" defTabSz="455675">
              <a:spcBef>
                <a:spcPts val="3200"/>
              </a:spcBef>
              <a:defRPr sz="2496"/>
            </a:pPr>
            <a:r>
              <a:t>Subacute sclerosing panencephalitis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creen Shot 2018-04-28 at 1.37.55 PM.png" descr="Screen Shot 2018-04-28 at 1.37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391" y="384224"/>
            <a:ext cx="11828018" cy="4782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588" y="5213366"/>
            <a:ext cx="6414057" cy="4263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914793" cy="368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3684693"/>
            <a:ext cx="2901246" cy="3684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6079" y="-1"/>
            <a:ext cx="2817708" cy="368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26079" y="3684693"/>
            <a:ext cx="2851575" cy="3684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43786" y="1517226"/>
            <a:ext cx="7044268" cy="462618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Bitemporal encephalitis is HSV until proven otherwise"/>
          <p:cNvSpPr txBox="1"/>
          <p:nvPr/>
        </p:nvSpPr>
        <p:spPr>
          <a:xfrm>
            <a:off x="758613" y="7802880"/>
            <a:ext cx="11704321" cy="6755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b="0"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Bitemporal encephalitis is HSV until proven otherwise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2" name="Screen Shot 2018-04-28 at 1.40.09 PM.png" descr="Screen Shot 2018-04-28 at 1.40.0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00" y="2251239"/>
            <a:ext cx="12757400" cy="5563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6" name="Screen Shot 2018-04-28 at 1.53.57 PM.png" descr="Screen Shot 2018-04-28 at 1.53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743" y="244901"/>
            <a:ext cx="11205314" cy="9263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0" name="Screen Shot 2018-04-28 at 1.52.43 PM.png" descr="Screen Shot 2018-04-28 at 1.52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020" y="1517393"/>
            <a:ext cx="10072760" cy="7795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FUNGAL MENINGOENCEPHALITIS…"/>
          <p:cNvSpPr txBox="1"/>
          <p:nvPr>
            <p:ph type="body" idx="1"/>
          </p:nvPr>
        </p:nvSpPr>
        <p:spPr>
          <a:xfrm>
            <a:off x="952500" y="258439"/>
            <a:ext cx="11099800" cy="923672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/>
            </a:pPr>
            <a:r>
              <a:t>FUNGAL MENINGOENCEPHALITIS</a:t>
            </a:r>
          </a:p>
          <a:p>
            <a:pPr/>
            <a:r>
              <a:t>primarily in immunocompromised individuals</a:t>
            </a:r>
          </a:p>
          <a:p>
            <a:pPr/>
            <a:r>
              <a:t>usually hematogenous spread to the CNS</a:t>
            </a:r>
          </a:p>
          <a:p>
            <a:pPr/>
            <a:r>
              <a:t>Usual suspects;</a:t>
            </a:r>
          </a:p>
          <a:p>
            <a:pPr lvl="3"/>
            <a:r>
              <a:t>candida</a:t>
            </a:r>
          </a:p>
          <a:p>
            <a:pPr lvl="3"/>
            <a:r>
              <a:t>mucor species</a:t>
            </a:r>
          </a:p>
          <a:p>
            <a:pPr lvl="3"/>
            <a:r>
              <a:t>aspergillus</a:t>
            </a:r>
          </a:p>
          <a:p>
            <a:pPr lvl="3"/>
            <a:r>
              <a:t>cryptococcus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reen Shot 2018-04-28 at 2.35.25 PM.png" descr="Screen Shot 2018-04-28 at 2.35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019" y="295602"/>
            <a:ext cx="12710762" cy="5788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0538" y="6146380"/>
            <a:ext cx="4816628" cy="361247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TAIN?"/>
          <p:cNvSpPr txBox="1"/>
          <p:nvPr/>
        </p:nvSpPr>
        <p:spPr>
          <a:xfrm>
            <a:off x="3944114" y="7591868"/>
            <a:ext cx="2840520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STAIN?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THER INFECTIONS OF THE NERVOUS SYSTEM…"/>
          <p:cNvSpPr txBox="1"/>
          <p:nvPr>
            <p:ph type="body" idx="1"/>
          </p:nvPr>
        </p:nvSpPr>
        <p:spPr>
          <a:xfrm>
            <a:off x="952500" y="189578"/>
            <a:ext cx="11099800" cy="8687722"/>
          </a:xfrm>
          <a:prstGeom prst="rect">
            <a:avLst/>
          </a:prstGeom>
        </p:spPr>
        <p:txBody>
          <a:bodyPr/>
          <a:lstStyle/>
          <a:p>
            <a:pPr/>
            <a:r>
              <a:t>OTHER INFECTIONS OF THE NERVOUS SYSTEM</a:t>
            </a:r>
          </a:p>
          <a:p>
            <a:pPr lvl="2"/>
            <a:r>
              <a:t>toxoplasmosis</a:t>
            </a:r>
          </a:p>
          <a:p>
            <a:pPr lvl="2"/>
            <a:r>
              <a:t>cerebral amebiasis</a:t>
            </a:r>
          </a:p>
          <a:p>
            <a:pPr lvl="2"/>
            <a:r>
              <a:t>cerebral malaria</a:t>
            </a:r>
          </a:p>
        </p:txBody>
      </p:sp>
      <p:pic>
        <p:nvPicPr>
          <p:cNvPr id="209" name="Screen Shot 2018-04-28 at 4.39.03 PM.png" descr="Screen Shot 2018-04-28 at 4.39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6809" y="6289503"/>
            <a:ext cx="7515107" cy="3288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NS INFECTIONS…"/>
          <p:cNvSpPr txBox="1"/>
          <p:nvPr>
            <p:ph type="body" idx="1"/>
          </p:nvPr>
        </p:nvSpPr>
        <p:spPr>
          <a:xfrm>
            <a:off x="952500" y="876300"/>
            <a:ext cx="11099800" cy="8001000"/>
          </a:xfrm>
          <a:prstGeom prst="rect">
            <a:avLst/>
          </a:prstGeom>
        </p:spPr>
        <p:txBody>
          <a:bodyPr/>
          <a:lstStyle/>
          <a:p>
            <a:pPr/>
            <a:r>
              <a:t>CNS INFECTIONS</a:t>
            </a:r>
          </a:p>
          <a:p>
            <a:pPr/>
            <a:r>
              <a:t>PRION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RION DISEASES"/>
          <p:cNvSpPr txBox="1"/>
          <p:nvPr>
            <p:ph type="body" idx="1"/>
          </p:nvPr>
        </p:nvSpPr>
        <p:spPr>
          <a:xfrm>
            <a:off x="952500" y="640308"/>
            <a:ext cx="11099800" cy="823699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/>
            </a:lvl1pPr>
          </a:lstStyle>
          <a:p>
            <a:pPr/>
            <a:r>
              <a:t>PRION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Abnormal forms of a cellular protein that causes rapidly progressive neurodegenerative disorders…"/>
          <p:cNvSpPr txBox="1"/>
          <p:nvPr>
            <p:ph type="body" idx="1"/>
          </p:nvPr>
        </p:nvSpPr>
        <p:spPr>
          <a:xfrm>
            <a:off x="952500" y="472080"/>
            <a:ext cx="11099800" cy="8405220"/>
          </a:xfrm>
          <a:prstGeom prst="rect">
            <a:avLst/>
          </a:prstGeom>
        </p:spPr>
        <p:txBody>
          <a:bodyPr/>
          <a:lstStyle/>
          <a:p>
            <a:pPr/>
            <a:r>
              <a:t>Abnormal forms of a cellular protein that causes rapidly progressive neurodegenerative disorders</a:t>
            </a:r>
          </a:p>
          <a:p>
            <a:pPr/>
            <a:r>
              <a:t>may be;</a:t>
            </a:r>
          </a:p>
          <a:p>
            <a:pPr lvl="3"/>
            <a:r>
              <a:t>sporadic</a:t>
            </a:r>
          </a:p>
          <a:p>
            <a:pPr lvl="3"/>
            <a:r>
              <a:t>familial or</a:t>
            </a:r>
          </a:p>
          <a:p>
            <a:pPr lvl="3"/>
            <a:r>
              <a:t>transmissible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group of diseases include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group of diseases include;</a:t>
            </a:r>
          </a:p>
          <a:p>
            <a:pPr lvl="2"/>
            <a:r>
              <a:t>Creutzfeldt-Jakob disease</a:t>
            </a:r>
          </a:p>
          <a:p>
            <a:pPr lvl="2"/>
            <a:r>
              <a:t>Gerstmann-Straussler-Scheinker syndrome</a:t>
            </a:r>
          </a:p>
          <a:p>
            <a:pPr lvl="2"/>
            <a:r>
              <a:t>fatal familial insomnia</a:t>
            </a:r>
          </a:p>
          <a:p>
            <a:pPr lvl="2"/>
            <a:r>
              <a:t>kuru </a:t>
            </a:r>
          </a:p>
          <a:p>
            <a:pPr lvl="3"/>
            <a:r>
              <a:t>in humans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all associated with abnormal forms of a specific protein termed prion protein (PrP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2270" indent="-382270" defTabSz="502412">
              <a:spcBef>
                <a:spcPts val="3600"/>
              </a:spcBef>
              <a:defRPr sz="2752"/>
            </a:pPr>
            <a:r>
              <a:t>all associated with abnormal forms of a specific protein termed prion protein (PrP)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All characterised by </a:t>
            </a:r>
            <a:r>
              <a:rPr b="1"/>
              <a:t>spongiform change </a:t>
            </a:r>
            <a:endParaRPr b="1"/>
          </a:p>
          <a:p>
            <a:pPr lvl="3" marL="1529080" indent="-382270" defTabSz="502412">
              <a:spcBef>
                <a:spcPts val="3600"/>
              </a:spcBef>
              <a:defRPr sz="2752"/>
            </a:pPr>
            <a:r>
              <a:t>resulting from vacuoles in neurones and glia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clinically</a:t>
            </a:r>
          </a:p>
          <a:p>
            <a:pPr lvl="3" marL="1529080" indent="-382270" defTabSz="502412">
              <a:spcBef>
                <a:spcPts val="3600"/>
              </a:spcBef>
              <a:defRPr sz="2752"/>
            </a:pPr>
            <a:r>
              <a:t>rapidly progressive dementia</a:t>
            </a:r>
          </a:p>
          <a:p>
            <a:pPr lvl="3" marL="1529080" indent="-382270" defTabSz="502412">
              <a:spcBef>
                <a:spcPts val="3600"/>
              </a:spcBef>
              <a:defRPr sz="2752"/>
            </a:pPr>
            <a:r>
              <a:t>fatal</a:t>
            </a:r>
          </a:p>
          <a:p>
            <a:pPr lvl="3" marL="1529080" indent="-382270" defTabSz="502412">
              <a:spcBef>
                <a:spcPts val="3600"/>
              </a:spcBef>
              <a:defRPr sz="2752"/>
            </a:pPr>
            <a:r>
              <a:t>no treatment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Pathogenesis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Pathogenesis;</a:t>
            </a:r>
          </a:p>
          <a:p>
            <a:pPr lvl="2"/>
            <a:r>
              <a:t>normal PrP 30kD cytoplasmic protein present in neurons</a:t>
            </a:r>
          </a:p>
          <a:p>
            <a:pPr lvl="2"/>
            <a:r>
              <a:t>disease result when PrP undergoes confirmatory change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 Shot 2018-04-28 at 5.01.20 PM.png" descr="Screen Shot 2018-04-28 at 5.01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3535" y="-1"/>
            <a:ext cx="725773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073" y="458850"/>
            <a:ext cx="11756654" cy="883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2" name="Screen Shot 2018-04-28 at 5.13.09 PM.png" descr="Screen Shot 2018-04-28 at 5.13.0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38584"/>
            <a:ext cx="13004801" cy="6676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NS INFECTIONS"/>
          <p:cNvSpPr txBox="1"/>
          <p:nvPr>
            <p:ph type="body" idx="1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/>
            </a:lvl1pPr>
          </a:lstStyle>
          <a:p>
            <a:pPr/>
            <a:r>
              <a:t>CNS INFECTIONS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Four routes by which microbes enter the nerveous system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Four routes by which microbes enter the nerveous system;</a:t>
            </a:r>
          </a:p>
          <a:p>
            <a:pPr lvl="2"/>
            <a:r>
              <a:t>hematogenous- most common</a:t>
            </a:r>
          </a:p>
          <a:p>
            <a:pPr lvl="2"/>
            <a:r>
              <a:t>direct implantation</a:t>
            </a:r>
          </a:p>
          <a:p>
            <a:pPr lvl="2"/>
            <a:r>
              <a:t>local extension</a:t>
            </a:r>
          </a:p>
          <a:p>
            <a:pPr lvl="2"/>
            <a:r>
              <a:t>along the peripheral nervous system eg rabies and herpes poster virus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ACUTE MENINGITIS…"/>
          <p:cNvSpPr txBox="1"/>
          <p:nvPr>
            <p:ph type="body" idx="1"/>
          </p:nvPr>
        </p:nvSpPr>
        <p:spPr>
          <a:xfrm>
            <a:off x="952500" y="211732"/>
            <a:ext cx="11099800" cy="8665568"/>
          </a:xfrm>
          <a:prstGeom prst="rect">
            <a:avLst/>
          </a:prstGeom>
        </p:spPr>
        <p:txBody>
          <a:bodyPr/>
          <a:lstStyle/>
          <a:p>
            <a:pPr/>
            <a:r>
              <a:t>ACUTE MENINGITIS</a:t>
            </a:r>
          </a:p>
          <a:p>
            <a:pPr/>
            <a:r>
              <a:t>ACUTE FOCAL SUPPURATIVE INFECTIONS</a:t>
            </a:r>
          </a:p>
          <a:p>
            <a:pPr/>
            <a:r>
              <a:t>CHRONIC BACTERIAL MENINGOENCEPHALITIS</a:t>
            </a:r>
          </a:p>
          <a:p>
            <a:pPr/>
            <a:r>
              <a:t>VIRAL MENINGOENCEPHALITIS</a:t>
            </a:r>
          </a:p>
          <a:p>
            <a:pPr/>
            <a:r>
              <a:t>FUNGAL MENINGOENCEPHALITIS</a:t>
            </a:r>
          </a:p>
          <a:p>
            <a:pPr/>
            <a:r>
              <a:t>OTHER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MENINGITIS…"/>
          <p:cNvSpPr txBox="1"/>
          <p:nvPr>
            <p:ph type="body" idx="1"/>
          </p:nvPr>
        </p:nvSpPr>
        <p:spPr>
          <a:xfrm>
            <a:off x="952500" y="209225"/>
            <a:ext cx="11099800" cy="9335150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MENINGITIS</a:t>
            </a:r>
          </a:p>
          <a:p>
            <a:pPr lvl="2"/>
            <a:r>
              <a:t>inflammatory process of the leptomeninges and CSF within subarachnoid space </a:t>
            </a:r>
          </a:p>
          <a:p>
            <a:pPr lvl="2"/>
            <a:r>
              <a:t>usually bacterial infection</a:t>
            </a:r>
          </a:p>
          <a:p>
            <a:pPr lvl="2"/>
            <a:r>
              <a:t>polymorphonuclear cells in CSF, increased protein, reduced glucose </a:t>
            </a:r>
          </a:p>
          <a:p>
            <a:pPr lvl="2"/>
            <a:r>
              <a:t>infectious meningitis</a:t>
            </a:r>
          </a:p>
          <a:p>
            <a:pPr lvl="7" marL="3492500"/>
            <a:r>
              <a:t>acute pyogenic usually bacterial</a:t>
            </a:r>
          </a:p>
          <a:p>
            <a:pPr lvl="7" marL="3492500"/>
            <a:r>
              <a:t>aseptic usually viral</a:t>
            </a:r>
          </a:p>
          <a:p>
            <a:pPr lvl="7" marL="3492500"/>
            <a:r>
              <a:t>chronic (tb, spirochetal, cryptococcal)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ENCEPHALITIS…"/>
          <p:cNvSpPr txBox="1"/>
          <p:nvPr>
            <p:ph type="body" idx="1"/>
          </p:nvPr>
        </p:nvSpPr>
        <p:spPr>
          <a:xfrm>
            <a:off x="952500" y="429456"/>
            <a:ext cx="11099800" cy="8447844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ENCEPHALITIS</a:t>
            </a:r>
          </a:p>
          <a:p>
            <a:pPr lvl="2"/>
            <a:r>
              <a:t>parenchymal infection of the brain</a:t>
            </a:r>
          </a:p>
          <a:p>
            <a:pPr lvl="2"/>
            <a:r>
              <a:t>usually viral</a:t>
            </a:r>
          </a:p>
          <a:p>
            <a:pPr lvl="2"/>
            <a:r>
              <a:t>usual involvement of meninges (inflammation)</a:t>
            </a:r>
          </a:p>
          <a:p>
            <a:pPr lvl="2"/>
            <a:r>
              <a:t>lymphocytes and macrophages in perivascular (Virchow- Robbins) space</a:t>
            </a:r>
          </a:p>
          <a:p>
            <a:pPr>
              <a:defRPr b="1"/>
            </a:pPr>
            <a:r>
              <a:t>MENINGOENCEPHALITIS</a:t>
            </a:r>
          </a:p>
          <a:p>
            <a:pPr lvl="2"/>
            <a:r>
              <a:t>inflammation of the meninges and brain parenchyma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creen Shot 2018-04-25 at 1.02.12 AM.png" descr="Screen Shot 2018-04-25 at 1.02.1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5841" y="-1"/>
            <a:ext cx="435311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