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ADB"/>
          </a:solidFill>
        </a:fill>
      </a:tcStyle>
    </a:wholeTbl>
    <a:band2H>
      <a:tcTxStyle b="def" i="def"/>
      <a:tcStyle>
        <a:tcBdr/>
        <a:fill>
          <a:solidFill>
            <a:srgbClr val="E6ED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D7CB"/>
          </a:solidFill>
        </a:fill>
      </a:tcStyle>
    </a:wholeTbl>
    <a:band2H>
      <a:tcTxStyle b="def" i="def"/>
      <a:tcStyle>
        <a:tcBdr/>
        <a:fill>
          <a:solidFill>
            <a:srgbClr val="F3EC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+mj-lt"/>
                <a:ea typeface="+mj-ea"/>
                <a:cs typeface="+mj-cs"/>
                <a:sym typeface="Helvetica"/>
              </a:defRPr>
            </a:lvl1pPr>
            <a:lvl2pPr marL="794083" indent="-336883" algn="ctr">
              <a:spcBef>
                <a:spcPts val="0"/>
              </a:spcBef>
              <a:defRPr b="1" sz="2800">
                <a:latin typeface="+mj-lt"/>
                <a:ea typeface="+mj-ea"/>
                <a:cs typeface="+mj-cs"/>
                <a:sym typeface="Helvetica"/>
              </a:defRPr>
            </a:lvl2pPr>
            <a:lvl3pPr marL="1251283" indent="-336883" algn="ctr">
              <a:spcBef>
                <a:spcPts val="0"/>
              </a:spcBef>
              <a:defRPr b="1" sz="2800">
                <a:latin typeface="+mj-lt"/>
                <a:ea typeface="+mj-ea"/>
                <a:cs typeface="+mj-cs"/>
                <a:sym typeface="Helvetica"/>
              </a:defRPr>
            </a:lvl3pPr>
            <a:lvl4pPr marL="1708484" indent="-336883" algn="ctr">
              <a:spcBef>
                <a:spcPts val="0"/>
              </a:spcBef>
              <a:defRPr b="1" sz="2800">
                <a:latin typeface="+mj-lt"/>
                <a:ea typeface="+mj-ea"/>
                <a:cs typeface="+mj-cs"/>
                <a:sym typeface="Helvetica"/>
              </a:defRPr>
            </a:lvl4pPr>
            <a:lvl5pPr marL="2165684" indent="-336884" algn="ctr">
              <a:spcBef>
                <a:spcPts val="0"/>
              </a:spcBef>
              <a:defRPr b="1" sz="2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/>
          <p:nvPr>
            <p:ph type="body" sz="quarter" idx="21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812800" y="0"/>
            <a:ext cx="14630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44500" indent="-444500">
              <a:buSzPct val="14500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marL="889000" indent="-444500">
              <a:buSzPct val="14500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2pPr>
            <a:lvl3pPr marL="1333500" indent="-444500">
              <a:buSzPct val="14500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3pPr>
            <a:lvl4pPr marL="1778000" indent="-444500">
              <a:buSzPct val="14500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4pPr>
            <a:lvl5pPr marL="2222500" indent="-444500">
              <a:buSzPct val="14500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600200" y="330200"/>
            <a:ext cx="9779001" cy="65193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21"/>
          </p:nvPr>
        </p:nvSpPr>
        <p:spPr>
          <a:xfrm>
            <a:off x="6642100" y="762000"/>
            <a:ext cx="5494867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1"/>
          </a:xfrm>
          <a:prstGeom prst="rect">
            <a:avLst/>
          </a:prstGeom>
        </p:spPr>
        <p:txBody>
          <a:bodyPr anchor="b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6718300" y="1054100"/>
            <a:ext cx="5334000" cy="800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6464300" y="5067300"/>
            <a:ext cx="5943600" cy="396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464300" y="762000"/>
            <a:ext cx="584835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23"/>
          </p:nvPr>
        </p:nvSpPr>
        <p:spPr>
          <a:xfrm>
            <a:off x="723900" y="723900"/>
            <a:ext cx="5638802" cy="845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gif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N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CNS</a:t>
            </a:r>
          </a:p>
        </p:txBody>
      </p:sp>
      <p:sp>
        <p:nvSpPr>
          <p:cNvPr id="129" name="2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i) Concussion…"/>
          <p:cNvSpPr txBox="1"/>
          <p:nvPr>
            <p:ph type="body" idx="1"/>
          </p:nvPr>
        </p:nvSpPr>
        <p:spPr>
          <a:xfrm>
            <a:off x="952500" y="1238101"/>
            <a:ext cx="11099800" cy="7639199"/>
          </a:xfrm>
          <a:prstGeom prst="rect">
            <a:avLst/>
          </a:prstGeom>
        </p:spPr>
        <p:txBody>
          <a:bodyPr/>
          <a:lstStyle/>
          <a:p>
            <a:pPr marL="361188" indent="-361188" defTabSz="461518">
              <a:spcBef>
                <a:spcPts val="3300"/>
              </a:spcBef>
              <a:defRPr b="1" sz="3000">
                <a:latin typeface="+mj-lt"/>
                <a:ea typeface="+mj-ea"/>
                <a:cs typeface="+mj-cs"/>
                <a:sym typeface="Helvetica"/>
              </a:defRPr>
            </a:pPr>
            <a:r>
              <a:t>i) Concussion</a:t>
            </a:r>
          </a:p>
          <a:p>
            <a:pPr lvl="2" marL="1083563" indent="-361188" defTabSz="461518">
              <a:spcBef>
                <a:spcPts val="3300"/>
              </a:spcBef>
              <a:defRPr sz="3000"/>
            </a:pPr>
            <a:r>
              <a:t>clinical syndrome of altered consciousness due to head injury</a:t>
            </a:r>
          </a:p>
          <a:p>
            <a:pPr lvl="2" marL="1083563" indent="-361188" defTabSz="461518">
              <a:spcBef>
                <a:spcPts val="3300"/>
              </a:spcBef>
              <a:defRPr sz="3000"/>
            </a:pPr>
            <a:r>
              <a:t>transient neurological dysfunction</a:t>
            </a:r>
          </a:p>
          <a:p>
            <a:pPr lvl="4" marL="1805938" indent="-361188" defTabSz="461518">
              <a:spcBef>
                <a:spcPts val="3300"/>
              </a:spcBef>
              <a:defRPr sz="3000"/>
            </a:pPr>
            <a:r>
              <a:t>loss of consciousness</a:t>
            </a:r>
          </a:p>
          <a:p>
            <a:pPr lvl="4" marL="1805938" indent="-361188" defTabSz="461518">
              <a:spcBef>
                <a:spcPts val="3300"/>
              </a:spcBef>
              <a:defRPr sz="3000"/>
            </a:pPr>
            <a:r>
              <a:t>temporary respiratory arrest</a:t>
            </a:r>
          </a:p>
          <a:p>
            <a:pPr lvl="4" marL="1805938" indent="-361188" defTabSz="461518">
              <a:spcBef>
                <a:spcPts val="3300"/>
              </a:spcBef>
              <a:defRPr sz="3000"/>
            </a:pPr>
            <a:r>
              <a:t>loss of reflexes</a:t>
            </a:r>
          </a:p>
          <a:p>
            <a:pPr lvl="2" marL="1083563" indent="-361188" defTabSz="461518">
              <a:spcBef>
                <a:spcPts val="3300"/>
              </a:spcBef>
              <a:defRPr sz="3000"/>
            </a:pPr>
            <a:r>
              <a:t>complete neurological recovery</a:t>
            </a:r>
          </a:p>
          <a:p>
            <a:pPr lvl="2" marL="1083563" indent="-361188" defTabSz="461518">
              <a:spcBef>
                <a:spcPts val="3300"/>
              </a:spcBef>
              <a:defRPr sz="3000"/>
            </a:pPr>
            <a:r>
              <a:t>repeated injuries=&gt; post concussive neuropsychiatric syndromes, chronic traumatic encephalopathy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ii) Direct parenchymal injur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latin typeface="+mj-lt"/>
                <a:ea typeface="+mj-ea"/>
                <a:cs typeface="+mj-cs"/>
                <a:sym typeface="Helvetica"/>
              </a:defRPr>
            </a:pPr>
            <a:r>
              <a:t>ii) Direct parenchymal injury</a:t>
            </a:r>
          </a:p>
          <a:p>
            <a:pPr lvl="2"/>
            <a:r>
              <a:t>contusion=&gt; bruise</a:t>
            </a:r>
          </a:p>
          <a:p>
            <a:pPr lvl="2"/>
            <a:r>
              <a:t>laceration=&gt; penetrating object, tearing of tissue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5" name="Screen Shot 2018-04-23 at 4.04.54 PM.png" descr="Screen Shot 2018-04-23 at 4.04.5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299" y="629256"/>
            <a:ext cx="6173178" cy="7632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Screen Shot 2018-04-23 at 4.06.14 PM.png" descr="Screen Shot 2018-04-23 at 4.06.1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52628" y="126823"/>
            <a:ext cx="5413677" cy="4275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Screen Shot 2018-04-23 at 4.06.28 PM.png" descr="Screen Shot 2018-04-23 at 4.06.28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97899" y="4530449"/>
            <a:ext cx="5413674" cy="4587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oup injury vs Contrecoup injury…"/>
          <p:cNvSpPr txBox="1"/>
          <p:nvPr>
            <p:ph type="body" idx="1"/>
          </p:nvPr>
        </p:nvSpPr>
        <p:spPr>
          <a:xfrm>
            <a:off x="952500" y="1428054"/>
            <a:ext cx="11099800" cy="7449247"/>
          </a:xfrm>
          <a:prstGeom prst="rect">
            <a:avLst/>
          </a:prstGeom>
        </p:spPr>
        <p:txBody>
          <a:bodyPr/>
          <a:lstStyle/>
          <a:p>
            <a:pPr>
              <a:defRPr b="1">
                <a:latin typeface="+mj-lt"/>
                <a:ea typeface="+mj-ea"/>
                <a:cs typeface="+mj-cs"/>
                <a:sym typeface="Helvetica"/>
              </a:defRPr>
            </a:pPr>
            <a:r>
              <a:t>Coup injury vs Contrecoup injury</a:t>
            </a:r>
          </a:p>
          <a:p>
            <a:pPr lvl="2"/>
            <a:r>
              <a:t>blow to head with development of contusion at contact point=&gt; coup injury</a:t>
            </a:r>
          </a:p>
          <a:p>
            <a:pPr lvl="2"/>
            <a:r>
              <a:t>contusion on brain surface diametrically opposite to point of contact=&gt; contrecoup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iii) Diffuse axonal injur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latin typeface="+mj-lt"/>
                <a:ea typeface="+mj-ea"/>
                <a:cs typeface="+mj-cs"/>
                <a:sym typeface="Helvetica"/>
              </a:defRPr>
            </a:pPr>
            <a:r>
              <a:t>iii) Diffuse axonal injury</a:t>
            </a:r>
          </a:p>
          <a:p>
            <a:pPr lvl="2"/>
            <a:r>
              <a:t>deep white matter regions of brain may be affected in traumatic injuries</a:t>
            </a:r>
          </a:p>
          <a:p>
            <a:pPr lvl="2"/>
            <a:r>
              <a:t>microscopy</a:t>
            </a:r>
          </a:p>
          <a:p>
            <a:pPr lvl="4"/>
            <a:r>
              <a:t>axonal swelling=&gt; diffuse axonal injury</a:t>
            </a:r>
          </a:p>
          <a:p>
            <a:pPr lvl="4"/>
            <a:r>
              <a:t>focal hemorrhagic regions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18-04-23 at 4.39.05 PM.png" descr="Screen Shot 2018-04-23 at 4.39.0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2755" y="255263"/>
            <a:ext cx="6004181" cy="9243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) TRAUMATIC VASCULAR INJUR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C) TRAUMATIC VASCULAR INJURY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sults from direct trauma and disruption of vessel wal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results from direct trauma and disruption of vessel wall </a:t>
            </a:r>
          </a:p>
          <a:p>
            <a:pPr/>
            <a:r>
              <a:t>leads to haemorrhage in different sites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1" name="Screen Shot 2018-04-23 at 4.50.19 PM.png" descr="Screen Shot 2018-04-23 at 4.50.1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828" y="2467721"/>
            <a:ext cx="12607144" cy="4446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Hemorrhage may occur in the;…"/>
          <p:cNvSpPr txBox="1"/>
          <p:nvPr>
            <p:ph type="body" idx="1"/>
          </p:nvPr>
        </p:nvSpPr>
        <p:spPr>
          <a:xfrm>
            <a:off x="952500" y="603398"/>
            <a:ext cx="11099800" cy="8273902"/>
          </a:xfrm>
          <a:prstGeom prst="rect">
            <a:avLst/>
          </a:prstGeom>
        </p:spPr>
        <p:txBody>
          <a:bodyPr/>
          <a:lstStyle/>
          <a:p>
            <a:pPr/>
            <a:r>
              <a:t>Hemorrhage may occur in the;</a:t>
            </a:r>
          </a:p>
          <a:p>
            <a:pPr lvl="2"/>
            <a:r>
              <a:t>epidural</a:t>
            </a:r>
          </a:p>
          <a:p>
            <a:pPr lvl="2"/>
            <a:r>
              <a:t>subdural</a:t>
            </a:r>
          </a:p>
          <a:p>
            <a:pPr lvl="2"/>
            <a:r>
              <a:t>sub arachnoid</a:t>
            </a:r>
          </a:p>
          <a:p>
            <a:pPr lvl="2"/>
            <a:r>
              <a:t>intra parenchymal components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creen Shot 2018-04-19 at 2.14.19 PM.png" descr="Screen Shot 2018-04-19 at 2.14.1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3313" y="-865079"/>
            <a:ext cx="8028702" cy="9238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Screen Shot 2018-04-19 at 2.15.48 PM.png" descr="Screen Shot 2018-04-19 at 2.15.48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8496" y="8240479"/>
            <a:ext cx="8278339" cy="1728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reen Shot 2018-04-23 at 4.54.58 PM.png" descr="Screen Shot 2018-04-23 at 4.54.5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0690" y="144108"/>
            <a:ext cx="10043422" cy="94653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creen Shot 2018-04-23 at 5.04.15 PM.png" descr="Screen Shot 2018-04-23 at 5.04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1232" y="1085136"/>
            <a:ext cx="6348178" cy="74035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with the dura retracted, the bridging veins are stretched and revealed"/>
          <p:cNvSpPr txBox="1"/>
          <p:nvPr>
            <p:ph type="title"/>
          </p:nvPr>
        </p:nvSpPr>
        <p:spPr>
          <a:xfrm>
            <a:off x="12522" y="7113885"/>
            <a:ext cx="7256713" cy="1699918"/>
          </a:xfrm>
          <a:prstGeom prst="rect">
            <a:avLst/>
          </a:prstGeom>
        </p:spPr>
        <p:txBody>
          <a:bodyPr/>
          <a:lstStyle>
            <a:lvl1pPr defTabSz="257047">
              <a:defRPr sz="3500"/>
            </a:lvl1pPr>
          </a:lstStyle>
          <a:p>
            <a:pPr/>
            <a:r>
              <a:t>with the dura retracted, the bridging veins are stretched and revealed</a:t>
            </a:r>
          </a:p>
        </p:txBody>
      </p:sp>
      <p:pic>
        <p:nvPicPr>
          <p:cNvPr id="180" name="Screen Shot 2018-04-23 at 5.08.22 PM.png" descr="Screen Shot 2018-04-23 at 5.08.2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9858" y="1244971"/>
            <a:ext cx="6422043" cy="4910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Screen Shot 2018-04-23 at 5.15.31 PM.png" descr="Screen Shot 2018-04-23 at 5.15.3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0473" y="277721"/>
            <a:ext cx="6000779" cy="91981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ubarachnoid hemorrhage"/>
          <p:cNvSpPr txBox="1"/>
          <p:nvPr>
            <p:ph type="body" sz="quarter" idx="1"/>
          </p:nvPr>
        </p:nvSpPr>
        <p:spPr>
          <a:xfrm>
            <a:off x="952500" y="5416896"/>
            <a:ext cx="6022777" cy="3460405"/>
          </a:xfrm>
          <a:prstGeom prst="rect">
            <a:avLst/>
          </a:prstGeom>
        </p:spPr>
        <p:txBody>
          <a:bodyPr/>
          <a:lstStyle/>
          <a:p>
            <a:pPr/>
            <a:r>
              <a:t>Subarachnoid hemorrhage</a:t>
            </a:r>
          </a:p>
        </p:txBody>
      </p:sp>
      <p:pic>
        <p:nvPicPr>
          <p:cNvPr id="18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7563" y="1163216"/>
            <a:ext cx="7506244" cy="49142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Intra parenchymal hemorrhage"/>
          <p:cNvSpPr txBox="1"/>
          <p:nvPr>
            <p:ph type="title"/>
          </p:nvPr>
        </p:nvSpPr>
        <p:spPr>
          <a:xfrm>
            <a:off x="1384299" y="6751835"/>
            <a:ext cx="7610527" cy="931668"/>
          </a:xfrm>
          <a:prstGeom prst="rect">
            <a:avLst/>
          </a:prstGeom>
        </p:spPr>
        <p:txBody>
          <a:bodyPr/>
          <a:lstStyle>
            <a:lvl1pPr defTabSz="309624">
              <a:defRPr sz="4200"/>
            </a:lvl1pPr>
          </a:lstStyle>
          <a:p>
            <a:pPr/>
            <a:r>
              <a:t>Intra parenchymal hemorrhage</a:t>
            </a:r>
          </a:p>
        </p:txBody>
      </p:sp>
      <p:pic>
        <p:nvPicPr>
          <p:cNvPr id="18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0" y="520700"/>
            <a:ext cx="9144000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) Sequelae of brain trauma;…"/>
          <p:cNvSpPr txBox="1"/>
          <p:nvPr>
            <p:ph type="body" idx="1"/>
          </p:nvPr>
        </p:nvSpPr>
        <p:spPr>
          <a:xfrm>
            <a:off x="952500" y="1150538"/>
            <a:ext cx="11099800" cy="7726761"/>
          </a:xfrm>
          <a:prstGeom prst="rect">
            <a:avLst/>
          </a:prstGeom>
        </p:spPr>
        <p:txBody>
          <a:bodyPr/>
          <a:lstStyle/>
          <a:p>
            <a:pPr>
              <a:defRPr b="1">
                <a:latin typeface="+mj-lt"/>
                <a:ea typeface="+mj-ea"/>
                <a:cs typeface="+mj-cs"/>
                <a:sym typeface="Helvetica"/>
              </a:defRPr>
            </a:pPr>
            <a:r>
              <a:t>D) Sequelae of brain trauma;</a:t>
            </a:r>
          </a:p>
          <a:p>
            <a:pPr lvl="2"/>
            <a:r>
              <a:t>post traumatic hydrocephalus</a:t>
            </a:r>
          </a:p>
          <a:p>
            <a:pPr lvl="2"/>
            <a:r>
              <a:t>chronic traumatic encephalopathy (CTE)</a:t>
            </a:r>
          </a:p>
          <a:p>
            <a:pPr lvl="4"/>
            <a:r>
              <a:t>dementing illness</a:t>
            </a:r>
          </a:p>
          <a:p>
            <a:pPr lvl="4"/>
            <a:r>
              <a:t>repeated head trauma</a:t>
            </a:r>
          </a:p>
          <a:p>
            <a:pPr lvl="2"/>
            <a:r>
              <a:t>post traumatic epilepsy, risk of infection, psychiatric disorders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E) SPINAL CORD INJURY…"/>
          <p:cNvSpPr txBox="1"/>
          <p:nvPr>
            <p:ph type="body" idx="1"/>
          </p:nvPr>
        </p:nvSpPr>
        <p:spPr>
          <a:xfrm>
            <a:off x="952500" y="-1530350"/>
            <a:ext cx="11099800" cy="6286500"/>
          </a:xfrm>
          <a:prstGeom prst="rect">
            <a:avLst/>
          </a:prstGeom>
        </p:spPr>
        <p:txBody>
          <a:bodyPr/>
          <a:lstStyle/>
          <a:p>
            <a:pPr>
              <a:defRPr b="1">
                <a:latin typeface="+mj-lt"/>
                <a:ea typeface="+mj-ea"/>
                <a:cs typeface="+mj-cs"/>
                <a:sym typeface="Helvetica"/>
              </a:defRPr>
            </a:pPr>
            <a:r>
              <a:t>E) SPINAL CORD INJURY</a:t>
            </a:r>
          </a:p>
          <a:p>
            <a:pPr lvl="2"/>
            <a:r>
              <a:t>level of injury determines neurological symptoms and signs</a:t>
            </a:r>
          </a:p>
        </p:txBody>
      </p:sp>
      <p:pic>
        <p:nvPicPr>
          <p:cNvPr id="19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28100" y="2311400"/>
            <a:ext cx="3675063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RAUMA…"/>
          <p:cNvSpPr txBox="1"/>
          <p:nvPr>
            <p:ph type="body" idx="1"/>
          </p:nvPr>
        </p:nvSpPr>
        <p:spPr>
          <a:xfrm>
            <a:off x="952500" y="876300"/>
            <a:ext cx="11099800" cy="8001000"/>
          </a:xfrm>
          <a:prstGeom prst="rect">
            <a:avLst/>
          </a:prstGeom>
        </p:spPr>
        <p:txBody>
          <a:bodyPr/>
          <a:lstStyle/>
          <a:p>
            <a:pPr/>
            <a:r>
              <a:t>TRAUMA</a:t>
            </a:r>
          </a:p>
          <a:p>
            <a:pPr>
              <a:defRPr b="1">
                <a:latin typeface="+mj-lt"/>
                <a:ea typeface="+mj-ea"/>
                <a:cs typeface="+mj-cs"/>
                <a:sym typeface="Helvetica"/>
              </a:defRPr>
            </a:pPr>
            <a:r>
              <a:t>CEREBRAL VASCULAR DISEASE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EREBRAL VASCULAR DISEASE"/>
          <p:cNvSpPr txBox="1"/>
          <p:nvPr>
            <p:ph type="body" idx="1"/>
          </p:nvPr>
        </p:nvSpPr>
        <p:spPr>
          <a:xfrm>
            <a:off x="952500" y="1733550"/>
            <a:ext cx="11099800" cy="62865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CEREBRAL VASCULAR DISEASE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TROKE…"/>
          <p:cNvSpPr txBox="1"/>
          <p:nvPr>
            <p:ph type="body" idx="1"/>
          </p:nvPr>
        </p:nvSpPr>
        <p:spPr>
          <a:xfrm>
            <a:off x="952500" y="601661"/>
            <a:ext cx="11099800" cy="8275640"/>
          </a:xfrm>
          <a:prstGeom prst="rect">
            <a:avLst/>
          </a:prstGeom>
        </p:spPr>
        <p:txBody>
          <a:bodyPr/>
          <a:lstStyle/>
          <a:p>
            <a:pPr marL="342900" indent="-342900" defTabSz="438150">
              <a:spcBef>
                <a:spcPts val="3100"/>
              </a:spcBef>
              <a:defRPr sz="2800"/>
            </a:pPr>
            <a:r>
              <a:t>STROKE</a:t>
            </a:r>
          </a:p>
          <a:p>
            <a:pPr marL="342900" indent="-342900" defTabSz="438150">
              <a:spcBef>
                <a:spcPts val="3100"/>
              </a:spcBef>
              <a:defRPr sz="2800"/>
            </a:pPr>
            <a:r>
              <a:t>Injury to the brain as a consequence of altered blood flow</a:t>
            </a:r>
          </a:p>
          <a:p>
            <a:pPr lvl="3" marL="1371600" indent="-342900" defTabSz="438150">
              <a:spcBef>
                <a:spcPts val="3100"/>
              </a:spcBef>
              <a:defRPr b="1" sz="2800">
                <a:latin typeface="+mj-lt"/>
                <a:ea typeface="+mj-ea"/>
                <a:cs typeface="+mj-cs"/>
                <a:sym typeface="Helvetica"/>
              </a:defRPr>
            </a:pPr>
            <a:r>
              <a:t>ischemic</a:t>
            </a:r>
          </a:p>
          <a:p>
            <a:pPr lvl="5" marL="2057400" indent="-342900" defTabSz="438150">
              <a:spcBef>
                <a:spcPts val="3100"/>
              </a:spcBef>
              <a:defRPr sz="2800"/>
            </a:pPr>
            <a:r>
              <a:t>impaired blood supply and oxygenation</a:t>
            </a:r>
          </a:p>
          <a:p>
            <a:pPr lvl="5" marL="2057400" indent="-342900" defTabSz="438150">
              <a:spcBef>
                <a:spcPts val="3100"/>
              </a:spcBef>
              <a:defRPr b="1" sz="2800">
                <a:latin typeface="+mj-lt"/>
                <a:ea typeface="+mj-ea"/>
                <a:cs typeface="+mj-cs"/>
                <a:sym typeface="Helvetica"/>
              </a:defRPr>
            </a:pPr>
            <a:r>
              <a:t>embolus</a:t>
            </a:r>
            <a:r>
              <a:rPr b="0">
                <a:latin typeface="Helvetica Light"/>
                <a:ea typeface="Helvetica Light"/>
                <a:cs typeface="Helvetica Light"/>
                <a:sym typeface="Helvetica Light"/>
              </a:rPr>
              <a:t> or thrombosis</a:t>
            </a:r>
          </a:p>
          <a:p>
            <a:pPr lvl="5" marL="2057400" indent="-342900" defTabSz="438150">
              <a:spcBef>
                <a:spcPts val="3100"/>
              </a:spcBef>
              <a:defRPr sz="2800"/>
            </a:pPr>
            <a:r>
              <a:t>global or focal</a:t>
            </a:r>
          </a:p>
          <a:p>
            <a:pPr lvl="3" marL="1371600" indent="-342900" defTabSz="438150">
              <a:spcBef>
                <a:spcPts val="3100"/>
              </a:spcBef>
              <a:defRPr b="1" sz="2800">
                <a:latin typeface="+mj-lt"/>
                <a:ea typeface="+mj-ea"/>
                <a:cs typeface="+mj-cs"/>
                <a:sym typeface="Helvetica"/>
              </a:defRPr>
            </a:pPr>
            <a:r>
              <a:t>hemorrhagic</a:t>
            </a:r>
          </a:p>
          <a:p>
            <a:pPr lvl="5" marL="2057400" indent="-342900" defTabSz="438150">
              <a:spcBef>
                <a:spcPts val="3100"/>
              </a:spcBef>
              <a:defRPr sz="2800"/>
            </a:pPr>
            <a:r>
              <a:t>rupture of CNS vessel or aneurysm</a:t>
            </a:r>
          </a:p>
          <a:p>
            <a:pPr lvl="5" marL="2057400" indent="-342900" defTabSz="438150">
              <a:spcBef>
                <a:spcPts val="3100"/>
              </a:spcBef>
              <a:defRPr sz="2800"/>
            </a:pPr>
            <a:r>
              <a:t>hypertension </a:t>
            </a:r>
          </a:p>
          <a:p>
            <a:pPr lvl="5" marL="2057400" indent="-342900" defTabSz="438150">
              <a:spcBef>
                <a:spcPts val="3100"/>
              </a:spcBef>
              <a:defRPr sz="2800"/>
            </a:pPr>
            <a:r>
              <a:t>vascular anomalies (aneurysms and malformations)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RAUMA…"/>
          <p:cNvSpPr txBox="1"/>
          <p:nvPr>
            <p:ph type="body" idx="1"/>
          </p:nvPr>
        </p:nvSpPr>
        <p:spPr>
          <a:xfrm>
            <a:off x="952500" y="876300"/>
            <a:ext cx="11099800" cy="8001000"/>
          </a:xfrm>
          <a:prstGeom prst="rect">
            <a:avLst/>
          </a:prstGeom>
        </p:spPr>
        <p:txBody>
          <a:bodyPr/>
          <a:lstStyle/>
          <a:p>
            <a:pPr>
              <a:defRPr b="1">
                <a:latin typeface="+mj-lt"/>
                <a:ea typeface="+mj-ea"/>
                <a:cs typeface="+mj-cs"/>
                <a:sym typeface="Helvetica"/>
              </a:defRPr>
            </a:pPr>
            <a:r>
              <a:t>TRAUMA</a:t>
            </a:r>
          </a:p>
          <a:p>
            <a:pPr/>
            <a:r>
              <a:t>CEREBRAL VASCULAR DISEASE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creen Shot 2018-04-24 at 1.08.38 PM.png" descr="Screen Shot 2018-04-24 at 1.08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9339" y="-3"/>
            <a:ext cx="8606122" cy="9753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creen Shot 2018-04-24 at 1.20.42 PM.png" descr="Screen Shot 2018-04-24 at 1.20.4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1250" y="887927"/>
            <a:ext cx="7402299" cy="79777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HYPERTENSIVE CEREBROVASCULAR DISEAS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65758" indent="-365758" defTabSz="467359">
              <a:spcBef>
                <a:spcPts val="3300"/>
              </a:spcBef>
              <a:defRPr b="1" sz="3000">
                <a:latin typeface="+mj-lt"/>
                <a:ea typeface="+mj-ea"/>
                <a:cs typeface="+mj-cs"/>
                <a:sym typeface="Helvetica"/>
              </a:defRPr>
            </a:pPr>
            <a:r>
              <a:t>HYPERTENSIVE CEREBROVASCULAR DISEASE</a:t>
            </a:r>
          </a:p>
          <a:p>
            <a:pPr lvl="3" marL="1463038" indent="-365760" defTabSz="467359">
              <a:spcBef>
                <a:spcPts val="3300"/>
              </a:spcBef>
              <a:defRPr sz="3000"/>
            </a:pPr>
            <a:r>
              <a:t>effects of hypertension on brain;</a:t>
            </a:r>
          </a:p>
          <a:p>
            <a:pPr lvl="5" marL="2194560" indent="-365760" defTabSz="467359">
              <a:spcBef>
                <a:spcPts val="3300"/>
              </a:spcBef>
              <a:defRPr sz="3000"/>
            </a:pPr>
            <a:r>
              <a:t>lacunar infarcts</a:t>
            </a:r>
          </a:p>
          <a:p>
            <a:pPr lvl="5" marL="2194560" indent="-365760" defTabSz="467359">
              <a:spcBef>
                <a:spcPts val="3300"/>
              </a:spcBef>
              <a:defRPr sz="3000"/>
            </a:pPr>
            <a:r>
              <a:t>slit haemorrhages</a:t>
            </a:r>
          </a:p>
          <a:p>
            <a:pPr lvl="5" marL="2194560" indent="-365760" defTabSz="467359">
              <a:spcBef>
                <a:spcPts val="3300"/>
              </a:spcBef>
              <a:defRPr sz="3000"/>
            </a:pPr>
            <a:r>
              <a:t>hypertensive encephalopathy</a:t>
            </a:r>
          </a:p>
          <a:p>
            <a:pPr lvl="5" marL="2194560" indent="-365760" defTabSz="467359">
              <a:spcBef>
                <a:spcPts val="3300"/>
              </a:spcBef>
              <a:defRPr sz="3000"/>
            </a:pPr>
            <a:r>
              <a:t>massive hypertensive intra cerebral hemorrhage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HTN affects the deep penetrating arteries and arterioles that supply the basal ganglia, hemispheric white matter and brain stem"/>
          <p:cNvSpPr txBox="1"/>
          <p:nvPr>
            <p:ph type="body" sz="quarter" idx="1"/>
          </p:nvPr>
        </p:nvSpPr>
        <p:spPr>
          <a:xfrm>
            <a:off x="952500" y="7731968"/>
            <a:ext cx="11099800" cy="1145335"/>
          </a:xfrm>
          <a:prstGeom prst="rect">
            <a:avLst/>
          </a:prstGeom>
        </p:spPr>
        <p:txBody>
          <a:bodyPr/>
          <a:lstStyle>
            <a:lvl1pPr marL="338326" indent="-338326" defTabSz="432308">
              <a:spcBef>
                <a:spcPts val="3100"/>
              </a:spcBef>
              <a:defRPr sz="2800"/>
            </a:lvl1pPr>
          </a:lstStyle>
          <a:p>
            <a:pPr/>
            <a:r>
              <a:t>HTN affects the deep penetrating arteries and arterioles that supply the basal ganglia, hemispheric white matter and brain stem</a:t>
            </a:r>
          </a:p>
        </p:txBody>
      </p:sp>
      <p:pic>
        <p:nvPicPr>
          <p:cNvPr id="20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9000" y="838200"/>
            <a:ext cx="8686800" cy="6797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Lacunar infarcts…"/>
          <p:cNvSpPr txBox="1"/>
          <p:nvPr>
            <p:ph type="body" idx="1"/>
          </p:nvPr>
        </p:nvSpPr>
        <p:spPr>
          <a:xfrm>
            <a:off x="952500" y="1222324"/>
            <a:ext cx="11099800" cy="7654978"/>
          </a:xfrm>
          <a:prstGeom prst="rect">
            <a:avLst/>
          </a:prstGeom>
        </p:spPr>
        <p:txBody>
          <a:bodyPr/>
          <a:lstStyle/>
          <a:p>
            <a:pPr/>
            <a:r>
              <a:t>Lacunar infarcts</a:t>
            </a:r>
          </a:p>
          <a:p>
            <a:pPr lvl="2"/>
            <a:r>
              <a:t>arteriolar sclerosis as a complication of HTN may occlude cerebral vessels</a:t>
            </a:r>
          </a:p>
          <a:p>
            <a:pPr lvl="2"/>
            <a:r>
              <a:t>results in single of multiple, small, cavitary infarcts=&gt; lacunes (&lt;15mm wide)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Screen Shot 2018-04-24 at 1.40.52 PM.png" descr="Screen Shot 2018-04-24 at 1.40.5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00" y="1156535"/>
            <a:ext cx="11099800" cy="74405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lit hemorrhag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Slit hemorrhages</a:t>
            </a:r>
          </a:p>
          <a:p>
            <a:pPr lvl="2"/>
            <a:r>
              <a:t>rupture of small caliber penetrating vessels</a:t>
            </a:r>
          </a:p>
          <a:p>
            <a:pPr lvl="2"/>
            <a:r>
              <a:t>results in small hemorrhages</a:t>
            </a:r>
          </a:p>
          <a:p>
            <a:pPr lvl="2"/>
            <a:r>
              <a:t>resorption=&gt; leaves slit-like cavity (slit hemorrhages) surrounded by brownish discolouration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pasted-movie.gif" descr="pasted-movie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9478" y="1569759"/>
            <a:ext cx="8105844" cy="69061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Intra parenchymal hemorrhage…"/>
          <p:cNvSpPr txBox="1"/>
          <p:nvPr>
            <p:ph type="body" idx="1"/>
          </p:nvPr>
        </p:nvSpPr>
        <p:spPr>
          <a:xfrm>
            <a:off x="952500" y="1647973"/>
            <a:ext cx="11099800" cy="7229328"/>
          </a:xfrm>
          <a:prstGeom prst="rect">
            <a:avLst/>
          </a:prstGeom>
        </p:spPr>
        <p:txBody>
          <a:bodyPr/>
          <a:lstStyle/>
          <a:p>
            <a:pPr/>
            <a:r>
              <a:t>Intra parenchymal hemorrhage</a:t>
            </a:r>
          </a:p>
          <a:p>
            <a:pPr lvl="2"/>
            <a:r>
              <a:t>rapture of a small intra parenchymal vessel</a:t>
            </a:r>
          </a:p>
          <a:p>
            <a:pPr lvl="2"/>
            <a:r>
              <a:t>may be; </a:t>
            </a:r>
          </a:p>
          <a:p>
            <a:pPr lvl="4"/>
            <a:r>
              <a:t>ganglionic or lobar</a:t>
            </a:r>
          </a:p>
          <a:p>
            <a:pPr lvl="2"/>
            <a:r>
              <a:t>two major causes; hypertension and cerebral amyloid angiopathy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Massive hypertensive hemorrhage rupturing into a lateral ventricle"/>
          <p:cNvSpPr txBox="1"/>
          <p:nvPr>
            <p:ph type="body" sz="quarter" idx="1"/>
          </p:nvPr>
        </p:nvSpPr>
        <p:spPr>
          <a:xfrm>
            <a:off x="2044700" y="7402610"/>
            <a:ext cx="11099800" cy="1296892"/>
          </a:xfrm>
          <a:prstGeom prst="rect">
            <a:avLst/>
          </a:prstGeom>
        </p:spPr>
        <p:txBody>
          <a:bodyPr/>
          <a:lstStyle/>
          <a:p>
            <a:pPr/>
            <a:r>
              <a:t>Massive hypertensive hemorrhage rupturing into a lateral ventricle</a:t>
            </a:r>
          </a:p>
        </p:txBody>
      </p:sp>
      <p:pic>
        <p:nvPicPr>
          <p:cNvPr id="224" name="Screen Shot 2018-04-24 at 3.15.19 PM.png" descr="Screen Shot 2018-04-24 at 3.15.1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8722" y="426499"/>
            <a:ext cx="5907359" cy="69120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RAUMA…"/>
          <p:cNvSpPr txBox="1"/>
          <p:nvPr>
            <p:ph type="body" idx="1"/>
          </p:nvPr>
        </p:nvSpPr>
        <p:spPr>
          <a:xfrm>
            <a:off x="952500" y="1422400"/>
            <a:ext cx="11099800" cy="6286500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b="1">
                <a:latin typeface="+mj-lt"/>
                <a:ea typeface="+mj-ea"/>
                <a:cs typeface="+mj-cs"/>
                <a:sym typeface="Helvetica"/>
              </a:defRPr>
            </a:pPr>
            <a:r>
              <a:t>TRAUMA</a:t>
            </a:r>
          </a:p>
          <a:p>
            <a:pPr/>
            <a:r>
              <a:t>A) skull fractures</a:t>
            </a:r>
          </a:p>
          <a:p>
            <a:pPr/>
            <a:r>
              <a:t>B) parenchymal injury</a:t>
            </a:r>
          </a:p>
          <a:p>
            <a:pPr/>
            <a:r>
              <a:t>C) vascular injury</a:t>
            </a:r>
          </a:p>
          <a:p>
            <a:pPr/>
            <a:r>
              <a:t>D) Sequelae of brain trauma</a:t>
            </a:r>
          </a:p>
          <a:p>
            <a:pPr/>
            <a:r>
              <a:t>E) Spinal cord injury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Cerebral amyloid angiopathy (CAA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Cerebral amyloid angiopathy (CAA)</a:t>
            </a:r>
          </a:p>
          <a:p>
            <a:pPr lvl="2"/>
            <a:r>
              <a:t>is a risk factor most commonly associated with lobar hemorrhages</a:t>
            </a:r>
          </a:p>
          <a:p>
            <a:pPr lvl="2"/>
            <a:r>
              <a:t>deposition of amyloidgenic peptides in vessel wall can weaken them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Amyloid deposition in a cortical arteriole in CAA; insert=&gt; immunohistochemical staining for A beta."/>
          <p:cNvSpPr txBox="1"/>
          <p:nvPr>
            <p:ph type="body" sz="quarter" idx="1"/>
          </p:nvPr>
        </p:nvSpPr>
        <p:spPr>
          <a:xfrm>
            <a:off x="952500" y="7601198"/>
            <a:ext cx="11099800" cy="1276102"/>
          </a:xfrm>
          <a:prstGeom prst="rect">
            <a:avLst/>
          </a:prstGeom>
        </p:spPr>
        <p:txBody>
          <a:bodyPr/>
          <a:lstStyle>
            <a:lvl1pPr marL="443483" indent="-443483" defTabSz="566673">
              <a:spcBef>
                <a:spcPts val="4000"/>
              </a:spcBef>
              <a:defRPr sz="3600"/>
            </a:lvl1pPr>
          </a:lstStyle>
          <a:p>
            <a:pPr/>
            <a:r>
              <a:t>Amyloid deposition in a cortical arteriole in CAA; insert=&gt; immunohistochemical staining for A beta.</a:t>
            </a:r>
          </a:p>
        </p:txBody>
      </p:sp>
      <p:pic>
        <p:nvPicPr>
          <p:cNvPr id="230" name="Screen Shot 2018-04-24 at 3.15.38 PM.png" descr="Screen Shot 2018-04-24 at 3.15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51252" y="279763"/>
            <a:ext cx="8302298" cy="6494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UBARACHNOID HEMORRHAGE AND RUPTURED SACCULAR ANEURYSMS…"/>
          <p:cNvSpPr txBox="1"/>
          <p:nvPr>
            <p:ph type="body" idx="1"/>
          </p:nvPr>
        </p:nvSpPr>
        <p:spPr>
          <a:xfrm>
            <a:off x="952500" y="979933"/>
            <a:ext cx="11099800" cy="7897367"/>
          </a:xfrm>
          <a:prstGeom prst="rect">
            <a:avLst/>
          </a:prstGeom>
        </p:spPr>
        <p:txBody>
          <a:bodyPr/>
          <a:lstStyle/>
          <a:p>
            <a:pPr marL="347472" indent="-347472" defTabSz="443991">
              <a:spcBef>
                <a:spcPts val="3100"/>
              </a:spcBef>
              <a:defRPr b="1" sz="2800">
                <a:latin typeface="+mj-lt"/>
                <a:ea typeface="+mj-ea"/>
                <a:cs typeface="+mj-cs"/>
                <a:sym typeface="Helvetica"/>
              </a:defRPr>
            </a:pPr>
            <a:r>
              <a:t>SUBARACHNOID HEMORRHAGE AND RUPTURED SACCULAR ANEURYSMS</a:t>
            </a:r>
          </a:p>
          <a:p>
            <a:pPr lvl="2" marL="1042416" indent="-347472" defTabSz="443991">
              <a:spcBef>
                <a:spcPts val="3100"/>
              </a:spcBef>
              <a:defRPr sz="2800"/>
            </a:pPr>
            <a:r>
              <a:t>rupture of intra cerebral arteries which are the primary branches of the circle of Willis</a:t>
            </a:r>
          </a:p>
          <a:p>
            <a:pPr lvl="2" marL="1042416" indent="-347472" defTabSz="443991">
              <a:spcBef>
                <a:spcPts val="3100"/>
              </a:spcBef>
              <a:defRPr sz="2800"/>
            </a:pPr>
            <a:r>
              <a:t>saccular aneurysm is the most common type of intracranial aneurysm</a:t>
            </a:r>
          </a:p>
          <a:p>
            <a:pPr lvl="2" marL="1042416" indent="-347472" defTabSz="443991">
              <a:spcBef>
                <a:spcPts val="3100"/>
              </a:spcBef>
              <a:defRPr sz="2800"/>
            </a:pPr>
            <a:r>
              <a:t>other aneurysms</a:t>
            </a:r>
          </a:p>
          <a:p>
            <a:pPr lvl="4" marL="1737360" indent="-347472" defTabSz="443991">
              <a:spcBef>
                <a:spcPts val="3100"/>
              </a:spcBef>
              <a:defRPr sz="2800"/>
            </a:pPr>
            <a:r>
              <a:t>atherosclerotic (fusiform, basilar artery)</a:t>
            </a:r>
          </a:p>
          <a:p>
            <a:pPr lvl="4" marL="1737360" indent="-347472" defTabSz="443991">
              <a:spcBef>
                <a:spcPts val="3100"/>
              </a:spcBef>
              <a:defRPr sz="2800"/>
            </a:pPr>
            <a:r>
              <a:t>mycotic</a:t>
            </a:r>
          </a:p>
          <a:p>
            <a:pPr lvl="4" marL="1737360" indent="-347472" defTabSz="443991">
              <a:spcBef>
                <a:spcPts val="3100"/>
              </a:spcBef>
              <a:defRPr sz="2800"/>
            </a:pPr>
            <a:r>
              <a:t>traumatic</a:t>
            </a:r>
          </a:p>
          <a:p>
            <a:pPr lvl="4" marL="1737360" indent="-347472" defTabSz="443991">
              <a:spcBef>
                <a:spcPts val="3100"/>
              </a:spcBef>
              <a:defRPr sz="2800"/>
            </a:pPr>
            <a:r>
              <a:t>dissecting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6" name="Screen Shot 2018-04-24 at 3.57.45 PM.png" descr="Screen Shot 2018-04-24 at 3.57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4241" y="427193"/>
            <a:ext cx="9516317" cy="88992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Screen Shot 2018-04-24 at 4.15.38 PM.png" descr="Screen Shot 2018-04-24 at 4.15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7959" y="1137186"/>
            <a:ext cx="5676959" cy="6425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Screen Shot 2018-04-24 at 4.15.00 PM.png" descr="Screen Shot 2018-04-24 at 4.15.0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4552" y="1149886"/>
            <a:ext cx="5594716" cy="64000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linical features of SAH?"/>
          <p:cNvSpPr txBox="1"/>
          <p:nvPr>
            <p:ph type="body" idx="1"/>
          </p:nvPr>
        </p:nvSpPr>
        <p:spPr>
          <a:xfrm>
            <a:off x="952500" y="698500"/>
            <a:ext cx="11099800" cy="6286500"/>
          </a:xfrm>
          <a:prstGeom prst="rect">
            <a:avLst/>
          </a:prstGeom>
        </p:spPr>
        <p:txBody>
          <a:bodyPr/>
          <a:lstStyle/>
          <a:p>
            <a:pPr/>
            <a:r>
              <a:t>Clinical features of SAH?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en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" name="A) SKULL FRACTURE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A) SKULL FRACTURES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creen Shot 2018-04-22 at 1.06.29 PM.png" descr="Screen Shot 2018-04-22 at 1.06.2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9256" y="1798266"/>
            <a:ext cx="5969121" cy="6750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creen Shot 2018-04-22 at 1.07.31 PM.png" descr="Screen Shot 2018-04-22 at 1.07.3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8245" y="1253650"/>
            <a:ext cx="9136975" cy="70373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B) PARENCHYMAL INJURIES"/>
          <p:cNvSpPr txBox="1"/>
          <p:nvPr>
            <p:ph type="body" idx="1"/>
          </p:nvPr>
        </p:nvSpPr>
        <p:spPr>
          <a:xfrm>
            <a:off x="952500" y="1637702"/>
            <a:ext cx="11099800" cy="7239597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B) PARENCHYMAL INJURIES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ARENCHYMAL INJURIES…"/>
          <p:cNvSpPr txBox="1"/>
          <p:nvPr>
            <p:ph type="body" idx="1"/>
          </p:nvPr>
        </p:nvSpPr>
        <p:spPr>
          <a:xfrm>
            <a:off x="952500" y="1487833"/>
            <a:ext cx="11099800" cy="7389467"/>
          </a:xfrm>
          <a:prstGeom prst="rect">
            <a:avLst/>
          </a:prstGeom>
        </p:spPr>
        <p:txBody>
          <a:bodyPr/>
          <a:lstStyle/>
          <a:p>
            <a:pPr/>
            <a:r>
              <a:t>PARENCHYMAL INJURIES</a:t>
            </a:r>
          </a:p>
          <a:p>
            <a:pPr lvl="2"/>
            <a:r>
              <a:t>i) Concussion</a:t>
            </a:r>
          </a:p>
          <a:p>
            <a:pPr lvl="2"/>
            <a:r>
              <a:t>ii) Direct parenchymal injury</a:t>
            </a:r>
          </a:p>
          <a:p>
            <a:pPr lvl="4"/>
            <a:r>
              <a:t>contusions</a:t>
            </a:r>
          </a:p>
          <a:p>
            <a:pPr lvl="4"/>
            <a:r>
              <a:t>laceration</a:t>
            </a:r>
          </a:p>
          <a:p>
            <a:pPr lvl="2"/>
            <a:r>
              <a:t>iii) Diffuse axonal injury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