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0" name="Shape 160"/>
          <p:cNvSpPr/>
          <p:nvPr>
            <p:ph type="sldImg"/>
          </p:nvPr>
        </p:nvSpPr>
        <p:spPr>
          <a:xfrm>
            <a:off x="1143000" y="685800"/>
            <a:ext cx="4572000" cy="3429000"/>
          </a:xfrm>
          <a:prstGeom prst="rect">
            <a:avLst/>
          </a:prstGeom>
        </p:spPr>
        <p:txBody>
          <a:bodyPr/>
          <a:lstStyle/>
          <a:p>
            <a:pPr/>
          </a:p>
        </p:txBody>
      </p:sp>
      <p:sp>
        <p:nvSpPr>
          <p:cNvPr id="161" name="Shape 1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Atherosclerosis and arteriosclerosis are often used so interchangeably, it is hardly worth differentiating them anymore, other than to know they are different!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The streaks are more noticeable at the ostia of the aorta because that is where PRESSURE is the greatest. This simple observation makes it easier to understand the relationship between hypertension and atherosclerosis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Needle shaped washed out spaces in arteries, are cholesterol clefts, and can be nothing else, and like all other fat, yellow grossly, white microscopically.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532241774_2880x1920.jpg"/>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17" name="Title Text"/>
          <p:cNvSpPr txBox="1"/>
          <p:nvPr>
            <p:ph type="title"/>
          </p:nvPr>
        </p:nvSpPr>
        <p:spPr>
          <a:xfrm>
            <a:off x="3962400" y="513620"/>
            <a:ext cx="16459200" cy="2357312"/>
          </a:xfrm>
          <a:prstGeom prst="rect">
            <a:avLst/>
          </a:prstGeom>
        </p:spPr>
        <p:txBody>
          <a:bodyPr lIns="91437" tIns="91437" rIns="91437" bIns="91437"/>
          <a:lstStyle>
            <a:lvl1pPr defTabSz="1828800">
              <a:defRPr sz="8800">
                <a:latin typeface="Calibri"/>
                <a:ea typeface="Calibri"/>
                <a:cs typeface="Calibri"/>
                <a:sym typeface="Calibri"/>
              </a:defRPr>
            </a:lvl1pPr>
          </a:lstStyle>
          <a:p>
            <a:pPr/>
            <a:r>
              <a:t>Title Text</a:t>
            </a:r>
          </a:p>
        </p:txBody>
      </p:sp>
      <p:sp>
        <p:nvSpPr>
          <p:cNvPr id="118" name="Body Level One…"/>
          <p:cNvSpPr txBox="1"/>
          <p:nvPr>
            <p:ph type="body" sz="quarter" idx="1"/>
          </p:nvPr>
        </p:nvSpPr>
        <p:spPr>
          <a:xfrm>
            <a:off x="3962400" y="2870929"/>
            <a:ext cx="8080376" cy="1478824"/>
          </a:xfrm>
          <a:prstGeom prst="rect">
            <a:avLst/>
          </a:prstGeom>
        </p:spPr>
        <p:txBody>
          <a:bodyPr lIns="91437" tIns="91437" rIns="91437" bIns="91437" anchor="b"/>
          <a:lstStyle>
            <a:lvl1pPr marL="0" indent="0" defTabSz="1828800">
              <a:spcBef>
                <a:spcPts val="1000"/>
              </a:spcBef>
              <a:buSzTx/>
              <a:buNone/>
              <a:defRPr b="1" sz="4800">
                <a:latin typeface="Calibri"/>
                <a:ea typeface="Calibri"/>
                <a:cs typeface="Calibri"/>
                <a:sym typeface="Calibri"/>
              </a:defRPr>
            </a:lvl1pPr>
            <a:lvl2pPr marL="0" indent="0" defTabSz="1828800">
              <a:spcBef>
                <a:spcPts val="1000"/>
              </a:spcBef>
              <a:buSzTx/>
              <a:buNone/>
              <a:defRPr b="1" sz="4800">
                <a:latin typeface="Calibri"/>
                <a:ea typeface="Calibri"/>
                <a:cs typeface="Calibri"/>
                <a:sym typeface="Calibri"/>
              </a:defRPr>
            </a:lvl2pPr>
            <a:lvl3pPr marL="0" indent="0" defTabSz="1828800">
              <a:spcBef>
                <a:spcPts val="1000"/>
              </a:spcBef>
              <a:buSzTx/>
              <a:buNone/>
              <a:defRPr b="1" sz="4800">
                <a:latin typeface="Calibri"/>
                <a:ea typeface="Calibri"/>
                <a:cs typeface="Calibri"/>
                <a:sym typeface="Calibri"/>
              </a:defRPr>
            </a:lvl3pPr>
            <a:lvl4pPr marL="0" indent="0" defTabSz="1828800">
              <a:spcBef>
                <a:spcPts val="1000"/>
              </a:spcBef>
              <a:buSzTx/>
              <a:buNone/>
              <a:defRPr b="1" sz="4800">
                <a:latin typeface="Calibri"/>
                <a:ea typeface="Calibri"/>
                <a:cs typeface="Calibri"/>
                <a:sym typeface="Calibri"/>
              </a:defRPr>
            </a:lvl4pPr>
            <a:lvl5pPr marL="0" indent="0" defTabSz="1828800">
              <a:spcBef>
                <a:spcPts val="1000"/>
              </a:spcBef>
              <a:buSzTx/>
              <a:buNone/>
              <a:defRPr b="1" sz="4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9917056" y="12835872"/>
            <a:ext cx="504544" cy="483906"/>
          </a:xfrm>
          <a:prstGeom prst="rect">
            <a:avLst/>
          </a:prstGeom>
        </p:spPr>
        <p:txBody>
          <a:bodyPr lIns="91437" tIns="91437" rIns="91437" bIns="91437"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26" name="Title Text"/>
          <p:cNvSpPr txBox="1"/>
          <p:nvPr>
            <p:ph type="title"/>
          </p:nvPr>
        </p:nvSpPr>
        <p:spPr>
          <a:xfrm>
            <a:off x="3962400" y="184151"/>
            <a:ext cx="16459200" cy="3016251"/>
          </a:xfrm>
          <a:prstGeom prst="rect">
            <a:avLst/>
          </a:prstGeom>
        </p:spPr>
        <p:txBody>
          <a:bodyPr lIns="91437" tIns="91437" rIns="91437" bIns="91437"/>
          <a:lstStyle>
            <a:lvl1pPr defTabSz="1828800">
              <a:defRPr sz="8800">
                <a:latin typeface="Calibri"/>
                <a:ea typeface="Calibri"/>
                <a:cs typeface="Calibri"/>
                <a:sym typeface="Calibri"/>
              </a:defRPr>
            </a:lvl1pPr>
          </a:lstStyle>
          <a:p>
            <a:pPr/>
            <a:r>
              <a:t>Title Text</a:t>
            </a:r>
          </a:p>
        </p:txBody>
      </p:sp>
      <p:sp>
        <p:nvSpPr>
          <p:cNvPr id="127" name="Body Level One…"/>
          <p:cNvSpPr txBox="1"/>
          <p:nvPr>
            <p:ph type="body" sz="half" idx="1"/>
          </p:nvPr>
        </p:nvSpPr>
        <p:spPr>
          <a:xfrm>
            <a:off x="3962400" y="3200400"/>
            <a:ext cx="8077200" cy="10515600"/>
          </a:xfrm>
          <a:prstGeom prst="rect">
            <a:avLst/>
          </a:prstGeom>
        </p:spPr>
        <p:txBody>
          <a:bodyPr lIns="91437" tIns="91437" rIns="91437" bIns="91437" anchor="t"/>
          <a:lstStyle>
            <a:lvl1pPr marL="685800" indent="-685800" defTabSz="1828800">
              <a:spcBef>
                <a:spcPts val="1200"/>
              </a:spcBef>
              <a:buSzPct val="100000"/>
              <a:buFont typeface="Arial"/>
              <a:defRPr sz="5600">
                <a:latin typeface="Calibri"/>
                <a:ea typeface="Calibri"/>
                <a:cs typeface="Calibri"/>
                <a:sym typeface="Calibri"/>
              </a:defRPr>
            </a:lvl1pPr>
            <a:lvl2pPr marL="1123950" indent="-666750" defTabSz="1828800">
              <a:spcBef>
                <a:spcPts val="1200"/>
              </a:spcBef>
              <a:buSzPct val="100000"/>
              <a:buFont typeface="Arial"/>
              <a:buChar char="–"/>
              <a:defRPr sz="5600">
                <a:latin typeface="Calibri"/>
                <a:ea typeface="Calibri"/>
                <a:cs typeface="Calibri"/>
                <a:sym typeface="Calibri"/>
              </a:defRPr>
            </a:lvl2pPr>
            <a:lvl3pPr marL="1554477" indent="-640077" defTabSz="1828800">
              <a:spcBef>
                <a:spcPts val="1200"/>
              </a:spcBef>
              <a:buSzPct val="100000"/>
              <a:buFont typeface="Arial"/>
              <a:defRPr sz="5600">
                <a:latin typeface="Calibri"/>
                <a:ea typeface="Calibri"/>
                <a:cs typeface="Calibri"/>
                <a:sym typeface="Calibri"/>
              </a:defRPr>
            </a:lvl3pPr>
            <a:lvl4pPr marL="2082800" indent="-711200" defTabSz="1828800">
              <a:spcBef>
                <a:spcPts val="1200"/>
              </a:spcBef>
              <a:buSzPct val="100000"/>
              <a:buFont typeface="Arial"/>
              <a:buChar char="–"/>
              <a:defRPr sz="5600">
                <a:latin typeface="Calibri"/>
                <a:ea typeface="Calibri"/>
                <a:cs typeface="Calibri"/>
                <a:sym typeface="Calibri"/>
              </a:defRPr>
            </a:lvl4pPr>
            <a:lvl5pPr marL="2540000" indent="-711200" defTabSz="1828800">
              <a:spcBef>
                <a:spcPts val="1200"/>
              </a:spcBef>
              <a:buSzPct val="100000"/>
              <a:buFont typeface="Arial"/>
              <a:buChar char="»"/>
              <a:defRPr sz="5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9917056" y="12835872"/>
            <a:ext cx="504544" cy="483906"/>
          </a:xfrm>
          <a:prstGeom prst="rect">
            <a:avLst/>
          </a:prstGeom>
        </p:spPr>
        <p:txBody>
          <a:bodyPr lIns="91437" tIns="91437" rIns="91437" bIns="91437"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35" name="Title Text"/>
          <p:cNvSpPr txBox="1"/>
          <p:nvPr>
            <p:ph type="title"/>
          </p:nvPr>
        </p:nvSpPr>
        <p:spPr>
          <a:xfrm>
            <a:off x="3962400" y="184151"/>
            <a:ext cx="16459200" cy="3016251"/>
          </a:xfrm>
          <a:prstGeom prst="rect">
            <a:avLst/>
          </a:prstGeom>
        </p:spPr>
        <p:txBody>
          <a:bodyPr lIns="91437" tIns="91437" rIns="91437" bIns="91437"/>
          <a:lstStyle>
            <a:lvl1pPr defTabSz="1828800">
              <a:defRPr sz="8800">
                <a:latin typeface="Calibri"/>
                <a:ea typeface="Calibri"/>
                <a:cs typeface="Calibri"/>
                <a:sym typeface="Calibri"/>
              </a:defRPr>
            </a:lvl1pPr>
          </a:lstStyle>
          <a:p>
            <a:pPr/>
            <a:r>
              <a:t>Title Text</a:t>
            </a:r>
          </a:p>
        </p:txBody>
      </p:sp>
      <p:sp>
        <p:nvSpPr>
          <p:cNvPr id="136" name="Slide Number"/>
          <p:cNvSpPr txBox="1"/>
          <p:nvPr>
            <p:ph type="sldNum" sz="quarter" idx="2"/>
          </p:nvPr>
        </p:nvSpPr>
        <p:spPr>
          <a:xfrm>
            <a:off x="19917056" y="12835872"/>
            <a:ext cx="504544" cy="483906"/>
          </a:xfrm>
          <a:prstGeom prst="rect">
            <a:avLst/>
          </a:prstGeom>
        </p:spPr>
        <p:txBody>
          <a:bodyPr lIns="91437" tIns="91437" rIns="91437" bIns="91437"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3" name="Title Text"/>
          <p:cNvSpPr txBox="1"/>
          <p:nvPr>
            <p:ph type="title"/>
          </p:nvPr>
        </p:nvSpPr>
        <p:spPr>
          <a:xfrm>
            <a:off x="3962400" y="184151"/>
            <a:ext cx="16459200" cy="3016251"/>
          </a:xfrm>
          <a:prstGeom prst="rect">
            <a:avLst/>
          </a:prstGeom>
        </p:spPr>
        <p:txBody>
          <a:bodyPr lIns="91437" tIns="91437" rIns="91437" bIns="91437"/>
          <a:lstStyle>
            <a:lvl1pPr defTabSz="1828800">
              <a:defRPr sz="8800">
                <a:latin typeface="Calibri"/>
                <a:ea typeface="Calibri"/>
                <a:cs typeface="Calibri"/>
                <a:sym typeface="Calibri"/>
              </a:defRPr>
            </a:lvl1pPr>
          </a:lstStyle>
          <a:p>
            <a:pPr/>
            <a:r>
              <a:t>Title Text</a:t>
            </a:r>
          </a:p>
        </p:txBody>
      </p:sp>
      <p:sp>
        <p:nvSpPr>
          <p:cNvPr id="144" name="Body Level One…"/>
          <p:cNvSpPr txBox="1"/>
          <p:nvPr>
            <p:ph type="body" idx="1"/>
          </p:nvPr>
        </p:nvSpPr>
        <p:spPr>
          <a:xfrm>
            <a:off x="3962400" y="3200400"/>
            <a:ext cx="16459200" cy="10515600"/>
          </a:xfrm>
          <a:prstGeom prst="rect">
            <a:avLst/>
          </a:prstGeom>
        </p:spPr>
        <p:txBody>
          <a:bodyPr lIns="91437" tIns="91437" rIns="91437" bIns="91437" anchor="t"/>
          <a:lstStyle>
            <a:lvl1pPr marL="685800" indent="-685800" defTabSz="1828800">
              <a:spcBef>
                <a:spcPts val="1400"/>
              </a:spcBef>
              <a:buSzPct val="100000"/>
              <a:buFont typeface="Arial"/>
              <a:defRPr sz="6400">
                <a:latin typeface="Calibri"/>
                <a:ea typeface="Calibri"/>
                <a:cs typeface="Calibri"/>
                <a:sym typeface="Calibri"/>
              </a:defRPr>
            </a:lvl1pPr>
            <a:lvl2pPr marL="1110342" indent="-653142" defTabSz="1828800">
              <a:spcBef>
                <a:spcPts val="1400"/>
              </a:spcBef>
              <a:buSzPct val="100000"/>
              <a:buFont typeface="Arial"/>
              <a:buChar char="–"/>
              <a:defRPr sz="6400">
                <a:latin typeface="Calibri"/>
                <a:ea typeface="Calibri"/>
                <a:cs typeface="Calibri"/>
                <a:sym typeface="Calibri"/>
              </a:defRPr>
            </a:lvl2pPr>
            <a:lvl3pPr marL="1524000" indent="-609600" defTabSz="1828800">
              <a:spcBef>
                <a:spcPts val="1400"/>
              </a:spcBef>
              <a:buSzPct val="100000"/>
              <a:buFont typeface="Arial"/>
              <a:defRPr sz="6400">
                <a:latin typeface="Calibri"/>
                <a:ea typeface="Calibri"/>
                <a:cs typeface="Calibri"/>
                <a:sym typeface="Calibri"/>
              </a:defRPr>
            </a:lvl3pPr>
            <a:lvl4pPr marL="2103120" indent="-731520" defTabSz="1828800">
              <a:spcBef>
                <a:spcPts val="1400"/>
              </a:spcBef>
              <a:buSzPct val="100000"/>
              <a:buFont typeface="Arial"/>
              <a:buChar char="–"/>
              <a:defRPr sz="6400">
                <a:latin typeface="Calibri"/>
                <a:ea typeface="Calibri"/>
                <a:cs typeface="Calibri"/>
                <a:sym typeface="Calibri"/>
              </a:defRPr>
            </a:lvl4pPr>
            <a:lvl5pPr marL="2560320" indent="-731520" defTabSz="1828800">
              <a:spcBef>
                <a:spcPts val="14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9917056" y="12835872"/>
            <a:ext cx="504544" cy="483906"/>
          </a:xfrm>
          <a:prstGeom prst="rect">
            <a:avLst/>
          </a:prstGeom>
        </p:spPr>
        <p:txBody>
          <a:bodyPr lIns="91437" tIns="91437" rIns="91437" bIns="91437"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52" name="Title Text"/>
          <p:cNvSpPr txBox="1"/>
          <p:nvPr>
            <p:ph type="title"/>
          </p:nvPr>
        </p:nvSpPr>
        <p:spPr>
          <a:xfrm>
            <a:off x="4419600" y="3689350"/>
            <a:ext cx="15544800" cy="4083050"/>
          </a:xfrm>
          <a:prstGeom prst="rect">
            <a:avLst/>
          </a:prstGeom>
        </p:spPr>
        <p:txBody>
          <a:bodyPr lIns="91437" tIns="91437" rIns="91437" bIns="91437"/>
          <a:lstStyle>
            <a:lvl1pPr defTabSz="1828800">
              <a:defRPr sz="8800">
                <a:latin typeface="Calibri"/>
                <a:ea typeface="Calibri"/>
                <a:cs typeface="Calibri"/>
                <a:sym typeface="Calibri"/>
              </a:defRPr>
            </a:lvl1pPr>
          </a:lstStyle>
          <a:p>
            <a:pPr/>
            <a:r>
              <a:t>Title Text</a:t>
            </a:r>
          </a:p>
        </p:txBody>
      </p:sp>
      <p:sp>
        <p:nvSpPr>
          <p:cNvPr id="153" name="Body Level One…"/>
          <p:cNvSpPr txBox="1"/>
          <p:nvPr>
            <p:ph type="body" sz="half" idx="1"/>
          </p:nvPr>
        </p:nvSpPr>
        <p:spPr>
          <a:xfrm>
            <a:off x="5791200" y="7772400"/>
            <a:ext cx="12801600" cy="5943600"/>
          </a:xfrm>
          <a:prstGeom prst="rect">
            <a:avLst/>
          </a:prstGeom>
        </p:spPr>
        <p:txBody>
          <a:bodyPr lIns="91437" tIns="91437" rIns="91437" bIns="91437" anchor="t"/>
          <a:lstStyle>
            <a:lvl1pPr marL="0" indent="0" algn="ctr" defTabSz="1828800">
              <a:spcBef>
                <a:spcPts val="1400"/>
              </a:spcBef>
              <a:buSzTx/>
              <a:buNone/>
              <a:defRPr sz="6400">
                <a:solidFill>
                  <a:srgbClr val="888888"/>
                </a:solidFill>
                <a:latin typeface="Calibri"/>
                <a:ea typeface="Calibri"/>
                <a:cs typeface="Calibri"/>
                <a:sym typeface="Calibri"/>
              </a:defRPr>
            </a:lvl1pPr>
            <a:lvl2pPr marL="0" indent="0" algn="ctr" defTabSz="1828800">
              <a:spcBef>
                <a:spcPts val="1400"/>
              </a:spcBef>
              <a:buSzTx/>
              <a:buNone/>
              <a:defRPr sz="6400">
                <a:solidFill>
                  <a:srgbClr val="888888"/>
                </a:solidFill>
                <a:latin typeface="Calibri"/>
                <a:ea typeface="Calibri"/>
                <a:cs typeface="Calibri"/>
                <a:sym typeface="Calibri"/>
              </a:defRPr>
            </a:lvl2pPr>
            <a:lvl3pPr marL="0" indent="0" algn="ctr" defTabSz="1828800">
              <a:spcBef>
                <a:spcPts val="1400"/>
              </a:spcBef>
              <a:buSzTx/>
              <a:buNone/>
              <a:defRPr sz="6400">
                <a:solidFill>
                  <a:srgbClr val="888888"/>
                </a:solidFill>
                <a:latin typeface="Calibri"/>
                <a:ea typeface="Calibri"/>
                <a:cs typeface="Calibri"/>
                <a:sym typeface="Calibri"/>
              </a:defRPr>
            </a:lvl3pPr>
            <a:lvl4pPr marL="0" indent="0" algn="ctr" defTabSz="1828800">
              <a:spcBef>
                <a:spcPts val="1400"/>
              </a:spcBef>
              <a:buSzTx/>
              <a:buNone/>
              <a:defRPr sz="6400">
                <a:solidFill>
                  <a:srgbClr val="888888"/>
                </a:solidFill>
                <a:latin typeface="Calibri"/>
                <a:ea typeface="Calibri"/>
                <a:cs typeface="Calibri"/>
                <a:sym typeface="Calibri"/>
              </a:defRPr>
            </a:lvl4pPr>
            <a:lvl5pPr marL="0" indent="0" algn="ctr" defTabSz="1828800">
              <a:spcBef>
                <a:spcPts val="1400"/>
              </a:spcBef>
              <a:buSzTx/>
              <a:buNone/>
              <a:defRPr sz="6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19917056" y="12835872"/>
            <a:ext cx="504544" cy="483906"/>
          </a:xfrm>
          <a:prstGeom prst="rect">
            <a:avLst/>
          </a:prstGeom>
        </p:spPr>
        <p:txBody>
          <a:bodyPr lIns="91437" tIns="91437" rIns="91437" bIns="91437"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532241774_2880x1920.jpg"/>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532204087_1355x1355.jpg"/>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532205080_1647x1098.jpg"/>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532205080_1647x1098.jpg"/>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532204087_1355x1355.jpg"/>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532241774_2880x1920.jpg"/>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tif"/><Relationship Id="rId3"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 Id="rId3" Type="http://schemas.openxmlformats.org/officeDocument/2006/relationships/image" Target="../media/image2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8.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51"/>
          <p:cNvSpPr txBox="1"/>
          <p:nvPr>
            <p:ph type="title"/>
          </p:nvPr>
        </p:nvSpPr>
        <p:spPr>
          <a:xfrm>
            <a:off x="4419600" y="4260850"/>
            <a:ext cx="15544800" cy="2940050"/>
          </a:xfrm>
          <a:prstGeom prst="rect">
            <a:avLst/>
          </a:prstGeom>
        </p:spPr>
        <p:txBody>
          <a:bodyPr/>
          <a:lstStyle>
            <a:lvl1pPr>
              <a:defRPr b="1" sz="13600"/>
            </a:lvl1pPr>
          </a:lstStyle>
          <a:p>
            <a:pPr/>
            <a:r>
              <a:t>BLOOD VESSELS 1</a:t>
            </a:r>
          </a:p>
        </p:txBody>
      </p:sp>
      <p:sp>
        <p:nvSpPr>
          <p:cNvPr id="164" name="Shape 52"/>
          <p:cNvSpPr txBox="1"/>
          <p:nvPr>
            <p:ph type="body" sz="quarter" idx="1"/>
          </p:nvPr>
        </p:nvSpPr>
        <p:spPr>
          <a:xfrm>
            <a:off x="5791200" y="7772400"/>
            <a:ext cx="12801600" cy="3505200"/>
          </a:xfrm>
          <a:prstGeom prst="rect">
            <a:avLst/>
          </a:prstGeom>
        </p:spPr>
        <p:txBody>
          <a:bodyPr/>
          <a:lstStyle/>
          <a:p>
            <a:pPr>
              <a:spcBef>
                <a:spcPts val="600"/>
              </a:spcBef>
            </a:pPr>
            <a:r>
              <a:t>Arteries</a:t>
            </a:r>
          </a:p>
          <a:p>
            <a:pPr>
              <a:spcBef>
                <a:spcPts val="600"/>
              </a:spcBef>
            </a:pPr>
            <a:r>
              <a:t>Veins </a:t>
            </a:r>
          </a:p>
          <a:p>
            <a:pPr>
              <a:spcBef>
                <a:spcPts val="600"/>
              </a:spcBef>
            </a:pPr>
            <a:r>
              <a:t>Lymphatics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83"/>
          <p:cNvSpPr txBox="1"/>
          <p:nvPr>
            <p:ph type="body" idx="1"/>
          </p:nvPr>
        </p:nvSpPr>
        <p:spPr>
          <a:xfrm>
            <a:off x="3708400" y="2332037"/>
            <a:ext cx="16459200" cy="9051926"/>
          </a:xfrm>
          <a:prstGeom prst="rect">
            <a:avLst/>
          </a:prstGeom>
        </p:spPr>
        <p:txBody>
          <a:bodyPr/>
          <a:lstStyle/>
          <a:p>
            <a:pPr marL="322326" indent="-322326" defTabSz="1719072">
              <a:spcBef>
                <a:spcPts val="500"/>
              </a:spcBef>
              <a:defRPr b="1" sz="5264">
                <a:latin typeface="Helvetica Neue"/>
                <a:ea typeface="Helvetica Neue"/>
                <a:cs typeface="Helvetica Neue"/>
                <a:sym typeface="Helvetica Neue"/>
              </a:defRPr>
            </a:pPr>
            <a:r>
              <a:t>Lymphatics;</a:t>
            </a:r>
          </a:p>
          <a:p>
            <a:pPr marL="322326" indent="-322326" defTabSz="1719072">
              <a:spcBef>
                <a:spcPts val="500"/>
              </a:spcBef>
              <a:defRPr b="1" sz="5264">
                <a:latin typeface="Helvetica Neue"/>
                <a:ea typeface="Helvetica Neue"/>
                <a:cs typeface="Helvetica Neue"/>
                <a:sym typeface="Helvetica Neue"/>
              </a:defRPr>
            </a:pPr>
          </a:p>
          <a:p>
            <a:pPr lvl="2" marL="1181861" indent="-322325" defTabSz="1719072">
              <a:spcBef>
                <a:spcPts val="500"/>
              </a:spcBef>
              <a:defRPr sz="5264">
                <a:latin typeface="Helvetica Neue"/>
                <a:ea typeface="Helvetica Neue"/>
                <a:cs typeface="Helvetica Neue"/>
                <a:sym typeface="Helvetica Neue"/>
              </a:defRPr>
            </a:pPr>
            <a:r>
              <a:t>Thin walled</a:t>
            </a:r>
          </a:p>
          <a:p>
            <a:pPr lvl="2" marL="1504188" indent="-644652" defTabSz="1719072">
              <a:spcBef>
                <a:spcPts val="1300"/>
              </a:spcBef>
              <a:defRPr sz="5264">
                <a:latin typeface="Helvetica Neue"/>
                <a:ea typeface="Helvetica Neue"/>
                <a:cs typeface="Helvetica Neue"/>
                <a:sym typeface="Helvetica Neue"/>
              </a:defRPr>
            </a:pPr>
          </a:p>
          <a:p>
            <a:pPr lvl="2" marL="1181861" indent="-322325" defTabSz="1719072">
              <a:spcBef>
                <a:spcPts val="500"/>
              </a:spcBef>
              <a:defRPr sz="5264">
                <a:latin typeface="Helvetica Neue"/>
                <a:ea typeface="Helvetica Neue"/>
                <a:cs typeface="Helvetica Neue"/>
                <a:sym typeface="Helvetica Neue"/>
              </a:defRPr>
            </a:pPr>
            <a:r>
              <a:t>Lined by endothelium</a:t>
            </a:r>
          </a:p>
          <a:p>
            <a:pPr lvl="2" marL="1504188" indent="-644652" defTabSz="1719072">
              <a:spcBef>
                <a:spcPts val="1300"/>
              </a:spcBef>
              <a:defRPr sz="5264">
                <a:latin typeface="Helvetica Neue"/>
                <a:ea typeface="Helvetica Neue"/>
                <a:cs typeface="Helvetica Neue"/>
                <a:sym typeface="Helvetica Neue"/>
              </a:defRPr>
            </a:pPr>
          </a:p>
          <a:p>
            <a:pPr lvl="2" marL="1181861" indent="-322325" defTabSz="1719072">
              <a:spcBef>
                <a:spcPts val="500"/>
              </a:spcBef>
              <a:defRPr sz="5264">
                <a:latin typeface="Helvetica Neue"/>
                <a:ea typeface="Helvetica Neue"/>
                <a:cs typeface="Helvetica Neue"/>
                <a:sym typeface="Helvetica Neue"/>
              </a:defRPr>
            </a:pPr>
            <a:r>
              <a:t>Drainage system for interstitial tissue fluid</a:t>
            </a:r>
          </a:p>
          <a:p>
            <a:pPr lvl="2" marL="1504188" indent="-644652" defTabSz="1719072">
              <a:spcBef>
                <a:spcPts val="1300"/>
              </a:spcBef>
              <a:defRPr sz="5264">
                <a:latin typeface="Helvetica Neue"/>
                <a:ea typeface="Helvetica Neue"/>
                <a:cs typeface="Helvetica Neue"/>
                <a:sym typeface="Helvetica Neue"/>
              </a:defRPr>
            </a:pPr>
          </a:p>
          <a:p>
            <a:pPr lvl="2" marL="1181861" indent="-322325" defTabSz="1719072">
              <a:spcBef>
                <a:spcPts val="500"/>
              </a:spcBef>
              <a:defRPr sz="5264">
                <a:latin typeface="Helvetica Neue"/>
                <a:ea typeface="Helvetica Neue"/>
                <a:cs typeface="Helvetica Neue"/>
                <a:sym typeface="Helvetica Neue"/>
              </a:defRPr>
            </a:pPr>
            <a:r>
              <a:t>May disseminate bacterial and tumor cells to distant sites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VASCULAR ANOMALIES;…"/>
          <p:cNvSpPr txBox="1"/>
          <p:nvPr>
            <p:ph type="body" sz="half" idx="1"/>
          </p:nvPr>
        </p:nvSpPr>
        <p:spPr>
          <a:xfrm>
            <a:off x="3962400" y="3081932"/>
            <a:ext cx="16459200" cy="7552136"/>
          </a:xfrm>
          <a:prstGeom prst="rect">
            <a:avLst/>
          </a:prstGeom>
        </p:spPr>
        <p:txBody>
          <a:bodyPr/>
          <a:lstStyle/>
          <a:p>
            <a:pPr>
              <a:defRPr b="1"/>
            </a:pPr>
            <a:r>
              <a:t>VASCULAR ANOMALIES;</a:t>
            </a:r>
          </a:p>
          <a:p>
            <a:pPr lvl="2" marL="1600200" indent="-685800"/>
            <a:r>
              <a:t>Developmental or berry aneurysms</a:t>
            </a:r>
          </a:p>
          <a:p>
            <a:pPr lvl="2" marL="1600200" indent="-685800"/>
            <a:r>
              <a:t>Arteriovenous fistulas</a:t>
            </a:r>
          </a:p>
          <a:p>
            <a:pPr lvl="2" marL="1600200" indent="-685800"/>
            <a:r>
              <a:t>Fibromuscular dysplasia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Berry aneurism"/>
          <p:cNvSpPr txBox="1"/>
          <p:nvPr>
            <p:ph type="title"/>
          </p:nvPr>
        </p:nvSpPr>
        <p:spPr>
          <a:xfrm>
            <a:off x="3962400" y="184151"/>
            <a:ext cx="6718168" cy="1132286"/>
          </a:xfrm>
          <a:prstGeom prst="rect">
            <a:avLst/>
          </a:prstGeom>
        </p:spPr>
        <p:txBody>
          <a:bodyPr/>
          <a:lstStyle>
            <a:lvl1pPr defTabSz="1536191">
              <a:defRPr sz="7392"/>
            </a:lvl1pPr>
          </a:lstStyle>
          <a:p>
            <a:pPr/>
            <a:r>
              <a:t>Berry aneurism</a:t>
            </a:r>
          </a:p>
        </p:txBody>
      </p:sp>
      <p:pic>
        <p:nvPicPr>
          <p:cNvPr id="189" name="Image" descr="Image"/>
          <p:cNvPicPr>
            <a:picLocks noChangeAspect="1"/>
          </p:cNvPicPr>
          <p:nvPr/>
        </p:nvPicPr>
        <p:blipFill>
          <a:blip r:embed="rId2">
            <a:extLst/>
          </a:blip>
          <a:stretch>
            <a:fillRect/>
          </a:stretch>
        </p:blipFill>
        <p:spPr>
          <a:xfrm>
            <a:off x="3236399" y="1529394"/>
            <a:ext cx="17911201" cy="1194715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extLst/>
          </a:blip>
          <a:stretch>
            <a:fillRect/>
          </a:stretch>
        </p:blipFill>
        <p:spPr>
          <a:xfrm>
            <a:off x="15718" y="23601"/>
            <a:ext cx="12005793" cy="8992757"/>
          </a:xfrm>
          <a:prstGeom prst="rect">
            <a:avLst/>
          </a:prstGeom>
          <a:ln w="12700">
            <a:miter lim="400000"/>
          </a:ln>
        </p:spPr>
      </p:pic>
      <p:sp>
        <p:nvSpPr>
          <p:cNvPr id="192" name="Clinical presentation?"/>
          <p:cNvSpPr txBox="1"/>
          <p:nvPr/>
        </p:nvSpPr>
        <p:spPr>
          <a:xfrm>
            <a:off x="3202171" y="9677029"/>
            <a:ext cx="7344319" cy="1990341"/>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lvl1pPr algn="l" defTabSz="1828800">
              <a:defRPr b="0" sz="6000"/>
            </a:lvl1pPr>
          </a:lstStyle>
          <a:p>
            <a:pPr/>
            <a:r>
              <a:t>Clinical presentation?</a:t>
            </a:r>
          </a:p>
        </p:txBody>
      </p:sp>
      <p:pic>
        <p:nvPicPr>
          <p:cNvPr id="193" name="Image" descr="Image"/>
          <p:cNvPicPr>
            <a:picLocks noChangeAspect="1"/>
          </p:cNvPicPr>
          <p:nvPr/>
        </p:nvPicPr>
        <p:blipFill>
          <a:blip r:embed="rId3">
            <a:extLst/>
          </a:blip>
          <a:stretch>
            <a:fillRect/>
          </a:stretch>
        </p:blipFill>
        <p:spPr>
          <a:xfrm>
            <a:off x="12316715" y="4738399"/>
            <a:ext cx="11990343" cy="8992757"/>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01"/>
          <p:cNvSpPr txBox="1"/>
          <p:nvPr/>
        </p:nvSpPr>
        <p:spPr>
          <a:xfrm>
            <a:off x="4343400" y="34782"/>
            <a:ext cx="15697200" cy="13646435"/>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p>
            <a:pPr marL="685800" indent="-685800" algn="just" defTabSz="1828800">
              <a:lnSpc>
                <a:spcPct val="110000"/>
              </a:lnSpc>
              <a:spcBef>
                <a:spcPts val="1800"/>
              </a:spcBef>
              <a:defRPr sz="5000">
                <a:latin typeface="Calibri"/>
                <a:ea typeface="Calibri"/>
                <a:cs typeface="Calibri"/>
                <a:sym typeface="Calibri"/>
              </a:defRPr>
            </a:pPr>
            <a:r>
              <a:t> Arteriovenous fistulas or aneurysms</a:t>
            </a:r>
          </a:p>
          <a:p>
            <a:pPr marL="609600" indent="-609600" algn="just" defTabSz="1828800">
              <a:lnSpc>
                <a:spcPct val="110000"/>
              </a:lnSpc>
              <a:spcBef>
                <a:spcPts val="1800"/>
              </a:spcBef>
              <a:buSzPct val="100000"/>
              <a:buFont typeface="Arial"/>
              <a:buChar char="•"/>
              <a:defRPr b="0" sz="5000">
                <a:latin typeface="Calibri"/>
                <a:ea typeface="Calibri"/>
                <a:cs typeface="Calibri"/>
                <a:sym typeface="Calibri"/>
              </a:defRPr>
            </a:pPr>
            <a:r>
              <a:t>abnormal communications between arteries and veins</a:t>
            </a:r>
          </a:p>
          <a:p>
            <a:pPr marL="685800" indent="-685800" algn="just" defTabSz="1828800">
              <a:lnSpc>
                <a:spcPct val="110000"/>
              </a:lnSpc>
              <a:spcBef>
                <a:spcPts val="2000"/>
              </a:spcBef>
              <a:defRPr b="0" sz="5000">
                <a:latin typeface="Calibri"/>
                <a:ea typeface="Calibri"/>
                <a:cs typeface="Calibri"/>
                <a:sym typeface="Calibri"/>
              </a:defRPr>
            </a:pPr>
          </a:p>
          <a:p>
            <a:pPr lvl="1" marL="685800" indent="-685800" algn="just" defTabSz="1828800">
              <a:lnSpc>
                <a:spcPct val="110000"/>
              </a:lnSpc>
              <a:spcBef>
                <a:spcPts val="1800"/>
              </a:spcBef>
              <a:defRPr b="0" sz="5000">
                <a:latin typeface="Calibri"/>
                <a:ea typeface="Calibri"/>
                <a:cs typeface="Calibri"/>
                <a:sym typeface="Calibri"/>
              </a:defRPr>
            </a:pPr>
            <a:r>
              <a:t>Usually arised as:  </a:t>
            </a:r>
          </a:p>
          <a:p>
            <a:pPr lvl="1" marL="802105" indent="-421105" algn="just" defTabSz="1828800">
              <a:lnSpc>
                <a:spcPct val="110000"/>
              </a:lnSpc>
              <a:spcBef>
                <a:spcPts val="1800"/>
              </a:spcBef>
              <a:buSzPct val="100000"/>
              <a:buChar char="•"/>
              <a:defRPr b="0" sz="5000">
                <a:latin typeface="Calibri"/>
                <a:ea typeface="Calibri"/>
                <a:cs typeface="Calibri"/>
                <a:sym typeface="Calibri"/>
              </a:defRPr>
            </a:pPr>
            <a:r>
              <a:t>Developmental defect</a:t>
            </a:r>
          </a:p>
          <a:p>
            <a:pPr lvl="1" marL="802105" indent="-421105" algn="just" defTabSz="1828800">
              <a:lnSpc>
                <a:spcPct val="110000"/>
              </a:lnSpc>
              <a:spcBef>
                <a:spcPts val="1800"/>
              </a:spcBef>
              <a:buSzPct val="100000"/>
              <a:buChar char="•"/>
              <a:defRPr b="0" sz="5000">
                <a:latin typeface="Calibri"/>
                <a:ea typeface="Calibri"/>
                <a:cs typeface="Calibri"/>
                <a:sym typeface="Calibri"/>
              </a:defRPr>
            </a:pPr>
            <a:r>
              <a:t>Rupture of an arterial aneurysm into adjacent vein</a:t>
            </a:r>
          </a:p>
          <a:p>
            <a:pPr lvl="1" marL="802105" indent="-421105" algn="just" defTabSz="1828800">
              <a:lnSpc>
                <a:spcPct val="110000"/>
              </a:lnSpc>
              <a:spcBef>
                <a:spcPts val="1800"/>
              </a:spcBef>
              <a:buSzPct val="100000"/>
              <a:buChar char="•"/>
              <a:defRPr b="0" sz="5000">
                <a:latin typeface="Calibri"/>
                <a:ea typeface="Calibri"/>
                <a:cs typeface="Calibri"/>
                <a:sym typeface="Calibri"/>
              </a:defRPr>
            </a:pPr>
            <a:r>
              <a:t>Penetrating injury that pierce arteries and veins</a:t>
            </a:r>
          </a:p>
          <a:p>
            <a:pPr lvl="1" marL="802105" indent="-421105" algn="just" defTabSz="1828800">
              <a:lnSpc>
                <a:spcPct val="110000"/>
              </a:lnSpc>
              <a:spcBef>
                <a:spcPts val="1800"/>
              </a:spcBef>
              <a:buSzPct val="100000"/>
              <a:buChar char="•"/>
              <a:defRPr b="0" sz="5000">
                <a:latin typeface="Calibri"/>
                <a:ea typeface="Calibri"/>
                <a:cs typeface="Calibri"/>
                <a:sym typeface="Calibri"/>
              </a:defRPr>
            </a:pPr>
            <a:r>
              <a:t>inflammatory necrosis of adjacent vessels </a:t>
            </a:r>
          </a:p>
          <a:p>
            <a:pPr marL="685800" indent="-685800" algn="just" defTabSz="1828800">
              <a:lnSpc>
                <a:spcPct val="110000"/>
              </a:lnSpc>
              <a:spcBef>
                <a:spcPts val="2000"/>
              </a:spcBef>
              <a:buSzPct val="100000"/>
              <a:buAutoNum type="arabicPeriod" startAt="1"/>
              <a:defRPr b="0" sz="5000">
                <a:latin typeface="Calibri"/>
                <a:ea typeface="Calibri"/>
                <a:cs typeface="Calibri"/>
                <a:sym typeface="Calibri"/>
              </a:defRPr>
            </a:pPr>
          </a:p>
          <a:p>
            <a:pPr marL="685800" indent="-685800" algn="just" defTabSz="1828800">
              <a:lnSpc>
                <a:spcPct val="110000"/>
              </a:lnSpc>
              <a:spcBef>
                <a:spcPts val="1800"/>
              </a:spcBef>
              <a:defRPr b="0" sz="5000">
                <a:latin typeface="Calibri"/>
                <a:ea typeface="Calibri"/>
                <a:cs typeface="Calibri"/>
                <a:sym typeface="Calibri"/>
              </a:defRPr>
            </a:pPr>
            <a:r>
              <a:t>Clinical significance depends on short-circuit blood from A to V side</a:t>
            </a:r>
          </a:p>
          <a:p>
            <a:pPr marL="685800" indent="-685800" algn="just" defTabSz="1828800">
              <a:lnSpc>
                <a:spcPct val="110000"/>
              </a:lnSpc>
              <a:spcBef>
                <a:spcPts val="2000"/>
              </a:spcBef>
              <a:defRPr b="0" sz="50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Image" descr="Image"/>
          <p:cNvPicPr>
            <a:picLocks noChangeAspect="1"/>
          </p:cNvPicPr>
          <p:nvPr/>
        </p:nvPicPr>
        <p:blipFill>
          <a:blip r:embed="rId2">
            <a:extLst/>
          </a:blip>
          <a:stretch>
            <a:fillRect/>
          </a:stretch>
        </p:blipFill>
        <p:spPr>
          <a:xfrm>
            <a:off x="3272245" y="161194"/>
            <a:ext cx="17839509" cy="1339361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extLst/>
          </a:blip>
          <a:stretch>
            <a:fillRect/>
          </a:stretch>
        </p:blipFill>
        <p:spPr>
          <a:xfrm>
            <a:off x="179896" y="113594"/>
            <a:ext cx="10441690" cy="8974676"/>
          </a:xfrm>
          <a:prstGeom prst="rect">
            <a:avLst/>
          </a:prstGeom>
          <a:ln w="12700">
            <a:miter lim="400000"/>
          </a:ln>
        </p:spPr>
      </p:pic>
      <p:pic>
        <p:nvPicPr>
          <p:cNvPr id="200" name="Image" descr="Image"/>
          <p:cNvPicPr>
            <a:picLocks noChangeAspect="1"/>
          </p:cNvPicPr>
          <p:nvPr/>
        </p:nvPicPr>
        <p:blipFill>
          <a:blip r:embed="rId3">
            <a:extLst/>
          </a:blip>
          <a:stretch>
            <a:fillRect/>
          </a:stretch>
        </p:blipFill>
        <p:spPr>
          <a:xfrm>
            <a:off x="12302841" y="7670644"/>
            <a:ext cx="9009387" cy="5995337"/>
          </a:xfrm>
          <a:prstGeom prst="rect">
            <a:avLst/>
          </a:prstGeom>
          <a:ln w="12700">
            <a:miter lim="400000"/>
          </a:ln>
        </p:spPr>
      </p:pic>
      <p:pic>
        <p:nvPicPr>
          <p:cNvPr id="201" name="Image" descr="Image"/>
          <p:cNvPicPr>
            <a:picLocks noChangeAspect="1"/>
          </p:cNvPicPr>
          <p:nvPr/>
        </p:nvPicPr>
        <p:blipFill>
          <a:blip r:embed="rId4">
            <a:extLst/>
          </a:blip>
          <a:stretch>
            <a:fillRect/>
          </a:stretch>
        </p:blipFill>
        <p:spPr>
          <a:xfrm>
            <a:off x="12209275" y="14083"/>
            <a:ext cx="9009387" cy="7214689"/>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Clinical use of A-V fistulas;…"/>
          <p:cNvSpPr txBox="1"/>
          <p:nvPr>
            <p:ph type="body" idx="1"/>
          </p:nvPr>
        </p:nvSpPr>
        <p:spPr>
          <a:prstGeom prst="rect">
            <a:avLst/>
          </a:prstGeom>
        </p:spPr>
        <p:txBody>
          <a:bodyPr/>
          <a:lstStyle/>
          <a:p>
            <a:pPr>
              <a:defRPr b="1"/>
            </a:pPr>
            <a:r>
              <a:t>Clinical use of A-V fistulas;</a:t>
            </a:r>
          </a:p>
          <a:p>
            <a:pPr lvl="2" marL="1600200" indent="-685800"/>
            <a:r>
              <a:t>surgically created</a:t>
            </a:r>
          </a:p>
          <a:p>
            <a:pPr lvl="2" marL="1600200" indent="-685800"/>
            <a:r>
              <a:t>provide vascular access for chronic dialysis </a:t>
            </a:r>
          </a:p>
          <a:p>
            <a:pPr lvl="2" marL="1600200" indent="-685800"/>
            <a:r>
              <a:t>WHY WOULD SOME ONE NEED DIALYSIS?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3337924" y="565637"/>
            <a:ext cx="17993979" cy="1278785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FIBROMUSCULAR DYSPLASIA…"/>
          <p:cNvSpPr txBox="1"/>
          <p:nvPr/>
        </p:nvSpPr>
        <p:spPr>
          <a:xfrm>
            <a:off x="3743784" y="1621502"/>
            <a:ext cx="16883733" cy="12115494"/>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p>
            <a:pPr algn="l" defTabSz="1591054">
              <a:lnSpc>
                <a:spcPct val="90000"/>
              </a:lnSpc>
              <a:spcBef>
                <a:spcPts val="600"/>
              </a:spcBef>
              <a:defRPr sz="4600">
                <a:latin typeface="Calibri"/>
                <a:ea typeface="Calibri"/>
                <a:cs typeface="Calibri"/>
                <a:sym typeface="Calibri"/>
              </a:defRPr>
            </a:pPr>
            <a:r>
              <a:t>FIBROMUSCULAR DYSPLASIA</a:t>
            </a:r>
          </a:p>
          <a:p>
            <a:pPr algn="l" defTabSz="1591054">
              <a:lnSpc>
                <a:spcPct val="90000"/>
              </a:lnSpc>
              <a:spcBef>
                <a:spcPts val="600"/>
              </a:spcBef>
              <a:defRPr sz="4600">
                <a:latin typeface="Calibri"/>
                <a:ea typeface="Calibri"/>
                <a:cs typeface="Calibri"/>
                <a:sym typeface="Calibri"/>
              </a:defRPr>
            </a:pPr>
          </a:p>
          <a:p>
            <a:pPr marL="298322" indent="-298322" algn="l" defTabSz="1591054">
              <a:lnSpc>
                <a:spcPct val="90000"/>
              </a:lnSpc>
              <a:spcBef>
                <a:spcPts val="600"/>
              </a:spcBef>
              <a:buSzPct val="100000"/>
              <a:buFont typeface="Arial"/>
              <a:buChar char="•"/>
              <a:defRPr b="0" sz="4600">
                <a:latin typeface="Calibri"/>
                <a:ea typeface="Calibri"/>
                <a:cs typeface="Calibri"/>
                <a:sym typeface="Calibri"/>
              </a:defRPr>
            </a:pPr>
            <a:r>
              <a:t>Irregular thickening of the walls of medium to large muscular arteries</a:t>
            </a:r>
          </a:p>
          <a:p>
            <a:pPr algn="l" defTabSz="1591054">
              <a:lnSpc>
                <a:spcPct val="90000"/>
              </a:lnSpc>
              <a:spcBef>
                <a:spcPts val="1200"/>
              </a:spcBef>
              <a:defRPr b="0" sz="4600">
                <a:latin typeface="Calibri"/>
                <a:ea typeface="Calibri"/>
                <a:cs typeface="Calibri"/>
                <a:sym typeface="Calibri"/>
              </a:defRPr>
            </a:pPr>
          </a:p>
          <a:p>
            <a:pPr marL="298322" indent="-298322" algn="l" defTabSz="1591054">
              <a:lnSpc>
                <a:spcPct val="90000"/>
              </a:lnSpc>
              <a:spcBef>
                <a:spcPts val="600"/>
              </a:spcBef>
              <a:buSzPct val="100000"/>
              <a:buFont typeface="Arial"/>
              <a:buChar char="•"/>
              <a:defRPr b="0" sz="4600">
                <a:latin typeface="Calibri"/>
                <a:ea typeface="Calibri"/>
                <a:cs typeface="Calibri"/>
                <a:sym typeface="Calibri"/>
              </a:defRPr>
            </a:pPr>
            <a:r>
              <a:t>OCCURS IN;</a:t>
            </a:r>
          </a:p>
          <a:p>
            <a:pPr lvl="1" marL="755522" indent="-298322" algn="l" defTabSz="1591054">
              <a:lnSpc>
                <a:spcPct val="90000"/>
              </a:lnSpc>
              <a:spcBef>
                <a:spcPts val="600"/>
              </a:spcBef>
              <a:buSzPct val="100000"/>
              <a:buAutoNum type="arabicPeriod" startAt="1"/>
              <a:defRPr b="0" sz="4600">
                <a:latin typeface="Calibri"/>
                <a:ea typeface="Calibri"/>
                <a:cs typeface="Calibri"/>
                <a:sym typeface="Calibri"/>
              </a:defRPr>
            </a:pPr>
            <a:r>
              <a:t>Renal</a:t>
            </a:r>
          </a:p>
          <a:p>
            <a:pPr lvl="1" marL="755522" indent="-298322" algn="l" defTabSz="1591054">
              <a:lnSpc>
                <a:spcPct val="90000"/>
              </a:lnSpc>
              <a:spcBef>
                <a:spcPts val="600"/>
              </a:spcBef>
              <a:buSzPct val="100000"/>
              <a:buAutoNum type="arabicPeriod" startAt="1"/>
              <a:defRPr b="0" sz="4600">
                <a:latin typeface="Calibri"/>
                <a:ea typeface="Calibri"/>
                <a:cs typeface="Calibri"/>
                <a:sym typeface="Calibri"/>
              </a:defRPr>
            </a:pPr>
            <a:r>
              <a:t>Carotid</a:t>
            </a:r>
          </a:p>
          <a:p>
            <a:pPr lvl="1" marL="755522" indent="-298322" algn="l" defTabSz="1591054">
              <a:lnSpc>
                <a:spcPct val="90000"/>
              </a:lnSpc>
              <a:spcBef>
                <a:spcPts val="600"/>
              </a:spcBef>
              <a:buSzPct val="100000"/>
              <a:buAutoNum type="arabicPeriod" startAt="1"/>
              <a:defRPr b="0" sz="4600">
                <a:latin typeface="Calibri"/>
                <a:ea typeface="Calibri"/>
                <a:cs typeface="Calibri"/>
                <a:sym typeface="Calibri"/>
              </a:defRPr>
            </a:pPr>
            <a:r>
              <a:t>Splanchnic and</a:t>
            </a:r>
          </a:p>
          <a:p>
            <a:pPr lvl="1" marL="755522" indent="-298322" algn="l" defTabSz="1591054">
              <a:lnSpc>
                <a:spcPct val="90000"/>
              </a:lnSpc>
              <a:spcBef>
                <a:spcPts val="600"/>
              </a:spcBef>
              <a:buSzPct val="100000"/>
              <a:buAutoNum type="arabicPeriod" startAt="1"/>
              <a:defRPr b="0" sz="4600">
                <a:latin typeface="Calibri"/>
                <a:ea typeface="Calibri"/>
                <a:cs typeface="Calibri"/>
                <a:sym typeface="Calibri"/>
              </a:defRPr>
            </a:pPr>
            <a:r>
              <a:t>Vertebral vessels</a:t>
            </a:r>
          </a:p>
          <a:p>
            <a:pPr marL="596644" indent="-596644" algn="l" defTabSz="1591054">
              <a:lnSpc>
                <a:spcPct val="90000"/>
              </a:lnSpc>
              <a:spcBef>
                <a:spcPts val="1200"/>
              </a:spcBef>
              <a:buSzPct val="100000"/>
              <a:buAutoNum type="arabicPeriod" startAt="2"/>
              <a:defRPr b="0" sz="4600">
                <a:latin typeface="Calibri"/>
                <a:ea typeface="Calibri"/>
                <a:cs typeface="Calibri"/>
                <a:sym typeface="Calibri"/>
              </a:defRPr>
            </a:pPr>
          </a:p>
          <a:p>
            <a:pPr marL="298322" indent="-298322" algn="l" defTabSz="1591054">
              <a:lnSpc>
                <a:spcPct val="90000"/>
              </a:lnSpc>
              <a:spcBef>
                <a:spcPts val="600"/>
              </a:spcBef>
              <a:buSzPct val="100000"/>
              <a:buFont typeface="Arial"/>
              <a:buChar char="•"/>
              <a:defRPr b="0" sz="4600">
                <a:latin typeface="Calibri"/>
                <a:ea typeface="Calibri"/>
                <a:cs typeface="Calibri"/>
                <a:sym typeface="Calibri"/>
              </a:defRPr>
            </a:pPr>
            <a:r>
              <a:t>Cause is unkown. Common in young women</a:t>
            </a:r>
          </a:p>
          <a:p>
            <a:pPr marL="298322" indent="-298322" algn="l" defTabSz="1591054">
              <a:lnSpc>
                <a:spcPct val="90000"/>
              </a:lnSpc>
              <a:spcBef>
                <a:spcPts val="600"/>
              </a:spcBef>
              <a:buSzPct val="100000"/>
              <a:buFont typeface="Arial"/>
              <a:buChar char="•"/>
              <a:defRPr b="0" sz="4600">
                <a:latin typeface="Calibri"/>
                <a:ea typeface="Calibri"/>
                <a:cs typeface="Calibri"/>
                <a:sym typeface="Calibri"/>
              </a:defRPr>
            </a:pPr>
            <a:r>
              <a:t>1</a:t>
            </a:r>
            <a:r>
              <a:rPr baseline="31350"/>
              <a:t>st</a:t>
            </a:r>
            <a:r>
              <a:t> degree relatives have increased incidence</a:t>
            </a:r>
          </a:p>
          <a:p>
            <a:pPr marL="596644" indent="-596644" algn="l" defTabSz="1591054">
              <a:lnSpc>
                <a:spcPct val="90000"/>
              </a:lnSpc>
              <a:spcBef>
                <a:spcPts val="1200"/>
              </a:spcBef>
              <a:buSzPct val="100000"/>
              <a:buFont typeface="Arial"/>
              <a:buChar char="•"/>
              <a:defRPr b="0" sz="4600">
                <a:latin typeface="Calibri"/>
                <a:ea typeface="Calibri"/>
                <a:cs typeface="Calibri"/>
                <a:sym typeface="Calibri"/>
              </a:defRPr>
            </a:pPr>
          </a:p>
          <a:p>
            <a:pPr marL="596644" indent="-596644" algn="l" defTabSz="1591054">
              <a:lnSpc>
                <a:spcPct val="90000"/>
              </a:lnSpc>
              <a:spcBef>
                <a:spcPts val="600"/>
              </a:spcBef>
              <a:buFont typeface="Arial"/>
              <a:defRPr b="0" sz="4600">
                <a:latin typeface="Calibri"/>
                <a:ea typeface="Calibri"/>
                <a:cs typeface="Calibri"/>
                <a:sym typeface="Calibri"/>
              </a:defRPr>
            </a:pPr>
            <a:r>
              <a:t>Complications include</a:t>
            </a:r>
          </a:p>
          <a:p>
            <a:pPr marL="298322" indent="-298322" algn="l" defTabSz="1591054">
              <a:lnSpc>
                <a:spcPct val="90000"/>
              </a:lnSpc>
              <a:spcBef>
                <a:spcPts val="600"/>
              </a:spcBef>
              <a:buSzPct val="100000"/>
              <a:buAutoNum type="arabicPeriod" startAt="1"/>
              <a:defRPr b="0" sz="4600">
                <a:latin typeface="Calibri"/>
                <a:ea typeface="Calibri"/>
                <a:cs typeface="Calibri"/>
                <a:sym typeface="Calibri"/>
              </a:defRPr>
            </a:pPr>
            <a:r>
              <a:t>Luminal stenosis of renal arteries causing renovascular hypertension</a:t>
            </a:r>
          </a:p>
          <a:p>
            <a:pPr marL="298322" indent="-298322" algn="l" defTabSz="1591054">
              <a:lnSpc>
                <a:spcPct val="90000"/>
              </a:lnSpc>
              <a:spcBef>
                <a:spcPts val="600"/>
              </a:spcBef>
              <a:buSzPct val="100000"/>
              <a:buAutoNum type="arabicPeriod" startAt="1"/>
              <a:defRPr b="0" sz="4600">
                <a:latin typeface="Calibri"/>
                <a:ea typeface="Calibri"/>
                <a:cs typeface="Calibri"/>
                <a:sym typeface="Calibri"/>
              </a:defRPr>
            </a:pPr>
            <a:r>
              <a:t>Vascular outpouching resulting in aneurysms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Screenshot 2020-09-21 at 10.30.03 PM.png" descr="Screenshot 2020-09-21 at 10.30.03 PM.png"/>
          <p:cNvPicPr>
            <a:picLocks noChangeAspect="1"/>
          </p:cNvPicPr>
          <p:nvPr/>
        </p:nvPicPr>
        <p:blipFill>
          <a:blip r:embed="rId2">
            <a:extLst/>
          </a:blip>
          <a:stretch>
            <a:fillRect/>
          </a:stretch>
        </p:blipFill>
        <p:spPr>
          <a:xfrm>
            <a:off x="3048000" y="109704"/>
            <a:ext cx="18288000" cy="1349659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106"/>
          <p:cNvSpPr txBox="1"/>
          <p:nvPr>
            <p:ph type="title"/>
          </p:nvPr>
        </p:nvSpPr>
        <p:spPr>
          <a:xfrm>
            <a:off x="3962400" y="549276"/>
            <a:ext cx="16459200" cy="2286003"/>
          </a:xfrm>
          <a:prstGeom prst="rect">
            <a:avLst/>
          </a:prstGeom>
        </p:spPr>
        <p:txBody>
          <a:bodyPr/>
          <a:lstStyle>
            <a:lvl1pPr>
              <a:defRPr b="1" sz="4800"/>
            </a:lvl1pPr>
          </a:lstStyle>
          <a:p>
            <a:pPr/>
            <a:r>
              <a:t>VASCULAR WALL CELLS AND THEIR RESPONSE TO INJURY</a:t>
            </a:r>
          </a:p>
        </p:txBody>
      </p:sp>
      <p:sp>
        <p:nvSpPr>
          <p:cNvPr id="210" name="Shape 107"/>
          <p:cNvSpPr txBox="1"/>
          <p:nvPr>
            <p:ph type="body" idx="1"/>
          </p:nvPr>
        </p:nvSpPr>
        <p:spPr>
          <a:xfrm>
            <a:off x="3962400" y="3200400"/>
            <a:ext cx="16459200" cy="9051926"/>
          </a:xfrm>
          <a:prstGeom prst="rect">
            <a:avLst/>
          </a:prstGeom>
        </p:spPr>
        <p:txBody>
          <a:bodyPr/>
          <a:lstStyle/>
          <a:p>
            <a:pPr algn="just">
              <a:lnSpc>
                <a:spcPct val="90000"/>
              </a:lnSpc>
              <a:spcBef>
                <a:spcPts val="600"/>
              </a:spcBef>
              <a:buSzTx/>
              <a:buNone/>
              <a:defRPr sz="3200">
                <a:latin typeface="Comic Sans MS"/>
                <a:ea typeface="Comic Sans MS"/>
                <a:cs typeface="Comic Sans MS"/>
                <a:sym typeface="Comic Sans MS"/>
              </a:defRPr>
            </a:pPr>
            <a:r>
              <a:t>The main cellular components of the walls of vessels are:  </a:t>
            </a:r>
            <a:endParaRPr sz="3600"/>
          </a:p>
          <a:p>
            <a:pPr algn="just">
              <a:lnSpc>
                <a:spcPct val="90000"/>
              </a:lnSpc>
              <a:buSzTx/>
              <a:buNone/>
              <a:defRPr sz="3200">
                <a:latin typeface="Comic Sans MS"/>
                <a:ea typeface="Comic Sans MS"/>
                <a:cs typeface="Comic Sans MS"/>
                <a:sym typeface="Comic Sans MS"/>
              </a:defRPr>
            </a:pPr>
          </a:p>
          <a:p>
            <a:pPr algn="just">
              <a:lnSpc>
                <a:spcPct val="90000"/>
              </a:lnSpc>
              <a:spcBef>
                <a:spcPts val="600"/>
              </a:spcBef>
              <a:buSzTx/>
              <a:buNone/>
              <a:defRPr sz="3200">
                <a:latin typeface="Comic Sans MS"/>
                <a:ea typeface="Comic Sans MS"/>
                <a:cs typeface="Comic Sans MS"/>
                <a:sym typeface="Comic Sans MS"/>
              </a:defRPr>
            </a:pPr>
            <a:r>
              <a:t>1) endothelial cells</a:t>
            </a:r>
            <a:endParaRPr sz="3600"/>
          </a:p>
          <a:p>
            <a:pPr algn="just">
              <a:lnSpc>
                <a:spcPct val="90000"/>
              </a:lnSpc>
              <a:spcBef>
                <a:spcPts val="600"/>
              </a:spcBef>
              <a:buSzTx/>
              <a:buNone/>
              <a:defRPr sz="3200">
                <a:latin typeface="Comic Sans MS"/>
                <a:ea typeface="Comic Sans MS"/>
                <a:cs typeface="Comic Sans MS"/>
                <a:sym typeface="Comic Sans MS"/>
              </a:defRPr>
            </a:pPr>
            <a:r>
              <a:t>                                                                                              </a:t>
            </a:r>
            <a:endParaRPr sz="3600"/>
          </a:p>
          <a:p>
            <a:pPr algn="just">
              <a:lnSpc>
                <a:spcPct val="90000"/>
              </a:lnSpc>
              <a:spcBef>
                <a:spcPts val="600"/>
              </a:spcBef>
              <a:buSzTx/>
              <a:buNone/>
              <a:defRPr sz="3200">
                <a:latin typeface="Comic Sans MS"/>
                <a:ea typeface="Comic Sans MS"/>
                <a:cs typeface="Comic Sans MS"/>
                <a:sym typeface="Comic Sans MS"/>
              </a:defRPr>
            </a:pPr>
            <a:r>
              <a:t>2) smooth muscle cells</a:t>
            </a:r>
            <a:endParaRPr sz="3600"/>
          </a:p>
          <a:p>
            <a:pPr algn="just">
              <a:lnSpc>
                <a:spcPct val="90000"/>
              </a:lnSpc>
              <a:spcBef>
                <a:spcPts val="600"/>
              </a:spcBef>
              <a:buSzTx/>
              <a:buNone/>
              <a:defRPr sz="3200">
                <a:latin typeface="Comic Sans MS"/>
                <a:ea typeface="Comic Sans MS"/>
                <a:cs typeface="Comic Sans MS"/>
                <a:sym typeface="Comic Sans MS"/>
              </a:defRPr>
            </a:pPr>
            <a:r>
              <a:t>                                                                                              </a:t>
            </a:r>
            <a:endParaRPr sz="3600"/>
          </a:p>
          <a:p>
            <a:pPr algn="just">
              <a:lnSpc>
                <a:spcPct val="90000"/>
              </a:lnSpc>
              <a:spcBef>
                <a:spcPts val="600"/>
              </a:spcBef>
              <a:buSzTx/>
              <a:buNone/>
              <a:defRPr sz="3200">
                <a:latin typeface="Comic Sans MS"/>
                <a:ea typeface="Comic Sans MS"/>
                <a:cs typeface="Comic Sans MS"/>
                <a:sym typeface="Comic Sans MS"/>
              </a:defRPr>
            </a:pPr>
            <a:r>
              <a:t>3) pericytes (the cells normally arranged along capillaries and venules)</a:t>
            </a:r>
            <a:endParaRPr sz="3600"/>
          </a:p>
          <a:p>
            <a:pPr algn="just">
              <a:lnSpc>
                <a:spcPct val="90000"/>
              </a:lnSpc>
              <a:spcBef>
                <a:spcPts val="600"/>
              </a:spcBef>
              <a:buSzTx/>
              <a:buNone/>
              <a:defRPr sz="3200">
                <a:latin typeface="Comic Sans MS"/>
                <a:ea typeface="Comic Sans MS"/>
                <a:cs typeface="Comic Sans MS"/>
                <a:sym typeface="Comic Sans MS"/>
              </a:defRPr>
            </a:pP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Screenshot 2020-02-18 at 7.27.14 PM.png" descr="Screenshot 2020-02-18 at 7.27.14 PM.png"/>
          <p:cNvPicPr>
            <a:picLocks noChangeAspect="1"/>
          </p:cNvPicPr>
          <p:nvPr/>
        </p:nvPicPr>
        <p:blipFill>
          <a:blip r:embed="rId2">
            <a:extLst/>
          </a:blip>
          <a:stretch>
            <a:fillRect/>
          </a:stretch>
        </p:blipFill>
        <p:spPr>
          <a:xfrm>
            <a:off x="4058266" y="86022"/>
            <a:ext cx="16267468" cy="1354395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113"/>
          <p:cNvSpPr txBox="1"/>
          <p:nvPr/>
        </p:nvSpPr>
        <p:spPr>
          <a:xfrm>
            <a:off x="4892277" y="2164554"/>
            <a:ext cx="15392401" cy="10207419"/>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p>
            <a:pPr algn="just" defTabSz="1828800">
              <a:lnSpc>
                <a:spcPct val="125000"/>
              </a:lnSpc>
              <a:spcBef>
                <a:spcPts val="1800"/>
              </a:spcBef>
              <a:defRPr sz="6000">
                <a:latin typeface="Calibri"/>
                <a:ea typeface="Calibri"/>
                <a:cs typeface="Calibri"/>
                <a:sym typeface="Calibri"/>
              </a:defRPr>
            </a:pPr>
            <a:r>
              <a:t>Endothelial injury is critical :</a:t>
            </a:r>
          </a:p>
          <a:p>
            <a:pPr marL="685800" indent="-685800" algn="just" defTabSz="1828800">
              <a:lnSpc>
                <a:spcPct val="125000"/>
              </a:lnSpc>
              <a:spcBef>
                <a:spcPts val="2000"/>
              </a:spcBef>
              <a:buSzPct val="100000"/>
              <a:buAutoNum type="arabicPeriod" startAt="1"/>
              <a:defRPr b="0" sz="6000">
                <a:latin typeface="Calibri"/>
                <a:ea typeface="Calibri"/>
                <a:cs typeface="Calibri"/>
                <a:sym typeface="Calibri"/>
              </a:defRPr>
            </a:pPr>
          </a:p>
          <a:p>
            <a:pPr lvl="2" marL="609600" indent="-609600" algn="just" defTabSz="1828800">
              <a:lnSpc>
                <a:spcPct val="125000"/>
              </a:lnSpc>
              <a:spcBef>
                <a:spcPts val="1800"/>
              </a:spcBef>
              <a:buSzPct val="100000"/>
              <a:buAutoNum type="arabicPeriod" startAt="1"/>
              <a:defRPr b="0" sz="6000">
                <a:latin typeface="Calibri"/>
                <a:ea typeface="Calibri"/>
                <a:cs typeface="Calibri"/>
                <a:sym typeface="Calibri"/>
              </a:defRPr>
            </a:pPr>
            <a:r>
              <a:t>to the formation of thrombi</a:t>
            </a:r>
          </a:p>
          <a:p>
            <a:pPr lvl="2" marL="685800" indent="-685800" algn="just" defTabSz="1828800">
              <a:lnSpc>
                <a:spcPct val="125000"/>
              </a:lnSpc>
              <a:spcBef>
                <a:spcPts val="2000"/>
              </a:spcBef>
              <a:buSzPct val="100000"/>
              <a:buAutoNum type="arabicPeriod" startAt="1"/>
              <a:defRPr b="0" sz="6000">
                <a:latin typeface="Calibri"/>
                <a:ea typeface="Calibri"/>
                <a:cs typeface="Calibri"/>
                <a:sym typeface="Calibri"/>
              </a:defRPr>
            </a:pPr>
          </a:p>
          <a:p>
            <a:pPr lvl="2" marL="609600" indent="-609600" algn="just" defTabSz="1828800">
              <a:lnSpc>
                <a:spcPct val="125000"/>
              </a:lnSpc>
              <a:spcBef>
                <a:spcPts val="1800"/>
              </a:spcBef>
              <a:buSzPct val="100000"/>
              <a:buAutoNum type="arabicPeriod" startAt="2"/>
              <a:defRPr b="0" sz="6000">
                <a:latin typeface="Calibri"/>
                <a:ea typeface="Calibri"/>
                <a:cs typeface="Calibri"/>
                <a:sym typeface="Calibri"/>
              </a:defRPr>
            </a:pPr>
            <a:r>
              <a:t>to the initiation of atherosclerosis and </a:t>
            </a:r>
          </a:p>
          <a:p>
            <a:pPr lvl="2" marL="685800" indent="-685800" algn="just" defTabSz="1828800">
              <a:lnSpc>
                <a:spcPct val="125000"/>
              </a:lnSpc>
              <a:spcBef>
                <a:spcPts val="2000"/>
              </a:spcBef>
              <a:buSzPct val="100000"/>
              <a:buAutoNum type="arabicPeriod" startAt="2"/>
              <a:defRPr b="0" sz="6000">
                <a:latin typeface="Calibri"/>
                <a:ea typeface="Calibri"/>
                <a:cs typeface="Calibri"/>
                <a:sym typeface="Calibri"/>
              </a:defRPr>
            </a:pPr>
          </a:p>
          <a:p>
            <a:pPr lvl="2" marL="609600" indent="-609600" algn="just" defTabSz="1828800">
              <a:lnSpc>
                <a:spcPct val="125000"/>
              </a:lnSpc>
              <a:spcBef>
                <a:spcPts val="1800"/>
              </a:spcBef>
              <a:buSzPct val="100000"/>
              <a:buAutoNum type="arabicPeriod" startAt="3"/>
              <a:defRPr b="0" sz="6000">
                <a:latin typeface="Calibri"/>
                <a:ea typeface="Calibri"/>
                <a:cs typeface="Calibri"/>
                <a:sym typeface="Calibri"/>
              </a:defRPr>
            </a:pPr>
            <a:r>
              <a:t>the vascular effects of hypertension and other disorders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115"/>
          <p:cNvSpPr txBox="1"/>
          <p:nvPr>
            <p:ph type="title"/>
          </p:nvPr>
        </p:nvSpPr>
        <p:spPr>
          <a:xfrm>
            <a:off x="4419600" y="457200"/>
            <a:ext cx="15544800" cy="1066800"/>
          </a:xfrm>
          <a:prstGeom prst="rect">
            <a:avLst/>
          </a:prstGeom>
        </p:spPr>
        <p:txBody>
          <a:bodyPr/>
          <a:lstStyle>
            <a:lvl1pPr defTabSz="1792223">
              <a:defRPr b="1" sz="6860"/>
            </a:lvl1pPr>
          </a:lstStyle>
          <a:p>
            <a:pPr/>
            <a:r>
              <a:t>ENDOTHELIAL CELL RESPONSE TO STIMULI</a:t>
            </a:r>
          </a:p>
        </p:txBody>
      </p:sp>
      <p:sp>
        <p:nvSpPr>
          <p:cNvPr id="217" name="Shape 116"/>
          <p:cNvSpPr txBox="1"/>
          <p:nvPr>
            <p:ph type="body" idx="1"/>
          </p:nvPr>
        </p:nvSpPr>
        <p:spPr>
          <a:xfrm>
            <a:off x="3962400" y="3200400"/>
            <a:ext cx="16459200" cy="9051926"/>
          </a:xfrm>
          <a:prstGeom prst="rect">
            <a:avLst/>
          </a:prstGeom>
        </p:spPr>
        <p:txBody>
          <a:bodyPr/>
          <a:lstStyle/>
          <a:p>
            <a:pPr marL="1028700" indent="-1028700" algn="just">
              <a:spcBef>
                <a:spcPts val="600"/>
              </a:spcBef>
              <a:buSzTx/>
              <a:buNone/>
              <a:defRPr sz="6600"/>
            </a:pPr>
            <a:r>
              <a:t>Response can either be:</a:t>
            </a:r>
          </a:p>
          <a:p>
            <a:pPr marL="1028700" indent="-1028700" algn="just">
              <a:buSzTx/>
              <a:buNone/>
              <a:defRPr sz="6600"/>
            </a:pPr>
          </a:p>
          <a:p>
            <a:pPr lvl="3" marL="1885950" indent="-514350" algn="just">
              <a:spcBef>
                <a:spcPts val="600"/>
              </a:spcBef>
              <a:buFontTx/>
              <a:buAutoNum type="arabicPeriod" startAt="1"/>
              <a:defRPr sz="6600"/>
            </a:pPr>
            <a:r>
              <a:t>Endothelial activation</a:t>
            </a:r>
          </a:p>
          <a:p>
            <a:pPr lvl="3" marL="2400300" indent="-1028700" algn="just">
              <a:buFontTx/>
              <a:buAutoNum type="arabicPeriod" startAt="1"/>
              <a:defRPr sz="6600"/>
            </a:pPr>
          </a:p>
          <a:p>
            <a:pPr lvl="3" marL="1885950" indent="-514350" algn="just">
              <a:spcBef>
                <a:spcPts val="600"/>
              </a:spcBef>
              <a:buFontTx/>
              <a:buAutoNum type="arabicPeriod" startAt="2"/>
              <a:defRPr sz="6600"/>
            </a:pPr>
            <a:r>
              <a:t>Endothelial dysfunction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118"/>
          <p:cNvSpPr txBox="1"/>
          <p:nvPr>
            <p:ph type="title"/>
          </p:nvPr>
        </p:nvSpPr>
        <p:spPr>
          <a:xfrm>
            <a:off x="3962400" y="549276"/>
            <a:ext cx="16459200" cy="2286003"/>
          </a:xfrm>
          <a:prstGeom prst="rect">
            <a:avLst/>
          </a:prstGeom>
        </p:spPr>
        <p:txBody>
          <a:bodyPr/>
          <a:lstStyle>
            <a:lvl1pPr>
              <a:defRPr b="1" sz="4800"/>
            </a:lvl1pPr>
          </a:lstStyle>
          <a:p>
            <a:pPr/>
            <a:r>
              <a:t>ENDOTHELIAL ACTIVATION</a:t>
            </a:r>
          </a:p>
        </p:txBody>
      </p:sp>
      <p:sp>
        <p:nvSpPr>
          <p:cNvPr id="220" name="Shape 119"/>
          <p:cNvSpPr txBox="1"/>
          <p:nvPr>
            <p:ph type="body" idx="1"/>
          </p:nvPr>
        </p:nvSpPr>
        <p:spPr>
          <a:xfrm>
            <a:off x="3962400" y="2399349"/>
            <a:ext cx="16459200" cy="11038825"/>
          </a:xfrm>
          <a:prstGeom prst="rect">
            <a:avLst/>
          </a:prstGeom>
        </p:spPr>
        <p:txBody>
          <a:bodyPr/>
          <a:lstStyle/>
          <a:p>
            <a:pPr marL="886018" indent="-886018" algn="just" defTabSz="1575143">
              <a:spcBef>
                <a:spcPts val="500"/>
              </a:spcBef>
              <a:buSzTx/>
              <a:buNone/>
              <a:defRPr sz="6090"/>
            </a:pPr>
            <a:r>
              <a:t>Definition:</a:t>
            </a:r>
          </a:p>
          <a:p>
            <a:pPr marL="443009" indent="-443009" algn="just" defTabSz="1575143">
              <a:spcBef>
                <a:spcPts val="500"/>
              </a:spcBef>
              <a:defRPr sz="6090"/>
            </a:pPr>
            <a:r>
              <a:t>Response to pathophysiologic stimuli</a:t>
            </a:r>
          </a:p>
          <a:p>
            <a:pPr marL="443009" indent="-443009" algn="just" defTabSz="1575143">
              <a:spcBef>
                <a:spcPts val="500"/>
              </a:spcBef>
              <a:defRPr sz="6090"/>
            </a:pPr>
            <a:r>
              <a:t>Adjusts constitutive functions</a:t>
            </a:r>
          </a:p>
          <a:p>
            <a:pPr marL="443009" indent="-443009" algn="just" defTabSz="1575143">
              <a:spcBef>
                <a:spcPts val="500"/>
              </a:spcBef>
              <a:defRPr sz="6090"/>
            </a:pPr>
            <a:r>
              <a:t>Express newly acquired inducible properties</a:t>
            </a:r>
          </a:p>
          <a:p>
            <a:pPr marL="886018" indent="-886018" algn="just" defTabSz="1575143">
              <a:spcBef>
                <a:spcPts val="1200"/>
              </a:spcBef>
              <a:buSzTx/>
              <a:buNone/>
              <a:defRPr sz="6090"/>
            </a:pPr>
          </a:p>
          <a:p>
            <a:pPr marL="886018" indent="-886018" algn="just" defTabSz="1575143">
              <a:spcBef>
                <a:spcPts val="500"/>
              </a:spcBef>
              <a:buSzTx/>
              <a:buNone/>
              <a:defRPr sz="6090"/>
            </a:pPr>
            <a:r>
              <a:t>Inducers of endothelial activation include:</a:t>
            </a:r>
          </a:p>
          <a:p>
            <a:pPr marL="443009" indent="-443009" algn="just" defTabSz="1575143">
              <a:spcBef>
                <a:spcPts val="500"/>
              </a:spcBef>
              <a:buFontTx/>
              <a:buAutoNum type="arabicPeriod" startAt="1"/>
              <a:defRPr sz="6090"/>
            </a:pPr>
            <a:r>
              <a:t>Cytokines and bacterial products: causing inflam and septic shock</a:t>
            </a:r>
          </a:p>
          <a:p>
            <a:pPr marL="443009" indent="-443009" algn="just" defTabSz="1575143">
              <a:spcBef>
                <a:spcPts val="500"/>
              </a:spcBef>
              <a:buFontTx/>
              <a:buAutoNum type="arabicPeriod" startAt="1"/>
              <a:defRPr sz="6090"/>
            </a:pPr>
            <a:r>
              <a:t>Hemodynamic stress and lipid products: critical to atherosclerosis</a:t>
            </a:r>
          </a:p>
          <a:p>
            <a:pPr marL="443009" indent="-443009" algn="just" defTabSz="1575143">
              <a:spcBef>
                <a:spcPts val="500"/>
              </a:spcBef>
              <a:buFontTx/>
              <a:buAutoNum type="arabicPeriod" startAt="1"/>
              <a:defRPr sz="6090"/>
            </a:pPr>
            <a:r>
              <a:t>Viruses, complement components and hypoxia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121"/>
          <p:cNvSpPr txBox="1"/>
          <p:nvPr>
            <p:ph type="title"/>
          </p:nvPr>
        </p:nvSpPr>
        <p:spPr>
          <a:xfrm>
            <a:off x="3962400" y="549276"/>
            <a:ext cx="16459200" cy="2286003"/>
          </a:xfrm>
          <a:prstGeom prst="rect">
            <a:avLst/>
          </a:prstGeom>
        </p:spPr>
        <p:txBody>
          <a:bodyPr/>
          <a:lstStyle>
            <a:lvl1pPr>
              <a:defRPr b="1" sz="4800"/>
            </a:lvl1pPr>
          </a:lstStyle>
          <a:p>
            <a:pPr/>
            <a:r>
              <a:t>ENDOTHELIAL ACTIVATION</a:t>
            </a:r>
          </a:p>
        </p:txBody>
      </p:sp>
      <p:sp>
        <p:nvSpPr>
          <p:cNvPr id="223" name="Shape 122"/>
          <p:cNvSpPr txBox="1"/>
          <p:nvPr>
            <p:ph type="body" idx="1"/>
          </p:nvPr>
        </p:nvSpPr>
        <p:spPr>
          <a:xfrm>
            <a:off x="3962400" y="2185057"/>
            <a:ext cx="16459200" cy="11331042"/>
          </a:xfrm>
          <a:prstGeom prst="rect">
            <a:avLst/>
          </a:prstGeom>
        </p:spPr>
        <p:txBody>
          <a:bodyPr/>
          <a:lstStyle/>
          <a:p>
            <a:pPr marL="451187" indent="-451187" algn="just" defTabSz="802111">
              <a:lnSpc>
                <a:spcPct val="90000"/>
              </a:lnSpc>
              <a:spcBef>
                <a:spcPts val="600"/>
              </a:spcBef>
              <a:buSzTx/>
              <a:buNone/>
              <a:defRPr sz="4284"/>
            </a:pPr>
          </a:p>
          <a:p>
            <a:pPr marL="451187" indent="-451187" algn="just" defTabSz="802111">
              <a:lnSpc>
                <a:spcPct val="90000"/>
              </a:lnSpc>
              <a:spcBef>
                <a:spcPts val="300"/>
              </a:spcBef>
              <a:buSzTx/>
              <a:buNone/>
              <a:defRPr b="1" sz="4284"/>
            </a:pPr>
            <a:r>
              <a:t>Activated endothelial cells in turn:</a:t>
            </a:r>
          </a:p>
          <a:p>
            <a:pPr marL="451187" indent="-451187" algn="just" defTabSz="802111">
              <a:lnSpc>
                <a:spcPct val="90000"/>
              </a:lnSpc>
              <a:spcBef>
                <a:spcPts val="600"/>
              </a:spcBef>
              <a:buFontTx/>
              <a:buAutoNum type="arabicPeriod" startAt="1"/>
              <a:defRPr sz="4284"/>
            </a:pPr>
          </a:p>
          <a:p>
            <a:pPr lvl="1" marL="458765" indent="-225593" algn="just" defTabSz="802111">
              <a:lnSpc>
                <a:spcPct val="90000"/>
              </a:lnSpc>
              <a:spcBef>
                <a:spcPts val="300"/>
              </a:spcBef>
              <a:buFontTx/>
              <a:buAutoNum type="arabicPeriod" startAt="1"/>
              <a:defRPr sz="4284"/>
            </a:pPr>
            <a:r>
              <a:t>Express adhesion molecules</a:t>
            </a:r>
          </a:p>
          <a:p>
            <a:pPr marL="225593" indent="-225593" algn="just" defTabSz="802111">
              <a:lnSpc>
                <a:spcPct val="90000"/>
              </a:lnSpc>
              <a:spcBef>
                <a:spcPts val="300"/>
              </a:spcBef>
              <a:buFontTx/>
              <a:buAutoNum type="arabicPeriod" startAt="2"/>
              <a:defRPr sz="4284"/>
            </a:pPr>
          </a:p>
          <a:p>
            <a:pPr lvl="1" marL="458765" indent="-225593" algn="just" defTabSz="802111">
              <a:lnSpc>
                <a:spcPct val="90000"/>
              </a:lnSpc>
              <a:spcBef>
                <a:spcPts val="300"/>
              </a:spcBef>
              <a:buFontTx/>
              <a:buAutoNum type="arabicPeriod" startAt="2"/>
              <a:defRPr sz="4284"/>
            </a:pPr>
            <a:r>
              <a:t>Produce cytokines and chemokines</a:t>
            </a:r>
          </a:p>
          <a:p>
            <a:pPr marL="451187" indent="-451187" algn="just" defTabSz="802111">
              <a:lnSpc>
                <a:spcPct val="90000"/>
              </a:lnSpc>
              <a:spcBef>
                <a:spcPts val="600"/>
              </a:spcBef>
              <a:buFontTx/>
              <a:buAutoNum type="arabicPeriod" startAt="3"/>
              <a:defRPr sz="4284"/>
            </a:pPr>
          </a:p>
          <a:p>
            <a:pPr lvl="1" marL="458765" indent="-225593" algn="just" defTabSz="802111">
              <a:lnSpc>
                <a:spcPct val="90000"/>
              </a:lnSpc>
              <a:spcBef>
                <a:spcPts val="300"/>
              </a:spcBef>
              <a:buFontTx/>
              <a:buAutoNum type="arabicPeriod" startAt="3"/>
              <a:defRPr sz="4284"/>
            </a:pPr>
            <a:r>
              <a:t>GFs and vasoactive molecules: results in vasoconstriction or vasodilation</a:t>
            </a:r>
          </a:p>
          <a:p>
            <a:pPr marL="451187" indent="-451187" algn="just" defTabSz="802111">
              <a:lnSpc>
                <a:spcPct val="90000"/>
              </a:lnSpc>
              <a:spcBef>
                <a:spcPts val="600"/>
              </a:spcBef>
              <a:buFontTx/>
              <a:buAutoNum type="arabicPeriod" startAt="4"/>
              <a:defRPr sz="4284"/>
            </a:pPr>
          </a:p>
          <a:p>
            <a:pPr lvl="1" marL="458765" indent="-225593" algn="just" defTabSz="802111">
              <a:lnSpc>
                <a:spcPct val="90000"/>
              </a:lnSpc>
              <a:spcBef>
                <a:spcPts val="300"/>
              </a:spcBef>
              <a:buFontTx/>
              <a:buAutoNum type="arabicPeriod" startAt="4"/>
              <a:defRPr sz="4284"/>
            </a:pPr>
            <a:r>
              <a:t>Major histocompatibility  Complexes</a:t>
            </a:r>
          </a:p>
          <a:p>
            <a:pPr marL="451187" indent="-451187" algn="just" defTabSz="802111">
              <a:lnSpc>
                <a:spcPct val="90000"/>
              </a:lnSpc>
              <a:spcBef>
                <a:spcPts val="600"/>
              </a:spcBef>
              <a:buFontTx/>
              <a:buAutoNum type="arabicPeriod" startAt="5"/>
              <a:defRPr sz="4284"/>
            </a:pPr>
          </a:p>
          <a:p>
            <a:pPr lvl="1" marL="458765" indent="-225593" algn="just" defTabSz="802111">
              <a:lnSpc>
                <a:spcPct val="90000"/>
              </a:lnSpc>
              <a:spcBef>
                <a:spcPts val="300"/>
              </a:spcBef>
              <a:buFontTx/>
              <a:buAutoNum type="arabicPeriod" startAt="5"/>
              <a:defRPr sz="4284"/>
            </a:pPr>
            <a:r>
              <a:t>Pro-coagulants  and anti–coagulants</a:t>
            </a:r>
          </a:p>
          <a:p>
            <a:pPr marL="451187" indent="-451187" algn="just" defTabSz="802111">
              <a:lnSpc>
                <a:spcPct val="90000"/>
              </a:lnSpc>
              <a:spcBef>
                <a:spcPts val="600"/>
              </a:spcBef>
              <a:buFontTx/>
              <a:buAutoNum type="arabicPeriod" startAt="6"/>
              <a:defRPr sz="4284"/>
            </a:pPr>
          </a:p>
          <a:p>
            <a:pPr lvl="1" marL="458765" indent="-225593" algn="just" defTabSz="802111">
              <a:lnSpc>
                <a:spcPct val="90000"/>
              </a:lnSpc>
              <a:spcBef>
                <a:spcPts val="300"/>
              </a:spcBef>
              <a:buFontTx/>
              <a:buAutoNum type="arabicPeriod" startAt="6"/>
              <a:defRPr sz="4284"/>
            </a:pPr>
            <a:r>
              <a:t>NO : acts on SM as a relaxing factor</a:t>
            </a:r>
          </a:p>
          <a:p>
            <a:pPr marL="451187" indent="-451187" algn="just" defTabSz="802111">
              <a:lnSpc>
                <a:spcPct val="90000"/>
              </a:lnSpc>
              <a:spcBef>
                <a:spcPts val="600"/>
              </a:spcBef>
              <a:buFontTx/>
              <a:buAutoNum type="arabicPeriod" startAt="7"/>
              <a:defRPr sz="4284"/>
            </a:pPr>
          </a:p>
          <a:p>
            <a:pPr lvl="1" marL="458765" indent="-225593" algn="just" defTabSz="802111">
              <a:lnSpc>
                <a:spcPct val="90000"/>
              </a:lnSpc>
              <a:spcBef>
                <a:spcPts val="300"/>
              </a:spcBef>
              <a:buFontTx/>
              <a:buAutoNum type="arabicPeriod" startAt="7"/>
              <a:defRPr sz="4284"/>
            </a:pPr>
            <a:r>
              <a:t>Endothelin: acts on SM as contracting factor</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124"/>
          <p:cNvSpPr txBox="1"/>
          <p:nvPr>
            <p:ph type="title"/>
          </p:nvPr>
        </p:nvSpPr>
        <p:spPr>
          <a:xfrm>
            <a:off x="3962400" y="549276"/>
            <a:ext cx="16459200" cy="2286003"/>
          </a:xfrm>
          <a:prstGeom prst="rect">
            <a:avLst/>
          </a:prstGeom>
        </p:spPr>
        <p:txBody>
          <a:bodyPr/>
          <a:lstStyle>
            <a:lvl1pPr>
              <a:defRPr b="1" sz="4800"/>
            </a:lvl1pPr>
          </a:lstStyle>
          <a:p>
            <a:pPr/>
            <a:r>
              <a:t>ENDOTHELIAL DYSFUNCTION</a:t>
            </a:r>
          </a:p>
        </p:txBody>
      </p:sp>
      <p:sp>
        <p:nvSpPr>
          <p:cNvPr id="226" name="Shape 125"/>
          <p:cNvSpPr txBox="1"/>
          <p:nvPr>
            <p:ph type="body" idx="1"/>
          </p:nvPr>
        </p:nvSpPr>
        <p:spPr>
          <a:xfrm>
            <a:off x="3962400" y="2345016"/>
            <a:ext cx="16459200" cy="10889053"/>
          </a:xfrm>
          <a:prstGeom prst="rect">
            <a:avLst/>
          </a:prstGeom>
        </p:spPr>
        <p:txBody>
          <a:bodyPr/>
          <a:lstStyle/>
          <a:p>
            <a:pPr marL="678941" indent="-678941" defTabSz="1810511">
              <a:spcBef>
                <a:spcPts val="1300"/>
              </a:spcBef>
              <a:buSzTx/>
              <a:buNone/>
              <a:defRPr sz="5742"/>
            </a:pPr>
          </a:p>
          <a:p>
            <a:pPr marL="678941" indent="-678941" defTabSz="1810511">
              <a:spcBef>
                <a:spcPts val="500"/>
              </a:spcBef>
              <a:buSzTx/>
              <a:buNone/>
              <a:defRPr sz="5742"/>
            </a:pPr>
            <a:r>
              <a:t>Definition:</a:t>
            </a:r>
          </a:p>
          <a:p>
            <a:pPr marL="339471" indent="-339471" defTabSz="1810511">
              <a:spcBef>
                <a:spcPts val="500"/>
              </a:spcBef>
              <a:defRPr sz="5742"/>
            </a:pPr>
            <a:r>
              <a:t>An altered phenotype that alters vasoreactivity</a:t>
            </a:r>
          </a:p>
          <a:p>
            <a:pPr marL="339471" indent="-339471" defTabSz="1810511">
              <a:spcBef>
                <a:spcPts val="500"/>
              </a:spcBef>
              <a:defRPr sz="5742"/>
            </a:pPr>
            <a:r>
              <a:t>Or induces a surface that is thrombogenic</a:t>
            </a:r>
          </a:p>
          <a:p>
            <a:pPr marL="339471" indent="-339471" defTabSz="1810511">
              <a:spcBef>
                <a:spcPts val="500"/>
              </a:spcBef>
              <a:defRPr sz="5742"/>
            </a:pPr>
            <a:r>
              <a:t>Or abnormally adhesive to inflammatory cells</a:t>
            </a:r>
          </a:p>
          <a:p>
            <a:pPr marL="678941" indent="-678941" defTabSz="1810511">
              <a:spcBef>
                <a:spcPts val="1300"/>
              </a:spcBef>
              <a:buSzTx/>
              <a:buNone/>
              <a:defRPr sz="5742"/>
            </a:pPr>
          </a:p>
          <a:p>
            <a:pPr marL="678941" indent="-678941" defTabSz="1810511">
              <a:spcBef>
                <a:spcPts val="1300"/>
              </a:spcBef>
              <a:buSzTx/>
              <a:buNone/>
              <a:defRPr sz="5742"/>
            </a:pPr>
          </a:p>
          <a:p>
            <a:pPr marL="678941" indent="-678941" defTabSz="1810511">
              <a:spcBef>
                <a:spcPts val="500"/>
              </a:spcBef>
              <a:buSzTx/>
              <a:buNone/>
              <a:defRPr sz="5742"/>
            </a:pPr>
            <a:r>
              <a:t>It is partly responsible for:</a:t>
            </a:r>
          </a:p>
          <a:p>
            <a:pPr marL="339471" indent="-339471" defTabSz="1810511">
              <a:spcBef>
                <a:spcPts val="500"/>
              </a:spcBef>
              <a:buFontTx/>
              <a:buAutoNum type="arabicPeriod" startAt="1"/>
              <a:defRPr sz="5742"/>
            </a:pPr>
            <a:r>
              <a:t>Initiation of thrombus formation</a:t>
            </a:r>
          </a:p>
          <a:p>
            <a:pPr marL="339471" indent="-339471" defTabSz="1810511">
              <a:spcBef>
                <a:spcPts val="500"/>
              </a:spcBef>
              <a:buFontTx/>
              <a:buAutoNum type="arabicPeriod" startAt="1"/>
              <a:defRPr sz="5742"/>
            </a:pPr>
            <a:r>
              <a:t>Atherosclerosis</a:t>
            </a:r>
          </a:p>
          <a:p>
            <a:pPr marL="339471" indent="-339471" defTabSz="1810511">
              <a:spcBef>
                <a:spcPts val="500"/>
              </a:spcBef>
              <a:buFontTx/>
              <a:buAutoNum type="arabicPeriod" startAt="1"/>
              <a:defRPr sz="5742"/>
            </a:pPr>
            <a:r>
              <a:t>Vascular lesions of hypertension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130"/>
          <p:cNvSpPr txBox="1"/>
          <p:nvPr>
            <p:ph type="title"/>
          </p:nvPr>
        </p:nvSpPr>
        <p:spPr>
          <a:xfrm>
            <a:off x="4419600" y="457200"/>
            <a:ext cx="15544800" cy="1924150"/>
          </a:xfrm>
          <a:prstGeom prst="rect">
            <a:avLst/>
          </a:prstGeom>
        </p:spPr>
        <p:txBody>
          <a:bodyPr/>
          <a:lstStyle>
            <a:lvl1pPr>
              <a:defRPr b="1" sz="5600"/>
            </a:lvl1pPr>
          </a:lstStyle>
          <a:p>
            <a:pPr/>
            <a:r>
              <a:t>SMOOTH MUSCLE</a:t>
            </a:r>
          </a:p>
        </p:txBody>
      </p:sp>
      <p:sp>
        <p:nvSpPr>
          <p:cNvPr id="229" name="Shape 131"/>
          <p:cNvSpPr txBox="1"/>
          <p:nvPr/>
        </p:nvSpPr>
        <p:spPr>
          <a:xfrm>
            <a:off x="4416424" y="1673226"/>
            <a:ext cx="15697202" cy="10359818"/>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p>
            <a:pPr marL="914400" indent="-914400" algn="just" defTabSz="1828800">
              <a:lnSpc>
                <a:spcPct val="125000"/>
              </a:lnSpc>
              <a:spcBef>
                <a:spcPts val="2000"/>
              </a:spcBef>
              <a:defRPr b="0" i="1" sz="6000">
                <a:solidFill>
                  <a:srgbClr val="4F81BD"/>
                </a:solidFill>
                <a:latin typeface="Calibri"/>
                <a:ea typeface="Calibri"/>
                <a:cs typeface="Calibri"/>
                <a:sym typeface="Calibri"/>
              </a:defRPr>
            </a:pPr>
          </a:p>
          <a:p>
            <a:pPr marL="914400" indent="-914400" algn="just" defTabSz="1828800">
              <a:lnSpc>
                <a:spcPct val="125000"/>
              </a:lnSpc>
              <a:spcBef>
                <a:spcPts val="1800"/>
              </a:spcBef>
              <a:defRPr b="0" sz="6000">
                <a:latin typeface="Calibri"/>
                <a:ea typeface="Calibri"/>
                <a:cs typeface="Calibri"/>
                <a:sym typeface="Calibri"/>
              </a:defRPr>
            </a:pPr>
            <a:r>
              <a:t>Smooth muscle cells are able to: </a:t>
            </a:r>
          </a:p>
          <a:p>
            <a:pPr lvl="2" marL="914400" indent="-914400" algn="just" defTabSz="1828800">
              <a:lnSpc>
                <a:spcPct val="125000"/>
              </a:lnSpc>
              <a:spcBef>
                <a:spcPts val="1800"/>
              </a:spcBef>
              <a:defRPr b="0" sz="6000">
                <a:latin typeface="Calibri"/>
                <a:ea typeface="Calibri"/>
                <a:cs typeface="Calibri"/>
                <a:sym typeface="Calibri"/>
              </a:defRPr>
            </a:pPr>
            <a:r>
              <a:t>a) mediate vasoconstriction </a:t>
            </a:r>
          </a:p>
          <a:p>
            <a:pPr lvl="2" marL="914400" indent="-914400" algn="just" defTabSz="1828800">
              <a:lnSpc>
                <a:spcPct val="125000"/>
              </a:lnSpc>
              <a:spcBef>
                <a:spcPts val="1800"/>
              </a:spcBef>
              <a:defRPr b="0" sz="6000">
                <a:latin typeface="Calibri"/>
                <a:ea typeface="Calibri"/>
                <a:cs typeface="Calibri"/>
                <a:sym typeface="Calibri"/>
              </a:defRPr>
            </a:pPr>
            <a:r>
              <a:t>b) mediate vasodilatation </a:t>
            </a:r>
          </a:p>
          <a:p>
            <a:pPr lvl="2" marL="914400" indent="-914400" algn="just" defTabSz="1828800">
              <a:lnSpc>
                <a:spcPct val="125000"/>
              </a:lnSpc>
              <a:spcBef>
                <a:spcPts val="1800"/>
              </a:spcBef>
              <a:defRPr b="0" sz="6000">
                <a:latin typeface="Calibri"/>
                <a:ea typeface="Calibri"/>
                <a:cs typeface="Calibri"/>
                <a:sym typeface="Calibri"/>
              </a:defRPr>
            </a:pPr>
            <a:r>
              <a:t>c) synthesize collagen, elastin, and proteoglycans</a:t>
            </a:r>
          </a:p>
          <a:p>
            <a:pPr lvl="2" marL="914400" indent="-914400" algn="just" defTabSz="1828800">
              <a:lnSpc>
                <a:spcPct val="125000"/>
              </a:lnSpc>
              <a:spcBef>
                <a:spcPts val="1800"/>
              </a:spcBef>
              <a:defRPr b="0" sz="6000">
                <a:latin typeface="Calibri"/>
                <a:ea typeface="Calibri"/>
                <a:cs typeface="Calibri"/>
                <a:sym typeface="Calibri"/>
              </a:defRPr>
            </a:pPr>
            <a:r>
              <a:t>d) elaborate the growth factors and cytokines </a:t>
            </a:r>
          </a:p>
          <a:p>
            <a:pPr lvl="2" marL="914400" indent="-914400" algn="just" defTabSz="1828800">
              <a:lnSpc>
                <a:spcPct val="125000"/>
              </a:lnSpc>
              <a:spcBef>
                <a:spcPts val="1800"/>
              </a:spcBef>
              <a:defRPr b="0" sz="6000">
                <a:latin typeface="Calibri"/>
                <a:ea typeface="Calibri"/>
                <a:cs typeface="Calibri"/>
                <a:sym typeface="Calibri"/>
              </a:defRPr>
            </a:pPr>
            <a:r>
              <a:t>e) proliferate</a:t>
            </a:r>
          </a:p>
          <a:p>
            <a:pPr lvl="2" marL="914400" indent="-914400" algn="just" defTabSz="1828800">
              <a:lnSpc>
                <a:spcPct val="125000"/>
              </a:lnSpc>
              <a:spcBef>
                <a:spcPts val="1800"/>
              </a:spcBef>
              <a:defRPr b="0" sz="6000">
                <a:latin typeface="Calibri"/>
                <a:ea typeface="Calibri"/>
                <a:cs typeface="Calibri"/>
                <a:sym typeface="Calibri"/>
              </a:defRPr>
            </a:pPr>
            <a:r>
              <a:t>f) </a:t>
            </a:r>
            <a:r>
              <a:rPr>
                <a:solidFill>
                  <a:schemeClr val="accent5">
                    <a:hueOff val="-82419"/>
                    <a:satOff val="-9513"/>
                    <a:lumOff val="-16343"/>
                  </a:schemeClr>
                </a:solidFill>
              </a:rPr>
              <a:t>migrate into the intima</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Intimal thickening: A stereotyped response to vascular injury…"/>
          <p:cNvSpPr txBox="1"/>
          <p:nvPr>
            <p:ph type="body" idx="1"/>
          </p:nvPr>
        </p:nvSpPr>
        <p:spPr>
          <a:xfrm>
            <a:off x="3962400" y="1902223"/>
            <a:ext cx="16459200" cy="9911554"/>
          </a:xfrm>
          <a:prstGeom prst="rect">
            <a:avLst/>
          </a:prstGeom>
        </p:spPr>
        <p:txBody>
          <a:bodyPr/>
          <a:lstStyle/>
          <a:p>
            <a:pPr>
              <a:defRPr b="1"/>
            </a:pPr>
            <a:r>
              <a:t>Intimal thickening: A stereotyped response to vascular injury</a:t>
            </a:r>
          </a:p>
          <a:p>
            <a:pPr lvl="2" marL="1600200" indent="-685800"/>
            <a:r>
              <a:t>vascular injury </a:t>
            </a:r>
          </a:p>
          <a:p>
            <a:pPr lvl="3" marL="2057400" indent="-685800">
              <a:buChar char="•"/>
            </a:pPr>
            <a:r>
              <a:t>stimulates smooth muscle cell recruitment and proliferation</a:t>
            </a:r>
          </a:p>
          <a:p>
            <a:pPr lvl="3" marL="2057400" indent="-685800">
              <a:buChar char="•"/>
            </a:pPr>
            <a:r>
              <a:t>matrix synthesis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147"/>
          <p:cNvSpPr txBox="1"/>
          <p:nvPr>
            <p:ph type="body" idx="1"/>
          </p:nvPr>
        </p:nvSpPr>
        <p:spPr>
          <a:xfrm>
            <a:off x="3438018" y="196372"/>
            <a:ext cx="17507964" cy="13323256"/>
          </a:xfrm>
          <a:prstGeom prst="rect">
            <a:avLst/>
          </a:prstGeom>
        </p:spPr>
        <p:txBody>
          <a:bodyPr/>
          <a:lstStyle/>
          <a:p>
            <a:pPr marL="637794" indent="-637794" defTabSz="1700782">
              <a:defRPr sz="4800"/>
            </a:pPr>
          </a:p>
          <a:p>
            <a:pPr marL="318895" indent="-318895" defTabSz="1700782">
              <a:spcBef>
                <a:spcPts val="600"/>
              </a:spcBef>
              <a:defRPr b="1" sz="5200"/>
            </a:pPr>
            <a:r>
              <a:t>Healing of injured vessels include formation of a </a:t>
            </a:r>
            <a:r>
              <a:rPr u="sng"/>
              <a:t>NEOINTIMA</a:t>
            </a:r>
            <a:r>
              <a:t>:</a:t>
            </a:r>
          </a:p>
          <a:p>
            <a:pPr lvl="1" marL="637794" indent="64334" defTabSz="1700782">
              <a:spcBef>
                <a:spcPts val="600"/>
              </a:spcBef>
              <a:buSzTx/>
              <a:buNone/>
              <a:defRPr sz="5200"/>
            </a:pPr>
            <a:r>
              <a:rPr b="1"/>
              <a:t>Endothelial cells</a:t>
            </a:r>
            <a:r>
              <a:t> migrate to denudation areas from </a:t>
            </a:r>
          </a:p>
          <a:p>
            <a:pPr lvl="3" marL="1690496" indent="-318896" defTabSz="1700782">
              <a:spcBef>
                <a:spcPts val="600"/>
              </a:spcBef>
              <a:buFontTx/>
              <a:buAutoNum type="arabicPeriod" startAt="1"/>
              <a:defRPr sz="5200"/>
            </a:pPr>
            <a:r>
              <a:t>Adjacent uninjured areas</a:t>
            </a:r>
          </a:p>
          <a:p>
            <a:pPr lvl="3" marL="1690496" indent="-318896" defTabSz="1700782">
              <a:spcBef>
                <a:spcPts val="600"/>
              </a:spcBef>
              <a:buFontTx/>
              <a:buAutoNum type="arabicPeriod" startAt="1"/>
              <a:defRPr sz="5200"/>
            </a:pPr>
            <a:r>
              <a:t>Circulation precursors</a:t>
            </a:r>
          </a:p>
          <a:p>
            <a:pPr marL="637794" indent="-637794" defTabSz="1700782">
              <a:buFontTx/>
              <a:buAutoNum type="arabicPeriod" startAt="2"/>
              <a:defRPr sz="5200"/>
            </a:pPr>
          </a:p>
          <a:p>
            <a:pPr lvl="1" marL="637794" indent="64334" defTabSz="1700782">
              <a:spcBef>
                <a:spcPts val="600"/>
              </a:spcBef>
              <a:buSzTx/>
              <a:buNone/>
              <a:defRPr sz="5200"/>
            </a:pPr>
            <a:r>
              <a:rPr b="1"/>
              <a:t>Smooth muscle cells </a:t>
            </a:r>
            <a:r>
              <a:t> migrate into the intima from</a:t>
            </a:r>
          </a:p>
          <a:p>
            <a:pPr lvl="3" marL="1690496" indent="-318896" defTabSz="1700782">
              <a:spcBef>
                <a:spcPts val="600"/>
              </a:spcBef>
              <a:buFontTx/>
              <a:buAutoNum type="arabicPeriod" startAt="1"/>
              <a:defRPr sz="5200"/>
            </a:pPr>
            <a:r>
              <a:t>Medial smooth muscles</a:t>
            </a:r>
          </a:p>
          <a:p>
            <a:pPr lvl="3" marL="1690496" indent="-318896" defTabSz="1700782">
              <a:spcBef>
                <a:spcPts val="600"/>
              </a:spcBef>
              <a:buFontTx/>
              <a:buAutoNum type="arabicPeriod" startAt="1"/>
              <a:defRPr sz="5200"/>
            </a:pPr>
            <a:r>
              <a:t>Precursor cells</a:t>
            </a:r>
          </a:p>
          <a:p>
            <a:pPr marL="318895" indent="-318895" defTabSz="1700782">
              <a:spcBef>
                <a:spcPts val="600"/>
              </a:spcBef>
              <a:defRPr sz="5200"/>
            </a:pPr>
            <a:r>
              <a:t>Smooth muscle cells proliferate and synthesize ECM like fibroblasts in wound healing</a:t>
            </a:r>
          </a:p>
          <a:p>
            <a:pPr marL="318895" indent="-318895" defTabSz="1700782">
              <a:spcBef>
                <a:spcPts val="600"/>
              </a:spcBef>
              <a:defRPr sz="5200"/>
            </a:pPr>
          </a:p>
          <a:p>
            <a:pPr marL="318895" indent="-318895" defTabSz="1700782">
              <a:spcBef>
                <a:spcPts val="600"/>
              </a:spcBef>
              <a:defRPr sz="5200">
                <a:solidFill>
                  <a:schemeClr val="accent5">
                    <a:hueOff val="-82419"/>
                    <a:satOff val="-9513"/>
                    <a:lumOff val="-16343"/>
                  </a:schemeClr>
                </a:solidFill>
              </a:defRPr>
            </a:pPr>
            <a:r>
              <a:t>The resulting neointima is completely covered by endothelial cells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PART 1"/>
          <p:cNvSpPr txBox="1"/>
          <p:nvPr>
            <p:ph type="title"/>
          </p:nvPr>
        </p:nvSpPr>
        <p:spPr>
          <a:xfrm>
            <a:off x="3962400" y="184151"/>
            <a:ext cx="9051060" cy="3016251"/>
          </a:xfrm>
          <a:prstGeom prst="rect">
            <a:avLst/>
          </a:prstGeom>
        </p:spPr>
        <p:txBody>
          <a:bodyPr/>
          <a:lstStyle/>
          <a:p>
            <a:pPr/>
            <a:r>
              <a:t>PART 1</a:t>
            </a:r>
          </a:p>
        </p:txBody>
      </p:sp>
      <p:pic>
        <p:nvPicPr>
          <p:cNvPr id="169" name="Screenshot 2020-09-21 at 10.32.46 PM.png" descr="Screenshot 2020-09-21 at 10.32.46 PM.png"/>
          <p:cNvPicPr>
            <a:picLocks noChangeAspect="1"/>
          </p:cNvPicPr>
          <p:nvPr/>
        </p:nvPicPr>
        <p:blipFill>
          <a:blip r:embed="rId2">
            <a:extLst/>
          </a:blip>
          <a:stretch>
            <a:fillRect/>
          </a:stretch>
        </p:blipFill>
        <p:spPr>
          <a:xfrm>
            <a:off x="6735040" y="2476500"/>
            <a:ext cx="9051060" cy="11033977"/>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Screenshot 2020-02-18 at 8.47.02 PM.png" descr="Screenshot 2020-02-18 at 8.47.02 PM.png"/>
          <p:cNvPicPr>
            <a:picLocks noChangeAspect="1"/>
          </p:cNvPicPr>
          <p:nvPr/>
        </p:nvPicPr>
        <p:blipFill>
          <a:blip r:embed="rId2">
            <a:extLst/>
          </a:blip>
          <a:stretch>
            <a:fillRect/>
          </a:stretch>
        </p:blipFill>
        <p:spPr>
          <a:xfrm>
            <a:off x="225114" y="1439660"/>
            <a:ext cx="23933772" cy="1083668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this neointimal response occurs with any form of vascular damage or dysfunction, irrespective of cause…"/>
          <p:cNvSpPr txBox="1"/>
          <p:nvPr>
            <p:ph type="body" sz="half" idx="1"/>
          </p:nvPr>
        </p:nvSpPr>
        <p:spPr>
          <a:xfrm>
            <a:off x="3962400" y="3200400"/>
            <a:ext cx="16459200" cy="6894073"/>
          </a:xfrm>
          <a:prstGeom prst="rect">
            <a:avLst/>
          </a:prstGeom>
        </p:spPr>
        <p:txBody>
          <a:bodyPr/>
          <a:lstStyle/>
          <a:p>
            <a:pPr>
              <a:defRPr b="1"/>
            </a:pPr>
            <a:r>
              <a:t>this neointimal response occurs with any form of vascular damage or dysfunction, irrespective of cause</a:t>
            </a:r>
          </a:p>
          <a:p>
            <a:pPr lvl="5" marL="2971800" indent="-685800" defTabSz="1828800">
              <a:spcBef>
                <a:spcPts val="1400"/>
              </a:spcBef>
              <a:buSzPct val="100000"/>
              <a:buFont typeface="Arial"/>
              <a:defRPr sz="6400">
                <a:latin typeface="Calibri"/>
                <a:ea typeface="Calibri"/>
                <a:cs typeface="Calibri"/>
                <a:sym typeface="Calibri"/>
              </a:defRPr>
            </a:pPr>
            <a:r>
              <a:t>intimal thickening is the stereotypical response of the vessel wall to any insult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Hypertensive vascular disease"/>
          <p:cNvSpPr txBox="1"/>
          <p:nvPr>
            <p:ph type="title"/>
          </p:nvPr>
        </p:nvSpPr>
        <p:spPr>
          <a:prstGeom prst="rect">
            <a:avLst/>
          </a:prstGeom>
        </p:spPr>
        <p:txBody>
          <a:bodyPr/>
          <a:lstStyle>
            <a:lvl1pPr>
              <a:defRPr b="1"/>
            </a:lvl1pPr>
          </a:lstStyle>
          <a:p>
            <a:pPr/>
            <a:r>
              <a:t>Hypertensive vascular disease</a:t>
            </a:r>
          </a:p>
        </p:txBody>
      </p:sp>
      <p:sp>
        <p:nvSpPr>
          <p:cNvPr id="240" name="BP has to be maintained in a narrow range…"/>
          <p:cNvSpPr txBox="1"/>
          <p:nvPr>
            <p:ph type="body" idx="1"/>
          </p:nvPr>
        </p:nvSpPr>
        <p:spPr>
          <a:prstGeom prst="rect">
            <a:avLst/>
          </a:prstGeom>
        </p:spPr>
        <p:txBody>
          <a:bodyPr/>
          <a:lstStyle/>
          <a:p>
            <a:pPr/>
            <a:r>
              <a:t>BP has to be maintained in a narrow range</a:t>
            </a:r>
          </a:p>
          <a:p>
            <a:pPr/>
            <a:r>
              <a:rPr b="1"/>
              <a:t>Hypotension</a:t>
            </a:r>
            <a:r>
              <a:t>-inadequate organ perfusion</a:t>
            </a:r>
          </a:p>
          <a:p>
            <a:pPr lvl="2" marL="1600200" indent="-685800"/>
            <a:r>
              <a:t>tissue dysfunction</a:t>
            </a:r>
          </a:p>
          <a:p>
            <a:pPr lvl="2" marL="1600200" indent="-685800"/>
            <a:r>
              <a:t>death</a:t>
            </a:r>
          </a:p>
          <a:p>
            <a:pPr>
              <a:defRPr b="1"/>
            </a:pPr>
            <a:r>
              <a:t>Hypertension</a:t>
            </a:r>
          </a:p>
          <a:p>
            <a:pPr lvl="2" marL="1600200" indent="-685800"/>
            <a:r>
              <a:t>can result in end organ damage</a:t>
            </a:r>
          </a:p>
          <a:p>
            <a:pPr lvl="2" marL="1600200" indent="-685800"/>
            <a:r>
              <a:t>major risk factor for atherosclerosis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Screenshot 2020-02-18 at 9.16.43 PM.png" descr="Screenshot 2020-02-18 at 9.16.43 PM.png"/>
          <p:cNvPicPr>
            <a:picLocks noChangeAspect="1"/>
          </p:cNvPicPr>
          <p:nvPr/>
        </p:nvPicPr>
        <p:blipFill>
          <a:blip r:embed="rId2">
            <a:extLst/>
          </a:blip>
          <a:stretch>
            <a:fillRect/>
          </a:stretch>
        </p:blipFill>
        <p:spPr>
          <a:xfrm>
            <a:off x="7936172" y="114300"/>
            <a:ext cx="9525001" cy="134874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Normal BP?…"/>
          <p:cNvSpPr txBox="1"/>
          <p:nvPr>
            <p:ph type="body" sz="half" idx="1"/>
          </p:nvPr>
        </p:nvSpPr>
        <p:spPr>
          <a:prstGeom prst="rect">
            <a:avLst/>
          </a:prstGeom>
        </p:spPr>
        <p:txBody>
          <a:bodyPr/>
          <a:lstStyle/>
          <a:p>
            <a:pPr>
              <a:defRPr b="1"/>
            </a:pPr>
            <a:r>
              <a:t>Normal BP?</a:t>
            </a:r>
          </a:p>
          <a:p>
            <a:pPr>
              <a:defRPr b="1"/>
            </a:pPr>
          </a:p>
          <a:p>
            <a:pPr>
              <a:defRPr b="1"/>
            </a:pPr>
          </a:p>
          <a:p>
            <a:pPr>
              <a:defRPr b="1"/>
            </a:pPr>
            <a:r>
              <a:t>Malignant Hypertension?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BLOOD PRESSURE REGULATION"/>
          <p:cNvSpPr txBox="1"/>
          <p:nvPr>
            <p:ph type="body" idx="1"/>
          </p:nvPr>
        </p:nvSpPr>
        <p:spPr>
          <a:xfrm>
            <a:off x="3962400" y="976510"/>
            <a:ext cx="16459200" cy="12739490"/>
          </a:xfrm>
          <a:prstGeom prst="rect">
            <a:avLst/>
          </a:prstGeom>
        </p:spPr>
        <p:txBody>
          <a:bodyPr/>
          <a:lstStyle>
            <a:lvl1pPr>
              <a:defRPr b="1"/>
            </a:lvl1pPr>
          </a:lstStyle>
          <a:p>
            <a:pPr/>
            <a:r>
              <a:t>BLOOD PRESSURE REGULATION</a:t>
            </a:r>
          </a:p>
        </p:txBody>
      </p:sp>
      <p:pic>
        <p:nvPicPr>
          <p:cNvPr id="247" name="Screenshot 2020-02-18 at 9.27.06 PM.png" descr="Screenshot 2020-02-18 at 9.27.06 PM.png"/>
          <p:cNvPicPr>
            <a:picLocks noChangeAspect="1"/>
          </p:cNvPicPr>
          <p:nvPr/>
        </p:nvPicPr>
        <p:blipFill>
          <a:blip r:embed="rId2">
            <a:extLst/>
          </a:blip>
          <a:stretch>
            <a:fillRect/>
          </a:stretch>
        </p:blipFill>
        <p:spPr>
          <a:xfrm>
            <a:off x="3195534" y="3377148"/>
            <a:ext cx="17992932" cy="6961704"/>
          </a:xfrm>
          <a:prstGeom prst="rect">
            <a:avLst/>
          </a:prstGeom>
          <a:ln w="12700">
            <a:miter lim="400000"/>
          </a:ln>
        </p:spPr>
      </p:pic>
      <p:sp>
        <p:nvSpPr>
          <p:cNvPr id="248" name="CO = HR X SV"/>
          <p:cNvSpPr txBox="1"/>
          <p:nvPr/>
        </p:nvSpPr>
        <p:spPr>
          <a:xfrm>
            <a:off x="5197017" y="11551720"/>
            <a:ext cx="6112660" cy="1249474"/>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algn="l" defTabSz="1828800">
              <a:defRPr b="0" sz="7200"/>
            </a:lvl1pPr>
          </a:lstStyle>
          <a:p>
            <a:pPr/>
            <a:r>
              <a:t>CO = HR X SV</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Screenshot 2020-02-18 at 9.40.32 PM.png" descr="Screenshot 2020-02-18 at 9.40.32 PM.png"/>
          <p:cNvPicPr>
            <a:picLocks noChangeAspect="1"/>
          </p:cNvPicPr>
          <p:nvPr/>
        </p:nvPicPr>
        <p:blipFill>
          <a:blip r:embed="rId2">
            <a:extLst/>
          </a:blip>
          <a:stretch>
            <a:fillRect/>
          </a:stretch>
        </p:blipFill>
        <p:spPr>
          <a:xfrm>
            <a:off x="3261999" y="204620"/>
            <a:ext cx="17860002" cy="1330676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PATHOGENESIS OF HYPERTENSION…"/>
          <p:cNvSpPr txBox="1"/>
          <p:nvPr>
            <p:ph type="body" idx="1"/>
          </p:nvPr>
        </p:nvSpPr>
        <p:spPr>
          <a:xfrm>
            <a:off x="3962400" y="720754"/>
            <a:ext cx="16459200" cy="12995246"/>
          </a:xfrm>
          <a:prstGeom prst="rect">
            <a:avLst/>
          </a:prstGeom>
        </p:spPr>
        <p:txBody>
          <a:bodyPr/>
          <a:lstStyle/>
          <a:p>
            <a:pPr>
              <a:defRPr b="1"/>
            </a:pPr>
            <a:r>
              <a:t>PATHOGENESIS OF HYPERTENSION</a:t>
            </a:r>
          </a:p>
          <a:p>
            <a:pPr lvl="1" marL="1143000" indent="-685800">
              <a:buChar char="•"/>
              <a:defRPr b="1"/>
            </a:pPr>
            <a:r>
              <a:t>Primary-</a:t>
            </a:r>
            <a:r>
              <a:rPr b="0"/>
              <a:t>largely unknown (environmental, genetic)</a:t>
            </a:r>
          </a:p>
          <a:p>
            <a:pPr lvl="1" marL="1143000" indent="-685800">
              <a:buChar char="•"/>
              <a:defRPr b="1"/>
            </a:pPr>
            <a:r>
              <a:t>Secondary</a:t>
            </a:r>
          </a:p>
          <a:p>
            <a:pPr lvl="3" marL="2057400" indent="-685800">
              <a:buChar char="•"/>
            </a:pPr>
            <a:r>
              <a:t>renovascular hypertension</a:t>
            </a:r>
          </a:p>
          <a:p>
            <a:pPr lvl="3" marL="2057400" indent="-685800">
              <a:buChar char="•"/>
            </a:pPr>
            <a:r>
              <a:t>single gene disorders eg Liddle syndrome =&gt; gain of fxn mutation in Na channel , with increased distal Na reabsorption</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VASCULAR PATHOLOGY IN HYPERTENSION…"/>
          <p:cNvSpPr txBox="1"/>
          <p:nvPr>
            <p:ph type="body" idx="1"/>
          </p:nvPr>
        </p:nvSpPr>
        <p:spPr>
          <a:xfrm>
            <a:off x="3962400" y="1197059"/>
            <a:ext cx="16459200" cy="12518941"/>
          </a:xfrm>
          <a:prstGeom prst="rect">
            <a:avLst/>
          </a:prstGeom>
        </p:spPr>
        <p:txBody>
          <a:bodyPr/>
          <a:lstStyle/>
          <a:p>
            <a:pPr>
              <a:defRPr b="1"/>
            </a:pPr>
            <a:r>
              <a:t>VASCULAR PATHOLOGY IN HYPERTENSION</a:t>
            </a:r>
          </a:p>
          <a:p>
            <a:pPr lvl="2" marL="1600200" indent="-685800">
              <a:defRPr b="1"/>
            </a:pPr>
            <a:r>
              <a:t>Large vessels</a:t>
            </a:r>
          </a:p>
          <a:p>
            <a:pPr lvl="4" marL="2514600" indent="-685800">
              <a:buChar char="•"/>
            </a:pPr>
            <a:r>
              <a:t>accelerates atherogenesis</a:t>
            </a:r>
          </a:p>
          <a:p>
            <a:pPr lvl="4" marL="2514600" indent="-685800">
              <a:buChar char="•"/>
            </a:pPr>
            <a:r>
              <a:t>degenerative changes in walls</a:t>
            </a:r>
          </a:p>
          <a:p>
            <a:pPr lvl="6" marL="3429000" indent="-685800" defTabSz="1828800">
              <a:spcBef>
                <a:spcPts val="1400"/>
              </a:spcBef>
              <a:buSzPct val="100000"/>
              <a:buFont typeface="Arial"/>
              <a:defRPr sz="6400">
                <a:latin typeface="Calibri"/>
                <a:ea typeface="Calibri"/>
                <a:cs typeface="Calibri"/>
                <a:sym typeface="Calibri"/>
              </a:defRPr>
            </a:pPr>
            <a:r>
              <a:t>results in</a:t>
            </a:r>
          </a:p>
          <a:p>
            <a:pPr lvl="7" marL="3886200" indent="-685800" defTabSz="1828800">
              <a:spcBef>
                <a:spcPts val="1400"/>
              </a:spcBef>
              <a:buSzPct val="100000"/>
              <a:buFont typeface="Arial"/>
              <a:defRPr sz="6400">
                <a:latin typeface="Calibri"/>
                <a:ea typeface="Calibri"/>
                <a:cs typeface="Calibri"/>
                <a:sym typeface="Calibri"/>
              </a:defRPr>
            </a:pPr>
            <a:r>
              <a:t>aortic dissection</a:t>
            </a:r>
          </a:p>
          <a:p>
            <a:pPr lvl="7" marL="3886200" indent="-685800" defTabSz="1828800">
              <a:spcBef>
                <a:spcPts val="1400"/>
              </a:spcBef>
              <a:buSzPct val="100000"/>
              <a:buFont typeface="Arial"/>
              <a:defRPr sz="6400">
                <a:latin typeface="Calibri"/>
                <a:ea typeface="Calibri"/>
                <a:cs typeface="Calibri"/>
                <a:sym typeface="Calibri"/>
              </a:defRPr>
            </a:pPr>
            <a:r>
              <a:t>cerebrovascular hemorrhage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mall blood vessel disease…"/>
          <p:cNvSpPr txBox="1"/>
          <p:nvPr>
            <p:ph type="body" sz="half" idx="1"/>
          </p:nvPr>
        </p:nvSpPr>
        <p:spPr>
          <a:xfrm>
            <a:off x="3962400" y="3196825"/>
            <a:ext cx="16459200" cy="5647638"/>
          </a:xfrm>
          <a:prstGeom prst="rect">
            <a:avLst/>
          </a:prstGeom>
        </p:spPr>
        <p:txBody>
          <a:bodyPr/>
          <a:lstStyle/>
          <a:p>
            <a:pPr lvl="1" marL="1142999" indent="-685799">
              <a:buChar char="•"/>
              <a:defRPr b="1" sz="7800"/>
            </a:pPr>
            <a:r>
              <a:t>Small blood vessel disease</a:t>
            </a:r>
          </a:p>
          <a:p>
            <a:pPr lvl="3" marL="2057400" indent="-685800">
              <a:buChar char="•"/>
              <a:defRPr sz="7800"/>
            </a:pPr>
            <a:r>
              <a:t>hyaline arteriolosclerosis</a:t>
            </a:r>
          </a:p>
          <a:p>
            <a:pPr lvl="3" marL="2057400" indent="-685800">
              <a:buChar char="•"/>
              <a:defRPr sz="7800"/>
            </a:pPr>
            <a:r>
              <a:t>hyperplastic arteriolosclerosis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creenshot 2020-02-18 at 1.14.49 PM.png" descr="Screenshot 2020-02-18 at 1.14.49 PM.png"/>
          <p:cNvPicPr>
            <a:picLocks noChangeAspect="1"/>
          </p:cNvPicPr>
          <p:nvPr/>
        </p:nvPicPr>
        <p:blipFill>
          <a:blip r:embed="rId2">
            <a:extLst/>
          </a:blip>
          <a:stretch>
            <a:fillRect/>
          </a:stretch>
        </p:blipFill>
        <p:spPr>
          <a:xfrm>
            <a:off x="3048000" y="762000"/>
            <a:ext cx="18288000" cy="12192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
          <p:cNvSpPr txBox="1"/>
          <p:nvPr>
            <p:ph type="body" sz="quarter" idx="1"/>
          </p:nvPr>
        </p:nvSpPr>
        <p:spPr>
          <a:xfrm>
            <a:off x="3962400" y="2870929"/>
            <a:ext cx="8080376" cy="3476445"/>
          </a:xfrm>
          <a:prstGeom prst="rect">
            <a:avLst/>
          </a:prstGeom>
        </p:spPr>
        <p:txBody>
          <a:bodyPr/>
          <a:lstStyle/>
          <a:p>
            <a:pPr/>
            <a:r>
              <a:t>?</a:t>
            </a:r>
          </a:p>
          <a:p>
            <a:pPr/>
            <a:r>
              <a:t>“benign hypertension”</a:t>
            </a:r>
          </a:p>
          <a:p>
            <a:pPr/>
            <a:r>
              <a:t>diabetic microangiopathy</a:t>
            </a:r>
          </a:p>
        </p:txBody>
      </p:sp>
      <p:sp>
        <p:nvSpPr>
          <p:cNvPr id="259" name="?…"/>
          <p:cNvSpPr txBox="1"/>
          <p:nvPr/>
        </p:nvSpPr>
        <p:spPr>
          <a:xfrm>
            <a:off x="3962400" y="8020594"/>
            <a:ext cx="8080376" cy="3476445"/>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nchor="b">
            <a:normAutofit fontScale="100000" lnSpcReduction="0"/>
          </a:bodyPr>
          <a:lstStyle/>
          <a:p>
            <a:pPr algn="l" defTabSz="1828800">
              <a:spcBef>
                <a:spcPts val="1000"/>
              </a:spcBef>
              <a:defRPr sz="4800">
                <a:latin typeface="Calibri"/>
                <a:ea typeface="Calibri"/>
                <a:cs typeface="Calibri"/>
                <a:sym typeface="Calibri"/>
              </a:defRPr>
            </a:pPr>
            <a:r>
              <a:t>?</a:t>
            </a:r>
          </a:p>
          <a:p>
            <a:pPr algn="l" defTabSz="1828800">
              <a:spcBef>
                <a:spcPts val="1000"/>
              </a:spcBef>
              <a:defRPr sz="4800">
                <a:latin typeface="Calibri"/>
                <a:ea typeface="Calibri"/>
                <a:cs typeface="Calibri"/>
                <a:sym typeface="Calibri"/>
              </a:defRPr>
            </a:pPr>
            <a:r>
              <a:t>“malignant hypertension”</a:t>
            </a:r>
          </a:p>
        </p:txBody>
      </p:sp>
      <p:pic>
        <p:nvPicPr>
          <p:cNvPr id="260" name="Screenshot 2020-02-19 at 12.37.19 AM.png" descr="Screenshot 2020-02-19 at 12.37.19 AM.png"/>
          <p:cNvPicPr>
            <a:picLocks noChangeAspect="1"/>
          </p:cNvPicPr>
          <p:nvPr/>
        </p:nvPicPr>
        <p:blipFill>
          <a:blip r:embed="rId2">
            <a:extLst/>
          </a:blip>
          <a:stretch>
            <a:fillRect/>
          </a:stretch>
        </p:blipFill>
        <p:spPr>
          <a:xfrm>
            <a:off x="12395362" y="178415"/>
            <a:ext cx="8888383" cy="7053861"/>
          </a:xfrm>
          <a:prstGeom prst="rect">
            <a:avLst/>
          </a:prstGeom>
          <a:ln w="12700">
            <a:miter lim="400000"/>
          </a:ln>
          <a:effectLst>
            <a:reflection blurRad="0" stA="50000" stPos="0" endA="0" endPos="40000" dist="0" dir="5400000" fadeDir="5400000" sx="100000" sy="-100000" kx="0" ky="0" algn="bl" rotWithShape="0"/>
          </a:effectLst>
        </p:spPr>
      </p:pic>
      <p:pic>
        <p:nvPicPr>
          <p:cNvPr id="261" name="Screenshot 2020-02-19 at 12.37.57 AM.png" descr="Screenshot 2020-02-19 at 12.37.57 AM.png"/>
          <p:cNvPicPr>
            <a:picLocks noChangeAspect="1"/>
          </p:cNvPicPr>
          <p:nvPr/>
        </p:nvPicPr>
        <p:blipFill>
          <a:blip r:embed="rId3">
            <a:extLst/>
          </a:blip>
          <a:stretch>
            <a:fillRect/>
          </a:stretch>
        </p:blipFill>
        <p:spPr>
          <a:xfrm>
            <a:off x="12478180" y="7175000"/>
            <a:ext cx="8722747" cy="5829667"/>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10"/>
          <p:cNvSpPr txBox="1"/>
          <p:nvPr>
            <p:ph type="title"/>
          </p:nvPr>
        </p:nvSpPr>
        <p:spPr>
          <a:xfrm>
            <a:off x="3962400" y="549276"/>
            <a:ext cx="16459200" cy="2286003"/>
          </a:xfrm>
          <a:prstGeom prst="rect">
            <a:avLst/>
          </a:prstGeom>
        </p:spPr>
        <p:txBody>
          <a:bodyPr/>
          <a:lstStyle>
            <a:lvl1pPr>
              <a:defRPr b="1" sz="4800"/>
            </a:lvl1pPr>
          </a:lstStyle>
          <a:p>
            <a:pPr/>
            <a:r>
              <a:t>ARTERIOSCLEROSIS</a:t>
            </a:r>
          </a:p>
        </p:txBody>
      </p:sp>
      <p:sp>
        <p:nvSpPr>
          <p:cNvPr id="264" name="Shape 211"/>
          <p:cNvSpPr txBox="1"/>
          <p:nvPr>
            <p:ph type="body" idx="1"/>
          </p:nvPr>
        </p:nvSpPr>
        <p:spPr>
          <a:xfrm>
            <a:off x="3962400" y="3200400"/>
            <a:ext cx="16459200" cy="9051926"/>
          </a:xfrm>
          <a:prstGeom prst="rect">
            <a:avLst/>
          </a:prstGeom>
        </p:spPr>
        <p:txBody>
          <a:bodyPr/>
          <a:lstStyle/>
          <a:p>
            <a:pPr marL="582930" indent="-582930" defTabSz="1554480">
              <a:spcBef>
                <a:spcPts val="1100"/>
              </a:spcBef>
              <a:defRPr sz="2720">
                <a:latin typeface="Comic Sans MS"/>
                <a:ea typeface="Comic Sans MS"/>
                <a:cs typeface="Comic Sans MS"/>
                <a:sym typeface="Comic Sans MS"/>
              </a:defRPr>
            </a:pPr>
          </a:p>
          <a:p>
            <a:pPr marL="582930" indent="-582930" defTabSz="1554480">
              <a:spcBef>
                <a:spcPts val="500"/>
              </a:spcBef>
              <a:buSzTx/>
              <a:buNone/>
              <a:defRPr b="1" sz="4590"/>
            </a:pPr>
            <a:r>
              <a:t>Definition:</a:t>
            </a:r>
          </a:p>
          <a:p>
            <a:pPr marL="291465" indent="-291465" defTabSz="1554480">
              <a:spcBef>
                <a:spcPts val="500"/>
              </a:spcBef>
              <a:defRPr sz="4590"/>
            </a:pPr>
            <a:r>
              <a:t>Means hardening of arteries</a:t>
            </a:r>
          </a:p>
          <a:p>
            <a:pPr marL="291465" indent="-291465" defTabSz="1554480">
              <a:spcBef>
                <a:spcPts val="500"/>
              </a:spcBef>
              <a:defRPr sz="4590"/>
            </a:pPr>
            <a:r>
              <a:t>The term refers to arterial wall thickening and loss of elasticity</a:t>
            </a:r>
          </a:p>
          <a:p>
            <a:pPr marL="582930" indent="-582930" defTabSz="1554480">
              <a:spcBef>
                <a:spcPts val="1100"/>
              </a:spcBef>
              <a:buSzTx/>
              <a:buNone/>
              <a:defRPr sz="4590"/>
            </a:pPr>
          </a:p>
          <a:p>
            <a:pPr marL="582930" indent="-582930" defTabSz="1554480">
              <a:spcBef>
                <a:spcPts val="1100"/>
              </a:spcBef>
              <a:buSzTx/>
              <a:buNone/>
              <a:defRPr sz="4590"/>
            </a:pPr>
          </a:p>
          <a:p>
            <a:pPr marL="582930" indent="-582930" defTabSz="1554480">
              <a:spcBef>
                <a:spcPts val="500"/>
              </a:spcBef>
              <a:buSzTx/>
              <a:buNone/>
              <a:defRPr sz="4590"/>
            </a:pPr>
            <a:r>
              <a:t>There are 3 general patterns:</a:t>
            </a:r>
          </a:p>
          <a:p>
            <a:pPr lvl="2" marL="1068705" indent="-291465" defTabSz="1554480">
              <a:spcBef>
                <a:spcPts val="500"/>
              </a:spcBef>
              <a:buFontTx/>
              <a:buAutoNum type="arabicPeriod" startAt="1"/>
              <a:defRPr sz="4590"/>
            </a:pPr>
            <a:r>
              <a:rPr b="1"/>
              <a:t>Arteriolosclerosis</a:t>
            </a:r>
            <a:r>
              <a:t>-small arteries and arterioles (hyaline and hyperplastic)</a:t>
            </a:r>
          </a:p>
          <a:p>
            <a:pPr lvl="2" marL="1068705" indent="-291465" defTabSz="1554480">
              <a:spcBef>
                <a:spcPts val="500"/>
              </a:spcBef>
              <a:buFontTx/>
              <a:buAutoNum type="arabicPeriod" startAt="1"/>
              <a:defRPr b="1" sz="4590"/>
            </a:pPr>
            <a:r>
              <a:t>Monckeberg medial sclerosis-</a:t>
            </a:r>
            <a:r>
              <a:rPr b="0"/>
              <a:t>calcification of muscular arterial walls</a:t>
            </a:r>
          </a:p>
          <a:p>
            <a:pPr lvl="2" marL="1068705" indent="-291465" defTabSz="1554480">
              <a:spcBef>
                <a:spcPts val="500"/>
              </a:spcBef>
              <a:buFontTx/>
              <a:buAutoNum type="arabicPeriod" startAt="1"/>
              <a:defRPr b="1" sz="4590"/>
            </a:pPr>
            <a:r>
              <a:t>Atherosclerosis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14"/>
          <p:cNvSpPr txBox="1"/>
          <p:nvPr>
            <p:ph type="body" idx="1"/>
          </p:nvPr>
        </p:nvSpPr>
        <p:spPr>
          <a:xfrm>
            <a:off x="3962400" y="3200400"/>
            <a:ext cx="16459200" cy="9051926"/>
          </a:xfrm>
          <a:prstGeom prst="rect">
            <a:avLst/>
          </a:prstGeom>
        </p:spPr>
        <p:txBody>
          <a:bodyPr/>
          <a:lstStyle/>
          <a:p>
            <a:pPr/>
          </a:p>
        </p:txBody>
      </p:sp>
      <p:pic>
        <p:nvPicPr>
          <p:cNvPr id="267" name="image7.png" descr="image7.png"/>
          <p:cNvPicPr>
            <a:picLocks noChangeAspect="1"/>
          </p:cNvPicPr>
          <p:nvPr/>
        </p:nvPicPr>
        <p:blipFill>
          <a:blip r:embed="rId3">
            <a:extLst/>
          </a:blip>
          <a:stretch>
            <a:fillRect/>
          </a:stretch>
        </p:blipFill>
        <p:spPr>
          <a:xfrm>
            <a:off x="3962400" y="2286000"/>
            <a:ext cx="16459200" cy="9144000"/>
          </a:xfrm>
          <a:prstGeom prst="rect">
            <a:avLst/>
          </a:prstGeom>
          <a:ln w="12700">
            <a:solidFill>
              <a:srgbClr val="FF0000"/>
            </a:solidFill>
            <a:miter/>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27"/>
          <p:cNvSpPr txBox="1"/>
          <p:nvPr>
            <p:ph type="title"/>
          </p:nvPr>
        </p:nvSpPr>
        <p:spPr>
          <a:xfrm>
            <a:off x="3962400" y="549276"/>
            <a:ext cx="16459200" cy="2286003"/>
          </a:xfrm>
          <a:prstGeom prst="rect">
            <a:avLst/>
          </a:prstGeom>
        </p:spPr>
        <p:txBody>
          <a:bodyPr/>
          <a:lstStyle>
            <a:lvl1pPr>
              <a:defRPr b="1" sz="4800"/>
            </a:lvl1pPr>
          </a:lstStyle>
          <a:p>
            <a:pPr/>
            <a:r>
              <a:t>ATHEROSCLEROSIS</a:t>
            </a:r>
          </a:p>
        </p:txBody>
      </p:sp>
      <p:sp>
        <p:nvSpPr>
          <p:cNvPr id="272" name="Shape 228"/>
          <p:cNvSpPr txBox="1"/>
          <p:nvPr>
            <p:ph type="body" idx="1"/>
          </p:nvPr>
        </p:nvSpPr>
        <p:spPr>
          <a:xfrm>
            <a:off x="3962400" y="2327504"/>
            <a:ext cx="16459200" cy="11142805"/>
          </a:xfrm>
          <a:prstGeom prst="rect">
            <a:avLst/>
          </a:prstGeom>
        </p:spPr>
        <p:txBody>
          <a:bodyPr/>
          <a:lstStyle/>
          <a:p>
            <a:pPr marL="222199" indent="-222199" defTabSz="592530">
              <a:lnSpc>
                <a:spcPct val="80000"/>
              </a:lnSpc>
              <a:spcBef>
                <a:spcPts val="400"/>
              </a:spcBef>
              <a:defRPr sz="4160"/>
            </a:pPr>
          </a:p>
          <a:p>
            <a:pPr marL="222199" indent="-222199" defTabSz="592530">
              <a:lnSpc>
                <a:spcPct val="80000"/>
              </a:lnSpc>
              <a:spcBef>
                <a:spcPts val="100"/>
              </a:spcBef>
              <a:defRPr sz="4160"/>
            </a:pPr>
            <a:r>
              <a:t>Characterized by an intimal lesions called an </a:t>
            </a:r>
            <a:r>
              <a:rPr b="1"/>
              <a:t>atheromas</a:t>
            </a:r>
            <a:r>
              <a:t>  (atheromatous plaques or atherosclerotic plaques)</a:t>
            </a:r>
          </a:p>
          <a:p>
            <a:pPr marL="222199" indent="-222199" defTabSz="592530">
              <a:lnSpc>
                <a:spcPct val="80000"/>
              </a:lnSpc>
              <a:spcBef>
                <a:spcPts val="400"/>
              </a:spcBef>
              <a:buSzTx/>
              <a:buNone/>
              <a:defRPr sz="4160"/>
            </a:pPr>
          </a:p>
          <a:p>
            <a:pPr marL="222199" indent="-222199" defTabSz="592530">
              <a:lnSpc>
                <a:spcPct val="80000"/>
              </a:lnSpc>
              <a:spcBef>
                <a:spcPts val="400"/>
              </a:spcBef>
              <a:buSzTx/>
              <a:buNone/>
              <a:defRPr sz="4160"/>
            </a:pPr>
          </a:p>
          <a:p>
            <a:pPr marL="222199" indent="-222199" defTabSz="592530">
              <a:lnSpc>
                <a:spcPct val="80000"/>
              </a:lnSpc>
              <a:spcBef>
                <a:spcPts val="400"/>
              </a:spcBef>
              <a:buSzTx/>
              <a:buNone/>
              <a:defRPr sz="4160"/>
            </a:pPr>
          </a:p>
          <a:p>
            <a:pPr marL="222199" indent="-222199" defTabSz="592530">
              <a:lnSpc>
                <a:spcPct val="80000"/>
              </a:lnSpc>
              <a:spcBef>
                <a:spcPts val="100"/>
              </a:spcBef>
              <a:buSzTx/>
              <a:buNone/>
              <a:defRPr sz="4160"/>
            </a:pPr>
            <a:r>
              <a:rPr b="1"/>
              <a:t>An atheroma consists</a:t>
            </a:r>
            <a:r>
              <a:t> of a raised lesion of:</a:t>
            </a:r>
          </a:p>
          <a:p>
            <a:pPr lvl="1" marL="405079" indent="-222199" defTabSz="592530">
              <a:lnSpc>
                <a:spcPct val="80000"/>
              </a:lnSpc>
              <a:spcBef>
                <a:spcPts val="100"/>
              </a:spcBef>
              <a:buFontTx/>
              <a:buAutoNum type="arabicPeriod" startAt="1"/>
              <a:defRPr sz="4160"/>
            </a:pPr>
            <a:r>
              <a:t> Soft, yellow, core of lipid : cholesterol and esters</a:t>
            </a:r>
          </a:p>
          <a:p>
            <a:pPr lvl="1" marL="405079" indent="-222199" defTabSz="592530">
              <a:lnSpc>
                <a:spcPct val="80000"/>
              </a:lnSpc>
              <a:spcBef>
                <a:spcPts val="100"/>
              </a:spcBef>
              <a:buFontTx/>
              <a:buAutoNum type="arabicPeriod" startAt="1"/>
              <a:defRPr sz="4160"/>
            </a:pPr>
            <a:r>
              <a:t> Covered by white fibrous cap</a:t>
            </a:r>
          </a:p>
          <a:p>
            <a:pPr marL="222199" indent="-222199" defTabSz="592530">
              <a:lnSpc>
                <a:spcPct val="80000"/>
              </a:lnSpc>
              <a:spcBef>
                <a:spcPts val="400"/>
              </a:spcBef>
              <a:buSzTx/>
              <a:buNone/>
              <a:defRPr sz="4160"/>
            </a:pPr>
          </a:p>
          <a:p>
            <a:pPr marL="222199" indent="-222199" defTabSz="592530">
              <a:lnSpc>
                <a:spcPct val="80000"/>
              </a:lnSpc>
              <a:spcBef>
                <a:spcPts val="400"/>
              </a:spcBef>
              <a:buSzTx/>
              <a:buNone/>
              <a:defRPr sz="4160"/>
            </a:pPr>
          </a:p>
          <a:p>
            <a:pPr marL="222199" indent="-222199" defTabSz="592530">
              <a:lnSpc>
                <a:spcPct val="80000"/>
              </a:lnSpc>
              <a:spcBef>
                <a:spcPts val="100"/>
              </a:spcBef>
              <a:buSzTx/>
              <a:buNone/>
              <a:defRPr b="1" sz="4160"/>
            </a:pPr>
            <a:r>
              <a:t>Complications:</a:t>
            </a:r>
          </a:p>
          <a:p>
            <a:pPr lvl="1" marL="405079" indent="-222199" defTabSz="592530">
              <a:lnSpc>
                <a:spcPct val="80000"/>
              </a:lnSpc>
              <a:spcBef>
                <a:spcPts val="100"/>
              </a:spcBef>
              <a:buFontTx/>
              <a:buAutoNum type="arabicPeriod" startAt="1"/>
              <a:defRPr sz="4160"/>
            </a:pPr>
            <a:r>
              <a:t> Mechanical </a:t>
            </a:r>
            <a:r>
              <a:rPr b="1"/>
              <a:t>obstruction</a:t>
            </a:r>
            <a:r>
              <a:t> to flow</a:t>
            </a:r>
          </a:p>
          <a:p>
            <a:pPr lvl="1" marL="405079" indent="-222199" defTabSz="592530">
              <a:lnSpc>
                <a:spcPct val="80000"/>
              </a:lnSpc>
              <a:spcBef>
                <a:spcPts val="100"/>
              </a:spcBef>
              <a:buFontTx/>
              <a:buAutoNum type="arabicPeriod" startAt="1"/>
              <a:defRPr b="1" sz="4160"/>
            </a:pPr>
            <a:r>
              <a:t> Rapture</a:t>
            </a:r>
            <a:r>
              <a:rPr b="0"/>
              <a:t> causing vessel thrombosis</a:t>
            </a:r>
          </a:p>
          <a:p>
            <a:pPr lvl="1" marL="405079" indent="-222199" defTabSz="592530">
              <a:lnSpc>
                <a:spcPct val="80000"/>
              </a:lnSpc>
              <a:spcBef>
                <a:spcPts val="100"/>
              </a:spcBef>
              <a:buFontTx/>
              <a:buAutoNum type="arabicPeriod" startAt="1"/>
              <a:defRPr sz="4160"/>
            </a:pPr>
            <a:r>
              <a:t> Weakening media causing </a:t>
            </a:r>
            <a:r>
              <a:rPr b="1"/>
              <a:t>aneurysm formation</a:t>
            </a:r>
          </a:p>
          <a:p>
            <a:pPr marL="222199" indent="-222199" defTabSz="592530">
              <a:lnSpc>
                <a:spcPct val="80000"/>
              </a:lnSpc>
              <a:spcBef>
                <a:spcPts val="400"/>
              </a:spcBef>
              <a:buSzTx/>
              <a:buNone/>
              <a:defRPr sz="4160"/>
            </a:pPr>
          </a:p>
          <a:p>
            <a:pPr marL="222199" indent="-222199" defTabSz="592530">
              <a:lnSpc>
                <a:spcPct val="80000"/>
              </a:lnSpc>
              <a:spcBef>
                <a:spcPts val="400"/>
              </a:spcBef>
              <a:buSzTx/>
              <a:buNone/>
              <a:defRPr sz="4160"/>
            </a:pPr>
          </a:p>
          <a:p>
            <a:pPr marL="222199" indent="-222199" defTabSz="592530">
              <a:lnSpc>
                <a:spcPct val="80000"/>
              </a:lnSpc>
              <a:spcBef>
                <a:spcPts val="400"/>
              </a:spcBef>
              <a:buFontTx/>
              <a:buAutoNum type="arabicPeriod" startAt="1"/>
              <a:defRPr sz="4160"/>
            </a:pPr>
          </a:p>
          <a:p>
            <a:pPr marL="222199" indent="-222199" defTabSz="592530">
              <a:lnSpc>
                <a:spcPct val="80000"/>
              </a:lnSpc>
              <a:spcBef>
                <a:spcPts val="100"/>
              </a:spcBef>
              <a:buSzTx/>
              <a:buNone/>
              <a:defRPr sz="4160"/>
            </a:pPr>
            <a:r>
              <a:t>Coronary artery disease is an important manifestation of this disease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Screenshot 2020-02-20 at 11.50.18 AM.png" descr="Screenshot 2020-02-20 at 11.50.18 AM.png"/>
          <p:cNvPicPr>
            <a:picLocks noChangeAspect="1"/>
          </p:cNvPicPr>
          <p:nvPr/>
        </p:nvPicPr>
        <p:blipFill>
          <a:blip r:embed="rId2">
            <a:extLst/>
          </a:blip>
          <a:stretch>
            <a:fillRect/>
          </a:stretch>
        </p:blipFill>
        <p:spPr>
          <a:xfrm>
            <a:off x="3048000" y="3730121"/>
            <a:ext cx="18288000" cy="6255758"/>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31"/>
          <p:cNvSpPr txBox="1"/>
          <p:nvPr/>
        </p:nvSpPr>
        <p:spPr>
          <a:xfrm>
            <a:off x="4419600" y="2286001"/>
            <a:ext cx="15849600" cy="9534349"/>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p>
            <a:pPr algn="just" defTabSz="1828800">
              <a:lnSpc>
                <a:spcPct val="130000"/>
              </a:lnSpc>
              <a:spcBef>
                <a:spcPts val="800"/>
              </a:spcBef>
              <a:defRPr sz="4600">
                <a:latin typeface="Calibri"/>
                <a:ea typeface="Calibri"/>
                <a:cs typeface="Calibri"/>
                <a:sym typeface="Calibri"/>
              </a:defRPr>
            </a:pPr>
            <a:r>
              <a:t>A) Epidemiology</a:t>
            </a:r>
          </a:p>
          <a:p>
            <a:pPr algn="just" defTabSz="1828800">
              <a:lnSpc>
                <a:spcPct val="130000"/>
              </a:lnSpc>
              <a:spcBef>
                <a:spcPts val="800"/>
              </a:spcBef>
              <a:defRPr b="0" sz="4600">
                <a:latin typeface="Calibri"/>
                <a:ea typeface="Calibri"/>
                <a:cs typeface="Calibri"/>
                <a:sym typeface="Calibri"/>
              </a:defRPr>
            </a:pPr>
            <a:r>
              <a:t>   </a:t>
            </a:r>
          </a:p>
          <a:p>
            <a:pPr algn="just" defTabSz="1828800">
              <a:lnSpc>
                <a:spcPct val="130000"/>
              </a:lnSpc>
              <a:spcBef>
                <a:spcPts val="800"/>
              </a:spcBef>
              <a:buSzPct val="100000"/>
              <a:buFont typeface="Arial"/>
              <a:buChar char="•"/>
              <a:defRPr b="0" sz="4600">
                <a:latin typeface="Calibri"/>
                <a:ea typeface="Calibri"/>
                <a:cs typeface="Calibri"/>
                <a:sym typeface="Calibri"/>
              </a:defRPr>
            </a:pPr>
            <a:r>
              <a:t>Atherosclerosis is virtually ubiquitous among </a:t>
            </a:r>
            <a:r>
              <a:rPr b="1"/>
              <a:t>developed countries</a:t>
            </a:r>
            <a:endParaRPr b="1"/>
          </a:p>
          <a:p>
            <a:pPr algn="just" defTabSz="1828800">
              <a:lnSpc>
                <a:spcPct val="130000"/>
              </a:lnSpc>
              <a:spcBef>
                <a:spcPts val="800"/>
              </a:spcBef>
              <a:defRPr b="0" sz="4600">
                <a:latin typeface="Calibri"/>
                <a:ea typeface="Calibri"/>
                <a:cs typeface="Calibri"/>
                <a:sym typeface="Calibri"/>
              </a:defRPr>
            </a:pPr>
            <a:r>
              <a:t> </a:t>
            </a:r>
          </a:p>
          <a:p>
            <a:pPr algn="just" defTabSz="1828800">
              <a:lnSpc>
                <a:spcPct val="130000"/>
              </a:lnSpc>
              <a:spcBef>
                <a:spcPts val="800"/>
              </a:spcBef>
              <a:buSzPct val="100000"/>
              <a:buFont typeface="Arial"/>
              <a:buChar char="•"/>
              <a:defRPr b="0" sz="4600">
                <a:latin typeface="Calibri"/>
                <a:ea typeface="Calibri"/>
                <a:cs typeface="Calibri"/>
                <a:sym typeface="Calibri"/>
              </a:defRPr>
            </a:pPr>
            <a:r>
              <a:t>  It is much less prevalent in Central and South America, Africa, and Asia.</a:t>
            </a:r>
          </a:p>
          <a:p>
            <a:pPr algn="just" defTabSz="1828800">
              <a:lnSpc>
                <a:spcPct val="130000"/>
              </a:lnSpc>
              <a:spcBef>
                <a:spcPts val="1000"/>
              </a:spcBef>
              <a:buSzPct val="100000"/>
              <a:buFont typeface="Arial"/>
              <a:buChar char="•"/>
              <a:defRPr b="0" sz="4600">
                <a:latin typeface="Calibri"/>
                <a:ea typeface="Calibri"/>
                <a:cs typeface="Calibri"/>
                <a:sym typeface="Calibri"/>
              </a:defRPr>
            </a:pPr>
          </a:p>
          <a:p>
            <a:pPr algn="just" defTabSz="1828800">
              <a:lnSpc>
                <a:spcPct val="130000"/>
              </a:lnSpc>
              <a:spcBef>
                <a:spcPts val="800"/>
              </a:spcBef>
              <a:buSzPct val="100000"/>
              <a:buFont typeface="Arial"/>
              <a:buChar char="•"/>
              <a:defRPr b="0" sz="4600">
                <a:latin typeface="Calibri"/>
                <a:ea typeface="Calibri"/>
                <a:cs typeface="Calibri"/>
                <a:sym typeface="Calibri"/>
              </a:defRPr>
            </a:pPr>
            <a:r>
              <a:t>   Evidences exist that it depends on the </a:t>
            </a:r>
            <a:r>
              <a:rPr b="1"/>
              <a:t>life style and dietary customs.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33"/>
          <p:cNvSpPr txBox="1"/>
          <p:nvPr>
            <p:ph type="title"/>
          </p:nvPr>
        </p:nvSpPr>
        <p:spPr>
          <a:xfrm>
            <a:off x="3962400" y="549275"/>
            <a:ext cx="16459200" cy="1584328"/>
          </a:xfrm>
          <a:prstGeom prst="rect">
            <a:avLst/>
          </a:prstGeom>
        </p:spPr>
        <p:txBody>
          <a:bodyPr/>
          <a:lstStyle/>
          <a:p>
            <a:pPr>
              <a:defRPr sz="4200"/>
            </a:pPr>
            <a:br/>
            <a:r>
              <a:t>EPIDEMIOLOGY</a:t>
            </a:r>
          </a:p>
        </p:txBody>
      </p:sp>
      <p:sp>
        <p:nvSpPr>
          <p:cNvPr id="279" name="Shape 234"/>
          <p:cNvSpPr txBox="1"/>
          <p:nvPr>
            <p:ph type="body" idx="1"/>
          </p:nvPr>
        </p:nvSpPr>
        <p:spPr>
          <a:xfrm>
            <a:off x="3962400" y="2438400"/>
            <a:ext cx="16459200" cy="9813926"/>
          </a:xfrm>
          <a:prstGeom prst="rect">
            <a:avLst/>
          </a:prstGeom>
        </p:spPr>
        <p:txBody>
          <a:bodyPr/>
          <a:lstStyle/>
          <a:p>
            <a:pPr marL="603504" indent="-603504" defTabSz="1609344">
              <a:lnSpc>
                <a:spcPct val="130000"/>
              </a:lnSpc>
              <a:spcBef>
                <a:spcPts val="700"/>
              </a:spcBef>
              <a:buSzTx/>
              <a:buNone/>
              <a:defRPr sz="4576" u="sng"/>
            </a:pPr>
            <a:r>
              <a:t>Risk Factors</a:t>
            </a:r>
          </a:p>
          <a:p>
            <a:pPr marL="603504" indent="-603504" algn="just" defTabSz="1609344">
              <a:spcBef>
                <a:spcPts val="500"/>
              </a:spcBef>
              <a:buSzTx/>
              <a:buNone/>
              <a:defRPr sz="4576"/>
            </a:pPr>
          </a:p>
          <a:p>
            <a:pPr marL="603504" indent="-603504" algn="just" defTabSz="1609344">
              <a:spcBef>
                <a:spcPts val="100"/>
              </a:spcBef>
              <a:buSzTx/>
              <a:buNone/>
              <a:defRPr b="1" sz="4576"/>
            </a:pPr>
            <a:r>
              <a:t>A) Constitutional risk factors- less controllable</a:t>
            </a:r>
          </a:p>
          <a:p>
            <a:pPr marL="301752" indent="-301752" algn="just" defTabSz="1609344">
              <a:spcBef>
                <a:spcPts val="100"/>
              </a:spcBef>
              <a:buFontTx/>
              <a:buAutoNum type="arabicPeriod" startAt="1"/>
              <a:defRPr sz="4576"/>
            </a:pPr>
            <a:r>
              <a:t>Age: </a:t>
            </a:r>
          </a:p>
          <a:p>
            <a:pPr marL="301752" indent="-301752" algn="just" defTabSz="1609344">
              <a:spcBef>
                <a:spcPts val="100"/>
              </a:spcBef>
              <a:defRPr sz="4576"/>
            </a:pPr>
            <a:r>
              <a:t>Advanced age increases risk</a:t>
            </a:r>
          </a:p>
          <a:p>
            <a:pPr marL="603504" indent="-603504" algn="just" defTabSz="1609344">
              <a:spcBef>
                <a:spcPts val="500"/>
              </a:spcBef>
              <a:buFontTx/>
              <a:buAutoNum type="arabicPeriod" startAt="2"/>
              <a:defRPr sz="4576"/>
            </a:pPr>
          </a:p>
          <a:p>
            <a:pPr marL="301752" indent="-301752" algn="just" defTabSz="1609344">
              <a:spcBef>
                <a:spcPts val="100"/>
              </a:spcBef>
              <a:buFontTx/>
              <a:buAutoNum type="arabicPeriod" startAt="2"/>
              <a:defRPr sz="4576"/>
            </a:pPr>
            <a:r>
              <a:t>Sex: </a:t>
            </a:r>
          </a:p>
          <a:p>
            <a:pPr marL="301752" indent="-301752" algn="just" defTabSz="1609344">
              <a:spcBef>
                <a:spcPts val="100"/>
              </a:spcBef>
              <a:defRPr sz="4576"/>
            </a:pPr>
            <a:r>
              <a:t>Male gender is a risk factor</a:t>
            </a:r>
          </a:p>
          <a:p>
            <a:pPr marL="301752" indent="-301752" algn="just" defTabSz="1609344">
              <a:spcBef>
                <a:spcPts val="100"/>
              </a:spcBef>
              <a:defRPr sz="4576"/>
            </a:pPr>
            <a:r>
              <a:t>Premenopausal women are relatively protected, effect of estrogens</a:t>
            </a:r>
          </a:p>
          <a:p>
            <a:pPr marL="603504" indent="-603504" algn="just" defTabSz="1609344">
              <a:spcBef>
                <a:spcPts val="500"/>
              </a:spcBef>
              <a:buFontTx/>
              <a:buAutoNum type="arabicPeriod" startAt="3"/>
              <a:defRPr sz="4576"/>
            </a:pPr>
          </a:p>
          <a:p>
            <a:pPr marL="301752" indent="-301752" algn="just" defTabSz="1609344">
              <a:spcBef>
                <a:spcPts val="100"/>
              </a:spcBef>
              <a:buFontTx/>
              <a:buAutoNum type="arabicPeriod" startAt="3"/>
              <a:defRPr sz="4576"/>
            </a:pPr>
            <a:r>
              <a:t>Genetics </a:t>
            </a:r>
          </a:p>
          <a:p>
            <a:pPr marL="301752" indent="-301752" algn="just" defTabSz="1609344">
              <a:spcBef>
                <a:spcPts val="100"/>
              </a:spcBef>
              <a:defRPr sz="4576"/>
            </a:pPr>
            <a:r>
              <a:t>Familial Hypercholesterolemia accounts for small percentage</a:t>
            </a:r>
          </a:p>
          <a:p>
            <a:pPr marL="301752" indent="-301752" algn="just" defTabSz="1609344">
              <a:spcBef>
                <a:spcPts val="100"/>
              </a:spcBef>
              <a:defRPr sz="4576"/>
            </a:pPr>
            <a:r>
              <a:t>Polymorphisms related to HTN or DM</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36"/>
          <p:cNvSpPr txBox="1"/>
          <p:nvPr>
            <p:ph type="title"/>
          </p:nvPr>
        </p:nvSpPr>
        <p:spPr>
          <a:xfrm>
            <a:off x="3962400" y="549275"/>
            <a:ext cx="16459200" cy="1584328"/>
          </a:xfrm>
          <a:prstGeom prst="rect">
            <a:avLst/>
          </a:prstGeom>
        </p:spPr>
        <p:txBody>
          <a:bodyPr/>
          <a:lstStyle/>
          <a:p>
            <a:pPr>
              <a:defRPr sz="4200"/>
            </a:pPr>
            <a:br/>
            <a:r>
              <a:t>EPIDEMIOLOGY</a:t>
            </a:r>
          </a:p>
        </p:txBody>
      </p:sp>
      <p:sp>
        <p:nvSpPr>
          <p:cNvPr id="282" name="Shape 237"/>
          <p:cNvSpPr txBox="1"/>
          <p:nvPr>
            <p:ph type="body" idx="1"/>
          </p:nvPr>
        </p:nvSpPr>
        <p:spPr>
          <a:xfrm>
            <a:off x="3962400" y="2438400"/>
            <a:ext cx="16459200" cy="9813926"/>
          </a:xfrm>
          <a:prstGeom prst="rect">
            <a:avLst/>
          </a:prstGeom>
        </p:spPr>
        <p:txBody>
          <a:bodyPr/>
          <a:lstStyle/>
          <a:p>
            <a:pPr marL="331652" indent="-331652" algn="just" defTabSz="884406">
              <a:lnSpc>
                <a:spcPct val="90000"/>
              </a:lnSpc>
              <a:spcBef>
                <a:spcPts val="300"/>
              </a:spcBef>
              <a:buSzTx/>
              <a:buNone/>
              <a:defRPr sz="3848"/>
            </a:pPr>
          </a:p>
          <a:p>
            <a:pPr marL="331652" indent="-331652" algn="just" defTabSz="884406">
              <a:lnSpc>
                <a:spcPct val="90000"/>
              </a:lnSpc>
              <a:spcBef>
                <a:spcPts val="100"/>
              </a:spcBef>
              <a:buSzTx/>
              <a:buNone/>
              <a:defRPr sz="3848" u="sng"/>
            </a:pPr>
            <a:r>
              <a:t>B) Modifiable risk factors</a:t>
            </a:r>
          </a:p>
          <a:p>
            <a:pPr lvl="1" marL="403569" indent="-165825" algn="just" defTabSz="884406">
              <a:lnSpc>
                <a:spcPct val="90000"/>
              </a:lnSpc>
              <a:spcBef>
                <a:spcPts val="100"/>
              </a:spcBef>
              <a:buFontTx/>
              <a:buAutoNum type="arabicPeriod" startAt="1"/>
              <a:defRPr sz="3848"/>
            </a:pPr>
            <a:r>
              <a:t>Hyperlipidemia- hypercholesterolemia</a:t>
            </a:r>
          </a:p>
          <a:p>
            <a:pPr lvl="1" marL="403569" indent="-165825" algn="just" defTabSz="884406">
              <a:lnSpc>
                <a:spcPct val="90000"/>
              </a:lnSpc>
              <a:spcBef>
                <a:spcPts val="100"/>
              </a:spcBef>
              <a:buSzPct val="80000"/>
              <a:buFontTx/>
              <a:buAutoNum type="arabicPeriod" startAt="2"/>
              <a:defRPr sz="3848"/>
            </a:pPr>
            <a:r>
              <a:t>Hypertension</a:t>
            </a:r>
          </a:p>
          <a:p>
            <a:pPr lvl="1" marL="403569" indent="-165825" algn="just" defTabSz="884406">
              <a:lnSpc>
                <a:spcPct val="90000"/>
              </a:lnSpc>
              <a:spcBef>
                <a:spcPts val="100"/>
              </a:spcBef>
              <a:buSzPct val="80000"/>
              <a:buFontTx/>
              <a:buAutoNum type="arabicPeriod" startAt="2"/>
              <a:defRPr sz="3848"/>
            </a:pPr>
            <a:r>
              <a:t>Smoking</a:t>
            </a:r>
          </a:p>
          <a:p>
            <a:pPr lvl="1" marL="403569" indent="-165825" algn="just" defTabSz="884406">
              <a:lnSpc>
                <a:spcPct val="90000"/>
              </a:lnSpc>
              <a:spcBef>
                <a:spcPts val="100"/>
              </a:spcBef>
              <a:buSzPct val="80000"/>
              <a:buFontTx/>
              <a:buAutoNum type="arabicPeriod" startAt="2"/>
              <a:defRPr sz="3848"/>
            </a:pPr>
            <a:r>
              <a:t>Diabetes mellitus</a:t>
            </a:r>
          </a:p>
          <a:p>
            <a:pPr marL="331652" indent="-331652" algn="just" defTabSz="884406">
              <a:lnSpc>
                <a:spcPct val="90000"/>
              </a:lnSpc>
              <a:spcBef>
                <a:spcPts val="300"/>
              </a:spcBef>
              <a:buSzPct val="80000"/>
              <a:buFontTx/>
              <a:buAutoNum type="arabicPeriod" startAt="2"/>
              <a:defRPr sz="3848"/>
            </a:pPr>
          </a:p>
          <a:p>
            <a:pPr marL="331652" indent="-331652" algn="just" defTabSz="884406">
              <a:lnSpc>
                <a:spcPct val="90000"/>
              </a:lnSpc>
              <a:spcBef>
                <a:spcPts val="300"/>
              </a:spcBef>
              <a:buSzPct val="80000"/>
              <a:buFontTx/>
              <a:buAutoNum type="arabicPeriod" startAt="3"/>
              <a:defRPr sz="3848"/>
            </a:pPr>
          </a:p>
          <a:p>
            <a:pPr marL="331652" indent="-331652" algn="just" defTabSz="884406">
              <a:lnSpc>
                <a:spcPct val="90000"/>
              </a:lnSpc>
              <a:spcBef>
                <a:spcPts val="100"/>
              </a:spcBef>
              <a:buSzTx/>
              <a:buNone/>
              <a:defRPr sz="3848" u="sng"/>
            </a:pPr>
            <a:r>
              <a:t>Other risk factors</a:t>
            </a:r>
          </a:p>
          <a:p>
            <a:pPr lvl="1" marL="403569" indent="-165825" defTabSz="884406">
              <a:lnSpc>
                <a:spcPct val="90000"/>
              </a:lnSpc>
              <a:spcBef>
                <a:spcPts val="300"/>
              </a:spcBef>
              <a:buFontTx/>
              <a:buAutoNum type="arabicPeriod" startAt="1"/>
              <a:defRPr sz="3848"/>
            </a:pPr>
            <a:r>
              <a:t>Inflammation</a:t>
            </a:r>
          </a:p>
          <a:p>
            <a:pPr lvl="1" marL="403569" indent="-165825" algn="just" defTabSz="884406">
              <a:lnSpc>
                <a:spcPct val="90000"/>
              </a:lnSpc>
              <a:spcBef>
                <a:spcPts val="100"/>
              </a:spcBef>
              <a:buSzPct val="80000"/>
              <a:buFontTx/>
              <a:buAutoNum type="arabicPeriod" startAt="2"/>
              <a:defRPr sz="3848"/>
            </a:pPr>
            <a:r>
              <a:t>Elevated plasma homocysteine, </a:t>
            </a:r>
          </a:p>
          <a:p>
            <a:pPr lvl="1" marL="403569" indent="-165825" algn="just" defTabSz="884406">
              <a:lnSpc>
                <a:spcPct val="90000"/>
              </a:lnSpc>
              <a:spcBef>
                <a:spcPts val="100"/>
              </a:spcBef>
              <a:buSzPct val="80000"/>
              <a:buFontTx/>
              <a:buAutoNum type="arabicPeriod" startAt="2"/>
              <a:defRPr sz="3848"/>
            </a:pPr>
            <a:r>
              <a:t>Metabolic syndrome</a:t>
            </a:r>
          </a:p>
          <a:p>
            <a:pPr lvl="1" marL="403569" indent="-165825" defTabSz="884406">
              <a:lnSpc>
                <a:spcPct val="90000"/>
              </a:lnSpc>
              <a:spcBef>
                <a:spcPts val="300"/>
              </a:spcBef>
              <a:buFontTx/>
              <a:buAutoNum type="arabicPeriod" startAt="4"/>
              <a:defRPr sz="3848"/>
            </a:pPr>
            <a:r>
              <a:t>High levels of Lipoprotein A </a:t>
            </a:r>
          </a:p>
          <a:p>
            <a:pPr lvl="1" marL="403569" indent="-165825" algn="just" defTabSz="884406">
              <a:lnSpc>
                <a:spcPct val="90000"/>
              </a:lnSpc>
              <a:spcBef>
                <a:spcPts val="100"/>
              </a:spcBef>
              <a:buSzPct val="80000"/>
              <a:buFontTx/>
              <a:buAutoNum type="arabicPeriod" startAt="5"/>
              <a:defRPr sz="3848"/>
            </a:pPr>
            <a:r>
              <a:t>Factors affecting hemostasis and thrombosis. </a:t>
            </a:r>
          </a:p>
          <a:p>
            <a:pPr lvl="1" marL="403569" indent="-165825" algn="just" defTabSz="884406">
              <a:lnSpc>
                <a:spcPct val="90000"/>
              </a:lnSpc>
              <a:spcBef>
                <a:spcPts val="100"/>
              </a:spcBef>
              <a:buSzPct val="80000"/>
              <a:buFontTx/>
              <a:buAutoNum type="arabicPeriod" startAt="5"/>
              <a:defRPr sz="3848"/>
            </a:pPr>
            <a:r>
              <a:t>Lack of exercise</a:t>
            </a:r>
          </a:p>
          <a:p>
            <a:pPr lvl="1" marL="403569" indent="-165825" defTabSz="884406">
              <a:lnSpc>
                <a:spcPct val="90000"/>
              </a:lnSpc>
              <a:spcBef>
                <a:spcPts val="300"/>
              </a:spcBef>
              <a:buFontTx/>
              <a:buAutoNum type="arabicPeriod" startAt="7"/>
              <a:defRPr sz="3848"/>
            </a:pPr>
            <a:r>
              <a:t>Competitive stressful life style: type A personality</a:t>
            </a:r>
          </a:p>
          <a:p>
            <a:pPr lvl="1" marL="403569" indent="-165825" defTabSz="884406">
              <a:lnSpc>
                <a:spcPct val="90000"/>
              </a:lnSpc>
              <a:spcBef>
                <a:spcPts val="300"/>
              </a:spcBef>
              <a:buFontTx/>
              <a:buAutoNum type="arabicPeriod" startAt="7"/>
              <a:defRPr sz="3848"/>
            </a:pPr>
            <a:r>
              <a:t>Obesity</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PATHOGENESIS…"/>
          <p:cNvSpPr txBox="1"/>
          <p:nvPr>
            <p:ph type="body" idx="1"/>
          </p:nvPr>
        </p:nvSpPr>
        <p:spPr>
          <a:xfrm>
            <a:off x="4233333" y="1600200"/>
            <a:ext cx="16459201" cy="10515600"/>
          </a:xfrm>
          <a:prstGeom prst="rect">
            <a:avLst/>
          </a:prstGeom>
        </p:spPr>
        <p:txBody>
          <a:bodyPr/>
          <a:lstStyle/>
          <a:p>
            <a:pPr marL="644651" indent="-644651" defTabSz="1719072">
              <a:spcBef>
                <a:spcPts val="1300"/>
              </a:spcBef>
              <a:defRPr b="1" sz="6016"/>
            </a:pPr>
            <a:r>
              <a:t>PATHOGENESIS</a:t>
            </a:r>
          </a:p>
          <a:p>
            <a:pPr lvl="2" marL="1504188" indent="-644651" defTabSz="1719072">
              <a:spcBef>
                <a:spcPts val="1300"/>
              </a:spcBef>
              <a:defRPr sz="6016"/>
            </a:pPr>
            <a:r>
              <a:t>“Response to injury” hypothesis</a:t>
            </a:r>
          </a:p>
          <a:p>
            <a:pPr lvl="3" marL="1933955" indent="-644651" defTabSz="1719072">
              <a:spcBef>
                <a:spcPts val="1300"/>
              </a:spcBef>
              <a:buChar char="•"/>
              <a:defRPr sz="6016"/>
            </a:pPr>
            <a:r>
              <a:t>chronic inflammatory and healing response of the arterial wall to endothelial injury</a:t>
            </a:r>
          </a:p>
          <a:p>
            <a:pPr lvl="3" marL="1933955" indent="-644651" defTabSz="1719072">
              <a:spcBef>
                <a:spcPts val="1300"/>
              </a:spcBef>
              <a:buChar char="•"/>
              <a:defRPr sz="6016"/>
            </a:pPr>
            <a:r>
              <a:t>lesion progression=&gt; interaction of;</a:t>
            </a:r>
          </a:p>
          <a:p>
            <a:pPr lvl="5" marL="2793492" indent="-644651" defTabSz="1719072">
              <a:spcBef>
                <a:spcPts val="1300"/>
              </a:spcBef>
              <a:buSzPct val="100000"/>
              <a:buFont typeface="Arial"/>
              <a:defRPr sz="6016">
                <a:latin typeface="Calibri"/>
                <a:ea typeface="Calibri"/>
                <a:cs typeface="Calibri"/>
                <a:sym typeface="Calibri"/>
              </a:defRPr>
            </a:pPr>
            <a:r>
              <a:t>modified lipoproteins</a:t>
            </a:r>
          </a:p>
          <a:p>
            <a:pPr lvl="5" marL="2793492" indent="-644651" defTabSz="1719072">
              <a:spcBef>
                <a:spcPts val="1300"/>
              </a:spcBef>
              <a:buSzPct val="100000"/>
              <a:buFont typeface="Arial"/>
              <a:defRPr sz="6016">
                <a:latin typeface="Calibri"/>
                <a:ea typeface="Calibri"/>
                <a:cs typeface="Calibri"/>
                <a:sym typeface="Calibri"/>
              </a:defRPr>
            </a:pPr>
            <a:r>
              <a:t>monocyte derive macrophages</a:t>
            </a:r>
          </a:p>
          <a:p>
            <a:pPr lvl="5" marL="2793492" indent="-644651" defTabSz="1719072">
              <a:spcBef>
                <a:spcPts val="1300"/>
              </a:spcBef>
              <a:buSzPct val="100000"/>
              <a:buFont typeface="Arial"/>
              <a:defRPr sz="6016">
                <a:latin typeface="Calibri"/>
                <a:ea typeface="Calibri"/>
                <a:cs typeface="Calibri"/>
                <a:sym typeface="Calibri"/>
              </a:defRPr>
            </a:pPr>
            <a:r>
              <a:t>T lymphocytes</a:t>
            </a:r>
          </a:p>
          <a:p>
            <a:pPr lvl="5" marL="0" indent="1074419" defTabSz="1719072">
              <a:spcBef>
                <a:spcPts val="1300"/>
              </a:spcBef>
              <a:buSzTx/>
              <a:buNone/>
              <a:defRPr sz="6016">
                <a:latin typeface="Calibri"/>
                <a:ea typeface="Calibri"/>
                <a:cs typeface="Calibri"/>
                <a:sym typeface="Calibri"/>
              </a:defRPr>
            </a:pPr>
            <a:r>
              <a:t>        with endothelial cells and smooth muscle cells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Screenshot 2020-02-20 at 7.01.22 PM.png" descr="Screenshot 2020-02-20 at 7.01.22 PM.png"/>
          <p:cNvPicPr>
            <a:picLocks noChangeAspect="1"/>
          </p:cNvPicPr>
          <p:nvPr/>
        </p:nvPicPr>
        <p:blipFill>
          <a:blip r:embed="rId2">
            <a:extLst/>
          </a:blip>
          <a:stretch>
            <a:fillRect/>
          </a:stretch>
        </p:blipFill>
        <p:spPr>
          <a:xfrm>
            <a:off x="7180857" y="-1"/>
            <a:ext cx="10022285" cy="137160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60"/>
          <p:cNvSpPr txBox="1"/>
          <p:nvPr>
            <p:ph type="title"/>
          </p:nvPr>
        </p:nvSpPr>
        <p:spPr>
          <a:xfrm>
            <a:off x="3962400" y="549276"/>
            <a:ext cx="16459200" cy="2286003"/>
          </a:xfrm>
          <a:prstGeom prst="rect">
            <a:avLst/>
          </a:prstGeom>
        </p:spPr>
        <p:txBody>
          <a:bodyPr/>
          <a:lstStyle>
            <a:lvl1pPr>
              <a:defRPr sz="5600"/>
            </a:lvl1pPr>
          </a:lstStyle>
          <a:p>
            <a:pPr/>
            <a:r>
              <a:t>TYPES OF ARTERIES</a:t>
            </a:r>
          </a:p>
        </p:txBody>
      </p:sp>
      <p:sp>
        <p:nvSpPr>
          <p:cNvPr id="174" name="Shape 61"/>
          <p:cNvSpPr txBox="1"/>
          <p:nvPr>
            <p:ph type="body" idx="1"/>
          </p:nvPr>
        </p:nvSpPr>
        <p:spPr>
          <a:xfrm>
            <a:off x="3962400" y="3200400"/>
            <a:ext cx="16459200" cy="9051926"/>
          </a:xfrm>
          <a:prstGeom prst="rect">
            <a:avLst/>
          </a:prstGeom>
        </p:spPr>
        <p:txBody>
          <a:bodyPr/>
          <a:lstStyle/>
          <a:p>
            <a:pPr marL="339471" indent="-339471" defTabSz="1810511">
              <a:spcBef>
                <a:spcPts val="500"/>
              </a:spcBef>
              <a:defRPr b="1" sz="5148">
                <a:latin typeface="Helvetica Neue"/>
                <a:ea typeface="Helvetica Neue"/>
                <a:cs typeface="Helvetica Neue"/>
                <a:sym typeface="Helvetica Neue"/>
              </a:defRPr>
            </a:pPr>
            <a:r>
              <a:t>Based on their size and structure they are divided into:</a:t>
            </a:r>
          </a:p>
          <a:p>
            <a:pPr marL="678942" indent="-678942" defTabSz="1810511">
              <a:spcBef>
                <a:spcPts val="1300"/>
              </a:spcBef>
              <a:buFontTx/>
              <a:buAutoNum type="arabicPeriod" startAt="1"/>
              <a:defRPr sz="5148">
                <a:latin typeface="Helvetica Neue"/>
                <a:ea typeface="Helvetica Neue"/>
                <a:cs typeface="Helvetica Neue"/>
                <a:sym typeface="Helvetica Neue"/>
              </a:defRPr>
            </a:pPr>
          </a:p>
          <a:p>
            <a:pPr lvl="1" marL="792099" indent="-339471" defTabSz="1810511">
              <a:spcBef>
                <a:spcPts val="500"/>
              </a:spcBef>
              <a:buFontTx/>
              <a:buAutoNum type="arabicPeriod" startAt="1"/>
              <a:defRPr sz="5148">
                <a:latin typeface="Helvetica Neue"/>
                <a:ea typeface="Helvetica Neue"/>
                <a:cs typeface="Helvetica Neue"/>
                <a:sym typeface="Helvetica Neue"/>
              </a:defRPr>
            </a:pPr>
            <a:r>
              <a:rPr b="1"/>
              <a:t>Large or elastic arteries</a:t>
            </a:r>
            <a:r>
              <a:t> : aorta and large branches</a:t>
            </a:r>
          </a:p>
          <a:p>
            <a:pPr lvl="1" marL="792099" indent="-339471" defTabSz="1810511">
              <a:spcBef>
                <a:spcPts val="500"/>
              </a:spcBef>
              <a:buFontTx/>
              <a:buAutoNum type="arabicPeriod" startAt="1"/>
              <a:defRPr sz="5148">
                <a:latin typeface="Helvetica Neue"/>
                <a:ea typeface="Helvetica Neue"/>
                <a:cs typeface="Helvetica Neue"/>
                <a:sym typeface="Helvetica Neue"/>
              </a:defRPr>
            </a:pPr>
          </a:p>
          <a:p>
            <a:pPr lvl="1" marL="792099" indent="-339471" defTabSz="1810511">
              <a:spcBef>
                <a:spcPts val="500"/>
              </a:spcBef>
              <a:buFontTx/>
              <a:buAutoNum type="arabicPeriod" startAt="2"/>
              <a:defRPr sz="5148">
                <a:latin typeface="Helvetica Neue"/>
                <a:ea typeface="Helvetica Neue"/>
                <a:cs typeface="Helvetica Neue"/>
                <a:sym typeface="Helvetica Neue"/>
              </a:defRPr>
            </a:pPr>
            <a:r>
              <a:rPr b="1"/>
              <a:t>Muscular or medium sized arteries</a:t>
            </a:r>
            <a:r>
              <a:t>: other branches of aorta- coronary &amp; renal</a:t>
            </a:r>
          </a:p>
          <a:p>
            <a:pPr lvl="1" marL="1131570" indent="-678942" defTabSz="1810511">
              <a:spcBef>
                <a:spcPts val="1300"/>
              </a:spcBef>
              <a:buFontTx/>
              <a:buAutoNum type="arabicPeriod" startAt="2"/>
              <a:defRPr sz="5148">
                <a:latin typeface="Helvetica Neue"/>
                <a:ea typeface="Helvetica Neue"/>
                <a:cs typeface="Helvetica Neue"/>
                <a:sym typeface="Helvetica Neue"/>
              </a:defRPr>
            </a:pPr>
          </a:p>
          <a:p>
            <a:pPr lvl="1" marL="792099" indent="-339471" defTabSz="1810511">
              <a:spcBef>
                <a:spcPts val="500"/>
              </a:spcBef>
              <a:buFontTx/>
              <a:buAutoNum type="arabicPeriod" startAt="3"/>
              <a:defRPr sz="5148">
                <a:latin typeface="Helvetica Neue"/>
                <a:ea typeface="Helvetica Neue"/>
                <a:cs typeface="Helvetica Neue"/>
                <a:sym typeface="Helvetica Neue"/>
              </a:defRPr>
            </a:pPr>
            <a:r>
              <a:rPr b="1"/>
              <a:t>Small arteries</a:t>
            </a:r>
            <a:r>
              <a:t>: small arteries &lt; 2mm diameter &amp; arterioles 20-100um</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Screenshot 2020-02-20 at 7.02.18 PM.png" descr="Screenshot 2020-02-20 at 7.02.18 PM.png"/>
          <p:cNvPicPr>
            <a:picLocks noChangeAspect="1"/>
          </p:cNvPicPr>
          <p:nvPr/>
        </p:nvPicPr>
        <p:blipFill>
          <a:blip r:embed="rId2">
            <a:extLst/>
          </a:blip>
          <a:stretch>
            <a:fillRect/>
          </a:stretch>
        </p:blipFill>
        <p:spPr>
          <a:xfrm>
            <a:off x="5766365" y="793"/>
            <a:ext cx="12851270" cy="13714414"/>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48"/>
          <p:cNvSpPr txBox="1"/>
          <p:nvPr>
            <p:ph type="title"/>
          </p:nvPr>
        </p:nvSpPr>
        <p:spPr>
          <a:xfrm>
            <a:off x="3962400" y="549276"/>
            <a:ext cx="16459200" cy="822326"/>
          </a:xfrm>
          <a:prstGeom prst="rect">
            <a:avLst/>
          </a:prstGeom>
        </p:spPr>
        <p:txBody>
          <a:bodyPr/>
          <a:lstStyle>
            <a:lvl1pPr defTabSz="1792222">
              <a:defRPr b="1" sz="4000"/>
            </a:lvl1pPr>
          </a:lstStyle>
          <a:p>
            <a:pPr/>
            <a:r>
              <a:t>PATHOGENESIS OF ATHEROSCLEROSIS</a:t>
            </a:r>
          </a:p>
        </p:txBody>
      </p:sp>
      <p:sp>
        <p:nvSpPr>
          <p:cNvPr id="291" name="Shape 249"/>
          <p:cNvSpPr txBox="1"/>
          <p:nvPr>
            <p:ph type="body" idx="1"/>
          </p:nvPr>
        </p:nvSpPr>
        <p:spPr>
          <a:xfrm>
            <a:off x="3962400" y="1022350"/>
            <a:ext cx="16459200" cy="12372579"/>
          </a:xfrm>
          <a:prstGeom prst="rect">
            <a:avLst/>
          </a:prstGeom>
        </p:spPr>
        <p:txBody>
          <a:bodyPr/>
          <a:lstStyle/>
          <a:p>
            <a:pPr marL="280422" indent="-280422" defTabSz="747795">
              <a:lnSpc>
                <a:spcPct val="90000"/>
              </a:lnSpc>
              <a:spcBef>
                <a:spcPts val="500"/>
              </a:spcBef>
              <a:defRPr sz="3666"/>
            </a:pPr>
          </a:p>
          <a:p>
            <a:pPr marL="280422" indent="-280422" defTabSz="747795">
              <a:lnSpc>
                <a:spcPct val="90000"/>
              </a:lnSpc>
              <a:spcBef>
                <a:spcPts val="100"/>
              </a:spcBef>
              <a:buSzTx/>
              <a:buNone/>
              <a:defRPr sz="3666"/>
            </a:pPr>
            <a:r>
              <a:t>According to the model, atherosclerosis progresses in the following sequence:</a:t>
            </a:r>
          </a:p>
          <a:p>
            <a:pPr marL="280422" indent="-280422" defTabSz="747795">
              <a:lnSpc>
                <a:spcPct val="90000"/>
              </a:lnSpc>
              <a:spcBef>
                <a:spcPts val="500"/>
              </a:spcBef>
              <a:buFontTx/>
              <a:buAutoNum type="arabicPeriod" startAt="1"/>
              <a:defRPr sz="3666"/>
            </a:pPr>
          </a:p>
          <a:p>
            <a:pPr marL="135376" indent="-135376" defTabSz="747795">
              <a:lnSpc>
                <a:spcPct val="90000"/>
              </a:lnSpc>
              <a:spcBef>
                <a:spcPts val="100"/>
              </a:spcBef>
              <a:buFontTx/>
              <a:buAutoNum type="arabicPeriod" startAt="1"/>
              <a:defRPr b="1" sz="3666" u="sng"/>
            </a:pPr>
            <a:r>
              <a:t>Endothelial injury and dysfunction:</a:t>
            </a:r>
          </a:p>
          <a:p>
            <a:pPr marL="135376" indent="-135376" defTabSz="747795">
              <a:lnSpc>
                <a:spcPct val="90000"/>
              </a:lnSpc>
              <a:spcBef>
                <a:spcPts val="100"/>
              </a:spcBef>
              <a:defRPr sz="3666"/>
            </a:pPr>
            <a:r>
              <a:t>Causes increased permeability, leukocyte adhesion and thrombosis</a:t>
            </a:r>
          </a:p>
          <a:p>
            <a:pPr marL="280422" indent="-280422" defTabSz="747795">
              <a:lnSpc>
                <a:spcPct val="90000"/>
              </a:lnSpc>
              <a:spcBef>
                <a:spcPts val="500"/>
              </a:spcBef>
              <a:defRPr sz="3666"/>
            </a:pPr>
          </a:p>
          <a:p>
            <a:pPr marL="135376" indent="-135376" defTabSz="747795">
              <a:lnSpc>
                <a:spcPct val="90000"/>
              </a:lnSpc>
              <a:spcBef>
                <a:spcPts val="100"/>
              </a:spcBef>
              <a:buFontTx/>
              <a:buAutoNum type="arabicPeriod" startAt="2"/>
              <a:defRPr b="1" sz="3666" u="sng"/>
            </a:pPr>
            <a:r>
              <a:t>Accumulation of lipoproteins in vessel walls </a:t>
            </a:r>
            <a:r>
              <a:rPr u="none"/>
              <a:t>:</a:t>
            </a:r>
          </a:p>
          <a:p>
            <a:pPr marL="135376" indent="-135376" defTabSz="747795">
              <a:lnSpc>
                <a:spcPct val="90000"/>
              </a:lnSpc>
              <a:spcBef>
                <a:spcPts val="100"/>
              </a:spcBef>
              <a:defRPr sz="3666"/>
            </a:pPr>
            <a:r>
              <a:t>LDL and its oxidized forms</a:t>
            </a:r>
          </a:p>
          <a:p>
            <a:pPr marL="280422" indent="-280422" defTabSz="747795">
              <a:lnSpc>
                <a:spcPct val="90000"/>
              </a:lnSpc>
              <a:spcBef>
                <a:spcPts val="500"/>
              </a:spcBef>
              <a:defRPr sz="3666"/>
            </a:pPr>
          </a:p>
          <a:p>
            <a:pPr marL="135376" indent="-135376" defTabSz="747795">
              <a:lnSpc>
                <a:spcPct val="90000"/>
              </a:lnSpc>
              <a:spcBef>
                <a:spcPts val="100"/>
              </a:spcBef>
              <a:buFontTx/>
              <a:buAutoNum type="arabicPeriod" startAt="3"/>
              <a:defRPr b="1" sz="3666" u="sng"/>
            </a:pPr>
            <a:r>
              <a:t>Monocyte adhesion to the endothelium:</a:t>
            </a:r>
          </a:p>
          <a:p>
            <a:pPr marL="135376" indent="-135376" defTabSz="747795">
              <a:lnSpc>
                <a:spcPct val="90000"/>
              </a:lnSpc>
              <a:spcBef>
                <a:spcPts val="100"/>
              </a:spcBef>
              <a:defRPr sz="3666"/>
            </a:pPr>
            <a:r>
              <a:t>Followed by migration into the intima + formation into macrophages &amp; foam cells</a:t>
            </a:r>
          </a:p>
          <a:p>
            <a:pPr marL="280422" indent="-280422" defTabSz="747795">
              <a:lnSpc>
                <a:spcPct val="90000"/>
              </a:lnSpc>
              <a:spcBef>
                <a:spcPts val="500"/>
              </a:spcBef>
              <a:defRPr sz="3666"/>
            </a:pPr>
          </a:p>
          <a:p>
            <a:pPr marL="135376" indent="-135376" defTabSz="747795">
              <a:lnSpc>
                <a:spcPct val="90000"/>
              </a:lnSpc>
              <a:spcBef>
                <a:spcPts val="100"/>
              </a:spcBef>
              <a:buFontTx/>
              <a:buAutoNum type="arabicPeriod" startAt="4"/>
              <a:defRPr b="1" sz="3666" u="sng"/>
            </a:pPr>
            <a:r>
              <a:t>Platelet adhesion:</a:t>
            </a:r>
          </a:p>
          <a:p>
            <a:pPr marL="280422" indent="-280422" defTabSz="747795">
              <a:lnSpc>
                <a:spcPct val="90000"/>
              </a:lnSpc>
              <a:spcBef>
                <a:spcPts val="500"/>
              </a:spcBef>
              <a:buFontTx/>
              <a:buAutoNum type="arabicPeriod" startAt="5"/>
              <a:defRPr sz="3666"/>
            </a:pPr>
          </a:p>
          <a:p>
            <a:pPr marL="135376" indent="-135376" defTabSz="747795">
              <a:lnSpc>
                <a:spcPct val="90000"/>
              </a:lnSpc>
              <a:spcBef>
                <a:spcPts val="100"/>
              </a:spcBef>
              <a:buFontTx/>
              <a:buAutoNum type="arabicPeriod" startAt="5"/>
              <a:defRPr b="1" sz="3666" u="sng"/>
            </a:pPr>
            <a:r>
              <a:t>Factor release:</a:t>
            </a:r>
          </a:p>
          <a:p>
            <a:pPr marL="135376" indent="-135376" defTabSz="747795">
              <a:lnSpc>
                <a:spcPct val="90000"/>
              </a:lnSpc>
              <a:spcBef>
                <a:spcPts val="100"/>
              </a:spcBef>
              <a:defRPr sz="3666"/>
            </a:pPr>
            <a:r>
              <a:t>From activated PLTs, macrophages, vascular wall cells </a:t>
            </a:r>
          </a:p>
          <a:p>
            <a:pPr marL="135376" indent="-135376" defTabSz="747795">
              <a:lnSpc>
                <a:spcPct val="90000"/>
              </a:lnSpc>
              <a:spcBef>
                <a:spcPts val="100"/>
              </a:spcBef>
              <a:defRPr sz="3666"/>
            </a:pPr>
            <a:r>
              <a:t>These induce smooth muscle recruitment from media and circulating precursors</a:t>
            </a:r>
          </a:p>
          <a:p>
            <a:pPr marL="280422" indent="-280422" defTabSz="747795">
              <a:lnSpc>
                <a:spcPct val="90000"/>
              </a:lnSpc>
              <a:spcBef>
                <a:spcPts val="500"/>
              </a:spcBef>
              <a:defRPr sz="3666"/>
            </a:pPr>
          </a:p>
          <a:p>
            <a:pPr marL="135376" indent="-135376" defTabSz="747795">
              <a:lnSpc>
                <a:spcPct val="90000"/>
              </a:lnSpc>
              <a:spcBef>
                <a:spcPts val="100"/>
              </a:spcBef>
              <a:buFontTx/>
              <a:buAutoNum type="arabicPeriod" startAt="6"/>
              <a:defRPr b="1" sz="3666" u="sng"/>
            </a:pPr>
            <a:r>
              <a:t>Smooth muscle activation and ECM production:</a:t>
            </a:r>
          </a:p>
          <a:p>
            <a:pPr marL="280422" indent="-280422" defTabSz="747795">
              <a:lnSpc>
                <a:spcPct val="90000"/>
              </a:lnSpc>
              <a:spcBef>
                <a:spcPts val="500"/>
              </a:spcBef>
              <a:buFontTx/>
              <a:buAutoNum type="arabicPeriod" startAt="7"/>
              <a:defRPr sz="3666" u="sng"/>
            </a:pPr>
          </a:p>
          <a:p>
            <a:pPr marL="135376" indent="-135376" defTabSz="747795">
              <a:lnSpc>
                <a:spcPct val="90000"/>
              </a:lnSpc>
              <a:spcBef>
                <a:spcPts val="100"/>
              </a:spcBef>
              <a:buFontTx/>
              <a:buAutoNum type="arabicPeriod" startAt="7"/>
              <a:defRPr b="1" sz="3666" u="sng"/>
            </a:pPr>
            <a:r>
              <a:t>Lipid accumulation:</a:t>
            </a:r>
          </a:p>
          <a:p>
            <a:pPr marL="135376" indent="-135376" defTabSz="747795">
              <a:lnSpc>
                <a:spcPct val="90000"/>
              </a:lnSpc>
              <a:spcBef>
                <a:spcPts val="100"/>
              </a:spcBef>
              <a:defRPr sz="3666"/>
            </a:pPr>
            <a:r>
              <a:t>Both extracellular and within macrophages and SM cells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Screenshot 2020-02-20 at 5.14.33 PM.png" descr="Screenshot 2020-02-20 at 5.14.33 PM.png"/>
          <p:cNvPicPr>
            <a:picLocks noChangeAspect="1"/>
          </p:cNvPicPr>
          <p:nvPr/>
        </p:nvPicPr>
        <p:blipFill>
          <a:blip r:embed="rId2">
            <a:extLst/>
          </a:blip>
          <a:stretch>
            <a:fillRect/>
          </a:stretch>
        </p:blipFill>
        <p:spPr>
          <a:xfrm>
            <a:off x="3048000" y="172994"/>
            <a:ext cx="18288000" cy="13370011"/>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12.jpg" descr="image12.jpg"/>
          <p:cNvPicPr>
            <a:picLocks noChangeAspect="1"/>
          </p:cNvPicPr>
          <p:nvPr/>
        </p:nvPicPr>
        <p:blipFill>
          <a:blip r:embed="rId2">
            <a:extLst/>
          </a:blip>
          <a:stretch>
            <a:fillRect/>
          </a:stretch>
        </p:blipFill>
        <p:spPr>
          <a:xfrm>
            <a:off x="3193665" y="399289"/>
            <a:ext cx="17996670" cy="1291742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57"/>
          <p:cNvSpPr txBox="1"/>
          <p:nvPr>
            <p:ph type="title"/>
          </p:nvPr>
        </p:nvSpPr>
        <p:spPr>
          <a:xfrm>
            <a:off x="3962400" y="549276"/>
            <a:ext cx="16459200" cy="1640843"/>
          </a:xfrm>
          <a:prstGeom prst="rect">
            <a:avLst/>
          </a:prstGeom>
        </p:spPr>
        <p:txBody>
          <a:bodyPr/>
          <a:lstStyle>
            <a:lvl1pPr defTabSz="1792222">
              <a:defRPr b="1" sz="4000"/>
            </a:lvl1pPr>
          </a:lstStyle>
          <a:p>
            <a:pPr/>
            <a:r>
              <a:t>MORPHOLOGY OF ATHEROSCLEROSIS</a:t>
            </a:r>
          </a:p>
        </p:txBody>
      </p:sp>
      <p:sp>
        <p:nvSpPr>
          <p:cNvPr id="298" name="Shape 258"/>
          <p:cNvSpPr txBox="1"/>
          <p:nvPr>
            <p:ph type="body" idx="1"/>
          </p:nvPr>
        </p:nvSpPr>
        <p:spPr>
          <a:xfrm>
            <a:off x="3962400" y="1524000"/>
            <a:ext cx="16459200" cy="10728326"/>
          </a:xfrm>
          <a:prstGeom prst="rect">
            <a:avLst/>
          </a:prstGeom>
        </p:spPr>
        <p:txBody>
          <a:bodyPr/>
          <a:lstStyle/>
          <a:p>
            <a:pPr>
              <a:buSzTx/>
              <a:buNone/>
              <a:defRPr sz="3200">
                <a:latin typeface="Comic Sans MS"/>
                <a:ea typeface="Comic Sans MS"/>
                <a:cs typeface="Comic Sans MS"/>
                <a:sym typeface="Comic Sans MS"/>
              </a:defRPr>
            </a:pPr>
          </a:p>
          <a:p>
            <a:pPr>
              <a:buSzTx/>
              <a:buNone/>
              <a:defRPr sz="3200">
                <a:latin typeface="Comic Sans MS"/>
                <a:ea typeface="Comic Sans MS"/>
                <a:cs typeface="Comic Sans MS"/>
                <a:sym typeface="Comic Sans MS"/>
              </a:defRPr>
            </a:pPr>
          </a:p>
          <a:p>
            <a:pPr>
              <a:buSzTx/>
              <a:buNone/>
              <a:defRPr sz="3200">
                <a:latin typeface="Comic Sans MS"/>
                <a:ea typeface="Comic Sans MS"/>
                <a:cs typeface="Comic Sans MS"/>
                <a:sym typeface="Comic Sans MS"/>
              </a:defRPr>
            </a:pPr>
          </a:p>
          <a:p>
            <a:pPr>
              <a:buSzTx/>
              <a:buNone/>
              <a:defRPr sz="3200">
                <a:latin typeface="Comic Sans MS"/>
                <a:ea typeface="Comic Sans MS"/>
                <a:cs typeface="Comic Sans MS"/>
                <a:sym typeface="Comic Sans MS"/>
              </a:defRPr>
            </a:pPr>
          </a:p>
          <a:p>
            <a:pPr>
              <a:spcBef>
                <a:spcPts val="600"/>
              </a:spcBef>
              <a:buSzTx/>
              <a:buNone/>
              <a:defRPr sz="3200">
                <a:latin typeface="Comic Sans MS"/>
                <a:ea typeface="Comic Sans MS"/>
                <a:cs typeface="Comic Sans MS"/>
                <a:sym typeface="Comic Sans MS"/>
              </a:defRPr>
            </a:pPr>
            <a:r>
              <a:t>Morphology consists of:</a:t>
            </a:r>
            <a:endParaRPr sz="3600"/>
          </a:p>
          <a:p>
            <a:pPr>
              <a:buFontTx/>
              <a:buAutoNum type="arabicPeriod" startAt="1"/>
              <a:defRPr sz="3200">
                <a:latin typeface="Comic Sans MS"/>
                <a:ea typeface="Comic Sans MS"/>
                <a:cs typeface="Comic Sans MS"/>
                <a:sym typeface="Comic Sans MS"/>
              </a:defRPr>
            </a:pPr>
          </a:p>
          <a:p>
            <a:pPr lvl="2" marL="1257300" indent="-342900">
              <a:spcBef>
                <a:spcPts val="600"/>
              </a:spcBef>
              <a:buFontTx/>
              <a:buAutoNum type="arabicPeriod" startAt="1"/>
              <a:defRPr sz="3200">
                <a:latin typeface="Comic Sans MS"/>
                <a:ea typeface="Comic Sans MS"/>
                <a:cs typeface="Comic Sans MS"/>
                <a:sym typeface="Comic Sans MS"/>
              </a:defRPr>
            </a:pPr>
            <a:r>
              <a:t>Fatty streaks</a:t>
            </a:r>
            <a:endParaRPr sz="3600"/>
          </a:p>
          <a:p>
            <a:pPr lvl="2" marL="1600200" indent="-685800">
              <a:buFontTx/>
              <a:buAutoNum type="arabicPeriod" startAt="1"/>
              <a:defRPr sz="3200">
                <a:latin typeface="Comic Sans MS"/>
                <a:ea typeface="Comic Sans MS"/>
                <a:cs typeface="Comic Sans MS"/>
                <a:sym typeface="Comic Sans MS"/>
              </a:defRPr>
            </a:pPr>
          </a:p>
          <a:p>
            <a:pPr lvl="2" marL="1257300" indent="-342900">
              <a:spcBef>
                <a:spcPts val="600"/>
              </a:spcBef>
              <a:buFontTx/>
              <a:buAutoNum type="arabicPeriod" startAt="2"/>
              <a:defRPr sz="3200">
                <a:latin typeface="Comic Sans MS"/>
                <a:ea typeface="Comic Sans MS"/>
                <a:cs typeface="Comic Sans MS"/>
                <a:sym typeface="Comic Sans MS"/>
              </a:defRPr>
            </a:pPr>
            <a:r>
              <a:t>Atherosclerotic plaque</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260"/>
          <p:cNvSpPr txBox="1"/>
          <p:nvPr>
            <p:ph type="title"/>
          </p:nvPr>
        </p:nvSpPr>
        <p:spPr>
          <a:xfrm>
            <a:off x="3962400" y="549276"/>
            <a:ext cx="16459200" cy="974726"/>
          </a:xfrm>
          <a:prstGeom prst="rect">
            <a:avLst/>
          </a:prstGeom>
        </p:spPr>
        <p:txBody>
          <a:bodyPr/>
          <a:lstStyle>
            <a:lvl1pPr>
              <a:defRPr sz="4800"/>
            </a:lvl1pPr>
          </a:lstStyle>
          <a:p>
            <a:pPr/>
            <a:r>
              <a:t>MORPHOLOGY OF ATHEROSCLEROSIS</a:t>
            </a:r>
          </a:p>
        </p:txBody>
      </p:sp>
      <p:sp>
        <p:nvSpPr>
          <p:cNvPr id="301" name="Shape 261"/>
          <p:cNvSpPr txBox="1"/>
          <p:nvPr>
            <p:ph type="body" idx="1"/>
          </p:nvPr>
        </p:nvSpPr>
        <p:spPr>
          <a:xfrm>
            <a:off x="3175457" y="1405459"/>
            <a:ext cx="18033086" cy="12216145"/>
          </a:xfrm>
          <a:prstGeom prst="rect">
            <a:avLst/>
          </a:prstGeom>
        </p:spPr>
        <p:txBody>
          <a:bodyPr/>
          <a:lstStyle/>
          <a:p>
            <a:pPr marL="583888" indent="-583888" defTabSz="1557038">
              <a:lnSpc>
                <a:spcPct val="80000"/>
              </a:lnSpc>
              <a:spcBef>
                <a:spcPts val="500"/>
              </a:spcBef>
              <a:buSzTx/>
              <a:buNone/>
              <a:defRPr sz="3784"/>
            </a:pPr>
            <a:r>
              <a:t>. </a:t>
            </a:r>
          </a:p>
          <a:p>
            <a:pPr marL="583888" indent="-583888" defTabSz="1557038">
              <a:lnSpc>
                <a:spcPct val="80000"/>
              </a:lnSpc>
              <a:spcBef>
                <a:spcPts val="500"/>
              </a:spcBef>
              <a:buSzTx/>
              <a:buNone/>
              <a:defRPr sz="3784" u="sng"/>
            </a:pPr>
            <a:r>
              <a:t>Fatty streaks:</a:t>
            </a:r>
          </a:p>
          <a:p>
            <a:pPr marL="583888" indent="-583888" defTabSz="1557038">
              <a:lnSpc>
                <a:spcPct val="80000"/>
              </a:lnSpc>
              <a:spcBef>
                <a:spcPts val="500"/>
              </a:spcBef>
              <a:defRPr sz="3784"/>
            </a:pPr>
          </a:p>
          <a:p>
            <a:pPr marL="583888" indent="-583888" defTabSz="1557038">
              <a:lnSpc>
                <a:spcPct val="80000"/>
              </a:lnSpc>
              <a:spcBef>
                <a:spcPts val="500"/>
              </a:spcBef>
              <a:defRPr sz="3784"/>
            </a:pPr>
            <a:r>
              <a:t>Earliest lesions in atherosclerosis</a:t>
            </a:r>
          </a:p>
          <a:p>
            <a:pPr marL="583888" indent="-583888" defTabSz="1557038">
              <a:lnSpc>
                <a:spcPct val="80000"/>
              </a:lnSpc>
              <a:spcBef>
                <a:spcPts val="500"/>
              </a:spcBef>
              <a:defRPr sz="3784"/>
            </a:pPr>
          </a:p>
          <a:p>
            <a:pPr marL="583888" indent="-583888" defTabSz="1557038">
              <a:lnSpc>
                <a:spcPct val="80000"/>
              </a:lnSpc>
              <a:spcBef>
                <a:spcPts val="500"/>
              </a:spcBef>
              <a:defRPr sz="3784"/>
            </a:pPr>
            <a:r>
              <a:t>They are composed of lipid filled foamy macrophages</a:t>
            </a:r>
          </a:p>
          <a:p>
            <a:pPr marL="583888" indent="-583888" defTabSz="1557038">
              <a:lnSpc>
                <a:spcPct val="80000"/>
              </a:lnSpc>
              <a:spcBef>
                <a:spcPts val="500"/>
              </a:spcBef>
              <a:defRPr sz="3784"/>
            </a:pPr>
          </a:p>
          <a:p>
            <a:pPr marL="583888" indent="-583888" defTabSz="1557038">
              <a:lnSpc>
                <a:spcPct val="80000"/>
              </a:lnSpc>
              <a:spcBef>
                <a:spcPts val="500"/>
              </a:spcBef>
              <a:defRPr sz="3784"/>
            </a:pPr>
            <a:r>
              <a:t>Begin as multiple minute flat yellow spots</a:t>
            </a:r>
          </a:p>
          <a:p>
            <a:pPr marL="583888" indent="-583888" defTabSz="1557038">
              <a:lnSpc>
                <a:spcPct val="80000"/>
              </a:lnSpc>
              <a:spcBef>
                <a:spcPts val="500"/>
              </a:spcBef>
              <a:defRPr sz="3784"/>
            </a:pPr>
          </a:p>
          <a:p>
            <a:pPr marL="583888" indent="-583888" defTabSz="1557038">
              <a:lnSpc>
                <a:spcPct val="80000"/>
              </a:lnSpc>
              <a:spcBef>
                <a:spcPts val="500"/>
              </a:spcBef>
              <a:defRPr sz="3784"/>
            </a:pPr>
            <a:r>
              <a:t>They eventually coalesce  into elongated streaks 1cm or more in length</a:t>
            </a:r>
          </a:p>
          <a:p>
            <a:pPr marL="583888" indent="-583888" defTabSz="1557038">
              <a:lnSpc>
                <a:spcPct val="80000"/>
              </a:lnSpc>
              <a:spcBef>
                <a:spcPts val="500"/>
              </a:spcBef>
              <a:defRPr sz="3784"/>
            </a:pPr>
          </a:p>
          <a:p>
            <a:pPr marL="583888" indent="-583888" defTabSz="1557038">
              <a:lnSpc>
                <a:spcPct val="80000"/>
              </a:lnSpc>
              <a:spcBef>
                <a:spcPts val="500"/>
              </a:spcBef>
              <a:defRPr sz="3784"/>
            </a:pPr>
            <a:r>
              <a:t>They do not cause any flow disturbance</a:t>
            </a:r>
          </a:p>
          <a:p>
            <a:pPr marL="583888" indent="-583888" defTabSz="1557038">
              <a:lnSpc>
                <a:spcPct val="80000"/>
              </a:lnSpc>
              <a:spcBef>
                <a:spcPts val="500"/>
              </a:spcBef>
              <a:defRPr sz="3784"/>
            </a:pPr>
          </a:p>
          <a:p>
            <a:pPr marL="583888" indent="-583888" defTabSz="1557038">
              <a:lnSpc>
                <a:spcPct val="80000"/>
              </a:lnSpc>
              <a:spcBef>
                <a:spcPts val="500"/>
              </a:spcBef>
              <a:defRPr sz="3784"/>
            </a:pPr>
            <a:r>
              <a:t>Can be seen in infants less than 1 year old</a:t>
            </a:r>
          </a:p>
          <a:p>
            <a:pPr marL="583888" indent="-583888" defTabSz="1557038">
              <a:lnSpc>
                <a:spcPct val="80000"/>
              </a:lnSpc>
              <a:spcBef>
                <a:spcPts val="500"/>
              </a:spcBef>
              <a:defRPr sz="3784"/>
            </a:pPr>
          </a:p>
          <a:p>
            <a:pPr marL="583888" indent="-583888" defTabSz="1557038">
              <a:lnSpc>
                <a:spcPct val="80000"/>
              </a:lnSpc>
              <a:spcBef>
                <a:spcPts val="500"/>
              </a:spcBef>
              <a:defRPr sz="3784"/>
            </a:pPr>
            <a:r>
              <a:t>Seen in all children older than 10 years</a:t>
            </a:r>
          </a:p>
          <a:p>
            <a:pPr marL="583888" indent="-583888" defTabSz="1557038">
              <a:lnSpc>
                <a:spcPct val="80000"/>
              </a:lnSpc>
              <a:spcBef>
                <a:spcPts val="500"/>
              </a:spcBef>
              <a:defRPr sz="3784"/>
            </a:pPr>
          </a:p>
          <a:p>
            <a:pPr marL="583888" indent="-583888" defTabSz="1557038">
              <a:lnSpc>
                <a:spcPct val="80000"/>
              </a:lnSpc>
              <a:spcBef>
                <a:spcPts val="500"/>
              </a:spcBef>
              <a:defRPr sz="3784"/>
            </a:pPr>
            <a:r>
              <a:t>Relationship to atherosclerotic plaque is not clear</a:t>
            </a:r>
          </a:p>
          <a:p>
            <a:pPr marL="583888" indent="-583888" defTabSz="1557038">
              <a:lnSpc>
                <a:spcPct val="80000"/>
              </a:lnSpc>
              <a:spcBef>
                <a:spcPts val="500"/>
              </a:spcBef>
              <a:defRPr sz="3784"/>
            </a:pPr>
          </a:p>
          <a:p>
            <a:pPr marL="583888" indent="-583888" defTabSz="1557038">
              <a:lnSpc>
                <a:spcPct val="80000"/>
              </a:lnSpc>
              <a:spcBef>
                <a:spcPts val="500"/>
              </a:spcBef>
              <a:defRPr sz="3784"/>
            </a:pPr>
            <a:r>
              <a:t>Coronary fatty streaks form during adolescence</a:t>
            </a:r>
          </a:p>
          <a:p>
            <a:pPr marL="583888" indent="-583888" defTabSz="1557038">
              <a:lnSpc>
                <a:spcPct val="80000"/>
              </a:lnSpc>
              <a:spcBef>
                <a:spcPts val="500"/>
              </a:spcBef>
              <a:defRPr sz="3784"/>
            </a:pPr>
          </a:p>
          <a:p>
            <a:pPr marL="583888" indent="-583888" defTabSz="1557038">
              <a:lnSpc>
                <a:spcPct val="80000"/>
              </a:lnSpc>
              <a:spcBef>
                <a:spcPts val="500"/>
              </a:spcBef>
              <a:defRPr sz="3784"/>
            </a:pPr>
            <a:r>
              <a:t>They are found on same anatomic location as atherosclerotic plaques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image13.png" descr="image13.png"/>
          <p:cNvPicPr>
            <a:picLocks noChangeAspect="1"/>
          </p:cNvPicPr>
          <p:nvPr/>
        </p:nvPicPr>
        <p:blipFill>
          <a:blip r:embed="rId3">
            <a:extLst/>
          </a:blip>
          <a:stretch>
            <a:fillRect/>
          </a:stretch>
        </p:blipFill>
        <p:spPr>
          <a:xfrm>
            <a:off x="5486400" y="0"/>
            <a:ext cx="15849600" cy="13677900"/>
          </a:xfrm>
          <a:prstGeom prst="rect">
            <a:avLst/>
          </a:prstGeom>
          <a:ln w="12700">
            <a:miter lim="400000"/>
          </a:ln>
        </p:spPr>
      </p:pic>
      <p:pic>
        <p:nvPicPr>
          <p:cNvPr id="304" name="image13.png" descr="image13.png"/>
          <p:cNvPicPr>
            <a:picLocks noChangeAspect="1"/>
          </p:cNvPicPr>
          <p:nvPr/>
        </p:nvPicPr>
        <p:blipFill>
          <a:blip r:embed="rId3">
            <a:extLst/>
          </a:blip>
          <a:stretch>
            <a:fillRect/>
          </a:stretch>
        </p:blipFill>
        <p:spPr>
          <a:xfrm>
            <a:off x="3505200" y="0"/>
            <a:ext cx="17830800" cy="13677900"/>
          </a:xfrm>
          <a:prstGeom prst="rect">
            <a:avLst/>
          </a:prstGeom>
          <a:ln w="12700">
            <a:miter lim="400000"/>
          </a:ln>
        </p:spPr>
      </p:pic>
      <p:sp>
        <p:nvSpPr>
          <p:cNvPr id="305" name="Shape 265"/>
          <p:cNvSpPr txBox="1"/>
          <p:nvPr/>
        </p:nvSpPr>
        <p:spPr>
          <a:xfrm>
            <a:off x="3657600" y="9753602"/>
            <a:ext cx="7467600" cy="1902536"/>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p>
            <a:pPr defTabSz="1828800">
              <a:spcBef>
                <a:spcPts val="2800"/>
              </a:spcBef>
              <a:defRPr b="0" sz="4800">
                <a:latin typeface="Calibri"/>
                <a:ea typeface="Calibri"/>
                <a:cs typeface="Calibri"/>
                <a:sym typeface="Calibri"/>
              </a:defRPr>
            </a:pPr>
            <a:r>
              <a:t>FATTY</a:t>
            </a:r>
          </a:p>
          <a:p>
            <a:pPr defTabSz="1828800">
              <a:spcBef>
                <a:spcPts val="2800"/>
              </a:spcBef>
              <a:defRPr b="0" sz="4800">
                <a:latin typeface="Calibri"/>
                <a:ea typeface="Calibri"/>
                <a:cs typeface="Calibri"/>
                <a:sym typeface="Calibri"/>
              </a:defRPr>
            </a:pPr>
            <a:r>
              <a:t>STREAKS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269"/>
          <p:cNvSpPr txBox="1"/>
          <p:nvPr>
            <p:ph type="title"/>
          </p:nvPr>
        </p:nvSpPr>
        <p:spPr>
          <a:xfrm>
            <a:off x="3962400" y="549276"/>
            <a:ext cx="16459200" cy="822326"/>
          </a:xfrm>
          <a:prstGeom prst="rect">
            <a:avLst/>
          </a:prstGeom>
        </p:spPr>
        <p:txBody>
          <a:bodyPr/>
          <a:lstStyle>
            <a:lvl1pPr defTabSz="1792222">
              <a:defRPr sz="4000"/>
            </a:lvl1pPr>
          </a:lstStyle>
          <a:p>
            <a:pPr/>
            <a:r>
              <a:t>MORPHOLOGY OF ATHEROSCLEROSIS</a:t>
            </a:r>
          </a:p>
        </p:txBody>
      </p:sp>
      <p:sp>
        <p:nvSpPr>
          <p:cNvPr id="310" name="Shape 270"/>
          <p:cNvSpPr txBox="1"/>
          <p:nvPr>
            <p:ph type="body" idx="1"/>
          </p:nvPr>
        </p:nvSpPr>
        <p:spPr>
          <a:xfrm>
            <a:off x="3962400" y="1524000"/>
            <a:ext cx="16459200" cy="11430000"/>
          </a:xfrm>
          <a:prstGeom prst="rect">
            <a:avLst/>
          </a:prstGeom>
        </p:spPr>
        <p:txBody>
          <a:bodyPr/>
          <a:lstStyle/>
          <a:p>
            <a:pPr marL="644992" indent="-644992" defTabSz="1719984">
              <a:spcBef>
                <a:spcPts val="1300"/>
              </a:spcBef>
              <a:defRPr sz="4180"/>
            </a:pPr>
          </a:p>
          <a:p>
            <a:pPr marL="644992" indent="-644992" defTabSz="1719984">
              <a:spcBef>
                <a:spcPts val="1300"/>
              </a:spcBef>
              <a:buSzTx/>
              <a:buNone/>
              <a:defRPr sz="4180" u="sng"/>
            </a:pPr>
          </a:p>
          <a:p>
            <a:pPr marL="644992" indent="-644992" defTabSz="1719984">
              <a:spcBef>
                <a:spcPts val="500"/>
              </a:spcBef>
              <a:buSzTx/>
              <a:buNone/>
              <a:defRPr sz="4180" u="sng"/>
            </a:pPr>
            <a:r>
              <a:t>Atherosclerotic plaque:</a:t>
            </a:r>
          </a:p>
          <a:p>
            <a:pPr marL="644992" indent="-644992" defTabSz="1719984">
              <a:spcBef>
                <a:spcPts val="1300"/>
              </a:spcBef>
              <a:defRPr sz="4180"/>
            </a:pPr>
          </a:p>
          <a:p>
            <a:pPr marL="644992" indent="-644992" defTabSz="1719984">
              <a:spcBef>
                <a:spcPts val="500"/>
              </a:spcBef>
              <a:buSzTx/>
              <a:buNone/>
              <a:defRPr sz="4180"/>
            </a:pPr>
            <a:r>
              <a:t>The key processes are:</a:t>
            </a:r>
          </a:p>
          <a:p>
            <a:pPr marL="322496" indent="-322496" defTabSz="1719984">
              <a:spcBef>
                <a:spcPts val="500"/>
              </a:spcBef>
              <a:buFontTx/>
              <a:buAutoNum type="arabicPeriod" startAt="1"/>
              <a:defRPr sz="4180"/>
            </a:pPr>
            <a:r>
              <a:t>Intimal thickening</a:t>
            </a:r>
          </a:p>
          <a:p>
            <a:pPr marL="322496" indent="-322496" defTabSz="1719984">
              <a:spcBef>
                <a:spcPts val="500"/>
              </a:spcBef>
              <a:buFontTx/>
              <a:buAutoNum type="arabicPeriod" startAt="1"/>
              <a:defRPr sz="4180"/>
            </a:pPr>
            <a:r>
              <a:t>Lipid accumulation</a:t>
            </a:r>
          </a:p>
          <a:p>
            <a:pPr marL="322496" indent="-322496" defTabSz="1719984">
              <a:spcBef>
                <a:spcPts val="500"/>
              </a:spcBef>
              <a:buFontTx/>
              <a:buAutoNum type="arabicPeriod" startAt="1"/>
              <a:defRPr sz="4180"/>
            </a:pPr>
          </a:p>
          <a:p>
            <a:pPr marL="644992" indent="-644992" defTabSz="1719984">
              <a:spcBef>
                <a:spcPts val="500"/>
              </a:spcBef>
              <a:buSzTx/>
              <a:buNone/>
              <a:defRPr sz="4180"/>
            </a:pPr>
            <a:r>
              <a:t>Grossly:</a:t>
            </a:r>
          </a:p>
          <a:p>
            <a:pPr marL="322496" indent="-322496" defTabSz="1719984">
              <a:spcBef>
                <a:spcPts val="500"/>
              </a:spcBef>
              <a:buFontTx/>
              <a:buAutoNum type="arabicPeriod" startAt="1"/>
              <a:defRPr sz="4180"/>
            </a:pPr>
            <a:r>
              <a:t>They impinge on lumen of arteries</a:t>
            </a:r>
          </a:p>
          <a:p>
            <a:pPr marL="322496" indent="-322496" defTabSz="1719984">
              <a:spcBef>
                <a:spcPts val="500"/>
              </a:spcBef>
              <a:buFontTx/>
              <a:buAutoNum type="arabicPeriod" startAt="1"/>
              <a:defRPr sz="4180"/>
            </a:pPr>
            <a:r>
              <a:t>Appear white to yellow</a:t>
            </a:r>
          </a:p>
          <a:p>
            <a:pPr marL="322496" indent="-322496" defTabSz="1719984">
              <a:spcBef>
                <a:spcPts val="500"/>
              </a:spcBef>
              <a:buFontTx/>
              <a:buAutoNum type="arabicPeriod" startAt="1"/>
              <a:defRPr sz="4180"/>
            </a:pPr>
            <a:r>
              <a:t>Superimposed thrombus over ulcerated plaque is red brown</a:t>
            </a:r>
          </a:p>
          <a:p>
            <a:pPr marL="322496" indent="-322496" defTabSz="1719984">
              <a:spcBef>
                <a:spcPts val="500"/>
              </a:spcBef>
              <a:buFontTx/>
              <a:buAutoNum type="arabicPeriod" startAt="1"/>
              <a:defRPr sz="4180"/>
            </a:pPr>
            <a:r>
              <a:t>Plaques are 0.3 to 1.5 diameter. They may coalesce to form larger masses</a:t>
            </a:r>
          </a:p>
          <a:p>
            <a:pPr marL="322496" indent="-322496" defTabSz="1719984">
              <a:spcBef>
                <a:spcPts val="500"/>
              </a:spcBef>
              <a:buFontTx/>
              <a:buAutoNum type="arabicPeriod" startAt="1"/>
              <a:defRPr sz="4180"/>
            </a:pPr>
            <a:r>
              <a:t>Only involve a portion of any given artery and rarely circumferential (eccentric)</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272"/>
          <p:cNvSpPr txBox="1"/>
          <p:nvPr/>
        </p:nvSpPr>
        <p:spPr>
          <a:xfrm>
            <a:off x="4030133" y="12378269"/>
            <a:ext cx="15697201" cy="1295119"/>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lvl1pPr defTabSz="1828800">
              <a:spcBef>
                <a:spcPts val="5200"/>
              </a:spcBef>
              <a:defRPr sz="8800">
                <a:latin typeface="Calibri"/>
                <a:ea typeface="Calibri"/>
                <a:cs typeface="Calibri"/>
                <a:sym typeface="Calibri"/>
              </a:defRPr>
            </a:lvl1pPr>
          </a:lstStyle>
          <a:p>
            <a:pPr/>
            <a:r>
              <a:t>MILD        ADVANCED</a:t>
            </a:r>
          </a:p>
        </p:txBody>
      </p:sp>
      <p:pic>
        <p:nvPicPr>
          <p:cNvPr id="313" name="image14.png" descr="image14.png"/>
          <p:cNvPicPr>
            <a:picLocks noChangeAspect="1"/>
          </p:cNvPicPr>
          <p:nvPr/>
        </p:nvPicPr>
        <p:blipFill>
          <a:blip r:embed="rId2">
            <a:extLst/>
          </a:blip>
          <a:stretch>
            <a:fillRect/>
          </a:stretch>
        </p:blipFill>
        <p:spPr>
          <a:xfrm>
            <a:off x="4142224" y="63677"/>
            <a:ext cx="15473019" cy="11848599"/>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275"/>
          <p:cNvSpPr txBox="1"/>
          <p:nvPr>
            <p:ph type="title"/>
          </p:nvPr>
        </p:nvSpPr>
        <p:spPr>
          <a:xfrm>
            <a:off x="3962400" y="549276"/>
            <a:ext cx="16459200" cy="822326"/>
          </a:xfrm>
          <a:prstGeom prst="rect">
            <a:avLst/>
          </a:prstGeom>
        </p:spPr>
        <p:txBody>
          <a:bodyPr/>
          <a:lstStyle>
            <a:lvl1pPr defTabSz="1792222">
              <a:defRPr b="1" sz="4000"/>
            </a:lvl1pPr>
          </a:lstStyle>
          <a:p>
            <a:pPr/>
            <a:r>
              <a:t>MORPHOLOGY OF ATHEROSCLEROSIS</a:t>
            </a:r>
          </a:p>
        </p:txBody>
      </p:sp>
      <p:sp>
        <p:nvSpPr>
          <p:cNvPr id="316" name="Shape 276"/>
          <p:cNvSpPr txBox="1"/>
          <p:nvPr>
            <p:ph type="body" idx="1"/>
          </p:nvPr>
        </p:nvSpPr>
        <p:spPr>
          <a:xfrm>
            <a:off x="3962400" y="1524000"/>
            <a:ext cx="16459200" cy="11430000"/>
          </a:xfrm>
          <a:prstGeom prst="rect">
            <a:avLst/>
          </a:prstGeom>
        </p:spPr>
        <p:txBody>
          <a:bodyPr/>
          <a:lstStyle/>
          <a:p>
            <a:pPr marL="559612" indent="-559612" defTabSz="1492299">
              <a:spcBef>
                <a:spcPts val="500"/>
              </a:spcBef>
              <a:buSzTx/>
              <a:buNone/>
              <a:defRPr sz="4420" u="sng"/>
            </a:pPr>
            <a:r>
              <a:t>Atherosclerotic plaque:</a:t>
            </a:r>
          </a:p>
          <a:p>
            <a:pPr marL="559612" indent="-559612" defTabSz="1492299">
              <a:spcBef>
                <a:spcPts val="1100"/>
              </a:spcBef>
              <a:buSzTx/>
              <a:buNone/>
              <a:defRPr sz="4420"/>
            </a:pPr>
          </a:p>
          <a:p>
            <a:pPr marL="559612" indent="-559612" defTabSz="1492299">
              <a:spcBef>
                <a:spcPts val="500"/>
              </a:spcBef>
              <a:buSzTx/>
              <a:buNone/>
              <a:defRPr sz="4420"/>
            </a:pPr>
            <a:r>
              <a:t>The most commonly affected in descending order are</a:t>
            </a:r>
          </a:p>
          <a:p>
            <a:pPr lvl="1" marL="668426" indent="-279806" defTabSz="1492299">
              <a:spcBef>
                <a:spcPts val="500"/>
              </a:spcBef>
              <a:buFontTx/>
              <a:buAutoNum type="arabicPeriod" startAt="1"/>
              <a:defRPr sz="4420"/>
            </a:pPr>
            <a:r>
              <a:t>Abdominal aorta</a:t>
            </a:r>
          </a:p>
          <a:p>
            <a:pPr lvl="1" marL="668426" indent="-279806" defTabSz="1492299">
              <a:spcBef>
                <a:spcPts val="500"/>
              </a:spcBef>
              <a:buFontTx/>
              <a:buAutoNum type="arabicPeriod" startAt="1"/>
              <a:defRPr sz="4420"/>
            </a:pPr>
            <a:r>
              <a:t>Coronary artery</a:t>
            </a:r>
          </a:p>
          <a:p>
            <a:pPr lvl="1" marL="668426" indent="-279806" defTabSz="1492299">
              <a:spcBef>
                <a:spcPts val="500"/>
              </a:spcBef>
              <a:buFontTx/>
              <a:buAutoNum type="arabicPeriod" startAt="1"/>
              <a:defRPr sz="4420"/>
            </a:pPr>
            <a:r>
              <a:t>Popliteal artery</a:t>
            </a:r>
          </a:p>
          <a:p>
            <a:pPr lvl="1" marL="668426" indent="-279806" defTabSz="1492299">
              <a:spcBef>
                <a:spcPts val="500"/>
              </a:spcBef>
              <a:buFontTx/>
              <a:buAutoNum type="arabicPeriod" startAt="1"/>
              <a:defRPr sz="4420"/>
            </a:pPr>
            <a:r>
              <a:t>Internal carotid</a:t>
            </a:r>
          </a:p>
          <a:p>
            <a:pPr lvl="1" marL="668426" indent="-279806" defTabSz="1492299">
              <a:spcBef>
                <a:spcPts val="500"/>
              </a:spcBef>
              <a:buFontTx/>
              <a:buAutoNum type="arabicPeriod" startAt="1"/>
              <a:defRPr sz="4420"/>
            </a:pPr>
            <a:r>
              <a:t>Circle of Willis</a:t>
            </a:r>
          </a:p>
          <a:p>
            <a:pPr marL="559612" indent="-559612" defTabSz="1492299">
              <a:spcBef>
                <a:spcPts val="1100"/>
              </a:spcBef>
              <a:buFontTx/>
              <a:buAutoNum type="arabicPeriod" startAt="2"/>
              <a:defRPr sz="4420"/>
            </a:pPr>
          </a:p>
          <a:p>
            <a:pPr marL="559612" indent="-559612" defTabSz="1492299">
              <a:spcBef>
                <a:spcPts val="500"/>
              </a:spcBef>
              <a:buSzTx/>
              <a:buNone/>
              <a:defRPr sz="4420"/>
            </a:pPr>
            <a:r>
              <a:t>Vessels that are usually spared include:</a:t>
            </a:r>
          </a:p>
          <a:p>
            <a:pPr lvl="1" marL="668426" indent="-279806" defTabSz="1492299">
              <a:spcBef>
                <a:spcPts val="500"/>
              </a:spcBef>
              <a:buFontTx/>
              <a:buAutoNum type="arabicPeriod" startAt="1"/>
              <a:defRPr sz="4420"/>
            </a:pPr>
            <a:r>
              <a:t>Vessels of the upper extremities</a:t>
            </a:r>
          </a:p>
          <a:p>
            <a:pPr lvl="1" marL="668426" indent="-279806" defTabSz="1492299">
              <a:spcBef>
                <a:spcPts val="500"/>
              </a:spcBef>
              <a:buFontTx/>
              <a:buAutoNum type="arabicPeriod" startAt="1"/>
              <a:defRPr sz="4420"/>
            </a:pPr>
            <a:r>
              <a:t>Mesenteric vessels</a:t>
            </a:r>
          </a:p>
          <a:p>
            <a:pPr lvl="1" marL="668426" indent="-279806" defTabSz="1492299">
              <a:spcBef>
                <a:spcPts val="500"/>
              </a:spcBef>
              <a:buFontTx/>
              <a:buAutoNum type="arabicPeriod" startAt="1"/>
              <a:defRPr sz="4420"/>
            </a:pPr>
            <a:r>
              <a:t>Renal vessels</a:t>
            </a:r>
          </a:p>
          <a:p>
            <a:pPr marL="559612" indent="-559612" defTabSz="1492299">
              <a:spcBef>
                <a:spcPts val="500"/>
              </a:spcBef>
              <a:buSzTx/>
              <a:buNone/>
              <a:defRPr sz="4420"/>
            </a:pPr>
            <a:r>
              <a:t> </a:t>
            </a:r>
          </a:p>
          <a:p>
            <a:pPr lvl="1" marL="559612" indent="54545" defTabSz="1492299">
              <a:spcBef>
                <a:spcPts val="500"/>
              </a:spcBef>
              <a:buSzTx/>
              <a:buNone/>
              <a:defRPr sz="4420"/>
            </a:pPr>
            <a:r>
              <a:t>Except at the ostia of renal and mesenteric vessels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Capillaries…"/>
          <p:cNvSpPr txBox="1"/>
          <p:nvPr>
            <p:ph type="body" idx="1"/>
          </p:nvPr>
        </p:nvSpPr>
        <p:spPr>
          <a:prstGeom prst="rect">
            <a:avLst/>
          </a:prstGeom>
        </p:spPr>
        <p:txBody>
          <a:bodyPr/>
          <a:lstStyle/>
          <a:p>
            <a:pPr>
              <a:defRPr b="1"/>
            </a:pPr>
            <a:r>
              <a:t>Capillaries</a:t>
            </a:r>
          </a:p>
          <a:p>
            <a:pPr lvl="2" marL="1600200" indent="-685800"/>
            <a:r>
              <a:t>diameter of RBC</a:t>
            </a:r>
          </a:p>
          <a:p>
            <a:pPr lvl="2" marL="1600200" indent="-685800"/>
            <a:r>
              <a:t>endothelial cell layer, no media</a:t>
            </a:r>
          </a:p>
          <a:p>
            <a:pPr lvl="2" marL="1600200" indent="-685800"/>
            <a:r>
              <a:t>+/- pericytes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278"/>
          <p:cNvSpPr txBox="1"/>
          <p:nvPr>
            <p:ph type="title"/>
          </p:nvPr>
        </p:nvSpPr>
        <p:spPr>
          <a:xfrm>
            <a:off x="3962400" y="549276"/>
            <a:ext cx="16459200" cy="822326"/>
          </a:xfrm>
          <a:prstGeom prst="rect">
            <a:avLst/>
          </a:prstGeom>
        </p:spPr>
        <p:txBody>
          <a:bodyPr/>
          <a:lstStyle>
            <a:lvl1pPr defTabSz="1792222">
              <a:defRPr sz="4000"/>
            </a:lvl1pPr>
          </a:lstStyle>
          <a:p>
            <a:pPr/>
            <a:r>
              <a:t>MORPHOLOGY OF ATHEROSCLEROSIS</a:t>
            </a:r>
          </a:p>
        </p:txBody>
      </p:sp>
      <p:sp>
        <p:nvSpPr>
          <p:cNvPr id="319" name="Shape 279"/>
          <p:cNvSpPr txBox="1"/>
          <p:nvPr>
            <p:ph type="body" idx="1"/>
          </p:nvPr>
        </p:nvSpPr>
        <p:spPr>
          <a:xfrm>
            <a:off x="3962400" y="1524000"/>
            <a:ext cx="16459200" cy="11430000"/>
          </a:xfrm>
          <a:prstGeom prst="rect">
            <a:avLst/>
          </a:prstGeom>
        </p:spPr>
        <p:txBody>
          <a:bodyPr/>
          <a:lstStyle/>
          <a:p>
            <a:pPr marL="685800" indent="-685800">
              <a:defRPr sz="5000"/>
            </a:pPr>
          </a:p>
          <a:p>
            <a:pPr>
              <a:buSzTx/>
              <a:buNone/>
              <a:defRPr sz="5000"/>
            </a:pPr>
          </a:p>
          <a:p>
            <a:pPr>
              <a:spcBef>
                <a:spcPts val="600"/>
              </a:spcBef>
              <a:buSzTx/>
              <a:buNone/>
              <a:defRPr sz="5000" u="sng"/>
            </a:pPr>
            <a:r>
              <a:t>Atherosclerotic plaque:</a:t>
            </a:r>
          </a:p>
          <a:p>
            <a:pPr marL="685800" indent="-685800">
              <a:buFontTx/>
              <a:buAutoNum type="arabicPeriod" startAt="1"/>
              <a:defRPr sz="5000"/>
            </a:pPr>
          </a:p>
          <a:p>
            <a:pPr>
              <a:spcBef>
                <a:spcPts val="600"/>
              </a:spcBef>
              <a:buSzTx/>
              <a:buNone/>
              <a:defRPr sz="5000"/>
            </a:pPr>
            <a:r>
              <a:t>Have 3 principle components</a:t>
            </a:r>
          </a:p>
          <a:p>
            <a:pPr>
              <a:buSzTx/>
              <a:buNone/>
              <a:defRPr sz="5000"/>
            </a:pPr>
          </a:p>
          <a:p>
            <a:pPr lvl="1" marL="800100" indent="-342900">
              <a:spcBef>
                <a:spcPts val="600"/>
              </a:spcBef>
              <a:buFontTx/>
              <a:buAutoNum type="arabicPeriod" startAt="1"/>
              <a:defRPr b="1" sz="5000"/>
            </a:pPr>
            <a:r>
              <a:t>Cells: </a:t>
            </a:r>
            <a:r>
              <a:rPr b="0"/>
              <a:t>SM cell, macrophages, and T cells</a:t>
            </a:r>
            <a:endParaRPr b="0"/>
          </a:p>
          <a:p>
            <a:pPr lvl="1" marL="800100" indent="-342900">
              <a:spcBef>
                <a:spcPts val="600"/>
              </a:spcBef>
              <a:buFontTx/>
              <a:buAutoNum type="arabicPeriod" startAt="1"/>
              <a:defRPr b="1" sz="5000"/>
            </a:pPr>
            <a:r>
              <a:t>ECM: </a:t>
            </a:r>
            <a:r>
              <a:rPr b="0"/>
              <a:t>collagen, elastic fibres and proteoglycans</a:t>
            </a:r>
            <a:endParaRPr b="0"/>
          </a:p>
          <a:p>
            <a:pPr lvl="1" marL="800100" indent="-342900">
              <a:spcBef>
                <a:spcPts val="600"/>
              </a:spcBef>
              <a:buFontTx/>
              <a:buAutoNum type="arabicPeriod" startAt="1"/>
              <a:defRPr b="1" sz="5000"/>
            </a:pPr>
            <a:r>
              <a:t>Lipids</a:t>
            </a:r>
            <a:r>
              <a:rPr b="0"/>
              <a:t>: intracellular and extracellular</a:t>
            </a:r>
          </a:p>
          <a:p>
            <a:pPr marL="685800" indent="-685800">
              <a:buFontTx/>
              <a:buAutoNum type="arabicPeriod" startAt="3"/>
              <a:defRPr sz="5000"/>
            </a:pPr>
          </a:p>
          <a:p>
            <a:pPr marL="685800" indent="-685800">
              <a:defRPr sz="5000"/>
            </a:pPr>
          </a:p>
          <a:p>
            <a:pPr marL="342900" indent="-342900">
              <a:spcBef>
                <a:spcPts val="600"/>
              </a:spcBef>
              <a:defRPr sz="5000"/>
            </a:pPr>
            <a:r>
              <a:t>These components occur in varying proportions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281"/>
          <p:cNvSpPr txBox="1"/>
          <p:nvPr>
            <p:ph type="title"/>
          </p:nvPr>
        </p:nvSpPr>
        <p:spPr>
          <a:xfrm>
            <a:off x="3962400" y="549276"/>
            <a:ext cx="16459200" cy="822326"/>
          </a:xfrm>
          <a:prstGeom prst="rect">
            <a:avLst/>
          </a:prstGeom>
        </p:spPr>
        <p:txBody>
          <a:bodyPr/>
          <a:lstStyle>
            <a:lvl1pPr defTabSz="1792222">
              <a:defRPr sz="4000"/>
            </a:lvl1pPr>
          </a:lstStyle>
          <a:p>
            <a:pPr/>
            <a:r>
              <a:t>MORPHOLOGY OF ATHEROSCLEROSIS</a:t>
            </a:r>
          </a:p>
        </p:txBody>
      </p:sp>
      <p:sp>
        <p:nvSpPr>
          <p:cNvPr id="322" name="Shape 282"/>
          <p:cNvSpPr txBox="1"/>
          <p:nvPr>
            <p:ph type="body" idx="1"/>
          </p:nvPr>
        </p:nvSpPr>
        <p:spPr>
          <a:xfrm>
            <a:off x="3340231" y="1316963"/>
            <a:ext cx="17703538" cy="12053756"/>
          </a:xfrm>
          <a:prstGeom prst="rect">
            <a:avLst/>
          </a:prstGeom>
        </p:spPr>
        <p:txBody>
          <a:bodyPr/>
          <a:lstStyle/>
          <a:p>
            <a:pPr marL="262523" indent="-262523" defTabSz="700063">
              <a:lnSpc>
                <a:spcPct val="90000"/>
              </a:lnSpc>
              <a:spcBef>
                <a:spcPts val="200"/>
              </a:spcBef>
              <a:buSzTx/>
              <a:buNone/>
              <a:defRPr sz="3696" u="sng">
                <a:latin typeface="Comic Sans MS"/>
                <a:ea typeface="Comic Sans MS"/>
                <a:cs typeface="Comic Sans MS"/>
                <a:sym typeface="Comic Sans MS"/>
              </a:defRPr>
            </a:pPr>
            <a:r>
              <a:t>Atherosclerotic plaque:</a:t>
            </a:r>
          </a:p>
          <a:p>
            <a:pPr marL="262523" indent="-262523" defTabSz="700063">
              <a:lnSpc>
                <a:spcPct val="90000"/>
              </a:lnSpc>
              <a:spcBef>
                <a:spcPts val="500"/>
              </a:spcBef>
              <a:buFontTx/>
              <a:buAutoNum type="arabicPeriod" startAt="1"/>
              <a:defRPr sz="3696">
                <a:latin typeface="Comic Sans MS"/>
                <a:ea typeface="Comic Sans MS"/>
                <a:cs typeface="Comic Sans MS"/>
                <a:sym typeface="Comic Sans MS"/>
              </a:defRPr>
            </a:pPr>
          </a:p>
          <a:p>
            <a:pPr marL="262523" indent="-262523" defTabSz="700063">
              <a:lnSpc>
                <a:spcPct val="90000"/>
              </a:lnSpc>
              <a:spcBef>
                <a:spcPts val="200"/>
              </a:spcBef>
              <a:buSzTx/>
              <a:buNone/>
              <a:defRPr sz="3696">
                <a:latin typeface="Comic Sans MS"/>
                <a:ea typeface="Comic Sans MS"/>
                <a:cs typeface="Comic Sans MS"/>
                <a:sym typeface="Comic Sans MS"/>
              </a:defRPr>
            </a:pPr>
            <a:r>
              <a:t>Typically, there is a:</a:t>
            </a:r>
          </a:p>
          <a:p>
            <a:pPr marL="131261" indent="-131261" defTabSz="700063">
              <a:lnSpc>
                <a:spcPct val="90000"/>
              </a:lnSpc>
              <a:spcBef>
                <a:spcPts val="200"/>
              </a:spcBef>
              <a:buFontTx/>
              <a:buAutoNum type="arabicPeriod" startAt="1"/>
              <a:defRPr b="1" sz="3696">
                <a:latin typeface="Comic Sans MS"/>
                <a:ea typeface="Comic Sans MS"/>
                <a:cs typeface="Comic Sans MS"/>
                <a:sym typeface="Comic Sans MS"/>
              </a:defRPr>
            </a:pPr>
            <a:r>
              <a:t>Fibrous cap</a:t>
            </a:r>
            <a:r>
              <a:rPr b="0"/>
              <a:t>: </a:t>
            </a:r>
          </a:p>
          <a:p>
            <a:pPr marL="131261" indent="-131261" defTabSz="700063">
              <a:lnSpc>
                <a:spcPct val="90000"/>
              </a:lnSpc>
              <a:spcBef>
                <a:spcPts val="200"/>
              </a:spcBef>
              <a:defRPr sz="3696">
                <a:latin typeface="Comic Sans MS"/>
                <a:ea typeface="Comic Sans MS"/>
                <a:cs typeface="Comic Sans MS"/>
                <a:sym typeface="Comic Sans MS"/>
              </a:defRPr>
            </a:pPr>
            <a:r>
              <a:t>Composed of smooth muscle cells and relatively dense collagen</a:t>
            </a:r>
          </a:p>
          <a:p>
            <a:pPr marL="262523" indent="-262523" defTabSz="700063">
              <a:lnSpc>
                <a:spcPct val="90000"/>
              </a:lnSpc>
              <a:spcBef>
                <a:spcPts val="500"/>
              </a:spcBef>
              <a:buSzTx/>
              <a:buNone/>
              <a:defRPr b="1" sz="3696">
                <a:latin typeface="Comic Sans MS"/>
                <a:ea typeface="Comic Sans MS"/>
                <a:cs typeface="Comic Sans MS"/>
                <a:sym typeface="Comic Sans MS"/>
              </a:defRPr>
            </a:pPr>
          </a:p>
          <a:p>
            <a:pPr marL="262523" indent="-262523" defTabSz="700063">
              <a:lnSpc>
                <a:spcPct val="90000"/>
              </a:lnSpc>
              <a:spcBef>
                <a:spcPts val="200"/>
              </a:spcBef>
              <a:buSzTx/>
              <a:buNone/>
              <a:defRPr b="1" sz="3696">
                <a:latin typeface="Comic Sans MS"/>
                <a:ea typeface="Comic Sans MS"/>
                <a:cs typeface="Comic Sans MS"/>
                <a:sym typeface="Comic Sans MS"/>
              </a:defRPr>
            </a:pPr>
            <a:r>
              <a:t>2.The shoulder:</a:t>
            </a:r>
          </a:p>
          <a:p>
            <a:pPr marL="131261" indent="-131261" defTabSz="700063">
              <a:lnSpc>
                <a:spcPct val="90000"/>
              </a:lnSpc>
              <a:spcBef>
                <a:spcPts val="200"/>
              </a:spcBef>
              <a:defRPr sz="3696">
                <a:latin typeface="Comic Sans MS"/>
                <a:ea typeface="Comic Sans MS"/>
                <a:cs typeface="Comic Sans MS"/>
                <a:sym typeface="Comic Sans MS"/>
              </a:defRPr>
            </a:pPr>
            <a:r>
              <a:t>To the side and beneath the cap</a:t>
            </a:r>
          </a:p>
          <a:p>
            <a:pPr marL="131261" indent="-131261" defTabSz="700063">
              <a:lnSpc>
                <a:spcPct val="90000"/>
              </a:lnSpc>
              <a:spcBef>
                <a:spcPts val="200"/>
              </a:spcBef>
              <a:defRPr sz="3696">
                <a:latin typeface="Comic Sans MS"/>
                <a:ea typeface="Comic Sans MS"/>
                <a:cs typeface="Comic Sans MS"/>
                <a:sym typeface="Comic Sans MS"/>
              </a:defRPr>
            </a:pPr>
            <a:r>
              <a:t>More cellular composed of macrophage, T cell and smooth muscles</a:t>
            </a:r>
          </a:p>
          <a:p>
            <a:pPr marL="262523" indent="-262523" defTabSz="700063">
              <a:lnSpc>
                <a:spcPct val="90000"/>
              </a:lnSpc>
              <a:spcBef>
                <a:spcPts val="500"/>
              </a:spcBef>
              <a:buFontTx/>
              <a:buAutoNum type="arabicPeriod" startAt="3"/>
              <a:defRPr b="1" sz="3696">
                <a:latin typeface="Comic Sans MS"/>
                <a:ea typeface="Comic Sans MS"/>
                <a:cs typeface="Comic Sans MS"/>
                <a:sym typeface="Comic Sans MS"/>
              </a:defRPr>
            </a:pPr>
          </a:p>
          <a:p>
            <a:pPr marL="131261" indent="-131261" defTabSz="700063">
              <a:lnSpc>
                <a:spcPct val="90000"/>
              </a:lnSpc>
              <a:spcBef>
                <a:spcPts val="200"/>
              </a:spcBef>
              <a:buFontTx/>
              <a:buAutoNum type="arabicPeriod" startAt="3"/>
              <a:defRPr b="1" sz="3696">
                <a:latin typeface="Comic Sans MS"/>
                <a:ea typeface="Comic Sans MS"/>
                <a:cs typeface="Comic Sans MS"/>
                <a:sym typeface="Comic Sans MS"/>
              </a:defRPr>
            </a:pPr>
            <a:r>
              <a:t>Necrotic core:</a:t>
            </a:r>
          </a:p>
          <a:p>
            <a:pPr marL="131261" indent="-131261" defTabSz="700063">
              <a:lnSpc>
                <a:spcPct val="90000"/>
              </a:lnSpc>
              <a:spcBef>
                <a:spcPts val="200"/>
              </a:spcBef>
              <a:defRPr sz="3696">
                <a:latin typeface="Comic Sans MS"/>
                <a:ea typeface="Comic Sans MS"/>
                <a:cs typeface="Comic Sans MS"/>
                <a:sym typeface="Comic Sans MS"/>
              </a:defRPr>
            </a:pPr>
            <a:r>
              <a:t>Deep to the fibrous core</a:t>
            </a:r>
          </a:p>
          <a:p>
            <a:pPr marL="131261" indent="-131261" defTabSz="700063">
              <a:lnSpc>
                <a:spcPct val="90000"/>
              </a:lnSpc>
              <a:spcBef>
                <a:spcPts val="200"/>
              </a:spcBef>
              <a:defRPr sz="3696">
                <a:latin typeface="Comic Sans MS"/>
                <a:ea typeface="Comic Sans MS"/>
                <a:cs typeface="Comic Sans MS"/>
                <a:sym typeface="Comic Sans MS"/>
              </a:defRPr>
            </a:pPr>
            <a:r>
              <a:t>Composed of lipids, debris of dead cells, fibrin, foamy cells, thrombus &amp; plasma </a:t>
            </a:r>
          </a:p>
          <a:p>
            <a:pPr marL="131261" indent="-131261" defTabSz="700063">
              <a:lnSpc>
                <a:spcPct val="90000"/>
              </a:lnSpc>
              <a:spcBef>
                <a:spcPts val="200"/>
              </a:spcBef>
              <a:defRPr sz="3696">
                <a:latin typeface="Comic Sans MS"/>
                <a:ea typeface="Comic Sans MS"/>
                <a:cs typeface="Comic Sans MS"/>
                <a:sym typeface="Comic Sans MS"/>
              </a:defRPr>
            </a:pPr>
            <a:r>
              <a:t>Clefts left behind after washing crystalline cholesterol</a:t>
            </a:r>
          </a:p>
          <a:p>
            <a:pPr marL="262523" indent="-262523" defTabSz="700063">
              <a:lnSpc>
                <a:spcPct val="90000"/>
              </a:lnSpc>
              <a:spcBef>
                <a:spcPts val="500"/>
              </a:spcBef>
              <a:buFontTx/>
              <a:buAutoNum type="arabicPeriod" startAt="4"/>
              <a:defRPr b="1" sz="3696">
                <a:latin typeface="Comic Sans MS"/>
                <a:ea typeface="Comic Sans MS"/>
                <a:cs typeface="Comic Sans MS"/>
                <a:sym typeface="Comic Sans MS"/>
              </a:defRPr>
            </a:pPr>
          </a:p>
          <a:p>
            <a:pPr marL="131261" indent="-131261" defTabSz="700063">
              <a:lnSpc>
                <a:spcPct val="90000"/>
              </a:lnSpc>
              <a:spcBef>
                <a:spcPts val="200"/>
              </a:spcBef>
              <a:buFontTx/>
              <a:buAutoNum type="arabicPeriod" startAt="4"/>
              <a:defRPr b="1" sz="3696">
                <a:latin typeface="Comic Sans MS"/>
                <a:ea typeface="Comic Sans MS"/>
                <a:cs typeface="Comic Sans MS"/>
                <a:sym typeface="Comic Sans MS"/>
              </a:defRPr>
            </a:pPr>
            <a:r>
              <a:t>Neovascularization</a:t>
            </a:r>
          </a:p>
          <a:p>
            <a:pPr marL="131261" indent="-131261" defTabSz="700063">
              <a:lnSpc>
                <a:spcPct val="90000"/>
              </a:lnSpc>
              <a:spcBef>
                <a:spcPts val="200"/>
              </a:spcBef>
              <a:defRPr sz="3696">
                <a:latin typeface="Comic Sans MS"/>
                <a:ea typeface="Comic Sans MS"/>
                <a:cs typeface="Comic Sans MS"/>
                <a:sym typeface="Comic Sans MS"/>
              </a:defRPr>
            </a:pPr>
            <a:r>
              <a:t>Periphery to the lesion</a:t>
            </a:r>
          </a:p>
          <a:p>
            <a:pPr marL="131261" indent="-131261" defTabSz="700063">
              <a:lnSpc>
                <a:spcPct val="90000"/>
              </a:lnSpc>
              <a:spcBef>
                <a:spcPts val="200"/>
              </a:spcBef>
              <a:defRPr sz="3696">
                <a:latin typeface="Comic Sans MS"/>
                <a:ea typeface="Comic Sans MS"/>
                <a:cs typeface="Comic Sans MS"/>
                <a:sym typeface="Comic Sans MS"/>
              </a:defRPr>
            </a:pPr>
            <a:r>
              <a:t>Proliferating small blood vessels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Screenshot 2020-02-20 at 9.18.33 PM.png" descr="Screenshot 2020-02-20 at 9.18.33 PM.png"/>
          <p:cNvPicPr>
            <a:picLocks noChangeAspect="1"/>
          </p:cNvPicPr>
          <p:nvPr/>
        </p:nvPicPr>
        <p:blipFill>
          <a:blip r:embed="rId2">
            <a:extLst/>
          </a:blip>
          <a:stretch>
            <a:fillRect/>
          </a:stretch>
        </p:blipFill>
        <p:spPr>
          <a:xfrm>
            <a:off x="5246802" y="105723"/>
            <a:ext cx="13890396" cy="13504554"/>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287"/>
          <p:cNvSpPr txBox="1"/>
          <p:nvPr>
            <p:ph type="title"/>
          </p:nvPr>
        </p:nvSpPr>
        <p:spPr>
          <a:xfrm>
            <a:off x="3962400" y="549276"/>
            <a:ext cx="16459200" cy="2286003"/>
          </a:xfrm>
          <a:prstGeom prst="rect">
            <a:avLst/>
          </a:prstGeom>
        </p:spPr>
        <p:txBody>
          <a:bodyPr/>
          <a:lstStyle>
            <a:lvl1pPr>
              <a:defRPr sz="4800"/>
            </a:lvl1pPr>
          </a:lstStyle>
          <a:p>
            <a:pPr/>
            <a:r>
              <a:t>CHOLESTEROL CLEFTS</a:t>
            </a:r>
          </a:p>
        </p:txBody>
      </p:sp>
      <p:pic>
        <p:nvPicPr>
          <p:cNvPr id="327" name="image16.png" descr="image16.png"/>
          <p:cNvPicPr>
            <a:picLocks noChangeAspect="1"/>
          </p:cNvPicPr>
          <p:nvPr/>
        </p:nvPicPr>
        <p:blipFill>
          <a:blip r:embed="rId3">
            <a:extLst/>
          </a:blip>
          <a:stretch>
            <a:fillRect/>
          </a:stretch>
        </p:blipFill>
        <p:spPr>
          <a:xfrm>
            <a:off x="3962400" y="2459192"/>
            <a:ext cx="16459200" cy="109728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CONSEQUENCES OF ATHEROSCLEROSIS"/>
          <p:cNvSpPr txBox="1"/>
          <p:nvPr>
            <p:ph type="title"/>
          </p:nvPr>
        </p:nvSpPr>
        <p:spPr>
          <a:prstGeom prst="rect">
            <a:avLst/>
          </a:prstGeom>
        </p:spPr>
        <p:txBody>
          <a:bodyPr/>
          <a:lstStyle>
            <a:lvl1pPr>
              <a:defRPr b="1" sz="5200"/>
            </a:lvl1pPr>
          </a:lstStyle>
          <a:p>
            <a:pPr/>
            <a:r>
              <a:t>CONSEQUENCES OF ATHEROSCLEROSIS</a:t>
            </a:r>
          </a:p>
        </p:txBody>
      </p:sp>
      <p:sp>
        <p:nvSpPr>
          <p:cNvPr id="332" name="1. Stenosis…"/>
          <p:cNvSpPr txBox="1"/>
          <p:nvPr>
            <p:ph type="body" idx="1"/>
          </p:nvPr>
        </p:nvSpPr>
        <p:spPr>
          <a:prstGeom prst="rect">
            <a:avLst/>
          </a:prstGeom>
        </p:spPr>
        <p:txBody>
          <a:bodyPr/>
          <a:lstStyle/>
          <a:p>
            <a:pPr/>
            <a:r>
              <a:t>1. Stenosis</a:t>
            </a:r>
          </a:p>
          <a:p>
            <a:pPr/>
            <a:r>
              <a:t>2. Rupture, ulceration or erosion, and Hemorrhage into a plaque</a:t>
            </a:r>
          </a:p>
          <a:p>
            <a:pPr lvl="3" marL="0" indent="685800">
              <a:buSzTx/>
              <a:buFontTx/>
              <a:buNone/>
            </a:pPr>
            <a:r>
              <a:t>              (acute plaque changes)</a:t>
            </a:r>
          </a:p>
          <a:p>
            <a:pPr marL="641684" indent="-641684">
              <a:buFontTx/>
            </a:pPr>
            <a:r>
              <a:t>3. Thrombosis</a:t>
            </a:r>
          </a:p>
          <a:p>
            <a:pPr marL="641684" indent="-641684">
              <a:buFontTx/>
            </a:pPr>
            <a:r>
              <a:t>4. Vasoconstriction</a:t>
            </a:r>
          </a:p>
          <a:p>
            <a:pPr marL="641684" indent="-641684">
              <a:buFontTx/>
            </a:pPr>
          </a:p>
          <a:p>
            <a:pPr/>
            <a:r>
              <a:t>5. Atheroembolism</a:t>
            </a:r>
          </a:p>
          <a:p>
            <a:pPr/>
            <a:r>
              <a:t>6. Aneurysm formation</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Screenshot 2020-02-21 at 12.12.29 AM.png" descr="Screenshot 2020-02-21 at 12.12.29 AM.png"/>
          <p:cNvPicPr>
            <a:picLocks noChangeAspect="1"/>
          </p:cNvPicPr>
          <p:nvPr/>
        </p:nvPicPr>
        <p:blipFill>
          <a:blip r:embed="rId2">
            <a:extLst/>
          </a:blip>
          <a:stretch>
            <a:fillRect/>
          </a:stretch>
        </p:blipFill>
        <p:spPr>
          <a:xfrm>
            <a:off x="3150570" y="2455805"/>
            <a:ext cx="18082860" cy="880439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Heart?…"/>
          <p:cNvSpPr txBox="1"/>
          <p:nvPr>
            <p:ph type="body" idx="1"/>
          </p:nvPr>
        </p:nvSpPr>
        <p:spPr>
          <a:prstGeom prst="rect">
            <a:avLst/>
          </a:prstGeom>
        </p:spPr>
        <p:txBody>
          <a:bodyPr/>
          <a:lstStyle/>
          <a:p>
            <a:pPr/>
            <a:r>
              <a:t>Heart?</a:t>
            </a:r>
          </a:p>
          <a:p>
            <a:pPr/>
            <a:r>
              <a:t>Brain?</a:t>
            </a:r>
          </a:p>
          <a:p>
            <a:pPr/>
            <a:r>
              <a:t>Aorta?</a:t>
            </a:r>
          </a:p>
          <a:p>
            <a:pPr/>
            <a:r>
              <a:t>Peripheral vessels? eg legs</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Screenshot 2020-02-21 at 12.15.41 AM.png" descr="Screenshot 2020-02-21 at 12.15.41 AM.png"/>
          <p:cNvPicPr>
            <a:picLocks noChangeAspect="1"/>
          </p:cNvPicPr>
          <p:nvPr/>
        </p:nvPicPr>
        <p:blipFill>
          <a:blip r:embed="rId2">
            <a:extLst/>
          </a:blip>
          <a:stretch>
            <a:fillRect/>
          </a:stretch>
        </p:blipFill>
        <p:spPr>
          <a:xfrm>
            <a:off x="162839" y="1117466"/>
            <a:ext cx="24058320" cy="11481068"/>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17"/>
          <p:cNvSpPr txBox="1"/>
          <p:nvPr>
            <p:ph type="title"/>
          </p:nvPr>
        </p:nvSpPr>
        <p:spPr>
          <a:xfrm>
            <a:off x="3962400" y="549276"/>
            <a:ext cx="16459200" cy="2286003"/>
          </a:xfrm>
          <a:prstGeom prst="rect">
            <a:avLst/>
          </a:prstGeom>
        </p:spPr>
        <p:txBody>
          <a:bodyPr/>
          <a:lstStyle/>
          <a:p>
            <a:pPr>
              <a:defRPr b="1" sz="4000"/>
            </a:pPr>
            <a:r>
              <a:t>CONSEQUENCES OF ATHEROSCLEROTIC DISEASE</a:t>
            </a:r>
            <a:br/>
            <a:r>
              <a:t>ACUTE PLAQUE CHANGES</a:t>
            </a:r>
          </a:p>
        </p:txBody>
      </p:sp>
      <p:sp>
        <p:nvSpPr>
          <p:cNvPr id="341" name="Shape 318"/>
          <p:cNvSpPr txBox="1"/>
          <p:nvPr>
            <p:ph type="body" idx="1"/>
          </p:nvPr>
        </p:nvSpPr>
        <p:spPr>
          <a:xfrm>
            <a:off x="3962400" y="2438400"/>
            <a:ext cx="16459200" cy="10515600"/>
          </a:xfrm>
          <a:prstGeom prst="rect">
            <a:avLst/>
          </a:prstGeom>
        </p:spPr>
        <p:txBody>
          <a:bodyPr/>
          <a:lstStyle/>
          <a:p>
            <a:pPr marL="583888" indent="-583888" defTabSz="1557038">
              <a:spcBef>
                <a:spcPts val="1200"/>
              </a:spcBef>
              <a:buSzTx/>
              <a:buNone/>
              <a:defRPr sz="4300" u="sng"/>
            </a:pPr>
          </a:p>
          <a:p>
            <a:pPr marL="583888" indent="-583888" defTabSz="1557038">
              <a:spcBef>
                <a:spcPts val="500"/>
              </a:spcBef>
              <a:buSzTx/>
              <a:buNone/>
              <a:defRPr sz="4300" u="sng"/>
            </a:pPr>
            <a:r>
              <a:t>Events that trigger abrupt changes in plaque configuration:?</a:t>
            </a:r>
          </a:p>
          <a:p>
            <a:pPr marL="583888" indent="-583888" defTabSz="1557038">
              <a:spcBef>
                <a:spcPts val="1200"/>
              </a:spcBef>
              <a:buSzTx/>
              <a:buNone/>
              <a:defRPr sz="4300" u="sng"/>
            </a:pPr>
          </a:p>
          <a:p>
            <a:pPr marL="583888" indent="-583888" defTabSz="1557038">
              <a:spcBef>
                <a:spcPts val="500"/>
              </a:spcBef>
              <a:buSzTx/>
              <a:buNone/>
              <a:defRPr sz="4300" u="sng"/>
            </a:pPr>
            <a:r>
              <a:t>Composition of plaques</a:t>
            </a:r>
            <a:r>
              <a:rPr u="none"/>
              <a:t>:</a:t>
            </a:r>
          </a:p>
          <a:p>
            <a:pPr marL="583888" indent="-583888" defTabSz="1557038">
              <a:spcBef>
                <a:spcPts val="500"/>
              </a:spcBef>
              <a:buSzTx/>
              <a:buNone/>
              <a:defRPr sz="4300"/>
            </a:pPr>
            <a:r>
              <a:t>A.  </a:t>
            </a:r>
            <a:r>
              <a:rPr u="sng"/>
              <a:t>Stable plaque:</a:t>
            </a:r>
          </a:p>
          <a:p>
            <a:pPr marL="291944" indent="-291944" defTabSz="1557038">
              <a:spcBef>
                <a:spcPts val="500"/>
              </a:spcBef>
              <a:buFontTx/>
              <a:buAutoNum type="arabicPeriod" startAt="1"/>
              <a:defRPr sz="4300"/>
            </a:pPr>
            <a:r>
              <a:t>Fibrous caps are thick and densely collagenous </a:t>
            </a:r>
          </a:p>
          <a:p>
            <a:pPr marL="291944" indent="-291944" defTabSz="1557038">
              <a:spcBef>
                <a:spcPts val="500"/>
              </a:spcBef>
              <a:buFontTx/>
              <a:buAutoNum type="arabicPeriod" startAt="1"/>
              <a:defRPr sz="4300"/>
            </a:pPr>
            <a:r>
              <a:t>Minimum inflammation</a:t>
            </a:r>
          </a:p>
          <a:p>
            <a:pPr marL="291944" indent="-291944" defTabSz="1557038">
              <a:spcBef>
                <a:spcPts val="500"/>
              </a:spcBef>
              <a:buFontTx/>
              <a:buAutoNum type="arabicPeriod" startAt="1"/>
              <a:defRPr sz="4300"/>
            </a:pPr>
            <a:r>
              <a:t>Negligible underlying atheromatous core</a:t>
            </a:r>
          </a:p>
          <a:p>
            <a:pPr marL="583888" indent="-583888" defTabSz="1557038">
              <a:spcBef>
                <a:spcPts val="1200"/>
              </a:spcBef>
              <a:buSzTx/>
              <a:buNone/>
              <a:defRPr sz="4300"/>
            </a:pPr>
          </a:p>
          <a:p>
            <a:pPr marL="583888" indent="-583888" defTabSz="1557038">
              <a:spcBef>
                <a:spcPts val="1200"/>
              </a:spcBef>
              <a:buSzTx/>
              <a:buNone/>
              <a:defRPr sz="4300"/>
            </a:pPr>
          </a:p>
          <a:p>
            <a:pPr marL="291944" indent="-291944" defTabSz="1557038">
              <a:spcBef>
                <a:spcPts val="500"/>
              </a:spcBef>
              <a:buFontTx/>
              <a:buAutoNum type="alphaUcPeriod" startAt="2"/>
              <a:defRPr sz="4300" u="sng"/>
            </a:pPr>
            <a:r>
              <a:t>Vulnerable plaque</a:t>
            </a:r>
          </a:p>
          <a:p>
            <a:pPr marL="291944" indent="-291944" defTabSz="1557038">
              <a:spcBef>
                <a:spcPts val="500"/>
              </a:spcBef>
              <a:buFontTx/>
              <a:buAutoNum type="arabicPeriod" startAt="1"/>
              <a:defRPr sz="4300"/>
            </a:pPr>
            <a:r>
              <a:t>Fibrous cap is thin </a:t>
            </a:r>
          </a:p>
          <a:p>
            <a:pPr marL="291944" indent="-291944" defTabSz="1557038">
              <a:spcBef>
                <a:spcPts val="500"/>
              </a:spcBef>
              <a:buFontTx/>
              <a:buAutoNum type="arabicPeriod" startAt="1"/>
              <a:defRPr sz="4300"/>
            </a:pPr>
            <a:r>
              <a:t>Increased inflammation </a:t>
            </a:r>
          </a:p>
          <a:p>
            <a:pPr marL="291944" indent="-291944" defTabSz="1557038">
              <a:spcBef>
                <a:spcPts val="500"/>
              </a:spcBef>
              <a:buFontTx/>
              <a:buAutoNum type="arabicPeriod" startAt="1"/>
              <a:defRPr sz="4300"/>
            </a:pPr>
            <a:r>
              <a:t>Large lipid atheromatous core</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Screenshot 2020-02-21 at 12.32.13 AM.png" descr="Screenshot 2020-02-21 at 12.32.13 AM.png"/>
          <p:cNvPicPr>
            <a:picLocks noChangeAspect="1"/>
          </p:cNvPicPr>
          <p:nvPr/>
        </p:nvPicPr>
        <p:blipFill>
          <a:blip r:embed="rId2">
            <a:extLst/>
          </a:blip>
          <a:stretch>
            <a:fillRect/>
          </a:stretch>
        </p:blipFill>
        <p:spPr>
          <a:xfrm>
            <a:off x="3292678" y="1405598"/>
            <a:ext cx="17798644" cy="1090480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Postcapillary venule;…"/>
          <p:cNvSpPr txBox="1"/>
          <p:nvPr>
            <p:ph type="body" idx="1"/>
          </p:nvPr>
        </p:nvSpPr>
        <p:spPr>
          <a:xfrm>
            <a:off x="3962400" y="448667"/>
            <a:ext cx="16459200" cy="12818666"/>
          </a:xfrm>
          <a:prstGeom prst="rect">
            <a:avLst/>
          </a:prstGeom>
        </p:spPr>
        <p:txBody>
          <a:bodyPr/>
          <a:lstStyle/>
          <a:p>
            <a:pPr>
              <a:defRPr b="1"/>
            </a:pPr>
            <a:r>
              <a:t>Postcapillary venule;</a:t>
            </a:r>
          </a:p>
          <a:p>
            <a:pPr lvl="2" marL="1600200" indent="-685800"/>
            <a:r>
              <a:t>inflammation</a:t>
            </a:r>
          </a:p>
          <a:p>
            <a:pPr lvl="4" marL="2514600" indent="-685800">
              <a:buChar char="•"/>
            </a:pPr>
            <a:r>
              <a:t>site of vascular leakage</a:t>
            </a:r>
          </a:p>
          <a:p>
            <a:pPr lvl="4" marL="2514600" indent="-685800">
              <a:buChar char="•"/>
            </a:pPr>
            <a:r>
              <a:t>leukocyte exudation</a:t>
            </a:r>
          </a:p>
          <a:p>
            <a:pPr/>
          </a:p>
          <a:p>
            <a:pPr>
              <a:defRPr b="1"/>
            </a:pPr>
            <a:r>
              <a:t>Veins;</a:t>
            </a:r>
          </a:p>
          <a:p>
            <a:pPr lvl="2" marL="1600200" indent="-685800"/>
            <a:r>
              <a:t>larger diameter</a:t>
            </a:r>
          </a:p>
          <a:p>
            <a:pPr lvl="2" marL="1600200" indent="-685800"/>
            <a:r>
              <a:t>thinner walls</a:t>
            </a:r>
          </a:p>
          <a:p>
            <a:pPr lvl="2" marL="1600200" indent="-685800"/>
            <a:r>
              <a:t>contains 2/3 of total blood volume</a:t>
            </a:r>
          </a:p>
          <a:p>
            <a:pPr lvl="2" marL="1600200" indent="-685800"/>
            <a:r>
              <a:t>prone to dilatation, compression, infiltration by tumour and inflammatory processes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28"/>
          <p:cNvSpPr txBox="1"/>
          <p:nvPr>
            <p:ph type="title"/>
          </p:nvPr>
        </p:nvSpPr>
        <p:spPr>
          <a:xfrm>
            <a:off x="3962400" y="549276"/>
            <a:ext cx="16459200" cy="2286003"/>
          </a:xfrm>
          <a:prstGeom prst="rect">
            <a:avLst/>
          </a:prstGeom>
        </p:spPr>
        <p:txBody>
          <a:bodyPr/>
          <a:lstStyle>
            <a:lvl1pPr>
              <a:defRPr b="1" sz="4800"/>
            </a:lvl1pPr>
          </a:lstStyle>
          <a:p>
            <a:pPr/>
            <a:r>
              <a:t>ANEURYSM AND DISSECTION</a:t>
            </a:r>
          </a:p>
        </p:txBody>
      </p:sp>
      <p:sp>
        <p:nvSpPr>
          <p:cNvPr id="346" name="Shape 329"/>
          <p:cNvSpPr txBox="1"/>
          <p:nvPr>
            <p:ph type="body" idx="1"/>
          </p:nvPr>
        </p:nvSpPr>
        <p:spPr>
          <a:xfrm>
            <a:off x="3962400" y="3200400"/>
            <a:ext cx="16459200" cy="9051926"/>
          </a:xfrm>
          <a:prstGeom prst="rect">
            <a:avLst/>
          </a:prstGeom>
        </p:spPr>
        <p:txBody>
          <a:bodyPr/>
          <a:lstStyle/>
          <a:p>
            <a:pPr marL="644652" indent="-644652" defTabSz="1719072">
              <a:spcBef>
                <a:spcPts val="1300"/>
              </a:spcBef>
              <a:defRPr sz="4700"/>
            </a:pPr>
          </a:p>
          <a:p>
            <a:pPr marL="644651" indent="-644651" defTabSz="1719072">
              <a:spcBef>
                <a:spcPts val="500"/>
              </a:spcBef>
              <a:buSzTx/>
              <a:buNone/>
              <a:defRPr sz="4700" u="sng"/>
            </a:pPr>
            <a:r>
              <a:t>Definition</a:t>
            </a:r>
            <a:r>
              <a:rPr u="none"/>
              <a:t>:</a:t>
            </a:r>
          </a:p>
          <a:p>
            <a:pPr marL="644651" indent="-644651" defTabSz="1719072">
              <a:spcBef>
                <a:spcPts val="500"/>
              </a:spcBef>
              <a:buSzTx/>
              <a:buNone/>
              <a:defRPr sz="4700"/>
            </a:pPr>
            <a:r>
              <a:t>It is a localized abnormal dilation of blood vessels or the heart</a:t>
            </a:r>
          </a:p>
          <a:p>
            <a:pPr marL="644651" indent="-644651" defTabSz="1719072">
              <a:spcBef>
                <a:spcPts val="1300"/>
              </a:spcBef>
              <a:buSzTx/>
              <a:buNone/>
              <a:defRPr sz="4700"/>
            </a:pPr>
          </a:p>
          <a:p>
            <a:pPr marL="644651" indent="-644651" defTabSz="1719072">
              <a:spcBef>
                <a:spcPts val="500"/>
              </a:spcBef>
              <a:buSzTx/>
              <a:buNone/>
              <a:defRPr sz="4700"/>
            </a:pPr>
            <a:r>
              <a:t>It can either be:</a:t>
            </a:r>
          </a:p>
          <a:p>
            <a:pPr marL="322326" indent="-322326" defTabSz="1719072">
              <a:spcBef>
                <a:spcPts val="500"/>
              </a:spcBef>
              <a:buFontTx/>
              <a:buAutoNum type="arabicPeriod" startAt="1"/>
              <a:defRPr sz="4700"/>
            </a:pPr>
            <a:r>
              <a:t>Congenital</a:t>
            </a:r>
          </a:p>
          <a:p>
            <a:pPr marL="322326" indent="-322326" defTabSz="1719072">
              <a:spcBef>
                <a:spcPts val="500"/>
              </a:spcBef>
              <a:buFontTx/>
              <a:buAutoNum type="arabicPeriod" startAt="1"/>
              <a:defRPr sz="4700"/>
            </a:pPr>
            <a:r>
              <a:t>Acquired</a:t>
            </a:r>
          </a:p>
          <a:p>
            <a:pPr marL="644652" indent="-644652" defTabSz="1719072">
              <a:spcBef>
                <a:spcPts val="1300"/>
              </a:spcBef>
              <a:buFontTx/>
              <a:buAutoNum type="arabicPeriod" startAt="1"/>
              <a:defRPr sz="4700"/>
            </a:pPr>
          </a:p>
          <a:p>
            <a:pPr marL="644651" indent="-644651" defTabSz="1719072">
              <a:spcBef>
                <a:spcPts val="500"/>
              </a:spcBef>
              <a:buSzTx/>
              <a:buNone/>
              <a:defRPr sz="4700" u="sng"/>
            </a:pPr>
            <a:r>
              <a:t>An aneurysm can be:</a:t>
            </a:r>
          </a:p>
          <a:p>
            <a:pPr marL="322326" indent="-322326" defTabSz="1719072">
              <a:spcBef>
                <a:spcPts val="500"/>
              </a:spcBef>
              <a:buFontTx/>
              <a:buAutoNum type="arabicPeriod" startAt="1"/>
              <a:defRPr sz="4700"/>
            </a:pPr>
            <a:r>
              <a:t>True aneurysm</a:t>
            </a:r>
          </a:p>
          <a:p>
            <a:pPr marL="322326" indent="-322326" defTabSz="1719072">
              <a:spcBef>
                <a:spcPts val="500"/>
              </a:spcBef>
              <a:buFontTx/>
              <a:buAutoNum type="arabicPeriod" startAt="1"/>
              <a:defRPr sz="4700"/>
            </a:pPr>
            <a:r>
              <a:t>Pseudo - aneurysm</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Screenshot 2020-02-21 at 1.54.05 AM.png" descr="Screenshot 2020-02-21 at 1.54.05 AM.png"/>
          <p:cNvPicPr>
            <a:picLocks noChangeAspect="1"/>
          </p:cNvPicPr>
          <p:nvPr/>
        </p:nvPicPr>
        <p:blipFill>
          <a:blip r:embed="rId2">
            <a:extLst/>
          </a:blip>
          <a:stretch>
            <a:fillRect/>
          </a:stretch>
        </p:blipFill>
        <p:spPr>
          <a:xfrm>
            <a:off x="321489" y="3215723"/>
            <a:ext cx="23741020" cy="7284554"/>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37"/>
          <p:cNvSpPr txBox="1"/>
          <p:nvPr>
            <p:ph type="title"/>
          </p:nvPr>
        </p:nvSpPr>
        <p:spPr>
          <a:xfrm>
            <a:off x="3962400" y="549276"/>
            <a:ext cx="16459200" cy="2286003"/>
          </a:xfrm>
          <a:prstGeom prst="rect">
            <a:avLst/>
          </a:prstGeom>
        </p:spPr>
        <p:txBody>
          <a:bodyPr/>
          <a:lstStyle>
            <a:lvl1pPr>
              <a:defRPr sz="4800"/>
            </a:lvl1pPr>
          </a:lstStyle>
          <a:p>
            <a:pPr/>
            <a:r>
              <a:t>ANEURYSM AND DISSECTION</a:t>
            </a:r>
          </a:p>
        </p:txBody>
      </p:sp>
      <p:sp>
        <p:nvSpPr>
          <p:cNvPr id="351" name="Shape 338"/>
          <p:cNvSpPr txBox="1"/>
          <p:nvPr>
            <p:ph type="body" idx="1"/>
          </p:nvPr>
        </p:nvSpPr>
        <p:spPr>
          <a:xfrm>
            <a:off x="3962400" y="2411780"/>
            <a:ext cx="16922293" cy="10377622"/>
          </a:xfrm>
          <a:prstGeom prst="rect">
            <a:avLst/>
          </a:prstGeom>
        </p:spPr>
        <p:txBody>
          <a:bodyPr/>
          <a:lstStyle/>
          <a:p>
            <a:pPr marL="535746" indent="-535746" defTabSz="1428656">
              <a:spcBef>
                <a:spcPts val="1100"/>
              </a:spcBef>
              <a:buSzTx/>
              <a:buNone/>
              <a:defRPr sz="4703" u="sng"/>
            </a:pPr>
          </a:p>
          <a:p>
            <a:pPr marL="267872" indent="-267872" defTabSz="1428656">
              <a:spcBef>
                <a:spcPts val="500"/>
              </a:spcBef>
              <a:buFontTx/>
              <a:buAutoNum type="arabicPeriod" startAt="1"/>
              <a:defRPr sz="4703" u="sng"/>
            </a:pPr>
            <a:r>
              <a:t>True aneurysm</a:t>
            </a:r>
            <a:r>
              <a:rPr u="none"/>
              <a:t>:</a:t>
            </a:r>
          </a:p>
          <a:p>
            <a:pPr marL="267872" indent="-267872" defTabSz="1428656">
              <a:spcBef>
                <a:spcPts val="500"/>
              </a:spcBef>
              <a:defRPr sz="4703"/>
            </a:pPr>
            <a:r>
              <a:t>Involves intact attenuated arterial wall</a:t>
            </a:r>
          </a:p>
          <a:p>
            <a:pPr marL="267872" indent="-267872" defTabSz="1428656">
              <a:spcBef>
                <a:spcPts val="500"/>
              </a:spcBef>
              <a:defRPr sz="4703"/>
            </a:pPr>
            <a:r>
              <a:t>Or intact thinned ventricular wall</a:t>
            </a:r>
          </a:p>
          <a:p>
            <a:pPr marL="267872" indent="-267872" defTabSz="1428656">
              <a:spcBef>
                <a:spcPts val="500"/>
              </a:spcBef>
              <a:defRPr sz="4703"/>
            </a:pPr>
            <a:r>
              <a:t>E.G: atherosclerotic, syphilitic, congenital and ventricular aneurysms</a:t>
            </a:r>
          </a:p>
          <a:p>
            <a:pPr marL="535746" indent="-535746" defTabSz="1428656">
              <a:spcBef>
                <a:spcPts val="1100"/>
              </a:spcBef>
              <a:buSzTx/>
              <a:buNone/>
              <a:defRPr sz="4703"/>
            </a:pPr>
          </a:p>
          <a:p>
            <a:pPr marL="267872" indent="-267872" defTabSz="1428656">
              <a:spcBef>
                <a:spcPts val="500"/>
              </a:spcBef>
              <a:buFontTx/>
              <a:buAutoNum type="arabicPeriod" startAt="2"/>
              <a:defRPr sz="4703" u="sng"/>
            </a:pPr>
            <a:r>
              <a:t>Pseudo – aneurysm</a:t>
            </a:r>
            <a:r>
              <a:rPr u="none"/>
              <a:t>:</a:t>
            </a:r>
          </a:p>
          <a:p>
            <a:pPr marL="267872" indent="-267872" defTabSz="1428656">
              <a:spcBef>
                <a:spcPts val="500"/>
              </a:spcBef>
              <a:defRPr sz="4703"/>
            </a:pPr>
            <a:r>
              <a:t>Is a defect in the vascular wall</a:t>
            </a:r>
          </a:p>
          <a:p>
            <a:pPr marL="267872" indent="-267872" defTabSz="1428656">
              <a:spcBef>
                <a:spcPts val="500"/>
              </a:spcBef>
              <a:defRPr sz="4703"/>
            </a:pPr>
            <a:r>
              <a:t>Leads to an extravascular hematoma</a:t>
            </a:r>
          </a:p>
          <a:p>
            <a:pPr marL="267872" indent="-267872" defTabSz="1428656">
              <a:spcBef>
                <a:spcPts val="500"/>
              </a:spcBef>
              <a:defRPr sz="4703"/>
            </a:pPr>
            <a:r>
              <a:t>The hematoma freely communicates with intravascular space</a:t>
            </a:r>
          </a:p>
          <a:p>
            <a:pPr marL="267872" indent="-267872" defTabSz="1428656">
              <a:spcBef>
                <a:spcPts val="500"/>
              </a:spcBef>
              <a:defRPr sz="4703"/>
            </a:pPr>
            <a:r>
              <a:t>Referred to as a pulsating hematoma</a:t>
            </a:r>
          </a:p>
          <a:p>
            <a:pPr marL="267872" indent="-267872" defTabSz="1428656">
              <a:spcBef>
                <a:spcPts val="500"/>
              </a:spcBef>
              <a:defRPr sz="4703"/>
            </a:pPr>
            <a:r>
              <a:t>E.G: Ventricular rapture after MI,  and leak of a vascular graft</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40"/>
          <p:cNvSpPr txBox="1"/>
          <p:nvPr>
            <p:ph type="title"/>
          </p:nvPr>
        </p:nvSpPr>
        <p:spPr>
          <a:xfrm>
            <a:off x="3962400" y="549276"/>
            <a:ext cx="16459200" cy="2286003"/>
          </a:xfrm>
          <a:prstGeom prst="rect">
            <a:avLst/>
          </a:prstGeom>
        </p:spPr>
        <p:txBody>
          <a:bodyPr/>
          <a:lstStyle>
            <a:lvl1pPr>
              <a:defRPr sz="4800"/>
            </a:lvl1pPr>
          </a:lstStyle>
          <a:p>
            <a:pPr/>
            <a:r>
              <a:t>ANEURYSM AND DISSECTION</a:t>
            </a:r>
          </a:p>
        </p:txBody>
      </p:sp>
      <p:sp>
        <p:nvSpPr>
          <p:cNvPr id="354" name="Shape 341"/>
          <p:cNvSpPr txBox="1"/>
          <p:nvPr>
            <p:ph type="body" idx="1"/>
          </p:nvPr>
        </p:nvSpPr>
        <p:spPr>
          <a:xfrm>
            <a:off x="2873047" y="2524093"/>
            <a:ext cx="17548553" cy="9728233"/>
          </a:xfrm>
          <a:prstGeom prst="rect">
            <a:avLst/>
          </a:prstGeom>
        </p:spPr>
        <p:txBody>
          <a:bodyPr/>
          <a:lstStyle/>
          <a:p>
            <a:pPr>
              <a:buSzTx/>
              <a:buNone/>
              <a:defRPr sz="4600" u="sng">
                <a:latin typeface="Comic Sans MS"/>
                <a:ea typeface="Comic Sans MS"/>
                <a:cs typeface="Comic Sans MS"/>
                <a:sym typeface="Comic Sans MS"/>
              </a:defRPr>
            </a:pPr>
          </a:p>
          <a:p>
            <a:pPr>
              <a:spcBef>
                <a:spcPts val="600"/>
              </a:spcBef>
              <a:buSzTx/>
              <a:buNone/>
              <a:defRPr sz="4600" u="sng">
                <a:latin typeface="Comic Sans MS"/>
                <a:ea typeface="Comic Sans MS"/>
                <a:cs typeface="Comic Sans MS"/>
                <a:sym typeface="Comic Sans MS"/>
              </a:defRPr>
            </a:pPr>
            <a:r>
              <a:t>Arterial Dissection</a:t>
            </a:r>
            <a:r>
              <a:rPr u="none"/>
              <a:t>:</a:t>
            </a:r>
          </a:p>
          <a:p>
            <a:pPr>
              <a:buSzTx/>
              <a:buNone/>
              <a:defRPr sz="4600">
                <a:latin typeface="Comic Sans MS"/>
                <a:ea typeface="Comic Sans MS"/>
                <a:cs typeface="Comic Sans MS"/>
                <a:sym typeface="Comic Sans MS"/>
              </a:defRPr>
            </a:pPr>
          </a:p>
          <a:p>
            <a:pPr>
              <a:spcBef>
                <a:spcPts val="600"/>
              </a:spcBef>
              <a:buSzTx/>
              <a:buNone/>
              <a:defRPr sz="4600" u="sng">
                <a:latin typeface="Comic Sans MS"/>
                <a:ea typeface="Comic Sans MS"/>
                <a:cs typeface="Comic Sans MS"/>
                <a:sym typeface="Comic Sans MS"/>
              </a:defRPr>
            </a:pPr>
            <a:r>
              <a:t>Definition</a:t>
            </a:r>
            <a:r>
              <a:rPr u="none"/>
              <a:t>:</a:t>
            </a:r>
          </a:p>
          <a:p>
            <a:pPr marL="342900" indent="-342900">
              <a:spcBef>
                <a:spcPts val="600"/>
              </a:spcBef>
              <a:defRPr sz="4600">
                <a:latin typeface="Comic Sans MS"/>
                <a:ea typeface="Comic Sans MS"/>
                <a:cs typeface="Comic Sans MS"/>
                <a:sym typeface="Comic Sans MS"/>
              </a:defRPr>
            </a:pPr>
            <a:r>
              <a:t>Arise when blood enters the arterial wall itself</a:t>
            </a:r>
          </a:p>
          <a:p>
            <a:pPr marL="342900" indent="-342900">
              <a:spcBef>
                <a:spcPts val="600"/>
              </a:spcBef>
              <a:defRPr sz="4600">
                <a:latin typeface="Comic Sans MS"/>
                <a:ea typeface="Comic Sans MS"/>
                <a:cs typeface="Comic Sans MS"/>
                <a:sym typeface="Comic Sans MS"/>
              </a:defRPr>
            </a:pPr>
            <a:r>
              <a:t>A hematoma dissects between the arterial layers </a:t>
            </a:r>
          </a:p>
          <a:p>
            <a:pPr marL="685800" indent="-685800">
              <a:defRPr sz="4600">
                <a:latin typeface="Comic Sans MS"/>
                <a:ea typeface="Comic Sans MS"/>
                <a:cs typeface="Comic Sans MS"/>
                <a:sym typeface="Comic Sans MS"/>
              </a:defRPr>
            </a:pPr>
          </a:p>
          <a:p>
            <a:pPr marL="342900" indent="-342900">
              <a:spcBef>
                <a:spcPts val="600"/>
              </a:spcBef>
              <a:defRPr sz="4600">
                <a:latin typeface="Comic Sans MS"/>
                <a:ea typeface="Comic Sans MS"/>
                <a:cs typeface="Comic Sans MS"/>
                <a:sym typeface="Comic Sans MS"/>
              </a:defRPr>
            </a:pPr>
            <a:r>
              <a:t>Dissections are often but not always aneurysmal</a:t>
            </a:r>
          </a:p>
          <a:p>
            <a:pPr marL="685800" indent="-685800">
              <a:defRPr sz="4600">
                <a:latin typeface="Comic Sans MS"/>
                <a:ea typeface="Comic Sans MS"/>
                <a:cs typeface="Comic Sans MS"/>
                <a:sym typeface="Comic Sans MS"/>
              </a:defRPr>
            </a:pPr>
          </a:p>
          <a:p>
            <a:pPr marL="342900" indent="-342900">
              <a:spcBef>
                <a:spcPts val="600"/>
              </a:spcBef>
              <a:defRPr sz="4600">
                <a:latin typeface="Comic Sans MS"/>
                <a:ea typeface="Comic Sans MS"/>
                <a:cs typeface="Comic Sans MS"/>
                <a:sym typeface="Comic Sans MS"/>
              </a:defRPr>
            </a:pPr>
            <a:r>
              <a:t>Aneurysms and dissections can rapture</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43"/>
          <p:cNvSpPr txBox="1"/>
          <p:nvPr>
            <p:ph type="title"/>
          </p:nvPr>
        </p:nvSpPr>
        <p:spPr>
          <a:xfrm>
            <a:off x="3962400" y="549276"/>
            <a:ext cx="16459200" cy="2286003"/>
          </a:xfrm>
          <a:prstGeom prst="rect">
            <a:avLst/>
          </a:prstGeom>
        </p:spPr>
        <p:txBody>
          <a:bodyPr/>
          <a:lstStyle>
            <a:lvl1pPr>
              <a:defRPr sz="4800"/>
            </a:lvl1pPr>
          </a:lstStyle>
          <a:p>
            <a:pPr/>
            <a:r>
              <a:t>ANEURYSM AND DISSECTION</a:t>
            </a:r>
          </a:p>
        </p:txBody>
      </p:sp>
      <p:sp>
        <p:nvSpPr>
          <p:cNvPr id="357" name="Shape 344"/>
          <p:cNvSpPr txBox="1"/>
          <p:nvPr>
            <p:ph type="body" idx="1"/>
          </p:nvPr>
        </p:nvSpPr>
        <p:spPr>
          <a:xfrm>
            <a:off x="3962400" y="2010219"/>
            <a:ext cx="17053265" cy="11558719"/>
          </a:xfrm>
          <a:prstGeom prst="rect">
            <a:avLst/>
          </a:prstGeom>
        </p:spPr>
        <p:txBody>
          <a:bodyPr/>
          <a:lstStyle/>
          <a:p>
            <a:pPr marL="592874" indent="-592874" defTabSz="1580997">
              <a:lnSpc>
                <a:spcPct val="90000"/>
              </a:lnSpc>
              <a:spcBef>
                <a:spcPts val="1100"/>
              </a:spcBef>
              <a:buSzTx/>
              <a:buNone/>
              <a:defRPr sz="4180" u="sng"/>
            </a:pPr>
          </a:p>
          <a:p>
            <a:pPr marL="592874" indent="-592874" defTabSz="1580997">
              <a:lnSpc>
                <a:spcPct val="90000"/>
              </a:lnSpc>
              <a:spcBef>
                <a:spcPts val="500"/>
              </a:spcBef>
              <a:buSzTx/>
              <a:buNone/>
              <a:defRPr sz="4180" u="sng"/>
            </a:pPr>
            <a:r>
              <a:t>Classification of aneurysm:</a:t>
            </a:r>
          </a:p>
          <a:p>
            <a:pPr marL="286214" indent="-286214" defTabSz="1580997">
              <a:lnSpc>
                <a:spcPct val="90000"/>
              </a:lnSpc>
              <a:spcBef>
                <a:spcPts val="500"/>
              </a:spcBef>
              <a:defRPr sz="4180"/>
            </a:pPr>
            <a:r>
              <a:t>Generally classified by shape and size</a:t>
            </a:r>
          </a:p>
          <a:p>
            <a:pPr marL="592874" indent="-592874" defTabSz="1580997">
              <a:lnSpc>
                <a:spcPct val="90000"/>
              </a:lnSpc>
              <a:spcBef>
                <a:spcPts val="1100"/>
              </a:spcBef>
              <a:buSzTx/>
              <a:buNone/>
              <a:defRPr sz="4180"/>
            </a:pPr>
          </a:p>
          <a:p>
            <a:pPr marL="592874" indent="-592874" defTabSz="1580997">
              <a:lnSpc>
                <a:spcPct val="90000"/>
              </a:lnSpc>
              <a:spcBef>
                <a:spcPts val="1100"/>
              </a:spcBef>
              <a:buSzTx/>
              <a:buNone/>
              <a:defRPr sz="4180"/>
            </a:pPr>
          </a:p>
          <a:p>
            <a:pPr marL="592874" indent="-592874" defTabSz="1580997">
              <a:lnSpc>
                <a:spcPct val="90000"/>
              </a:lnSpc>
              <a:spcBef>
                <a:spcPts val="500"/>
              </a:spcBef>
              <a:buSzTx/>
              <a:buNone/>
              <a:defRPr sz="4180" u="sng"/>
            </a:pPr>
            <a:r>
              <a:t>Saccular aneurysms</a:t>
            </a:r>
            <a:r>
              <a:rPr u="none"/>
              <a:t>:</a:t>
            </a:r>
          </a:p>
          <a:p>
            <a:pPr marL="286214" indent="-286214" defTabSz="1580997">
              <a:lnSpc>
                <a:spcPct val="90000"/>
              </a:lnSpc>
              <a:spcBef>
                <a:spcPts val="500"/>
              </a:spcBef>
              <a:defRPr sz="4180"/>
            </a:pPr>
            <a:r>
              <a:t>Spherical out pouching</a:t>
            </a:r>
          </a:p>
          <a:p>
            <a:pPr marL="286214" indent="-286214" defTabSz="1580997">
              <a:lnSpc>
                <a:spcPct val="90000"/>
              </a:lnSpc>
              <a:spcBef>
                <a:spcPts val="500"/>
              </a:spcBef>
              <a:defRPr sz="4180"/>
            </a:pPr>
            <a:r>
              <a:t>Involving only a portion of the vessel</a:t>
            </a:r>
          </a:p>
          <a:p>
            <a:pPr marL="286214" indent="-286214" defTabSz="1580997">
              <a:lnSpc>
                <a:spcPct val="90000"/>
              </a:lnSpc>
              <a:spcBef>
                <a:spcPts val="500"/>
              </a:spcBef>
              <a:defRPr sz="4180"/>
            </a:pPr>
            <a:r>
              <a:t>5 to 20cm in diameter</a:t>
            </a:r>
          </a:p>
          <a:p>
            <a:pPr marL="286214" indent="-286214" defTabSz="1580997">
              <a:lnSpc>
                <a:spcPct val="90000"/>
              </a:lnSpc>
              <a:spcBef>
                <a:spcPts val="500"/>
              </a:spcBef>
              <a:defRPr sz="4180"/>
            </a:pPr>
            <a:r>
              <a:t>Often contain a thrombus</a:t>
            </a:r>
          </a:p>
          <a:p>
            <a:pPr marL="592874" indent="-592874" defTabSz="1580997">
              <a:lnSpc>
                <a:spcPct val="90000"/>
              </a:lnSpc>
              <a:spcBef>
                <a:spcPts val="1100"/>
              </a:spcBef>
              <a:defRPr sz="4180"/>
            </a:pPr>
          </a:p>
          <a:p>
            <a:pPr marL="592874" indent="-592874" defTabSz="1580997">
              <a:lnSpc>
                <a:spcPct val="90000"/>
              </a:lnSpc>
              <a:spcBef>
                <a:spcPts val="1100"/>
              </a:spcBef>
              <a:buSzTx/>
              <a:buNone/>
              <a:defRPr sz="4180" u="sng"/>
            </a:pPr>
          </a:p>
          <a:p>
            <a:pPr marL="592874" indent="-592874" defTabSz="1580997">
              <a:lnSpc>
                <a:spcPct val="90000"/>
              </a:lnSpc>
              <a:spcBef>
                <a:spcPts val="500"/>
              </a:spcBef>
              <a:buSzTx/>
              <a:buNone/>
              <a:defRPr sz="4180" u="sng"/>
            </a:pPr>
            <a:r>
              <a:t>Fusiform aneurysms</a:t>
            </a:r>
            <a:r>
              <a:rPr u="none"/>
              <a:t>:</a:t>
            </a:r>
          </a:p>
          <a:p>
            <a:pPr marL="286214" indent="-286214" defTabSz="1580997">
              <a:lnSpc>
                <a:spcPct val="90000"/>
              </a:lnSpc>
              <a:spcBef>
                <a:spcPts val="500"/>
              </a:spcBef>
              <a:defRPr sz="4180"/>
            </a:pPr>
            <a:r>
              <a:t>Diffuse circumferential dilation</a:t>
            </a:r>
          </a:p>
          <a:p>
            <a:pPr marL="286214" indent="-286214" defTabSz="1580997">
              <a:lnSpc>
                <a:spcPct val="90000"/>
              </a:lnSpc>
              <a:spcBef>
                <a:spcPts val="500"/>
              </a:spcBef>
              <a:defRPr sz="4180"/>
            </a:pPr>
            <a:r>
              <a:t>Involve a long vascular segment</a:t>
            </a:r>
          </a:p>
          <a:p>
            <a:pPr marL="286214" indent="-286214" defTabSz="1580997">
              <a:lnSpc>
                <a:spcPct val="90000"/>
              </a:lnSpc>
              <a:spcBef>
                <a:spcPts val="500"/>
              </a:spcBef>
              <a:defRPr sz="4180"/>
            </a:pPr>
            <a:r>
              <a:t>Diameter up to 20cm</a:t>
            </a:r>
          </a:p>
          <a:p>
            <a:pPr marL="286214" indent="-286214" defTabSz="1580997">
              <a:lnSpc>
                <a:spcPct val="90000"/>
              </a:lnSpc>
              <a:spcBef>
                <a:spcPts val="500"/>
              </a:spcBef>
              <a:defRPr sz="4180"/>
            </a:pPr>
            <a:r>
              <a:t>Can involve aortic arch, abdominal aorta, and iliac artery</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age21.jpg" descr="image21.jpg"/>
          <p:cNvPicPr>
            <a:picLocks noChangeAspect="1"/>
          </p:cNvPicPr>
          <p:nvPr/>
        </p:nvPicPr>
        <p:blipFill>
          <a:blip r:embed="rId2">
            <a:extLst/>
          </a:blip>
          <a:stretch>
            <a:fillRect/>
          </a:stretch>
        </p:blipFill>
        <p:spPr>
          <a:xfrm>
            <a:off x="5181600" y="1828800"/>
            <a:ext cx="13106400" cy="100584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48"/>
          <p:cNvSpPr txBox="1"/>
          <p:nvPr>
            <p:ph type="title"/>
          </p:nvPr>
        </p:nvSpPr>
        <p:spPr>
          <a:xfrm>
            <a:off x="3962400" y="549276"/>
            <a:ext cx="16459200" cy="2286003"/>
          </a:xfrm>
          <a:prstGeom prst="rect">
            <a:avLst/>
          </a:prstGeom>
        </p:spPr>
        <p:txBody>
          <a:bodyPr/>
          <a:lstStyle>
            <a:lvl1pPr>
              <a:defRPr sz="4800"/>
            </a:lvl1pPr>
          </a:lstStyle>
          <a:p>
            <a:pPr/>
            <a:r>
              <a:t>ANEURYSM AND DISSECTION</a:t>
            </a:r>
          </a:p>
        </p:txBody>
      </p:sp>
      <p:sp>
        <p:nvSpPr>
          <p:cNvPr id="362" name="Shape 349"/>
          <p:cNvSpPr txBox="1"/>
          <p:nvPr>
            <p:ph type="body" idx="1"/>
          </p:nvPr>
        </p:nvSpPr>
        <p:spPr>
          <a:xfrm>
            <a:off x="3962400" y="2140898"/>
            <a:ext cx="16459200" cy="11228945"/>
          </a:xfrm>
          <a:prstGeom prst="rect">
            <a:avLst/>
          </a:prstGeom>
        </p:spPr>
        <p:txBody>
          <a:bodyPr/>
          <a:lstStyle/>
          <a:p>
            <a:pPr marL="631414" indent="-631414" defTabSz="1683774">
              <a:spcBef>
                <a:spcPts val="1300"/>
              </a:spcBef>
              <a:buSzTx/>
              <a:buNone/>
              <a:defRPr sz="4278" u="sng"/>
            </a:pPr>
          </a:p>
          <a:p>
            <a:pPr marL="631414" indent="-631414" defTabSz="1683774">
              <a:spcBef>
                <a:spcPts val="1300"/>
              </a:spcBef>
              <a:buSzTx/>
              <a:buNone/>
              <a:defRPr sz="4278" u="sng"/>
            </a:pPr>
          </a:p>
          <a:p>
            <a:pPr marL="631414" indent="-631414" defTabSz="1683774">
              <a:spcBef>
                <a:spcPts val="500"/>
              </a:spcBef>
              <a:buSzTx/>
              <a:buNone/>
              <a:defRPr sz="4278" u="sng"/>
            </a:pPr>
            <a:r>
              <a:t>Pathogenesis of aneurysm</a:t>
            </a:r>
            <a:r>
              <a:rPr u="none"/>
              <a:t>:</a:t>
            </a:r>
          </a:p>
          <a:p>
            <a:pPr marL="315707" indent="-315707" defTabSz="1683774">
              <a:spcBef>
                <a:spcPts val="500"/>
              </a:spcBef>
              <a:defRPr sz="4278"/>
            </a:pPr>
            <a:r>
              <a:t>Aneurysms occur when structure and function of vessel CT is compromised</a:t>
            </a:r>
          </a:p>
          <a:p>
            <a:pPr marL="315707" indent="-315707" defTabSz="1683774">
              <a:spcBef>
                <a:spcPts val="500"/>
              </a:spcBef>
              <a:defRPr sz="4278"/>
            </a:pPr>
            <a:r>
              <a:t>Weakening of vessel wall is important in common sporadic form of aneurysm</a:t>
            </a:r>
          </a:p>
          <a:p>
            <a:pPr marL="631414" indent="-631414" defTabSz="1683774">
              <a:spcBef>
                <a:spcPts val="1300"/>
              </a:spcBef>
              <a:defRPr sz="4278"/>
            </a:pPr>
          </a:p>
          <a:p>
            <a:pPr marL="631414" indent="-631414" defTabSz="1683774">
              <a:spcBef>
                <a:spcPts val="1300"/>
              </a:spcBef>
              <a:defRPr sz="4278"/>
            </a:pPr>
          </a:p>
          <a:p>
            <a:pPr marL="631414" indent="-631414" defTabSz="1683774">
              <a:spcBef>
                <a:spcPts val="500"/>
              </a:spcBef>
              <a:buSzTx/>
              <a:buNone/>
              <a:defRPr sz="4278" u="sng"/>
            </a:pPr>
            <a:r>
              <a:t>Examples of causes of defects include:</a:t>
            </a:r>
          </a:p>
          <a:p>
            <a:pPr marL="315707" indent="-315707" defTabSz="1683774">
              <a:spcBef>
                <a:spcPts val="500"/>
              </a:spcBef>
              <a:buFontTx/>
              <a:buAutoNum type="arabicPeriod" startAt="1"/>
              <a:defRPr sz="4278"/>
            </a:pPr>
            <a:r>
              <a:t>The intrinsic quality of the vascular wall connective tissue is poor-Marfan syndrome</a:t>
            </a:r>
          </a:p>
          <a:p>
            <a:pPr marL="315707" indent="-315707" defTabSz="1683774">
              <a:spcBef>
                <a:spcPts val="500"/>
              </a:spcBef>
              <a:buFontTx/>
              <a:buAutoNum type="arabicPeriod" startAt="1"/>
              <a:defRPr sz="4278"/>
            </a:pPr>
            <a:r>
              <a:t>The balance of collagen degradation and synthesis is altered</a:t>
            </a:r>
          </a:p>
          <a:p>
            <a:pPr marL="315707" indent="-315707" defTabSz="1683774">
              <a:spcBef>
                <a:spcPts val="500"/>
              </a:spcBef>
              <a:buFontTx/>
              <a:buAutoNum type="arabicPeriod" startAt="1"/>
              <a:defRPr sz="4278"/>
            </a:pPr>
            <a:r>
              <a:t>The vascular wall is weakened by loss of SM cells</a:t>
            </a:r>
          </a:p>
          <a:p>
            <a:pPr marL="315707" indent="-315707" defTabSz="1683774">
              <a:spcBef>
                <a:spcPts val="500"/>
              </a:spcBef>
              <a:buFontTx/>
              <a:buAutoNum type="arabicPeriod" startAt="1"/>
              <a:defRPr sz="4278"/>
            </a:pPr>
            <a:r>
              <a:t>The inappropriate synthesis of non collagenous or non elastic ECM</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51"/>
          <p:cNvSpPr txBox="1"/>
          <p:nvPr>
            <p:ph type="title"/>
          </p:nvPr>
        </p:nvSpPr>
        <p:spPr>
          <a:xfrm>
            <a:off x="3962400" y="549275"/>
            <a:ext cx="16459200" cy="1279528"/>
          </a:xfrm>
          <a:prstGeom prst="rect">
            <a:avLst/>
          </a:prstGeom>
        </p:spPr>
        <p:txBody>
          <a:bodyPr/>
          <a:lstStyle/>
          <a:p>
            <a:pPr defTabSz="1609344">
              <a:defRPr sz="3200"/>
            </a:pPr>
            <a:r>
              <a:t>ANEURYSM AND DISSECTION</a:t>
            </a:r>
            <a:br/>
            <a:r>
              <a:t>PATHOGENESIS</a:t>
            </a:r>
          </a:p>
        </p:txBody>
      </p:sp>
      <p:sp>
        <p:nvSpPr>
          <p:cNvPr id="365" name="Shape 352"/>
          <p:cNvSpPr txBox="1"/>
          <p:nvPr>
            <p:ph type="body" idx="1"/>
          </p:nvPr>
        </p:nvSpPr>
        <p:spPr>
          <a:xfrm>
            <a:off x="3656358" y="1775511"/>
            <a:ext cx="16765242" cy="11501743"/>
          </a:xfrm>
          <a:prstGeom prst="rect">
            <a:avLst/>
          </a:prstGeom>
        </p:spPr>
        <p:txBody>
          <a:bodyPr/>
          <a:lstStyle/>
          <a:p>
            <a:pPr marL="560845" indent="-560845" defTabSz="1495590">
              <a:spcBef>
                <a:spcPts val="1100"/>
              </a:spcBef>
              <a:buSzTx/>
              <a:buNone/>
              <a:defRPr sz="3759"/>
            </a:pPr>
          </a:p>
          <a:p>
            <a:pPr marL="560845" indent="-560845" defTabSz="1495590">
              <a:spcBef>
                <a:spcPts val="500"/>
              </a:spcBef>
              <a:buSzTx/>
              <a:buNone/>
              <a:defRPr b="1" sz="3759"/>
            </a:pPr>
            <a:r>
              <a:t>1.    </a:t>
            </a:r>
            <a:r>
              <a:rPr u="sng"/>
              <a:t>The intrinsic quality of the vascular wall connective tissue is poor</a:t>
            </a:r>
          </a:p>
          <a:p>
            <a:pPr marL="560845" indent="-560845" defTabSz="1495590">
              <a:spcBef>
                <a:spcPts val="1100"/>
              </a:spcBef>
              <a:buFontTx/>
              <a:buAutoNum type="arabicPeriod" startAt="1"/>
              <a:defRPr sz="3759" u="sng"/>
            </a:pPr>
          </a:p>
          <a:p>
            <a:pPr marL="280422" indent="-280422" defTabSz="1495590">
              <a:spcBef>
                <a:spcPts val="500"/>
              </a:spcBef>
              <a:buFontTx/>
              <a:buAutoNum type="arabicPeriod" startAt="1"/>
              <a:defRPr sz="3759" u="sng"/>
            </a:pPr>
            <a:r>
              <a:t>Marfans syndrome </a:t>
            </a:r>
          </a:p>
          <a:p>
            <a:pPr marL="280422" indent="-280422" defTabSz="1495590">
              <a:spcBef>
                <a:spcPts val="500"/>
              </a:spcBef>
              <a:defRPr sz="3759"/>
            </a:pPr>
            <a:r>
              <a:t>There is defective fibrillin synthesis</a:t>
            </a:r>
          </a:p>
          <a:p>
            <a:pPr marL="280422" indent="-280422" defTabSz="1495590">
              <a:spcBef>
                <a:spcPts val="500"/>
              </a:spcBef>
              <a:defRPr sz="3759"/>
            </a:pPr>
            <a:r>
              <a:t>This leads to aberrant TGF-B activity</a:t>
            </a:r>
          </a:p>
          <a:p>
            <a:pPr marL="280422" indent="-280422" defTabSz="1495590">
              <a:spcBef>
                <a:spcPts val="500"/>
              </a:spcBef>
              <a:defRPr sz="3759"/>
            </a:pPr>
            <a:r>
              <a:t>And thus weakening of elastic tissue causing aorta to dilate</a:t>
            </a:r>
          </a:p>
          <a:p>
            <a:pPr marL="560845" indent="-560845" defTabSz="1495590">
              <a:spcBef>
                <a:spcPts val="1100"/>
              </a:spcBef>
              <a:defRPr sz="3759"/>
            </a:pPr>
          </a:p>
          <a:p>
            <a:pPr marL="280422" indent="-280422" defTabSz="1495590">
              <a:spcBef>
                <a:spcPts val="500"/>
              </a:spcBef>
              <a:buFontTx/>
              <a:buAutoNum type="arabicPeriod" startAt="2"/>
              <a:defRPr sz="3759" u="sng"/>
            </a:pPr>
            <a:r>
              <a:t>Loeys - Dietz syndrome</a:t>
            </a:r>
          </a:p>
          <a:p>
            <a:pPr marL="280422" indent="-280422" defTabSz="1495590">
              <a:spcBef>
                <a:spcPts val="500"/>
              </a:spcBef>
              <a:defRPr sz="3759"/>
            </a:pPr>
            <a:r>
              <a:t>Mutation in TGF-B receptors</a:t>
            </a:r>
          </a:p>
          <a:p>
            <a:pPr marL="280422" indent="-280422" defTabSz="1495590">
              <a:spcBef>
                <a:spcPts val="500"/>
              </a:spcBef>
              <a:defRPr sz="3759"/>
            </a:pPr>
            <a:r>
              <a:t>Leads to abnormalities in elastin, collagen I and III</a:t>
            </a:r>
          </a:p>
          <a:p>
            <a:pPr marL="280422" indent="-280422" defTabSz="1495590">
              <a:spcBef>
                <a:spcPts val="500"/>
              </a:spcBef>
              <a:defRPr sz="3759"/>
            </a:pPr>
            <a:r>
              <a:t>Vessels can rapture fairly easily</a:t>
            </a:r>
          </a:p>
          <a:p>
            <a:pPr marL="560845" indent="-560845" defTabSz="1495590">
              <a:spcBef>
                <a:spcPts val="1100"/>
              </a:spcBef>
              <a:defRPr sz="3759"/>
            </a:pPr>
          </a:p>
          <a:p>
            <a:pPr marL="280422" indent="-280422" defTabSz="1495590">
              <a:spcBef>
                <a:spcPts val="500"/>
              </a:spcBef>
              <a:buFontTx/>
              <a:buAutoNum type="arabicPeriod" startAt="3"/>
              <a:defRPr sz="3759" u="sng"/>
            </a:pPr>
            <a:r>
              <a:t>Ehlers – Danlos syndrome</a:t>
            </a:r>
          </a:p>
          <a:p>
            <a:pPr marL="280422" indent="-280422" defTabSz="1495590">
              <a:spcBef>
                <a:spcPts val="500"/>
              </a:spcBef>
              <a:defRPr sz="3759"/>
            </a:pPr>
            <a:r>
              <a:t>Defective type III collagen</a:t>
            </a:r>
          </a:p>
          <a:p>
            <a:pPr marL="280422" indent="-280422" defTabSz="1495590">
              <a:spcBef>
                <a:spcPts val="500"/>
              </a:spcBef>
              <a:defRPr sz="3759"/>
            </a:pPr>
            <a:r>
              <a:t>There is altered cross link associated Vit C deficiency</a:t>
            </a:r>
          </a:p>
          <a:p>
            <a:pPr marL="280422" indent="-280422" defTabSz="1495590">
              <a:spcBef>
                <a:spcPts val="500"/>
              </a:spcBef>
              <a:defRPr sz="3759"/>
            </a:pPr>
            <a:r>
              <a:t>Its an example of nutrition basis for aneurysm formation</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54"/>
          <p:cNvSpPr txBox="1"/>
          <p:nvPr>
            <p:ph type="title"/>
          </p:nvPr>
        </p:nvSpPr>
        <p:spPr>
          <a:xfrm>
            <a:off x="3962400" y="549276"/>
            <a:ext cx="16459200" cy="1276960"/>
          </a:xfrm>
          <a:prstGeom prst="rect">
            <a:avLst/>
          </a:prstGeom>
        </p:spPr>
        <p:txBody>
          <a:bodyPr/>
          <a:lstStyle/>
          <a:p>
            <a:pPr defTabSz="1152144">
              <a:defRPr sz="3000"/>
            </a:pPr>
            <a:r>
              <a:t>ANEURYSM AND DISSECTION</a:t>
            </a:r>
            <a:br/>
            <a:r>
              <a:t>PATHOGENESIS</a:t>
            </a:r>
          </a:p>
        </p:txBody>
      </p:sp>
      <p:sp>
        <p:nvSpPr>
          <p:cNvPr id="368" name="Shape 355"/>
          <p:cNvSpPr txBox="1"/>
          <p:nvPr>
            <p:ph type="body" idx="1"/>
          </p:nvPr>
        </p:nvSpPr>
        <p:spPr>
          <a:xfrm>
            <a:off x="4114800" y="1676400"/>
            <a:ext cx="16459200" cy="11430000"/>
          </a:xfrm>
          <a:prstGeom prst="rect">
            <a:avLst/>
          </a:prstGeom>
        </p:spPr>
        <p:txBody>
          <a:bodyPr/>
          <a:lstStyle/>
          <a:p>
            <a:pPr marL="531013" indent="-531013" defTabSz="1416038">
              <a:spcBef>
                <a:spcPts val="1000"/>
              </a:spcBef>
              <a:buSzTx/>
              <a:buNone/>
              <a:defRPr sz="3382"/>
            </a:pPr>
          </a:p>
          <a:p>
            <a:pPr marL="531013" indent="-531013" defTabSz="1416038">
              <a:spcBef>
                <a:spcPts val="500"/>
              </a:spcBef>
              <a:buSzTx/>
              <a:buNone/>
              <a:defRPr b="1" sz="3382"/>
            </a:pPr>
            <a:r>
              <a:t>2.    </a:t>
            </a:r>
            <a:r>
              <a:rPr u="sng"/>
              <a:t>The balance of collagen degradation and synthesis is altered</a:t>
            </a:r>
          </a:p>
          <a:p>
            <a:pPr marL="531013" indent="-531013" defTabSz="1416038">
              <a:spcBef>
                <a:spcPts val="1000"/>
              </a:spcBef>
              <a:buSzTx/>
              <a:buNone/>
              <a:defRPr sz="3382" u="sng"/>
            </a:pPr>
          </a:p>
          <a:p>
            <a:pPr marL="531013" indent="-531013" defTabSz="1416038">
              <a:spcBef>
                <a:spcPts val="500"/>
              </a:spcBef>
              <a:buSzTx/>
              <a:buNone/>
              <a:defRPr sz="3382"/>
            </a:pPr>
            <a:r>
              <a:t>This can be altered by</a:t>
            </a:r>
            <a:r>
              <a:rPr u="sng"/>
              <a:t>:</a:t>
            </a:r>
          </a:p>
          <a:p>
            <a:pPr marL="265506" indent="-265506" defTabSz="1416038">
              <a:spcBef>
                <a:spcPts val="500"/>
              </a:spcBef>
              <a:buFontTx/>
              <a:buAutoNum type="arabicPeriod" startAt="1"/>
              <a:defRPr sz="3382"/>
            </a:pPr>
            <a:r>
              <a:t>Inflammatory infiltrates and</a:t>
            </a:r>
          </a:p>
          <a:p>
            <a:pPr marL="265506" indent="-265506" defTabSz="1416038">
              <a:spcBef>
                <a:spcPts val="500"/>
              </a:spcBef>
              <a:buFontTx/>
              <a:buAutoNum type="arabicPeriod" startAt="1"/>
              <a:defRPr sz="3382"/>
            </a:pPr>
            <a:r>
              <a:t>Destructive proteolytic enzymes  they produced</a:t>
            </a:r>
          </a:p>
          <a:p>
            <a:pPr marL="531013" indent="-531013" defTabSz="1416038">
              <a:spcBef>
                <a:spcPts val="1000"/>
              </a:spcBef>
              <a:buSzTx/>
              <a:buNone/>
              <a:defRPr sz="3382"/>
            </a:pPr>
          </a:p>
          <a:p>
            <a:pPr marL="531013" indent="-531013" defTabSz="1416038">
              <a:spcBef>
                <a:spcPts val="500"/>
              </a:spcBef>
              <a:buSzTx/>
              <a:buNone/>
              <a:defRPr sz="3382"/>
            </a:pPr>
            <a:r>
              <a:t>MMP production is increased in:</a:t>
            </a:r>
          </a:p>
          <a:p>
            <a:pPr marL="265506" indent="-265506" defTabSz="1416038">
              <a:spcBef>
                <a:spcPts val="500"/>
              </a:spcBef>
              <a:buFontTx/>
              <a:buAutoNum type="arabicPeriod" startAt="1"/>
              <a:defRPr sz="3382"/>
            </a:pPr>
            <a:r>
              <a:t>Atherosclerotic plaque or</a:t>
            </a:r>
          </a:p>
          <a:p>
            <a:pPr marL="265506" indent="-265506" defTabSz="1416038">
              <a:spcBef>
                <a:spcPts val="500"/>
              </a:spcBef>
              <a:buFontTx/>
              <a:buAutoNum type="arabicPeriod" startAt="1"/>
              <a:defRPr sz="3382"/>
            </a:pPr>
            <a:r>
              <a:t>Vasculitis</a:t>
            </a:r>
          </a:p>
          <a:p>
            <a:pPr marL="531013" indent="-531013" defTabSz="1416038">
              <a:spcBef>
                <a:spcPts val="1000"/>
              </a:spcBef>
              <a:buFontTx/>
              <a:buAutoNum type="arabicPeriod" startAt="1"/>
              <a:defRPr sz="3382"/>
            </a:pPr>
          </a:p>
          <a:p>
            <a:pPr marL="531013" indent="-531013" defTabSz="1416038">
              <a:spcBef>
                <a:spcPts val="1000"/>
              </a:spcBef>
              <a:buFontTx/>
              <a:buAutoNum type="arabicPeriod" startAt="4"/>
              <a:defRPr sz="3382"/>
            </a:pPr>
          </a:p>
          <a:p>
            <a:pPr marL="531013" indent="-531013" defTabSz="1416038">
              <a:spcBef>
                <a:spcPts val="500"/>
              </a:spcBef>
              <a:buSzTx/>
              <a:buNone/>
              <a:defRPr sz="3382"/>
            </a:pPr>
            <a:r>
              <a:t>Decreased tissue inhibitor of metalloproteinase (TIMP)</a:t>
            </a:r>
          </a:p>
          <a:p>
            <a:pPr marL="265506" indent="-265506" defTabSz="1416038">
              <a:spcBef>
                <a:spcPts val="500"/>
              </a:spcBef>
              <a:defRPr sz="3382"/>
            </a:pPr>
            <a:r>
              <a:t>Contribute to overall ECM degradation</a:t>
            </a:r>
          </a:p>
          <a:p>
            <a:pPr marL="531013" indent="-531013" defTabSz="1416038">
              <a:spcBef>
                <a:spcPts val="1000"/>
              </a:spcBef>
              <a:buSzTx/>
              <a:buNone/>
              <a:defRPr sz="3382"/>
            </a:pPr>
          </a:p>
          <a:p>
            <a:pPr marL="531013" indent="-531013" defTabSz="1416038">
              <a:spcBef>
                <a:spcPts val="1000"/>
              </a:spcBef>
              <a:buSzTx/>
              <a:buNone/>
              <a:defRPr sz="3382"/>
            </a:pPr>
          </a:p>
          <a:p>
            <a:pPr marL="531013" indent="-531013" defTabSz="1416038">
              <a:spcBef>
                <a:spcPts val="500"/>
              </a:spcBef>
              <a:buSzTx/>
              <a:buNone/>
              <a:defRPr sz="3382"/>
            </a:pPr>
            <a:r>
              <a:t>Genetic predisposition to aneurysm in setting of inflammation</a:t>
            </a:r>
          </a:p>
          <a:p>
            <a:pPr marL="265506" indent="-265506" defTabSz="1416038">
              <a:spcBef>
                <a:spcPts val="500"/>
              </a:spcBef>
              <a:buFontTx/>
              <a:buAutoNum type="arabicPeriod" startAt="1"/>
              <a:defRPr sz="3382"/>
            </a:pPr>
            <a:r>
              <a:t>Polymorphism of MMP or TIMP genes</a:t>
            </a:r>
          </a:p>
          <a:p>
            <a:pPr marL="265506" indent="-265506" defTabSz="1416038">
              <a:spcBef>
                <a:spcPts val="500"/>
              </a:spcBef>
              <a:buFontTx/>
              <a:buAutoNum type="arabicPeriod" startAt="1"/>
              <a:defRPr sz="3382"/>
            </a:pPr>
            <a:r>
              <a:t>The nature of the local inflammatory response</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57"/>
          <p:cNvSpPr txBox="1"/>
          <p:nvPr>
            <p:ph type="title"/>
          </p:nvPr>
        </p:nvSpPr>
        <p:spPr>
          <a:xfrm>
            <a:off x="3962400" y="549276"/>
            <a:ext cx="16459200" cy="974726"/>
          </a:xfrm>
          <a:prstGeom prst="rect">
            <a:avLst/>
          </a:prstGeom>
        </p:spPr>
        <p:txBody>
          <a:bodyPr/>
          <a:lstStyle/>
          <a:p>
            <a:pPr defTabSz="1152144">
              <a:defRPr sz="2200"/>
            </a:pPr>
            <a:r>
              <a:t>ANEURYSM AND DISSECTION</a:t>
            </a:r>
            <a:br/>
            <a:r>
              <a:t>PATHOGENESIS</a:t>
            </a:r>
          </a:p>
        </p:txBody>
      </p:sp>
      <p:sp>
        <p:nvSpPr>
          <p:cNvPr id="371" name="Shape 358"/>
          <p:cNvSpPr txBox="1"/>
          <p:nvPr>
            <p:ph type="body" idx="1"/>
          </p:nvPr>
        </p:nvSpPr>
        <p:spPr>
          <a:xfrm>
            <a:off x="4114800" y="1676400"/>
            <a:ext cx="16459200" cy="11430000"/>
          </a:xfrm>
          <a:prstGeom prst="rect">
            <a:avLst/>
          </a:prstGeom>
        </p:spPr>
        <p:txBody>
          <a:bodyPr/>
          <a:lstStyle/>
          <a:p>
            <a:pPr marL="561258" indent="-561258" defTabSz="1496688">
              <a:spcBef>
                <a:spcPts val="1200"/>
              </a:spcBef>
              <a:buSzTx/>
              <a:buNone/>
              <a:defRPr sz="3520" u="sng"/>
            </a:pPr>
          </a:p>
          <a:p>
            <a:pPr marL="280628" indent="-280628" defTabSz="1496688">
              <a:spcBef>
                <a:spcPts val="500"/>
              </a:spcBef>
              <a:buFontTx/>
              <a:buAutoNum type="arabicPeriod" startAt="3"/>
              <a:defRPr b="1" sz="3520" u="sng"/>
            </a:pPr>
            <a:r>
              <a:t>The vascular wall is weakened by loss of SM cells and</a:t>
            </a:r>
          </a:p>
          <a:p>
            <a:pPr marL="280628" indent="-280628" defTabSz="1496688">
              <a:spcBef>
                <a:spcPts val="500"/>
              </a:spcBef>
              <a:buFontTx/>
              <a:buAutoNum type="arabicPeriod" startAt="3"/>
              <a:defRPr b="1" sz="3520" u="sng"/>
            </a:pPr>
            <a:r>
              <a:t>The inappropriate synthesis of non collagenous or non elastic ECM</a:t>
            </a:r>
          </a:p>
          <a:p>
            <a:pPr marL="561258" indent="-561258" defTabSz="1496688">
              <a:spcBef>
                <a:spcPts val="1200"/>
              </a:spcBef>
              <a:buFontTx/>
              <a:buAutoNum type="arabicPeriod" startAt="3"/>
              <a:defRPr sz="3520" u="sng"/>
            </a:pPr>
          </a:p>
          <a:p>
            <a:pPr marL="280628" indent="-280628" defTabSz="1496688">
              <a:spcBef>
                <a:spcPts val="500"/>
              </a:spcBef>
              <a:defRPr sz="3520"/>
            </a:pPr>
            <a:r>
              <a:t>Both result from ischemia of the inner media</a:t>
            </a:r>
          </a:p>
          <a:p>
            <a:pPr marL="561258" indent="-561258" defTabSz="1496688">
              <a:spcBef>
                <a:spcPts val="1200"/>
              </a:spcBef>
              <a:defRPr sz="3520" u="sng"/>
            </a:pPr>
          </a:p>
          <a:p>
            <a:pPr marL="561258" indent="-561258" defTabSz="1496688">
              <a:spcBef>
                <a:spcPts val="500"/>
              </a:spcBef>
              <a:buSzTx/>
              <a:buNone/>
              <a:defRPr sz="3520" u="sng"/>
            </a:pPr>
            <a:r>
              <a:t>It occur when</a:t>
            </a:r>
          </a:p>
          <a:p>
            <a:pPr marL="280628" indent="-280628" defTabSz="1496688">
              <a:spcBef>
                <a:spcPts val="500"/>
              </a:spcBef>
              <a:buFontTx/>
              <a:buAutoNum type="arabicPeriod" startAt="1"/>
              <a:defRPr sz="3520"/>
            </a:pPr>
            <a:r>
              <a:t>There is intimal thickening as in atherosclerosis</a:t>
            </a:r>
          </a:p>
          <a:p>
            <a:pPr marL="280628" indent="-280628" defTabSz="1496688">
              <a:spcBef>
                <a:spcPts val="500"/>
              </a:spcBef>
              <a:buFontTx/>
              <a:buAutoNum type="arabicPeriod" startAt="1"/>
              <a:defRPr sz="3520"/>
            </a:pPr>
            <a:r>
              <a:t>Narrowing of the vaso vasorum as in systemic hypertension</a:t>
            </a:r>
          </a:p>
          <a:p>
            <a:pPr marL="561258" indent="-561258" defTabSz="1496688">
              <a:spcBef>
                <a:spcPts val="1200"/>
              </a:spcBef>
              <a:buFontTx/>
              <a:buAutoNum type="arabicPeriod" startAt="1"/>
              <a:defRPr sz="3520" u="sng"/>
            </a:pPr>
          </a:p>
          <a:p>
            <a:pPr marL="561258" indent="-561258" defTabSz="1496688">
              <a:spcBef>
                <a:spcPts val="500"/>
              </a:spcBef>
              <a:buSzTx/>
              <a:buNone/>
              <a:defRPr sz="3520" u="sng"/>
            </a:pPr>
            <a:r>
              <a:t>Ischemia leads to degenerative changes in the aorta which include</a:t>
            </a:r>
            <a:r>
              <a:rPr u="none"/>
              <a:t>:</a:t>
            </a:r>
          </a:p>
          <a:p>
            <a:pPr marL="280628" indent="-280628" defTabSz="1496688">
              <a:spcBef>
                <a:spcPts val="500"/>
              </a:spcBef>
              <a:buFontTx/>
              <a:buAutoNum type="arabicPeriod" startAt="1"/>
              <a:defRPr sz="3520"/>
            </a:pPr>
            <a:r>
              <a:t>Smooth muscle cell loss or</a:t>
            </a:r>
          </a:p>
          <a:p>
            <a:pPr marL="280628" indent="-280628" defTabSz="1496688">
              <a:spcBef>
                <a:spcPts val="500"/>
              </a:spcBef>
              <a:buFontTx/>
              <a:buAutoNum type="arabicPeriod" startAt="1"/>
              <a:defRPr sz="3520"/>
            </a:pPr>
            <a:r>
              <a:t>Change in synthetic phenotype </a:t>
            </a:r>
          </a:p>
          <a:p>
            <a:pPr marL="561258" indent="-561258" defTabSz="1496688">
              <a:spcBef>
                <a:spcPts val="1200"/>
              </a:spcBef>
              <a:buSzTx/>
              <a:buNone/>
              <a:defRPr sz="3520"/>
            </a:pPr>
          </a:p>
          <a:p>
            <a:pPr marL="561258" indent="-561258" defTabSz="1496688">
              <a:spcBef>
                <a:spcPts val="500"/>
              </a:spcBef>
              <a:buSzTx/>
              <a:buNone/>
              <a:defRPr sz="3520" u="sng"/>
            </a:pPr>
            <a:r>
              <a:t>Change in synthetic phenotype leads to cystic medial degeneration which includes</a:t>
            </a:r>
            <a:r>
              <a:rPr u="none"/>
              <a:t>:</a:t>
            </a:r>
          </a:p>
          <a:p>
            <a:pPr marL="280628" indent="-280628" defTabSz="1496688">
              <a:spcBef>
                <a:spcPts val="500"/>
              </a:spcBef>
              <a:buFontTx/>
              <a:buAutoNum type="arabicPeriod" startAt="1"/>
              <a:defRPr sz="3520"/>
            </a:pPr>
            <a:r>
              <a:t>Scarring and loss of elastic fibres</a:t>
            </a:r>
          </a:p>
          <a:p>
            <a:pPr marL="280628" indent="-280628" defTabSz="1496688">
              <a:spcBef>
                <a:spcPts val="500"/>
              </a:spcBef>
              <a:buFontTx/>
              <a:buAutoNum type="arabicPeriod" startAt="1"/>
              <a:defRPr sz="3520"/>
            </a:pPr>
            <a:r>
              <a:t>Inadequate ECM synthesis</a:t>
            </a:r>
          </a:p>
          <a:p>
            <a:pPr marL="280628" indent="-280628" defTabSz="1496688">
              <a:spcBef>
                <a:spcPts val="500"/>
              </a:spcBef>
              <a:buFontTx/>
              <a:buAutoNum type="arabicPeriod" startAt="1"/>
              <a:defRPr sz="3520"/>
            </a:pPr>
            <a:r>
              <a:t>Production of increased amounts of GAGs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1.gif" descr="image1.gif"/>
          <p:cNvPicPr>
            <a:picLocks noChangeAspect="1"/>
          </p:cNvPicPr>
          <p:nvPr/>
        </p:nvPicPr>
        <p:blipFill>
          <a:blip r:embed="rId2">
            <a:extLst/>
          </a:blip>
          <a:stretch>
            <a:fillRect/>
          </a:stretch>
        </p:blipFill>
        <p:spPr>
          <a:xfrm>
            <a:off x="5791200" y="1676400"/>
            <a:ext cx="14173200" cy="102108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Screenshot 2020-02-21 at 7.20.18 AM.png" descr="Screenshot 2020-02-21 at 7.20.18 AM.png"/>
          <p:cNvPicPr>
            <a:picLocks noChangeAspect="1"/>
          </p:cNvPicPr>
          <p:nvPr/>
        </p:nvPicPr>
        <p:blipFill>
          <a:blip r:embed="rId2">
            <a:extLst/>
          </a:blip>
          <a:stretch>
            <a:fillRect/>
          </a:stretch>
        </p:blipFill>
        <p:spPr>
          <a:xfrm>
            <a:off x="6944138" y="0"/>
            <a:ext cx="10495723" cy="13716001"/>
          </a:xfrm>
          <a:prstGeom prst="rect">
            <a:avLst/>
          </a:prstGeom>
          <a:ln w="12700">
            <a:miter lim="400000"/>
          </a:ln>
        </p:spPr>
      </p:pic>
      <p:sp>
        <p:nvSpPr>
          <p:cNvPr id="374" name="Cystic media degeneration-Marfan syndrome"/>
          <p:cNvSpPr txBox="1"/>
          <p:nvPr/>
        </p:nvSpPr>
        <p:spPr>
          <a:xfrm>
            <a:off x="3296808" y="5604793"/>
            <a:ext cx="3089664" cy="2404815"/>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lvl1pPr algn="l" defTabSz="1828800">
              <a:defRPr sz="3600"/>
            </a:lvl1pPr>
          </a:lstStyle>
          <a:p>
            <a:pPr/>
            <a:r>
              <a:t>Cystic media degeneration-Marfan syndrome</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61"/>
          <p:cNvSpPr txBox="1"/>
          <p:nvPr>
            <p:ph type="body" idx="1"/>
          </p:nvPr>
        </p:nvSpPr>
        <p:spPr>
          <a:xfrm>
            <a:off x="4114800" y="1676400"/>
            <a:ext cx="16459200" cy="11430000"/>
          </a:xfrm>
          <a:prstGeom prst="rect">
            <a:avLst/>
          </a:prstGeom>
        </p:spPr>
        <p:txBody>
          <a:bodyPr/>
          <a:lstStyle/>
          <a:p>
            <a:pPr marL="672084" indent="-672084" defTabSz="1792223">
              <a:spcBef>
                <a:spcPts val="1300"/>
              </a:spcBef>
              <a:buFontTx/>
              <a:buAutoNum type="arabicPeriod" startAt="1"/>
              <a:defRPr sz="4704"/>
            </a:pPr>
          </a:p>
          <a:p>
            <a:pPr marL="672084" indent="-672084" defTabSz="1792223">
              <a:spcBef>
                <a:spcPts val="500"/>
              </a:spcBef>
              <a:buSzTx/>
              <a:buNone/>
              <a:defRPr sz="4704" u="sng"/>
            </a:pPr>
            <a:r>
              <a:t>The two most important disorders that predispose to aneurysms are:</a:t>
            </a:r>
          </a:p>
          <a:p>
            <a:pPr marL="336042" indent="-336042" defTabSz="1792223">
              <a:spcBef>
                <a:spcPts val="500"/>
              </a:spcBef>
              <a:buFontTx/>
              <a:buAutoNum type="arabicPeriod" startAt="1"/>
              <a:defRPr sz="4704"/>
            </a:pPr>
            <a:r>
              <a:t>Atherosclerosis</a:t>
            </a:r>
          </a:p>
          <a:p>
            <a:pPr marL="336042" indent="-336042" defTabSz="1792223">
              <a:spcBef>
                <a:spcPts val="500"/>
              </a:spcBef>
              <a:buFontTx/>
              <a:buAutoNum type="arabicPeriod" startAt="1"/>
              <a:defRPr sz="4704"/>
            </a:pPr>
            <a:r>
              <a:t>Hypertension</a:t>
            </a:r>
          </a:p>
          <a:p>
            <a:pPr marL="672084" indent="-672084" defTabSz="1792223">
              <a:spcBef>
                <a:spcPts val="1300"/>
              </a:spcBef>
              <a:buFontTx/>
              <a:buAutoNum type="arabicPeriod" startAt="1"/>
              <a:defRPr sz="4704"/>
            </a:pPr>
          </a:p>
          <a:p>
            <a:pPr marL="336042" indent="-336042" defTabSz="1792223">
              <a:spcBef>
                <a:spcPts val="500"/>
              </a:spcBef>
              <a:defRPr sz="4704"/>
            </a:pPr>
            <a:r>
              <a:t>Atherosclerosis is a greater factor in abdominal aorta aneurysms</a:t>
            </a:r>
          </a:p>
          <a:p>
            <a:pPr marL="336042" indent="-336042" defTabSz="1792223">
              <a:spcBef>
                <a:spcPts val="500"/>
              </a:spcBef>
              <a:defRPr sz="4704"/>
            </a:pPr>
            <a:r>
              <a:t>Hypertension is a greater factor in ascending aorta aneurysms</a:t>
            </a:r>
          </a:p>
          <a:p>
            <a:pPr marL="672084" indent="-672084" defTabSz="1792223">
              <a:spcBef>
                <a:spcPts val="1300"/>
              </a:spcBef>
              <a:defRPr sz="4704"/>
            </a:pPr>
          </a:p>
          <a:p>
            <a:pPr marL="672084" indent="-672084" defTabSz="1792223">
              <a:spcBef>
                <a:spcPts val="500"/>
              </a:spcBef>
              <a:buSzTx/>
              <a:buNone/>
              <a:defRPr sz="4704" u="sng"/>
            </a:pPr>
            <a:r>
              <a:t>Other factors that weaken vessel walls include</a:t>
            </a:r>
          </a:p>
          <a:p>
            <a:pPr marL="336042" indent="-336042" defTabSz="1792223">
              <a:spcBef>
                <a:spcPts val="500"/>
              </a:spcBef>
              <a:buFontTx/>
              <a:buAutoNum type="arabicPeriod" startAt="1"/>
              <a:defRPr sz="4704"/>
            </a:pPr>
            <a:r>
              <a:t>Trauma</a:t>
            </a:r>
          </a:p>
          <a:p>
            <a:pPr marL="336042" indent="-336042" defTabSz="1792223">
              <a:spcBef>
                <a:spcPts val="500"/>
              </a:spcBef>
              <a:buFontTx/>
              <a:buAutoNum type="arabicPeriod" startAt="1"/>
              <a:defRPr sz="4704"/>
            </a:pPr>
            <a:r>
              <a:t>Vasculitis</a:t>
            </a:r>
          </a:p>
          <a:p>
            <a:pPr marL="336042" indent="-336042" defTabSz="1792223">
              <a:spcBef>
                <a:spcPts val="500"/>
              </a:spcBef>
              <a:buFontTx/>
              <a:buAutoNum type="arabicPeriod" startAt="1"/>
              <a:defRPr sz="4704"/>
            </a:pPr>
            <a:r>
              <a:t>Congenital defects – berry aneurysms</a:t>
            </a:r>
          </a:p>
          <a:p>
            <a:pPr marL="336042" indent="-336042" defTabSz="1792223">
              <a:spcBef>
                <a:spcPts val="500"/>
              </a:spcBef>
              <a:buFontTx/>
              <a:buAutoNum type="arabicPeriod" startAt="1"/>
              <a:defRPr sz="4704"/>
            </a:pPr>
            <a:r>
              <a:t>Infections – mycotic aneurysms</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63"/>
          <p:cNvSpPr txBox="1"/>
          <p:nvPr>
            <p:ph type="title"/>
          </p:nvPr>
        </p:nvSpPr>
        <p:spPr>
          <a:xfrm>
            <a:off x="3962400" y="549276"/>
            <a:ext cx="16459200" cy="974726"/>
          </a:xfrm>
          <a:prstGeom prst="rect">
            <a:avLst/>
          </a:prstGeom>
        </p:spPr>
        <p:txBody>
          <a:bodyPr/>
          <a:lstStyle/>
          <a:p>
            <a:pPr defTabSz="1152144">
              <a:defRPr sz="2200"/>
            </a:pPr>
            <a:r>
              <a:t>ANEURYSM AND DISSECTION</a:t>
            </a:r>
            <a:br/>
          </a:p>
        </p:txBody>
      </p:sp>
      <p:sp>
        <p:nvSpPr>
          <p:cNvPr id="379" name="Shape 364"/>
          <p:cNvSpPr txBox="1"/>
          <p:nvPr>
            <p:ph type="body" idx="1"/>
          </p:nvPr>
        </p:nvSpPr>
        <p:spPr>
          <a:xfrm>
            <a:off x="4114800" y="1676400"/>
            <a:ext cx="16459200" cy="11430000"/>
          </a:xfrm>
          <a:prstGeom prst="rect">
            <a:avLst/>
          </a:prstGeom>
        </p:spPr>
        <p:txBody>
          <a:bodyPr/>
          <a:lstStyle/>
          <a:p>
            <a:pPr marL="644992" indent="-644992" defTabSz="1719984">
              <a:spcBef>
                <a:spcPts val="500"/>
              </a:spcBef>
              <a:buSzTx/>
              <a:buNone/>
              <a:defRPr sz="5130" u="sng"/>
            </a:pPr>
            <a:r>
              <a:t>Mycotic aneurysms can originate from</a:t>
            </a:r>
            <a:r>
              <a:rPr u="none"/>
              <a:t>:</a:t>
            </a:r>
          </a:p>
          <a:p>
            <a:pPr marL="322496" indent="-322496" defTabSz="1719984">
              <a:spcBef>
                <a:spcPts val="500"/>
              </a:spcBef>
              <a:buFontTx/>
              <a:buAutoNum type="arabicPeriod" startAt="1"/>
              <a:defRPr sz="5130"/>
            </a:pPr>
            <a:r>
              <a:t>Septic embolus from infective endocarditis</a:t>
            </a:r>
          </a:p>
          <a:p>
            <a:pPr marL="322496" indent="-322496" defTabSz="1719984">
              <a:spcBef>
                <a:spcPts val="500"/>
              </a:spcBef>
              <a:buFontTx/>
              <a:buAutoNum type="arabicPeriod" startAt="1"/>
              <a:defRPr sz="5130"/>
            </a:pPr>
            <a:r>
              <a:t>An adjacent suppurative process</a:t>
            </a:r>
          </a:p>
          <a:p>
            <a:pPr marL="322496" indent="-322496" defTabSz="1719984">
              <a:spcBef>
                <a:spcPts val="500"/>
              </a:spcBef>
              <a:buFontTx/>
              <a:buAutoNum type="arabicPeriod" startAt="1"/>
              <a:defRPr sz="5130"/>
            </a:pPr>
            <a:r>
              <a:t>Circulating organisms directly infecting arterial walls</a:t>
            </a:r>
          </a:p>
          <a:p>
            <a:pPr marL="644992" indent="-644992" defTabSz="1719984">
              <a:spcBef>
                <a:spcPts val="1300"/>
              </a:spcBef>
              <a:buSzTx/>
              <a:buNone/>
              <a:defRPr sz="5130"/>
            </a:pPr>
          </a:p>
          <a:p>
            <a:pPr marL="644992" indent="-644992" defTabSz="1719984">
              <a:spcBef>
                <a:spcPts val="500"/>
              </a:spcBef>
              <a:buSzTx/>
              <a:buNone/>
              <a:defRPr sz="5130" u="sng"/>
            </a:pPr>
            <a:r>
              <a:t>End stage syphilis obliterative endarteritis affects small vessels</a:t>
            </a:r>
          </a:p>
          <a:p>
            <a:pPr marL="322496" indent="-322496" defTabSz="1719984">
              <a:spcBef>
                <a:spcPts val="500"/>
              </a:spcBef>
              <a:defRPr sz="5130"/>
            </a:pPr>
            <a:r>
              <a:t>Includes vaso vasorum of thoracic aorta</a:t>
            </a:r>
          </a:p>
          <a:p>
            <a:pPr marL="644992" indent="-644992" defTabSz="1719984">
              <a:spcBef>
                <a:spcPts val="1300"/>
              </a:spcBef>
              <a:buSzTx/>
              <a:buNone/>
              <a:defRPr sz="5130"/>
            </a:pPr>
          </a:p>
          <a:p>
            <a:pPr lvl="2" marL="644992" indent="468003" defTabSz="1719984">
              <a:spcBef>
                <a:spcPts val="500"/>
              </a:spcBef>
              <a:buSzTx/>
              <a:buNone/>
              <a:defRPr sz="5130" u="sng"/>
            </a:pPr>
            <a:r>
              <a:t>This leads to:</a:t>
            </a:r>
          </a:p>
          <a:p>
            <a:pPr lvl="2" marL="1191176" indent="-322496" defTabSz="1719984">
              <a:spcBef>
                <a:spcPts val="500"/>
              </a:spcBef>
              <a:buFontTx/>
              <a:buAutoNum type="arabicPeriod" startAt="1"/>
              <a:defRPr sz="5130"/>
            </a:pPr>
            <a:r>
              <a:t>Ischemic injury of the aortic media and</a:t>
            </a:r>
          </a:p>
          <a:p>
            <a:pPr lvl="2" marL="1191176" indent="-322496" defTabSz="1719984">
              <a:spcBef>
                <a:spcPts val="500"/>
              </a:spcBef>
              <a:buFontTx/>
              <a:buAutoNum type="arabicPeriod" startAt="1"/>
              <a:defRPr sz="5130"/>
            </a:pPr>
            <a:r>
              <a:t>Aneurysmal dilatation</a:t>
            </a:r>
          </a:p>
          <a:p>
            <a:pPr lvl="2" marL="1191176" indent="-322496" defTabSz="1719984">
              <a:spcBef>
                <a:spcPts val="500"/>
              </a:spcBef>
              <a:defRPr sz="5130"/>
            </a:pPr>
            <a:r>
              <a:t>This sometimes involves the aortic valve annulus</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Most abdominal aortic aneurysms (AAA) occur between the renal arteries and the bifurcation of the aorta…"/>
          <p:cNvSpPr txBox="1"/>
          <p:nvPr>
            <p:ph type="body" sz="quarter" idx="1"/>
          </p:nvPr>
        </p:nvSpPr>
        <p:spPr>
          <a:xfrm>
            <a:off x="3962400" y="10617935"/>
            <a:ext cx="16459200" cy="2610507"/>
          </a:xfrm>
          <a:prstGeom prst="rect">
            <a:avLst/>
          </a:prstGeom>
        </p:spPr>
        <p:txBody>
          <a:bodyPr/>
          <a:lstStyle/>
          <a:p>
            <a:pPr marL="555498" indent="-555498" defTabSz="1481327">
              <a:spcBef>
                <a:spcPts val="1100"/>
              </a:spcBef>
              <a:defRPr sz="5184"/>
            </a:pPr>
            <a:r>
              <a:t>Most abdominal aortic aneurysms (AAA) occur between the renal arteries and the bifurcation of the aorta</a:t>
            </a:r>
          </a:p>
          <a:p>
            <a:pPr marL="555498" indent="-555498" defTabSz="1481327">
              <a:spcBef>
                <a:spcPts val="1100"/>
              </a:spcBef>
              <a:defRPr sz="5184"/>
            </a:pPr>
            <a:r>
              <a:t>commonly ass with </a:t>
            </a:r>
            <a:r>
              <a:rPr b="1"/>
              <a:t>atherosclerosis</a:t>
            </a:r>
          </a:p>
        </p:txBody>
      </p:sp>
      <p:pic>
        <p:nvPicPr>
          <p:cNvPr id="382" name="Screenshot 2020-02-21 at 7.31.50 AM.png" descr="Screenshot 2020-02-21 at 7.31.50 AM.png"/>
          <p:cNvPicPr>
            <a:picLocks noChangeAspect="1"/>
          </p:cNvPicPr>
          <p:nvPr/>
        </p:nvPicPr>
        <p:blipFill>
          <a:blip r:embed="rId2">
            <a:extLst/>
          </a:blip>
          <a:stretch>
            <a:fillRect/>
          </a:stretch>
        </p:blipFill>
        <p:spPr>
          <a:xfrm>
            <a:off x="6387909" y="161602"/>
            <a:ext cx="10430816" cy="10461139"/>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txBox="1"/>
          <p:nvPr>
            <p:ph type="title"/>
          </p:nvPr>
        </p:nvSpPr>
        <p:spPr>
          <a:xfrm>
            <a:off x="3962400" y="549276"/>
            <a:ext cx="16459200" cy="2286003"/>
          </a:xfrm>
          <a:prstGeom prst="rect">
            <a:avLst/>
          </a:prstGeom>
        </p:spPr>
        <p:txBody>
          <a:bodyPr/>
          <a:lstStyle>
            <a:lvl1pPr>
              <a:defRPr b="1" sz="4800"/>
            </a:lvl1pPr>
          </a:lstStyle>
          <a:p>
            <a:pPr/>
            <a:r>
              <a:t>ABDOMINAL AORTIC ANEURYSMS</a:t>
            </a:r>
          </a:p>
        </p:txBody>
      </p:sp>
      <p:sp>
        <p:nvSpPr>
          <p:cNvPr id="385" name="Shape 385"/>
          <p:cNvSpPr txBox="1"/>
          <p:nvPr>
            <p:ph type="body" idx="1"/>
          </p:nvPr>
        </p:nvSpPr>
        <p:spPr>
          <a:xfrm>
            <a:off x="3962400" y="3200400"/>
            <a:ext cx="16459200" cy="9051926"/>
          </a:xfrm>
          <a:prstGeom prst="rect">
            <a:avLst/>
          </a:prstGeom>
        </p:spPr>
        <p:txBody>
          <a:bodyPr/>
          <a:lstStyle/>
          <a:p>
            <a:pPr>
              <a:buSzTx/>
              <a:buNone/>
              <a:defRPr sz="6600"/>
            </a:pPr>
          </a:p>
          <a:p>
            <a:pPr>
              <a:spcBef>
                <a:spcPts val="600"/>
              </a:spcBef>
              <a:buSzTx/>
              <a:buNone/>
              <a:defRPr sz="6600"/>
            </a:pPr>
            <a:r>
              <a:t>Clinical consequences of AAA:</a:t>
            </a:r>
          </a:p>
          <a:p>
            <a:pPr lvl="2" marL="1257300" indent="-342900">
              <a:spcBef>
                <a:spcPts val="600"/>
              </a:spcBef>
              <a:buFontTx/>
              <a:buAutoNum type="arabicPeriod" startAt="1"/>
              <a:defRPr sz="6600"/>
            </a:pPr>
            <a:r>
              <a:t>Rupture</a:t>
            </a:r>
          </a:p>
          <a:p>
            <a:pPr lvl="2" marL="1257300" indent="-342900">
              <a:spcBef>
                <a:spcPts val="600"/>
              </a:spcBef>
              <a:buFontTx/>
              <a:buAutoNum type="arabicPeriod" startAt="1"/>
              <a:defRPr sz="6600"/>
            </a:pPr>
            <a:r>
              <a:t>Obstruction of branch vessels</a:t>
            </a:r>
          </a:p>
          <a:p>
            <a:pPr lvl="2" marL="1257300" indent="-342900">
              <a:spcBef>
                <a:spcPts val="600"/>
              </a:spcBef>
              <a:buFontTx/>
              <a:buAutoNum type="arabicPeriod" startAt="1"/>
              <a:defRPr sz="6600"/>
            </a:pPr>
            <a:r>
              <a:t>Embolism from atheroma and mural thrombus</a:t>
            </a:r>
          </a:p>
          <a:p>
            <a:pPr lvl="2" marL="1257300" indent="-342900">
              <a:spcBef>
                <a:spcPts val="600"/>
              </a:spcBef>
              <a:buFontTx/>
              <a:buAutoNum type="arabicPeriod" startAt="1"/>
              <a:defRPr sz="6600"/>
            </a:pPr>
            <a:r>
              <a:t>Impingement of adjacent structures</a:t>
            </a:r>
          </a:p>
          <a:p>
            <a:pPr lvl="2" marL="1257300" indent="-342900">
              <a:spcBef>
                <a:spcPts val="600"/>
              </a:spcBef>
              <a:buFontTx/>
              <a:buAutoNum type="arabicPeriod" startAt="1"/>
              <a:defRPr sz="6600"/>
            </a:pPr>
            <a:r>
              <a:t>Abdominal mass</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txBox="1"/>
          <p:nvPr>
            <p:ph type="title"/>
          </p:nvPr>
        </p:nvSpPr>
        <p:spPr>
          <a:xfrm>
            <a:off x="3962400" y="549276"/>
            <a:ext cx="16459200" cy="2286003"/>
          </a:xfrm>
          <a:prstGeom prst="rect">
            <a:avLst/>
          </a:prstGeom>
        </p:spPr>
        <p:txBody>
          <a:bodyPr/>
          <a:lstStyle>
            <a:lvl1pPr>
              <a:defRPr sz="4800"/>
            </a:lvl1pPr>
          </a:lstStyle>
          <a:p>
            <a:pPr/>
            <a:r>
              <a:t>ABDOMINAL AORTIC ANEURYSMS</a:t>
            </a:r>
          </a:p>
        </p:txBody>
      </p:sp>
      <p:sp>
        <p:nvSpPr>
          <p:cNvPr id="388" name="Shape 388"/>
          <p:cNvSpPr txBox="1"/>
          <p:nvPr>
            <p:ph type="body" idx="1"/>
          </p:nvPr>
        </p:nvSpPr>
        <p:spPr>
          <a:xfrm>
            <a:off x="3962400" y="3200400"/>
            <a:ext cx="16459200" cy="9051926"/>
          </a:xfrm>
          <a:prstGeom prst="rect">
            <a:avLst/>
          </a:prstGeom>
        </p:spPr>
        <p:txBody>
          <a:bodyPr/>
          <a:lstStyle/>
          <a:p>
            <a:pPr marL="658368" indent="-658368" defTabSz="1755647">
              <a:spcBef>
                <a:spcPts val="1300"/>
              </a:spcBef>
              <a:buSzTx/>
              <a:buNone/>
              <a:defRPr sz="5376"/>
            </a:pPr>
          </a:p>
          <a:p>
            <a:pPr marL="658368" indent="-658368" defTabSz="1755647">
              <a:spcBef>
                <a:spcPts val="500"/>
              </a:spcBef>
              <a:buSzTx/>
              <a:buNone/>
              <a:defRPr sz="5376"/>
            </a:pPr>
            <a:r>
              <a:t>Risk of rupture:</a:t>
            </a:r>
          </a:p>
          <a:p>
            <a:pPr marL="329184" indent="-329184" defTabSz="1755647">
              <a:spcBef>
                <a:spcPts val="500"/>
              </a:spcBef>
              <a:defRPr sz="5376"/>
            </a:pPr>
            <a:r>
              <a:t>0% per year for AAAs , 4cm diameter</a:t>
            </a:r>
          </a:p>
          <a:p>
            <a:pPr marL="329184" indent="-329184" defTabSz="1755647">
              <a:spcBef>
                <a:spcPts val="500"/>
              </a:spcBef>
              <a:defRPr sz="5376"/>
            </a:pPr>
            <a:r>
              <a:t>1%  per year for AAAs, 4 to 5cm diameter</a:t>
            </a:r>
          </a:p>
          <a:p>
            <a:pPr marL="329184" indent="-329184" defTabSz="1755647">
              <a:spcBef>
                <a:spcPts val="500"/>
              </a:spcBef>
              <a:defRPr sz="5376"/>
            </a:pPr>
            <a:r>
              <a:t>11% per year for AAAs, 5 to 6cm diameter</a:t>
            </a:r>
          </a:p>
          <a:p>
            <a:pPr marL="329184" indent="-329184" defTabSz="1755647">
              <a:spcBef>
                <a:spcPts val="500"/>
              </a:spcBef>
              <a:defRPr sz="5376"/>
            </a:pPr>
            <a:r>
              <a:t>25% per year for AAAs, &gt;6cm diameter</a:t>
            </a:r>
          </a:p>
          <a:p>
            <a:pPr marL="658368" indent="-658368" defTabSz="1755647">
              <a:spcBef>
                <a:spcPts val="1300"/>
              </a:spcBef>
              <a:defRPr sz="5376"/>
            </a:pPr>
          </a:p>
          <a:p>
            <a:pPr marL="329184" indent="-329184" defTabSz="1755647">
              <a:spcBef>
                <a:spcPts val="500"/>
              </a:spcBef>
              <a:defRPr sz="5376"/>
            </a:pPr>
            <a:r>
              <a:t>Most aneurysms expand at a rate of 0.2 to 0.3 cm per year</a:t>
            </a:r>
          </a:p>
          <a:p>
            <a:pPr marL="329184" indent="-329184" defTabSz="1755647">
              <a:spcBef>
                <a:spcPts val="500"/>
              </a:spcBef>
              <a:defRPr sz="5376"/>
            </a:pPr>
            <a:r>
              <a:t>20% expand more rapidly</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3"/>
          <p:cNvSpPr txBox="1"/>
          <p:nvPr>
            <p:ph type="title"/>
          </p:nvPr>
        </p:nvSpPr>
        <p:spPr>
          <a:xfrm>
            <a:off x="3962400" y="549276"/>
            <a:ext cx="16459200" cy="2286003"/>
          </a:xfrm>
          <a:prstGeom prst="rect">
            <a:avLst/>
          </a:prstGeom>
        </p:spPr>
        <p:txBody>
          <a:bodyPr/>
          <a:lstStyle>
            <a:lvl1pPr>
              <a:defRPr sz="4800"/>
            </a:lvl1pPr>
          </a:lstStyle>
          <a:p>
            <a:pPr/>
            <a:r>
              <a:t>THORAIC AORTIC ANEURYSMS</a:t>
            </a:r>
          </a:p>
        </p:txBody>
      </p:sp>
      <p:sp>
        <p:nvSpPr>
          <p:cNvPr id="391" name="Shape 394"/>
          <p:cNvSpPr txBox="1"/>
          <p:nvPr>
            <p:ph type="body" idx="1"/>
          </p:nvPr>
        </p:nvSpPr>
        <p:spPr>
          <a:xfrm>
            <a:off x="3962400" y="2286000"/>
            <a:ext cx="16459200" cy="9966326"/>
          </a:xfrm>
          <a:prstGeom prst="rect">
            <a:avLst/>
          </a:prstGeom>
        </p:spPr>
        <p:txBody>
          <a:bodyPr/>
          <a:lstStyle/>
          <a:p>
            <a:pPr>
              <a:buSzTx/>
              <a:buNone/>
              <a:defRPr sz="5400"/>
            </a:pPr>
          </a:p>
          <a:p>
            <a:pPr>
              <a:buSzTx/>
              <a:buNone/>
              <a:defRPr sz="5400" u="sng"/>
            </a:pPr>
          </a:p>
          <a:p>
            <a:pPr marL="342900" indent="-342900">
              <a:spcBef>
                <a:spcPts val="600"/>
              </a:spcBef>
              <a:defRPr sz="5400"/>
            </a:pPr>
            <a:r>
              <a:t>Most commonly associated with </a:t>
            </a:r>
            <a:r>
              <a:rPr b="1"/>
              <a:t>hypertension</a:t>
            </a:r>
          </a:p>
          <a:p>
            <a:pPr marL="685800" indent="-685800">
              <a:defRPr sz="5400"/>
            </a:pPr>
          </a:p>
          <a:p>
            <a:pPr marL="342900" indent="-342900">
              <a:spcBef>
                <a:spcPts val="600"/>
              </a:spcBef>
              <a:defRPr sz="5400"/>
            </a:pPr>
            <a:r>
              <a:t>May also result from Marfans and Loeys – Dietz syndrome</a:t>
            </a:r>
          </a:p>
          <a:p>
            <a:pPr>
              <a:buSzTx/>
              <a:buNone/>
              <a:defRPr sz="5400"/>
            </a:pPr>
          </a:p>
          <a:p>
            <a:pPr marL="342900" indent="-342900">
              <a:spcBef>
                <a:spcPts val="600"/>
              </a:spcBef>
              <a:defRPr sz="5400"/>
            </a:pPr>
            <a:r>
              <a:t>Patients with syphilitic aneurysm die of heart failure</a:t>
            </a:r>
          </a:p>
          <a:p>
            <a:pPr lvl="2" marL="1257300" indent="-342900">
              <a:spcBef>
                <a:spcPts val="600"/>
              </a:spcBef>
              <a:defRPr sz="5400"/>
            </a:pPr>
            <a:r>
              <a:t>This is due to aortic valve incompetence</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6"/>
          <p:cNvSpPr txBox="1"/>
          <p:nvPr>
            <p:ph type="title"/>
          </p:nvPr>
        </p:nvSpPr>
        <p:spPr>
          <a:xfrm>
            <a:off x="3962400" y="549276"/>
            <a:ext cx="16459200" cy="2286003"/>
          </a:xfrm>
          <a:prstGeom prst="rect">
            <a:avLst/>
          </a:prstGeom>
        </p:spPr>
        <p:txBody>
          <a:bodyPr/>
          <a:lstStyle>
            <a:lvl1pPr>
              <a:defRPr sz="4800"/>
            </a:lvl1pPr>
          </a:lstStyle>
          <a:p>
            <a:pPr/>
            <a:r>
              <a:t>THORAIC AORTIC ANEURYSMS</a:t>
            </a:r>
          </a:p>
        </p:txBody>
      </p:sp>
      <p:sp>
        <p:nvSpPr>
          <p:cNvPr id="394" name="Shape 397"/>
          <p:cNvSpPr txBox="1"/>
          <p:nvPr>
            <p:ph type="body" idx="1"/>
          </p:nvPr>
        </p:nvSpPr>
        <p:spPr>
          <a:xfrm>
            <a:off x="3962400" y="2286000"/>
            <a:ext cx="16459200" cy="10970450"/>
          </a:xfrm>
          <a:prstGeom prst="rect">
            <a:avLst/>
          </a:prstGeom>
        </p:spPr>
        <p:txBody>
          <a:bodyPr/>
          <a:lstStyle/>
          <a:p>
            <a:pPr marL="672084" indent="-672084" defTabSz="1792223">
              <a:spcBef>
                <a:spcPts val="1300"/>
              </a:spcBef>
              <a:buSzTx/>
              <a:buNone/>
              <a:defRPr sz="5096"/>
            </a:pPr>
          </a:p>
          <a:p>
            <a:pPr marL="672084" indent="-672084" defTabSz="1792223">
              <a:spcBef>
                <a:spcPts val="500"/>
              </a:spcBef>
              <a:buSzTx/>
              <a:buNone/>
              <a:defRPr sz="5096" u="sng"/>
            </a:pPr>
            <a:r>
              <a:t>Give rise to sign and symptoms referred to as</a:t>
            </a:r>
            <a:r>
              <a:rPr u="none"/>
              <a:t>:</a:t>
            </a:r>
          </a:p>
          <a:p>
            <a:pPr marL="336042" indent="-336042" defTabSz="1792223">
              <a:spcBef>
                <a:spcPts val="500"/>
              </a:spcBef>
              <a:buFontTx/>
              <a:buAutoNum type="arabicPeriod" startAt="1"/>
              <a:defRPr sz="5096"/>
            </a:pPr>
          </a:p>
          <a:p>
            <a:pPr marL="0" indent="0" defTabSz="1792223">
              <a:spcBef>
                <a:spcPts val="500"/>
              </a:spcBef>
              <a:buSzTx/>
              <a:buFontTx/>
              <a:buNone/>
              <a:defRPr sz="5096"/>
            </a:pPr>
            <a:r>
              <a:t>Encroachment of the mediastinal structures gives rise to;</a:t>
            </a:r>
          </a:p>
          <a:p>
            <a:pPr lvl="1" marL="784098" indent="-336042" defTabSz="1792223">
              <a:spcBef>
                <a:spcPts val="500"/>
              </a:spcBef>
              <a:buFontTx/>
              <a:buAutoNum type="arabicPeriod" startAt="1"/>
              <a:defRPr sz="5096"/>
            </a:pPr>
            <a:r>
              <a:rPr b="1"/>
              <a:t>Respiratory difficulty</a:t>
            </a:r>
            <a:r>
              <a:t> due to encroachment of lungs and airways</a:t>
            </a:r>
          </a:p>
          <a:p>
            <a:pPr lvl="1" marL="784098" indent="-336042" defTabSz="1792223">
              <a:spcBef>
                <a:spcPts val="500"/>
              </a:spcBef>
              <a:buFontTx/>
              <a:buAutoNum type="arabicPeriod" startAt="1"/>
              <a:defRPr sz="5096"/>
            </a:pPr>
            <a:r>
              <a:rPr b="1"/>
              <a:t>Difficulty in swallowing</a:t>
            </a:r>
            <a:r>
              <a:t> due to compression of esophagus</a:t>
            </a:r>
          </a:p>
          <a:p>
            <a:pPr lvl="1" marL="784098" indent="-336042" defTabSz="1792223">
              <a:spcBef>
                <a:spcPts val="500"/>
              </a:spcBef>
              <a:buFontTx/>
              <a:buAutoNum type="arabicPeriod" startAt="1"/>
              <a:defRPr sz="5096"/>
            </a:pPr>
            <a:r>
              <a:t>Persistent </a:t>
            </a:r>
            <a:r>
              <a:rPr b="1"/>
              <a:t>cough</a:t>
            </a:r>
            <a:r>
              <a:t> due to irritation of recurrent laryngeal nerves</a:t>
            </a:r>
          </a:p>
          <a:p>
            <a:pPr lvl="1" marL="784098" indent="-336042" defTabSz="1792223">
              <a:spcBef>
                <a:spcPts val="500"/>
              </a:spcBef>
              <a:buFontTx/>
              <a:buAutoNum type="arabicPeriod" startAt="1"/>
              <a:defRPr sz="5096"/>
            </a:pPr>
            <a:r>
              <a:rPr b="1"/>
              <a:t>Pain</a:t>
            </a:r>
            <a:r>
              <a:t> caused by erosion of bone</a:t>
            </a:r>
          </a:p>
          <a:p>
            <a:pPr lvl="1" marL="784098" indent="-336042" defTabSz="1792223">
              <a:spcBef>
                <a:spcPts val="500"/>
              </a:spcBef>
              <a:buFontTx/>
              <a:buAutoNum type="arabicPeriod" startAt="1"/>
              <a:defRPr sz="5096"/>
            </a:pPr>
            <a:r>
              <a:rPr b="1"/>
              <a:t>Cardiac disease</a:t>
            </a:r>
            <a:r>
              <a:t> ( aortic valve dilation, valvular insufficiency and MI )</a:t>
            </a:r>
          </a:p>
          <a:p>
            <a:pPr lvl="1" marL="784098" indent="-336042" defTabSz="1792223">
              <a:spcBef>
                <a:spcPts val="500"/>
              </a:spcBef>
              <a:buFontTx/>
              <a:buAutoNum type="arabicPeriod" startAt="1"/>
              <a:defRPr b="1" sz="5096"/>
            </a:pPr>
            <a:r>
              <a:t>Rapture</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9"/>
          <p:cNvSpPr txBox="1"/>
          <p:nvPr>
            <p:ph type="title"/>
          </p:nvPr>
        </p:nvSpPr>
        <p:spPr>
          <a:xfrm>
            <a:off x="3962400" y="549276"/>
            <a:ext cx="16459200" cy="2286003"/>
          </a:xfrm>
          <a:prstGeom prst="rect">
            <a:avLst/>
          </a:prstGeom>
        </p:spPr>
        <p:txBody>
          <a:bodyPr/>
          <a:lstStyle>
            <a:lvl1pPr>
              <a:defRPr sz="4800"/>
            </a:lvl1pPr>
          </a:lstStyle>
          <a:p>
            <a:pPr/>
            <a:r>
              <a:t>AORTIC DISSECTION</a:t>
            </a:r>
          </a:p>
        </p:txBody>
      </p:sp>
      <p:sp>
        <p:nvSpPr>
          <p:cNvPr id="397" name="Shape 400"/>
          <p:cNvSpPr txBox="1"/>
          <p:nvPr>
            <p:ph type="body" idx="1"/>
          </p:nvPr>
        </p:nvSpPr>
        <p:spPr>
          <a:xfrm>
            <a:off x="3962400" y="2286000"/>
            <a:ext cx="16459200" cy="9966326"/>
          </a:xfrm>
          <a:prstGeom prst="rect">
            <a:avLst/>
          </a:prstGeom>
        </p:spPr>
        <p:txBody>
          <a:bodyPr/>
          <a:lstStyle/>
          <a:p>
            <a:pPr>
              <a:buSzTx/>
              <a:buNone/>
              <a:defRPr sz="5400"/>
            </a:pPr>
          </a:p>
          <a:p>
            <a:pPr marL="342900" indent="-342900">
              <a:spcBef>
                <a:spcPts val="600"/>
              </a:spcBef>
              <a:defRPr sz="5400"/>
            </a:pPr>
            <a:r>
              <a:t>Occurs when blood sprays apart the laminar planes of media</a:t>
            </a:r>
          </a:p>
          <a:p>
            <a:pPr marL="342900" indent="-342900">
              <a:spcBef>
                <a:spcPts val="600"/>
              </a:spcBef>
              <a:defRPr sz="5400"/>
            </a:pPr>
            <a:r>
              <a:t>It forms a blood filled channel within the aortic wall</a:t>
            </a:r>
          </a:p>
          <a:p>
            <a:pPr>
              <a:buSzTx/>
              <a:buNone/>
              <a:defRPr sz="5400"/>
            </a:pPr>
          </a:p>
          <a:p>
            <a:pPr marL="342900" indent="-342900">
              <a:spcBef>
                <a:spcPts val="600"/>
              </a:spcBef>
              <a:defRPr sz="5400"/>
            </a:pPr>
            <a:r>
              <a:t>It is catastrophic if it ruptures through adventitia</a:t>
            </a:r>
          </a:p>
          <a:p>
            <a:pPr>
              <a:buSzTx/>
              <a:buNone/>
              <a:defRPr sz="5400"/>
            </a:pPr>
          </a:p>
          <a:p>
            <a:pPr marL="342900" indent="-342900">
              <a:spcBef>
                <a:spcPts val="600"/>
              </a:spcBef>
              <a:defRPr sz="5400"/>
            </a:pPr>
            <a:r>
              <a:t>In contrast to aneurysms, dissections</a:t>
            </a:r>
          </a:p>
          <a:p>
            <a:pPr marL="342900" indent="-342900">
              <a:spcBef>
                <a:spcPts val="600"/>
              </a:spcBef>
              <a:buFontTx/>
              <a:buAutoNum type="arabicPeriod" startAt="1"/>
              <a:defRPr sz="5400"/>
            </a:pPr>
            <a:r>
              <a:t>May be associated with dilation</a:t>
            </a:r>
          </a:p>
          <a:p>
            <a:pPr marL="342900" indent="-342900">
              <a:spcBef>
                <a:spcPts val="600"/>
              </a:spcBef>
              <a:buFontTx/>
              <a:buAutoNum type="arabicPeriod" startAt="1"/>
              <a:defRPr sz="5400"/>
            </a:pPr>
            <a:r>
              <a:t>May not be associated with dilation</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Screenshot 2020-02-21 at 7.49.05 AM.png" descr="Screenshot 2020-02-21 at 7.49.05 AM.png"/>
          <p:cNvPicPr>
            <a:picLocks noChangeAspect="1"/>
          </p:cNvPicPr>
          <p:nvPr/>
        </p:nvPicPr>
        <p:blipFill>
          <a:blip r:embed="rId2">
            <a:extLst/>
          </a:blip>
          <a:stretch>
            <a:fillRect/>
          </a:stretch>
        </p:blipFill>
        <p:spPr>
          <a:xfrm>
            <a:off x="6116187" y="-6329"/>
            <a:ext cx="11418263" cy="7296878"/>
          </a:xfrm>
          <a:prstGeom prst="rect">
            <a:avLst/>
          </a:prstGeom>
          <a:ln w="12700">
            <a:miter lim="400000"/>
          </a:ln>
        </p:spPr>
      </p:pic>
      <p:pic>
        <p:nvPicPr>
          <p:cNvPr id="400" name="Screenshot 2020-02-21 at 7.49.36 AM.png" descr="Screenshot 2020-02-21 at 7.49.36 AM.png"/>
          <p:cNvPicPr>
            <a:picLocks noChangeAspect="1"/>
          </p:cNvPicPr>
          <p:nvPr/>
        </p:nvPicPr>
        <p:blipFill>
          <a:blip r:embed="rId3">
            <a:extLst/>
          </a:blip>
          <a:stretch>
            <a:fillRect/>
          </a:stretch>
        </p:blipFill>
        <p:spPr>
          <a:xfrm>
            <a:off x="7267637" y="7358233"/>
            <a:ext cx="9397745" cy="623668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2.jpg" descr="image2.jpg"/>
          <p:cNvPicPr>
            <a:picLocks noChangeAspect="1"/>
          </p:cNvPicPr>
          <p:nvPr/>
        </p:nvPicPr>
        <p:blipFill>
          <a:blip r:embed="rId2">
            <a:extLst/>
          </a:blip>
          <a:stretch>
            <a:fillRect/>
          </a:stretch>
        </p:blipFill>
        <p:spPr>
          <a:xfrm>
            <a:off x="4876800" y="1676400"/>
            <a:ext cx="14935200" cy="10668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txBox="1"/>
          <p:nvPr>
            <p:ph type="title"/>
          </p:nvPr>
        </p:nvSpPr>
        <p:spPr>
          <a:xfrm>
            <a:off x="3962400" y="549276"/>
            <a:ext cx="16459200" cy="974726"/>
          </a:xfrm>
          <a:prstGeom prst="rect">
            <a:avLst/>
          </a:prstGeom>
        </p:spPr>
        <p:txBody>
          <a:bodyPr/>
          <a:lstStyle>
            <a:lvl1pPr>
              <a:defRPr sz="4800"/>
            </a:lvl1pPr>
          </a:lstStyle>
          <a:p>
            <a:pPr/>
            <a:r>
              <a:t>AORTIC DISSECTION</a:t>
            </a:r>
          </a:p>
        </p:txBody>
      </p:sp>
      <p:sp>
        <p:nvSpPr>
          <p:cNvPr id="403" name="Shape 403"/>
          <p:cNvSpPr txBox="1"/>
          <p:nvPr>
            <p:ph type="body" idx="1"/>
          </p:nvPr>
        </p:nvSpPr>
        <p:spPr>
          <a:xfrm>
            <a:off x="3962400" y="1676400"/>
            <a:ext cx="16459200" cy="10972800"/>
          </a:xfrm>
          <a:prstGeom prst="rect">
            <a:avLst/>
          </a:prstGeom>
        </p:spPr>
        <p:txBody>
          <a:bodyPr/>
          <a:lstStyle/>
          <a:p>
            <a:pPr>
              <a:buSzTx/>
              <a:buNone/>
              <a:defRPr sz="5000"/>
            </a:pPr>
          </a:p>
          <a:p>
            <a:pPr>
              <a:spcBef>
                <a:spcPts val="600"/>
              </a:spcBef>
              <a:buSzTx/>
              <a:buNone/>
              <a:defRPr sz="5000"/>
            </a:pPr>
            <a:r>
              <a:t>Principally occurs in two groups</a:t>
            </a:r>
          </a:p>
          <a:p>
            <a:pPr marL="685800" indent="-685800">
              <a:buFontTx/>
              <a:buAutoNum type="arabicPeriod" startAt="1"/>
              <a:defRPr sz="5000"/>
            </a:pPr>
          </a:p>
          <a:p>
            <a:pPr marL="342900" indent="-342900">
              <a:spcBef>
                <a:spcPts val="600"/>
              </a:spcBef>
              <a:buFontTx/>
              <a:buAutoNum type="arabicPeriod" startAt="1"/>
              <a:defRPr sz="5000" u="sng"/>
            </a:pPr>
            <a:r>
              <a:t>Men aged between 40 to 60 years</a:t>
            </a:r>
          </a:p>
          <a:p>
            <a:pPr marL="342900" indent="-342900">
              <a:spcBef>
                <a:spcPts val="600"/>
              </a:spcBef>
              <a:defRPr sz="5000"/>
            </a:pPr>
            <a:r>
              <a:t>90% of cases of dissection</a:t>
            </a:r>
          </a:p>
          <a:p>
            <a:pPr marL="342900" indent="-342900">
              <a:spcBef>
                <a:spcPts val="600"/>
              </a:spcBef>
              <a:defRPr sz="5000"/>
            </a:pPr>
            <a:r>
              <a:t>Antecedent hypertension</a:t>
            </a:r>
          </a:p>
          <a:p>
            <a:pPr marL="685800" indent="-685800">
              <a:defRPr sz="5000"/>
            </a:pPr>
          </a:p>
          <a:p>
            <a:pPr marL="342900" indent="-342900">
              <a:spcBef>
                <a:spcPts val="600"/>
              </a:spcBef>
              <a:buFontTx/>
              <a:buAutoNum type="arabicPeriod" startAt="2"/>
              <a:defRPr sz="5000" u="sng"/>
            </a:pPr>
            <a:r>
              <a:t>Younger patients</a:t>
            </a:r>
          </a:p>
          <a:p>
            <a:pPr marL="342900" indent="-342900">
              <a:spcBef>
                <a:spcPts val="600"/>
              </a:spcBef>
              <a:defRPr sz="5000"/>
            </a:pPr>
            <a:r>
              <a:t>With systemic or localized abnormalities of CT</a:t>
            </a:r>
          </a:p>
          <a:p>
            <a:pPr marL="342900" indent="-342900">
              <a:spcBef>
                <a:spcPts val="600"/>
              </a:spcBef>
              <a:defRPr sz="5000"/>
            </a:pPr>
            <a:r>
              <a:t>E.G. Marfans syndrome</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23"/>
          <p:cNvSpPr txBox="1"/>
          <p:nvPr>
            <p:ph type="title"/>
          </p:nvPr>
        </p:nvSpPr>
        <p:spPr>
          <a:xfrm>
            <a:off x="3962400" y="549276"/>
            <a:ext cx="16459200" cy="2286003"/>
          </a:xfrm>
          <a:prstGeom prst="rect">
            <a:avLst/>
          </a:prstGeom>
        </p:spPr>
        <p:txBody>
          <a:bodyPr/>
          <a:lstStyle>
            <a:lvl1pPr>
              <a:defRPr sz="4000"/>
            </a:lvl1pPr>
          </a:lstStyle>
          <a:p>
            <a:pPr/>
            <a:r>
              <a:t>AORTIC DISSECTION</a:t>
            </a:r>
          </a:p>
        </p:txBody>
      </p:sp>
      <p:sp>
        <p:nvSpPr>
          <p:cNvPr id="406" name="Shape 424"/>
          <p:cNvSpPr txBox="1"/>
          <p:nvPr>
            <p:ph type="body" idx="1"/>
          </p:nvPr>
        </p:nvSpPr>
        <p:spPr>
          <a:xfrm>
            <a:off x="3962400" y="2283005"/>
            <a:ext cx="16459200" cy="11017542"/>
          </a:xfrm>
          <a:prstGeom prst="rect">
            <a:avLst/>
          </a:prstGeom>
        </p:spPr>
        <p:txBody>
          <a:bodyPr/>
          <a:lstStyle/>
          <a:p>
            <a:pPr marL="590677" indent="-590677" defTabSz="1575143">
              <a:lnSpc>
                <a:spcPct val="90000"/>
              </a:lnSpc>
              <a:spcBef>
                <a:spcPts val="1100"/>
              </a:spcBef>
              <a:defRPr sz="4158"/>
            </a:pPr>
          </a:p>
          <a:p>
            <a:pPr marL="590677" indent="-590677" defTabSz="1575143">
              <a:lnSpc>
                <a:spcPct val="90000"/>
              </a:lnSpc>
              <a:spcBef>
                <a:spcPts val="500"/>
              </a:spcBef>
              <a:buSzTx/>
              <a:buNone/>
              <a:defRPr sz="4158"/>
            </a:pPr>
            <a:r>
              <a:t>Clinical features:</a:t>
            </a:r>
          </a:p>
          <a:p>
            <a:pPr marL="590677" indent="-590677" defTabSz="1575143">
              <a:lnSpc>
                <a:spcPct val="90000"/>
              </a:lnSpc>
              <a:spcBef>
                <a:spcPts val="1100"/>
              </a:spcBef>
              <a:buSzTx/>
              <a:buNone/>
              <a:defRPr sz="4158"/>
            </a:pPr>
          </a:p>
          <a:p>
            <a:pPr marL="295338" indent="-295338" defTabSz="1575143">
              <a:lnSpc>
                <a:spcPct val="90000"/>
              </a:lnSpc>
              <a:spcBef>
                <a:spcPts val="500"/>
              </a:spcBef>
              <a:defRPr sz="4158"/>
            </a:pPr>
            <a:r>
              <a:t>Risk of complication depends strongly on the region affected</a:t>
            </a:r>
          </a:p>
          <a:p>
            <a:pPr marL="590677" indent="-590677" defTabSz="1575143">
              <a:lnSpc>
                <a:spcPct val="90000"/>
              </a:lnSpc>
              <a:spcBef>
                <a:spcPts val="1100"/>
              </a:spcBef>
              <a:defRPr sz="4158"/>
            </a:pPr>
          </a:p>
          <a:p>
            <a:pPr marL="590677" indent="-590677" defTabSz="1575143">
              <a:lnSpc>
                <a:spcPct val="90000"/>
              </a:lnSpc>
              <a:spcBef>
                <a:spcPts val="500"/>
              </a:spcBef>
              <a:buSzTx/>
              <a:buNone/>
              <a:defRPr sz="4158" u="sng"/>
            </a:pPr>
            <a:r>
              <a:t>Type A Dissections</a:t>
            </a:r>
            <a:r>
              <a:rPr u="none"/>
              <a:t>:</a:t>
            </a:r>
          </a:p>
          <a:p>
            <a:pPr marL="295338" indent="-295338" defTabSz="1575143">
              <a:lnSpc>
                <a:spcPct val="90000"/>
              </a:lnSpc>
              <a:spcBef>
                <a:spcPts val="500"/>
              </a:spcBef>
              <a:defRPr sz="4158"/>
            </a:pPr>
            <a:r>
              <a:t>Proximal lesions with two subtypes</a:t>
            </a:r>
          </a:p>
          <a:p>
            <a:pPr marL="295338" indent="-295338" defTabSz="1575143">
              <a:lnSpc>
                <a:spcPct val="90000"/>
              </a:lnSpc>
              <a:spcBef>
                <a:spcPts val="500"/>
              </a:spcBef>
              <a:defRPr sz="4158"/>
            </a:pPr>
            <a:r>
              <a:t>Referred to as DeBakey I or II</a:t>
            </a:r>
          </a:p>
          <a:p>
            <a:pPr marL="295338" indent="-295338" defTabSz="1575143">
              <a:lnSpc>
                <a:spcPct val="90000"/>
              </a:lnSpc>
              <a:spcBef>
                <a:spcPts val="500"/>
              </a:spcBef>
              <a:buFontTx/>
              <a:buAutoNum type="arabicPeriod" startAt="1"/>
              <a:defRPr sz="4158"/>
            </a:pPr>
            <a:r>
              <a:t>Type I: involves both ascending and descending aorta</a:t>
            </a:r>
          </a:p>
          <a:p>
            <a:pPr marL="295338" indent="-295338" defTabSz="1575143">
              <a:lnSpc>
                <a:spcPct val="90000"/>
              </a:lnSpc>
              <a:spcBef>
                <a:spcPts val="500"/>
              </a:spcBef>
              <a:buFontTx/>
              <a:buAutoNum type="arabicPeriod" startAt="1"/>
              <a:defRPr sz="4158"/>
            </a:pPr>
            <a:r>
              <a:t>Type II: involves just ascending aorta</a:t>
            </a:r>
          </a:p>
          <a:p>
            <a:pPr marL="590677" indent="-590677" defTabSz="1575143">
              <a:lnSpc>
                <a:spcPct val="90000"/>
              </a:lnSpc>
              <a:spcBef>
                <a:spcPts val="1100"/>
              </a:spcBef>
              <a:buFontTx/>
              <a:buAutoNum type="arabicPeriod" startAt="1"/>
              <a:defRPr sz="4158"/>
            </a:pPr>
          </a:p>
          <a:p>
            <a:pPr marL="590677" indent="-590677" defTabSz="1575143">
              <a:lnSpc>
                <a:spcPct val="90000"/>
              </a:lnSpc>
              <a:spcBef>
                <a:spcPts val="1100"/>
              </a:spcBef>
              <a:buFontTx/>
              <a:buAutoNum type="arabicPeriod" startAt="4"/>
              <a:defRPr sz="4158"/>
            </a:pPr>
          </a:p>
          <a:p>
            <a:pPr marL="590677" indent="-590677" defTabSz="1575143">
              <a:lnSpc>
                <a:spcPct val="90000"/>
              </a:lnSpc>
              <a:spcBef>
                <a:spcPts val="500"/>
              </a:spcBef>
              <a:buSzTx/>
              <a:buNone/>
              <a:defRPr sz="4158" u="sng"/>
            </a:pPr>
            <a:r>
              <a:t>Type B Dissections</a:t>
            </a:r>
            <a:r>
              <a:rPr u="none"/>
              <a:t>:</a:t>
            </a:r>
          </a:p>
          <a:p>
            <a:pPr marL="295338" indent="-295338" defTabSz="1575143">
              <a:lnSpc>
                <a:spcPct val="90000"/>
              </a:lnSpc>
              <a:spcBef>
                <a:spcPts val="500"/>
              </a:spcBef>
              <a:defRPr sz="4158"/>
            </a:pPr>
            <a:r>
              <a:t>Distal lesions not involving the ascending aorta</a:t>
            </a:r>
          </a:p>
          <a:p>
            <a:pPr marL="295338" indent="-295338" defTabSz="1575143">
              <a:lnSpc>
                <a:spcPct val="90000"/>
              </a:lnSpc>
              <a:spcBef>
                <a:spcPts val="500"/>
              </a:spcBef>
              <a:defRPr sz="4158"/>
            </a:pPr>
            <a:r>
              <a:t>Usually distal to subclavian</a:t>
            </a:r>
          </a:p>
          <a:p>
            <a:pPr marL="295338" indent="-295338" defTabSz="1575143">
              <a:lnSpc>
                <a:spcPct val="90000"/>
              </a:lnSpc>
              <a:spcBef>
                <a:spcPts val="500"/>
              </a:spcBef>
              <a:defRPr sz="4158"/>
            </a:pPr>
            <a:r>
              <a:t>Also referred to as DeBakey III</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Screenshot 2020-02-21 at 7.55.37 AM.png" descr="Screenshot 2020-02-21 at 7.55.37 AM.png"/>
          <p:cNvPicPr>
            <a:picLocks noChangeAspect="1"/>
          </p:cNvPicPr>
          <p:nvPr/>
        </p:nvPicPr>
        <p:blipFill>
          <a:blip r:embed="rId2">
            <a:extLst/>
          </a:blip>
          <a:stretch>
            <a:fillRect/>
          </a:stretch>
        </p:blipFill>
        <p:spPr>
          <a:xfrm>
            <a:off x="5280824" y="200113"/>
            <a:ext cx="13822352" cy="13315773"/>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End"/>
          <p:cNvSpPr txBox="1"/>
          <p:nvPr>
            <p:ph type="title"/>
          </p:nvPr>
        </p:nvSpPr>
        <p:spPr>
          <a:xfrm>
            <a:off x="3962400" y="5349875"/>
            <a:ext cx="16459200" cy="3016250"/>
          </a:xfrm>
          <a:prstGeom prst="rect">
            <a:avLst/>
          </a:prstGeom>
        </p:spPr>
        <p:txBody>
          <a:bodyPr/>
          <a:lstStyle/>
          <a:p>
            <a:pPr/>
            <a:r>
              <a:t>End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