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Gastrointestinal system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Dr. Mumba</a:t>
            </a:r>
            <a:endParaRPr sz="3200">
              <a:solidFill>
                <a:srgbClr val="8888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Robbins based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243459" indent="-243459" defTabSz="649223">
              <a:spcBef>
                <a:spcPts val="500"/>
              </a:spcBef>
              <a:defRPr sz="1800"/>
            </a:pPr>
            <a:r>
              <a:rPr b="1" sz="2272"/>
              <a:t>Pyloric stenosis</a:t>
            </a:r>
            <a:endParaRPr b="1" sz="2272"/>
          </a:p>
          <a:p>
            <a:pPr lvl="2" marL="892683" indent="-243459" defTabSz="649223">
              <a:spcBef>
                <a:spcPts val="500"/>
              </a:spcBef>
              <a:defRPr sz="1800"/>
            </a:pPr>
            <a:r>
              <a:rPr sz="2272"/>
              <a:t>congenital hypertrophic pyloric stenosis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3-5:1=m:f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1/300-900 live births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c/f?</a:t>
            </a:r>
            <a:endParaRPr sz="2272"/>
          </a:p>
          <a:p>
            <a:pPr lvl="2" marL="892683" indent="-243459" defTabSz="649223">
              <a:spcBef>
                <a:spcPts val="500"/>
              </a:spcBef>
              <a:defRPr sz="1800"/>
            </a:pPr>
            <a:r>
              <a:rPr sz="2272"/>
              <a:t>Acquired pyloric stenosis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adults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antral gastritis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peptic ulcer near pylorus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ca distal stomach</a:t>
            </a:r>
            <a:endParaRPr sz="2272"/>
          </a:p>
          <a:p>
            <a:pPr lvl="3" marL="1217294" indent="-243459" defTabSz="649223">
              <a:spcBef>
                <a:spcPts val="500"/>
              </a:spcBef>
              <a:buChar char="•"/>
              <a:defRPr sz="1800"/>
            </a:pPr>
            <a:r>
              <a:rPr sz="2272"/>
              <a:t>pancreatic ca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253745" indent="-253745" defTabSz="676655">
              <a:spcBef>
                <a:spcPts val="500"/>
              </a:spcBef>
              <a:defRPr sz="1800"/>
            </a:pPr>
            <a:r>
              <a:rPr b="1" sz="2368"/>
              <a:t>Hirschsprung disease</a:t>
            </a:r>
            <a:endParaRPr b="1" sz="2368"/>
          </a:p>
          <a:p>
            <a:pPr lvl="1" marL="592073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Congenital aganglionic megacolon</a:t>
            </a:r>
            <a:endParaRPr sz="2368"/>
          </a:p>
          <a:p>
            <a:pPr lvl="1" marL="592073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1/5000 live births</a:t>
            </a:r>
            <a:endParaRPr sz="2368"/>
          </a:p>
          <a:p>
            <a:pPr lvl="1" marL="592073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10% in down syndrome children</a:t>
            </a:r>
            <a:endParaRPr sz="2368"/>
          </a:p>
          <a:p>
            <a:pPr lvl="1" marL="592073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males&gt;females</a:t>
            </a:r>
            <a:endParaRPr sz="2368"/>
          </a:p>
          <a:p>
            <a:pPr lvl="1" marL="592073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Pathogenesis</a:t>
            </a:r>
            <a:endParaRPr sz="2368"/>
          </a:p>
          <a:p>
            <a:pPr lvl="3" marL="1268730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premature arrest of neural crest cell migration from cecum to rectum</a:t>
            </a:r>
            <a:endParaRPr sz="2368"/>
          </a:p>
          <a:p>
            <a:pPr lvl="3" marL="1268730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premature death of ganglion cells</a:t>
            </a:r>
            <a:endParaRPr sz="2368"/>
          </a:p>
          <a:p>
            <a:pPr lvl="3" marL="1268730" indent="-253745" defTabSz="676655">
              <a:spcBef>
                <a:spcPts val="500"/>
              </a:spcBef>
              <a:buChar char="•"/>
              <a:defRPr sz="1800"/>
            </a:pPr>
            <a:r>
              <a:rPr sz="2368"/>
              <a:t>distal intestinal segment without both Meissner  and Auerbach myenteric plexus=Aganglionosis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pic>
        <p:nvPicPr>
          <p:cNvPr id="9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9272" y="1600200"/>
            <a:ext cx="4805456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2325" indent="-322325" defTabSz="859536">
              <a:defRPr sz="1800"/>
            </a:pPr>
            <a:r>
              <a:rPr sz="3008"/>
              <a:t>Clinical features</a:t>
            </a:r>
            <a:endParaRPr sz="3008"/>
          </a:p>
          <a:p>
            <a:pPr lvl="1" marL="752094" indent="-322325" defTabSz="859536">
              <a:buChar char="•"/>
              <a:defRPr sz="1800"/>
            </a:pPr>
            <a:r>
              <a:rPr sz="3008"/>
              <a:t>immediate postpartum period=&gt; failure to pass meconium</a:t>
            </a:r>
            <a:endParaRPr sz="3008"/>
          </a:p>
          <a:p>
            <a:pPr lvl="1" marL="752094" indent="-322325" defTabSz="859536">
              <a:buChar char="•"/>
              <a:defRPr sz="1800"/>
            </a:pPr>
            <a:r>
              <a:rPr sz="3008"/>
              <a:t>obstruction/constipation (with visible ineffective peristalsis)</a:t>
            </a:r>
            <a:endParaRPr sz="3008"/>
          </a:p>
          <a:p>
            <a:pPr lvl="1" marL="752094" indent="-322325" defTabSz="859536">
              <a:buChar char="•"/>
              <a:defRPr sz="1800"/>
            </a:pPr>
            <a:r>
              <a:rPr sz="3008"/>
              <a:t>complications 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enterocolitis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fluid and electrolyte imbalance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perforation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peritonitis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74320" indent="-274320" defTabSz="731520">
              <a:spcBef>
                <a:spcPts val="600"/>
              </a:spcBef>
              <a:defRPr sz="1800"/>
            </a:pPr>
            <a:r>
              <a:rPr sz="2560"/>
              <a:t>Treatment</a:t>
            </a:r>
            <a:endParaRPr sz="2560"/>
          </a:p>
          <a:p>
            <a:pPr lvl="2" marL="1005840" indent="-274320" defTabSz="731520">
              <a:spcBef>
                <a:spcPts val="600"/>
              </a:spcBef>
              <a:defRPr sz="1800"/>
            </a:pPr>
            <a:r>
              <a:rPr sz="2560"/>
              <a:t>Surgical resection of affected part and anastomosis</a:t>
            </a:r>
            <a:endParaRPr sz="2560"/>
          </a:p>
          <a:p>
            <a:pPr lvl="0" marL="274320" indent="-274320" defTabSz="731520">
              <a:spcBef>
                <a:spcPts val="600"/>
              </a:spcBef>
              <a:defRPr sz="1800"/>
            </a:pPr>
            <a:endParaRPr sz="2560"/>
          </a:p>
          <a:p>
            <a:pPr lvl="0" marL="274320" indent="-274320" defTabSz="731520">
              <a:spcBef>
                <a:spcPts val="600"/>
              </a:spcBef>
              <a:defRPr sz="1800"/>
            </a:pPr>
            <a:r>
              <a:rPr sz="2560"/>
              <a:t>Acquired magacolon (other causes of megacolon)</a:t>
            </a:r>
            <a:endParaRPr sz="2560"/>
          </a:p>
          <a:p>
            <a:pPr lvl="2" marL="1005840" indent="-274320" defTabSz="731520">
              <a:spcBef>
                <a:spcPts val="600"/>
              </a:spcBef>
              <a:defRPr sz="1800"/>
            </a:pPr>
            <a:r>
              <a:rPr sz="2560"/>
              <a:t>Chagas disease</a:t>
            </a:r>
            <a:endParaRPr sz="2560"/>
          </a:p>
          <a:p>
            <a:pPr lvl="2" marL="1005840" indent="-274320" defTabSz="731520">
              <a:spcBef>
                <a:spcPts val="600"/>
              </a:spcBef>
              <a:defRPr sz="1800"/>
            </a:pPr>
            <a:r>
              <a:rPr sz="2560"/>
              <a:t>Obstruction by neoplasm/inflammatory stricture </a:t>
            </a:r>
            <a:endParaRPr sz="2560"/>
          </a:p>
          <a:p>
            <a:pPr lvl="2" marL="1005840" indent="-274320" defTabSz="731520">
              <a:spcBef>
                <a:spcPts val="600"/>
              </a:spcBef>
              <a:defRPr sz="1800"/>
            </a:pPr>
            <a:r>
              <a:rPr sz="2560"/>
              <a:t>toxic magacolon complicating ulcerative colitis</a:t>
            </a:r>
            <a:endParaRPr sz="2560"/>
          </a:p>
          <a:p>
            <a:pPr lvl="2" marL="1005840" indent="-274320" defTabSz="731520">
              <a:spcBef>
                <a:spcPts val="600"/>
              </a:spcBef>
              <a:defRPr sz="1800"/>
            </a:pPr>
            <a:r>
              <a:rPr sz="2560"/>
              <a:t>visceral myopathy</a:t>
            </a:r>
            <a:endParaRPr sz="2560"/>
          </a:p>
          <a:p>
            <a:pPr lvl="2" marL="1005840" indent="-274320" defTabSz="731520">
              <a:spcBef>
                <a:spcPts val="600"/>
              </a:spcBef>
              <a:defRPr sz="1800"/>
            </a:pPr>
            <a:r>
              <a:rPr sz="2560"/>
              <a:t>functional psychosomatic disorders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457200" y="1625600"/>
            <a:ext cx="8229600" cy="52578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>
                <a:solidFill>
                  <a:srgbClr val="9A403E"/>
                </a:solidFill>
              </a:rPr>
              <a:t>Esophagus</a:t>
            </a:r>
            <a:endParaRPr sz="3200">
              <a:solidFill>
                <a:srgbClr val="9A403E"/>
              </a:solidFill>
            </a:endParaRPr>
          </a:p>
          <a:p>
            <a:pPr lvl="0">
              <a:defRPr sz="1800"/>
            </a:pPr>
            <a:r>
              <a:rPr sz="3200">
                <a:solidFill>
                  <a:srgbClr val="9A403E"/>
                </a:solidFill>
              </a:rPr>
              <a:t>Stomach</a:t>
            </a:r>
            <a:endParaRPr sz="3200">
              <a:solidFill>
                <a:srgbClr val="9A403E"/>
              </a:solidFill>
            </a:endParaRPr>
          </a:p>
          <a:p>
            <a:pPr lvl="0">
              <a:defRPr sz="1800"/>
            </a:pPr>
            <a:r>
              <a:rPr sz="3200">
                <a:solidFill>
                  <a:srgbClr val="9A403E"/>
                </a:solidFill>
              </a:rPr>
              <a:t>Small and large intestine (colon)</a:t>
            </a:r>
            <a:endParaRPr sz="3200">
              <a:solidFill>
                <a:srgbClr val="9A403E"/>
              </a:solidFill>
            </a:endParaRPr>
          </a:p>
          <a:p>
            <a:pPr lvl="0">
              <a:defRPr sz="1800"/>
            </a:pPr>
            <a:r>
              <a:rPr sz="3200">
                <a:solidFill>
                  <a:srgbClr val="9A403E"/>
                </a:solidFill>
              </a:rPr>
              <a:t>Peritoneal cavity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403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9A403E"/>
                </a:solidFill>
              </a:rPr>
              <a:t>ESOPHAGUS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9A403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9A403E"/>
                </a:solidFill>
              </a:rPr>
              <a:t>ESOPHAGUS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>
                <a:solidFill>
                  <a:srgbClr val="9A403E"/>
                </a:solidFill>
              </a:rPr>
              <a:t>Esophagus</a:t>
            </a:r>
            <a:endParaRPr sz="3200">
              <a:solidFill>
                <a:srgbClr val="9A403E"/>
              </a:solidFill>
            </a:endParaRPr>
          </a:p>
          <a:p>
            <a:pPr lvl="1" marL="800100" indent="-342900">
              <a:buChar char="•"/>
              <a:defRPr sz="1800"/>
            </a:pPr>
            <a:r>
              <a:rPr sz="3200"/>
              <a:t>Anatomical/congenital disorders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motor disorders (achalasia)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inflammation (esophagitis)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tumours (benign and malignant)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1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3330" y="2051511"/>
            <a:ext cx="5877340" cy="3982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2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16" y="333157"/>
            <a:ext cx="8785968" cy="6191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General layout of the GIT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2506" y="1181468"/>
            <a:ext cx="4019800" cy="5678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Working definitions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7371" indent="-267371" defTabSz="457200">
              <a:lnSpc>
                <a:spcPts val="6100"/>
              </a:lnSpc>
              <a:spcBef>
                <a:spcPts val="1200"/>
              </a:spcBef>
              <a:buSzPct val="60000"/>
              <a:buFontTx/>
              <a:buBlip>
                <a:blip r:embed="rId2"/>
              </a:buBlip>
              <a:defRPr sz="1800"/>
            </a:pPr>
            <a:r>
              <a:rPr b="1" sz="2666">
                <a:latin typeface="Tw Cen MT"/>
                <a:ea typeface="Tw Cen MT"/>
                <a:cs typeface="Tw Cen MT"/>
                <a:sym typeface="Tw Cen MT"/>
              </a:rPr>
              <a:t>DYSPHAGIA</a:t>
            </a:r>
            <a:br>
              <a:rPr sz="2666">
                <a:latin typeface="Tw Cen MT"/>
                <a:ea typeface="Tw Cen MT"/>
                <a:cs typeface="Tw Cen MT"/>
                <a:sym typeface="Tw Cen MT"/>
              </a:rPr>
            </a:br>
            <a:r>
              <a:rPr sz="2666">
                <a:solidFill>
                  <a:srgbClr val="97C5E3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sz="2400">
                <a:latin typeface="Tw Cen MT"/>
                <a:ea typeface="Tw Cen MT"/>
                <a:cs typeface="Tw Cen MT"/>
                <a:sym typeface="Tw Cen MT"/>
              </a:rPr>
              <a:t>DIFFICULTY IN SWALLOWING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0" marL="267371" indent="-267371" defTabSz="457200">
              <a:lnSpc>
                <a:spcPts val="6300"/>
              </a:lnSpc>
              <a:spcBef>
                <a:spcPts val="1200"/>
              </a:spcBef>
              <a:buSzPct val="60000"/>
              <a:buFontTx/>
              <a:buBlip>
                <a:blip r:embed="rId2"/>
              </a:buBlip>
              <a:defRPr sz="1800"/>
            </a:pPr>
            <a:r>
              <a:rPr b="1" sz="2666">
                <a:latin typeface="Tw Cen MT"/>
                <a:ea typeface="Tw Cen MT"/>
                <a:cs typeface="Tw Cen MT"/>
                <a:sym typeface="Tw Cen MT"/>
              </a:rPr>
              <a:t>ODYNOPHAGIA</a:t>
            </a:r>
            <a:br>
              <a:rPr sz="2666">
                <a:latin typeface="Tw Cen MT"/>
                <a:ea typeface="Tw Cen MT"/>
                <a:cs typeface="Tw Cen MT"/>
                <a:sym typeface="Tw Cen MT"/>
              </a:rPr>
            </a:br>
            <a:r>
              <a:rPr sz="2666">
                <a:solidFill>
                  <a:srgbClr val="97C5E3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sz="2400">
                <a:latin typeface="Tw Cen MT"/>
                <a:ea typeface="Tw Cen MT"/>
                <a:cs typeface="Tw Cen MT"/>
                <a:sym typeface="Tw Cen MT"/>
              </a:rPr>
              <a:t>PAIN DURING SWALLOWING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0" marL="267371" indent="-267371" defTabSz="457200">
              <a:lnSpc>
                <a:spcPts val="6300"/>
              </a:lnSpc>
              <a:spcBef>
                <a:spcPts val="1200"/>
              </a:spcBef>
              <a:buSzPct val="60000"/>
              <a:buFontTx/>
              <a:buBlip>
                <a:blip r:embed="rId2"/>
              </a:buBlip>
              <a:defRPr sz="1800"/>
            </a:pPr>
            <a:r>
              <a:rPr b="1" sz="2666">
                <a:latin typeface="Tw Cen MT"/>
                <a:ea typeface="Tw Cen MT"/>
                <a:cs typeface="Tw Cen MT"/>
                <a:sym typeface="Tw Cen MT"/>
              </a:rPr>
              <a:t>HEARTBURN</a:t>
            </a:r>
            <a:br>
              <a:rPr sz="2666">
                <a:latin typeface="Tw Cen MT"/>
                <a:ea typeface="Tw Cen MT"/>
                <a:cs typeface="Tw Cen MT"/>
                <a:sym typeface="Tw Cen MT"/>
              </a:rPr>
            </a:br>
            <a:r>
              <a:rPr sz="2666">
                <a:solidFill>
                  <a:srgbClr val="97C5E3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sz="2400">
                <a:latin typeface="Tw Cen MT"/>
                <a:ea typeface="Tw Cen MT"/>
                <a:cs typeface="Tw Cen MT"/>
                <a:sym typeface="Tw Cen MT"/>
              </a:rPr>
              <a:t>RETROSTERNAL BURNING PAIN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0" marL="267371" indent="-267371" defTabSz="457200">
              <a:lnSpc>
                <a:spcPts val="6300"/>
              </a:lnSpc>
              <a:spcBef>
                <a:spcPts val="1200"/>
              </a:spcBef>
              <a:buSzPct val="60000"/>
              <a:buFontTx/>
              <a:buBlip>
                <a:blip r:embed="rId2"/>
              </a:buBlip>
              <a:defRPr sz="1800"/>
            </a:pPr>
            <a:r>
              <a:rPr b="1" sz="2666">
                <a:latin typeface="Tw Cen MT"/>
                <a:ea typeface="Tw Cen MT"/>
                <a:cs typeface="Tw Cen MT"/>
                <a:sym typeface="Tw Cen MT"/>
              </a:rPr>
              <a:t>HEMATEMESIS</a:t>
            </a:r>
            <a:br>
              <a:rPr sz="2666">
                <a:latin typeface="Tw Cen MT"/>
                <a:ea typeface="Tw Cen MT"/>
                <a:cs typeface="Tw Cen MT"/>
                <a:sym typeface="Tw Cen MT"/>
              </a:rPr>
            </a:br>
            <a:r>
              <a:rPr sz="2666">
                <a:solidFill>
                  <a:srgbClr val="97C5E3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sz="2400">
                <a:latin typeface="Tw Cen MT"/>
                <a:ea typeface="Tw Cen MT"/>
                <a:cs typeface="Tw Cen MT"/>
                <a:sym typeface="Tw Cen MT"/>
              </a:rPr>
              <a:t>VOMITING BLOOD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Anatomic disorders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Esophageal obstruction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25754" indent="-325754" defTabSz="868680">
              <a:defRPr sz="1800"/>
            </a:pPr>
            <a:r>
              <a:rPr sz="3040"/>
              <a:t>structural or functional</a:t>
            </a:r>
            <a:endParaRPr sz="3040"/>
          </a:p>
          <a:p>
            <a:pPr lvl="2" marL="1194434" indent="-325754" defTabSz="868680">
              <a:defRPr sz="1800"/>
            </a:pPr>
            <a:r>
              <a:rPr b="1" sz="3040"/>
              <a:t>A) functional (esophageal dysmotility)</a:t>
            </a:r>
            <a:endParaRPr b="1" sz="3040"/>
          </a:p>
          <a:p>
            <a:pPr lvl="3" marL="1628775" indent="-325754" defTabSz="868680">
              <a:buChar char="•"/>
              <a:defRPr sz="1800"/>
            </a:pPr>
            <a:r>
              <a:rPr sz="3040"/>
              <a:t>1. nutcracker esophagus</a:t>
            </a:r>
            <a:endParaRPr sz="3040"/>
          </a:p>
          <a:p>
            <a:pPr lvl="3" marL="1628775" indent="-325754" defTabSz="868680">
              <a:buChar char="•"/>
              <a:defRPr sz="1800"/>
            </a:pPr>
            <a:r>
              <a:rPr sz="3040"/>
              <a:t>2. diffuse esophageal spasm</a:t>
            </a:r>
            <a:endParaRPr sz="3040"/>
          </a:p>
          <a:p>
            <a:pPr lvl="3" marL="1628775" indent="-325754" defTabSz="868680">
              <a:buChar char="•"/>
              <a:defRPr sz="1800"/>
            </a:pPr>
            <a:r>
              <a:rPr sz="3040"/>
              <a:t>3. hypertensive lower esophageal sphincter </a:t>
            </a:r>
            <a:endParaRPr sz="3040"/>
          </a:p>
          <a:p>
            <a:pPr lvl="3" marL="1628775" indent="-325754" defTabSz="868680">
              <a:buChar char="•"/>
              <a:defRPr sz="1800"/>
            </a:pPr>
            <a:r>
              <a:rPr sz="3040"/>
              <a:t>may result in development of small diverticulae;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2" marL="1257300" indent="-342900">
              <a:defRPr sz="1800"/>
            </a:pPr>
            <a:r>
              <a:rPr sz="3200"/>
              <a:t>Epiphrenic diverticulum-immediately above the lower esophageal sphincter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Zenker diverticulum-located immediately above the upper esophageal sphincter 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2" marL="1118997" indent="-305180" defTabSz="813816">
              <a:spcBef>
                <a:spcPts val="600"/>
              </a:spcBef>
              <a:defRPr sz="1800"/>
            </a:pPr>
            <a:r>
              <a:rPr b="1" sz="2848"/>
              <a:t>B) Structural (mechanical obstruction)</a:t>
            </a:r>
            <a:endParaRPr b="1" sz="2848"/>
          </a:p>
          <a:p>
            <a:pPr lvl="3" marL="1525905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strictures or cancer</a:t>
            </a:r>
            <a:endParaRPr sz="2848"/>
          </a:p>
          <a:p>
            <a:pPr lvl="3" marL="1525905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C/F?</a:t>
            </a:r>
            <a:endParaRPr sz="2848"/>
          </a:p>
          <a:p>
            <a:pPr lvl="3" marL="1525905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Benign esophageal stenosis-fibrous thickening of submucosa </a:t>
            </a:r>
            <a:endParaRPr sz="2848"/>
          </a:p>
          <a:p>
            <a:pPr lvl="3" marL="1525905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Esophageal mucosal webs</a:t>
            </a:r>
            <a:endParaRPr sz="2848"/>
          </a:p>
          <a:p>
            <a:pPr lvl="3" marL="1525905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Esophageal rings (Schatzki rings) </a:t>
            </a:r>
            <a:endParaRPr sz="2848"/>
          </a:p>
          <a:p>
            <a:pPr lvl="4" marL="1932813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A rings-above GE junction</a:t>
            </a:r>
            <a:endParaRPr sz="2848"/>
          </a:p>
          <a:p>
            <a:pPr lvl="4" marL="1932813" indent="-305180" defTabSz="813816">
              <a:spcBef>
                <a:spcPts val="600"/>
              </a:spcBef>
              <a:buChar char="•"/>
              <a:defRPr sz="1800"/>
            </a:pPr>
            <a:r>
              <a:rPr sz="2848"/>
              <a:t>B rings-at squamo-columnar junction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Acalasia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1" marL="800100" indent="-342900">
              <a:buChar char="•"/>
              <a:defRPr sz="1800"/>
            </a:pPr>
            <a:r>
              <a:rPr sz="3200"/>
              <a:t>Increased tone of LES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Impaired smooth muscle relaxation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characterized by </a:t>
            </a:r>
            <a:r>
              <a:rPr b="1" sz="3200"/>
              <a:t>triad</a:t>
            </a:r>
            <a:r>
              <a:rPr sz="3200"/>
              <a:t> of;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1. incomplete LES relaxation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2. increased LES tone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3. Aperistalsis of the esophagus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12039" indent="-312039" defTabSz="832104">
              <a:spcBef>
                <a:spcPts val="600"/>
              </a:spcBef>
              <a:defRPr sz="1800"/>
            </a:pPr>
            <a:r>
              <a:rPr sz="2912"/>
              <a:t>Primary or secondary achalasia </a:t>
            </a:r>
            <a:endParaRPr sz="2912"/>
          </a:p>
          <a:p>
            <a:pPr lvl="1" marL="728091" indent="-312039" defTabSz="832104">
              <a:spcBef>
                <a:spcPts val="600"/>
              </a:spcBef>
              <a:buChar char="•"/>
              <a:defRPr sz="1800"/>
            </a:pPr>
            <a:r>
              <a:rPr sz="2912"/>
              <a:t>Primary</a:t>
            </a:r>
            <a:endParaRPr sz="2912"/>
          </a:p>
          <a:p>
            <a:pPr lvl="2" marL="1144143" indent="-312039" defTabSz="832104">
              <a:spcBef>
                <a:spcPts val="600"/>
              </a:spcBef>
              <a:defRPr sz="1800"/>
            </a:pPr>
            <a:r>
              <a:rPr sz="2912"/>
              <a:t>distal esophageal inhibitory neuronal degeneration (ganglion cell degeneration)</a:t>
            </a:r>
            <a:endParaRPr sz="2912"/>
          </a:p>
          <a:p>
            <a:pPr lvl="1" marL="728091" indent="-312039" defTabSz="832104">
              <a:spcBef>
                <a:spcPts val="600"/>
              </a:spcBef>
              <a:buChar char="•"/>
              <a:defRPr sz="1800"/>
            </a:pPr>
            <a:r>
              <a:rPr sz="2912"/>
              <a:t>Secondary</a:t>
            </a:r>
            <a:endParaRPr sz="2912"/>
          </a:p>
          <a:p>
            <a:pPr lvl="2" marL="1144143" indent="-312039" defTabSz="832104">
              <a:spcBef>
                <a:spcPts val="600"/>
              </a:spcBef>
              <a:defRPr sz="1800"/>
            </a:pPr>
            <a:r>
              <a:rPr sz="2912"/>
              <a:t>may arise in Chagas disease </a:t>
            </a:r>
            <a:endParaRPr sz="2912"/>
          </a:p>
          <a:p>
            <a:pPr lvl="2" marL="1144143" indent="-312039" defTabSz="832104">
              <a:spcBef>
                <a:spcPts val="600"/>
              </a:spcBef>
              <a:defRPr sz="1800"/>
            </a:pPr>
            <a:r>
              <a:rPr sz="2912"/>
              <a:t>Trypanosoma cruz infection-&gt;destruction of myenteric plexus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Barium swallow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5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796" y="1280103"/>
            <a:ext cx="3902907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Treatment;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laparoscopic myotomy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pneumatic ballon dilatation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botox injection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Esophageal causes of hematemesis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457200" y="1381612"/>
            <a:ext cx="8229600" cy="5257801"/>
          </a:xfrm>
          <a:prstGeom prst="rect">
            <a:avLst/>
          </a:prstGeom>
        </p:spPr>
        <p:txBody>
          <a:bodyPr/>
          <a:lstStyle/>
          <a:p>
            <a:pPr lvl="0" marL="0" indent="0" defTabSz="347472">
              <a:lnSpc>
                <a:spcPts val="3500"/>
              </a:lnSpc>
              <a:spcBef>
                <a:spcPts val="900"/>
              </a:spcBef>
              <a:buSzTx/>
              <a:buFontTx/>
              <a:buNone/>
              <a:defRPr sz="1800"/>
            </a:pPr>
            <a:r>
              <a:rPr b="1" sz="2102">
                <a:latin typeface="+mn-lt"/>
                <a:ea typeface="+mn-ea"/>
                <a:cs typeface="+mn-cs"/>
                <a:sym typeface="Helvetica Neue"/>
              </a:rPr>
              <a:t>Esophageal Causes of Hematemesis; </a:t>
            </a:r>
            <a:endParaRPr b="1" sz="2102">
              <a:latin typeface="Times"/>
              <a:ea typeface="Times"/>
              <a:cs typeface="Times"/>
              <a:sym typeface="Times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sz="1570">
                <a:latin typeface="+mn-lt"/>
                <a:ea typeface="+mn-ea"/>
                <a:cs typeface="+mn-cs"/>
                <a:sym typeface="Helvetica Neue"/>
              </a:rPr>
              <a:t>Lacerations </a:t>
            </a: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(Mallory-Weiss syndrome)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sz="1570">
                <a:latin typeface="+mn-lt"/>
                <a:ea typeface="+mn-ea"/>
                <a:cs typeface="+mn-cs"/>
                <a:sym typeface="Helvetica Neue"/>
              </a:rPr>
              <a:t>Esophageal perforation (cancer or Boerhaave syndrome) </a:t>
            </a: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Varices </a:t>
            </a:r>
            <a:r>
              <a:rPr sz="1570">
                <a:latin typeface="+mn-lt"/>
                <a:ea typeface="+mn-ea"/>
                <a:cs typeface="+mn-cs"/>
                <a:sym typeface="Helvetica Neue"/>
              </a:rPr>
              <a:t>(cirrhosis)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sz="1570">
                <a:latin typeface="+mn-lt"/>
                <a:ea typeface="+mn-ea"/>
                <a:cs typeface="+mn-cs"/>
                <a:sym typeface="Helvetica Neue"/>
              </a:rPr>
              <a:t>Esophageal-aortic fistula (usually with cancer)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Chemical and pill esophagitis</a:t>
            </a:r>
            <a:endParaRPr b="1"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Infectious esophagitis </a:t>
            </a:r>
            <a:r>
              <a:rPr sz="1570">
                <a:latin typeface="+mn-lt"/>
                <a:ea typeface="+mn-ea"/>
                <a:cs typeface="+mn-cs"/>
                <a:sym typeface="Helvetica Neue"/>
              </a:rPr>
              <a:t>(</a:t>
            </a:r>
            <a:r>
              <a:rPr i="1" sz="1570">
                <a:latin typeface="+mn-lt"/>
                <a:ea typeface="+mn-ea"/>
                <a:cs typeface="+mn-cs"/>
                <a:sym typeface="Helvetica Neue"/>
              </a:rPr>
              <a:t>Candida</a:t>
            </a:r>
            <a:r>
              <a:rPr sz="1570">
                <a:latin typeface="+mn-lt"/>
                <a:ea typeface="+mn-ea"/>
                <a:cs typeface="+mn-cs"/>
                <a:sym typeface="Helvetica Neue"/>
              </a:rPr>
              <a:t>, herpes)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sz="1570">
                <a:latin typeface="+mn-lt"/>
                <a:ea typeface="+mn-ea"/>
                <a:cs typeface="+mn-cs"/>
                <a:sym typeface="Helvetica Neue"/>
              </a:rPr>
              <a:t>Benign strictures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sz="1570">
                <a:latin typeface="+mn-lt"/>
                <a:ea typeface="+mn-ea"/>
                <a:cs typeface="+mn-cs"/>
                <a:sym typeface="Helvetica Neue"/>
              </a:rPr>
              <a:t>Vasculitis (autoimmune, cytomegalovirus)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Reflux esophagitis</a:t>
            </a:r>
            <a:r>
              <a:rPr sz="1570">
                <a:latin typeface="+mn-lt"/>
                <a:ea typeface="+mn-ea"/>
                <a:cs typeface="+mn-cs"/>
                <a:sym typeface="Helvetica Neue"/>
              </a:rPr>
              <a:t> (erosive)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Eosinophilic esophagitis</a:t>
            </a:r>
            <a:endParaRPr b="1"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Esophageal ulcers</a:t>
            </a:r>
            <a:r>
              <a:rPr sz="1570">
                <a:latin typeface="+mn-lt"/>
                <a:ea typeface="+mn-ea"/>
                <a:cs typeface="+mn-cs"/>
                <a:sym typeface="Helvetica Neue"/>
              </a:rPr>
              <a:t> (many etiologies)</a:t>
            </a:r>
            <a:endParaRPr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Barrett esophagus</a:t>
            </a:r>
            <a:endParaRPr b="1"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Adenocarcinoma</a:t>
            </a:r>
            <a:endParaRPr b="1"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b="1" sz="1570">
                <a:latin typeface="+mn-lt"/>
                <a:ea typeface="+mn-ea"/>
                <a:cs typeface="+mn-cs"/>
                <a:sym typeface="Helvetica Neue"/>
              </a:rPr>
              <a:t>Squamous cell carcinoma</a:t>
            </a:r>
            <a:endParaRPr b="1" sz="1570">
              <a:latin typeface="+mn-lt"/>
              <a:ea typeface="+mn-ea"/>
              <a:cs typeface="+mn-cs"/>
              <a:sym typeface="Helvetica Neue"/>
            </a:endParaRPr>
          </a:p>
          <a:p>
            <a:pPr lvl="0" marL="157482" indent="-157482" defTabSz="347472">
              <a:lnSpc>
                <a:spcPts val="2700"/>
              </a:lnSpc>
              <a:spcBef>
                <a:spcPts val="900"/>
              </a:spcBef>
              <a:buFontTx/>
              <a:defRPr sz="1800"/>
            </a:pPr>
            <a:r>
              <a:rPr sz="1570">
                <a:latin typeface="+mn-lt"/>
                <a:ea typeface="+mn-ea"/>
                <a:cs typeface="+mn-cs"/>
                <a:sym typeface="Helvetica Neue"/>
              </a:rPr>
              <a:t>Hiatal hernia 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740663">
              <a:defRPr b="1" sz="3564"/>
            </a:lvl1pPr>
          </a:lstStyle>
          <a:p>
            <a:pPr lvl="0">
              <a:defRPr b="0" sz="1800"/>
            </a:pPr>
            <a:r>
              <a:rPr b="1" sz="3564"/>
              <a:t>General Anatomical/Congenital abnormalities of the GIT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32613" indent="-332613" defTabSz="886968">
              <a:defRPr sz="1800"/>
            </a:pPr>
            <a:r>
              <a:rPr b="1" sz="3104"/>
              <a:t>Agenesis</a:t>
            </a:r>
            <a:r>
              <a:rPr sz="3104"/>
              <a:t>-rare</a:t>
            </a:r>
            <a:endParaRPr sz="3104"/>
          </a:p>
          <a:p>
            <a:pPr lvl="0" marL="332613" indent="-332613" defTabSz="886968">
              <a:defRPr sz="1800"/>
            </a:pPr>
            <a:r>
              <a:rPr b="1" sz="3104"/>
              <a:t>Atresia</a:t>
            </a:r>
            <a:r>
              <a:rPr sz="3104"/>
              <a:t>-commoner (NO LUMEN)</a:t>
            </a:r>
            <a:endParaRPr sz="3104"/>
          </a:p>
          <a:p>
            <a:pPr lvl="0" marL="332613" indent="-332613" defTabSz="886968">
              <a:defRPr sz="1800"/>
            </a:pPr>
            <a:r>
              <a:rPr b="1" sz="3104"/>
              <a:t>Fistulae</a:t>
            </a:r>
            <a:r>
              <a:rPr sz="3104"/>
              <a:t>-aspiration, suffocation, pneumonia and severe fluid and electrolyte imbalance</a:t>
            </a:r>
            <a:endParaRPr sz="3104"/>
          </a:p>
          <a:p>
            <a:pPr lvl="0" marL="332613" indent="-332613" defTabSz="886968">
              <a:defRPr sz="1800"/>
            </a:pPr>
            <a:r>
              <a:rPr b="1" sz="3104"/>
              <a:t>Stenosis</a:t>
            </a:r>
            <a:endParaRPr b="1" sz="3104"/>
          </a:p>
          <a:p>
            <a:pPr lvl="2" marL="1219581" indent="-332613" defTabSz="886968">
              <a:defRPr sz="1800"/>
            </a:pPr>
            <a:r>
              <a:rPr sz="3104"/>
              <a:t>congenital</a:t>
            </a:r>
            <a:endParaRPr sz="3104"/>
          </a:p>
          <a:p>
            <a:pPr lvl="2" marL="1219581" indent="-332613" defTabSz="886968">
              <a:defRPr sz="1800"/>
            </a:pPr>
            <a:r>
              <a:rPr sz="3104"/>
              <a:t>acquired-inflammation (radiation, GERD etc.)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Esophageal varices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Diseases that prevent flow of blood from intestines through the liver to the heart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The diseases cause portal hypertension and can lead to formation of esophageal varices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457200" y="212184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4" name="15429-esoph-varic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944" y="603057"/>
            <a:ext cx="7340112" cy="5651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Another important cause of varices include </a:t>
            </a:r>
            <a:r>
              <a:rPr b="1" sz="3200"/>
              <a:t>schistosomiasis</a:t>
            </a:r>
          </a:p>
        </p:txBody>
      </p:sp>
      <p:pic>
        <p:nvPicPr>
          <p:cNvPr id="1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976" y="2807419"/>
            <a:ext cx="3924468" cy="396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Clinical features</a:t>
            </a:r>
            <a:endParaRPr b="1" sz="3200"/>
          </a:p>
          <a:p>
            <a:pPr lvl="1" marL="800100" indent="-342900">
              <a:buChar char="•"/>
              <a:defRPr sz="1800"/>
            </a:pPr>
            <a:r>
              <a:rPr sz="3200"/>
              <a:t>present in 50% of patients with cirrhosis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varicella bleeding</a:t>
            </a:r>
            <a:endParaRPr sz="3200"/>
          </a:p>
          <a:p>
            <a:pPr lvl="3" marL="1714500" indent="-342900">
              <a:buChar char="•"/>
              <a:defRPr sz="1800"/>
            </a:pPr>
            <a:r>
              <a:rPr sz="3200"/>
              <a:t>hematemesis</a:t>
            </a:r>
            <a:endParaRPr sz="3200"/>
          </a:p>
          <a:p>
            <a:pPr lvl="3" marL="1714500" indent="-342900">
              <a:buChar char="•"/>
              <a:defRPr sz="1800"/>
            </a:pPr>
            <a:r>
              <a:rPr sz="3200"/>
              <a:t>melena (black stool)</a:t>
            </a:r>
            <a:endParaRPr sz="3200"/>
          </a:p>
          <a:p>
            <a:pPr lvl="3" marL="1714500" indent="-342900">
              <a:buChar char="•"/>
              <a:defRPr sz="1800"/>
            </a:pPr>
            <a:r>
              <a:rPr sz="3200"/>
              <a:t>30% die as a direst consequence of variceal bleed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Treatment</a:t>
            </a:r>
            <a:endParaRPr b="1" sz="3200"/>
          </a:p>
          <a:p>
            <a:pPr lvl="2" marL="1257300" indent="-342900">
              <a:defRPr sz="1800"/>
            </a:pPr>
            <a:r>
              <a:rPr sz="3200"/>
              <a:t>beta blockers-help to prevent bleeding*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endoscopic sclerotherapy (inject thrombotic agents)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ballon tamponade*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variceal ligation*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02310" indent="-202310" defTabSz="539495">
              <a:spcBef>
                <a:spcPts val="400"/>
              </a:spcBef>
              <a:buSzPct val="100000"/>
              <a:buFont typeface="Arial"/>
              <a:buChar char="•"/>
              <a:defRPr b="0" sz="1887"/>
            </a:lvl1pPr>
          </a:lstStyle>
          <a:p>
            <a:pPr lvl="0">
              <a:defRPr sz="1800"/>
            </a:pPr>
            <a:r>
              <a:rPr sz="1887"/>
              <a:t>Sengestaken-Blakemore tube (esophagogastric tamponade tube)</a:t>
            </a:r>
          </a:p>
        </p:txBody>
      </p:sp>
      <p:pic>
        <p:nvPicPr>
          <p:cNvPr id="17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6357" y="2091360"/>
            <a:ext cx="4172373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Mallory-Weiss tears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longitudinal mucosal tears</a:t>
            </a:r>
            <a:r>
              <a:rPr sz="3200"/>
              <a:t> near the GE junction</a:t>
            </a:r>
            <a:endParaRPr sz="3200"/>
          </a:p>
          <a:p>
            <a:pPr lvl="0">
              <a:defRPr sz="1800"/>
            </a:pPr>
            <a:r>
              <a:rPr sz="3200"/>
              <a:t>ass with </a:t>
            </a:r>
            <a:r>
              <a:rPr b="1" sz="3200"/>
              <a:t>severe retching</a:t>
            </a:r>
            <a:r>
              <a:rPr sz="3200"/>
              <a:t> or </a:t>
            </a:r>
            <a:r>
              <a:rPr b="1" sz="3200"/>
              <a:t>vomiting </a:t>
            </a:r>
            <a:r>
              <a:rPr sz="3200"/>
              <a:t>secondary to acute alcohol intoxication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vs Boerhaave syndrome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8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216" y="1461422"/>
            <a:ext cx="4292374" cy="4507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Esophagitis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457200" y="1506519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Chemical</a:t>
            </a:r>
            <a:endParaRPr b="1" sz="3200"/>
          </a:p>
          <a:p>
            <a:pPr lvl="0">
              <a:defRPr sz="1800"/>
            </a:pPr>
            <a:r>
              <a:rPr b="1" sz="3200"/>
              <a:t>Infectious</a:t>
            </a:r>
            <a:endParaRPr b="1" sz="3200"/>
          </a:p>
          <a:p>
            <a:pPr lvl="0">
              <a:defRPr sz="1800"/>
            </a:pPr>
            <a:r>
              <a:rPr b="1" sz="3200"/>
              <a:t>Reflux</a:t>
            </a:r>
            <a:endParaRPr b="1" sz="3200"/>
          </a:p>
          <a:p>
            <a:pPr lvl="0">
              <a:defRPr sz="1800"/>
            </a:pPr>
            <a:r>
              <a:rPr b="1" sz="3200"/>
              <a:t>Eosinophilic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A) Chemical esophagitis</a:t>
            </a:r>
            <a:endParaRPr b="1" sz="3200"/>
          </a:p>
          <a:p>
            <a:pPr lvl="2" marL="1257300" indent="-342900">
              <a:defRPr sz="1800"/>
            </a:pPr>
            <a:r>
              <a:rPr sz="3200"/>
              <a:t>alcohol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corrosive acids/alkalis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excessive hot fluids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heavy smoking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etc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6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791" y="731837"/>
            <a:ext cx="7078418" cy="6262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B) Infectious esophagitis</a:t>
            </a:r>
            <a:endParaRPr b="1" sz="3200"/>
          </a:p>
          <a:p>
            <a:pPr lvl="2" marL="1257300" indent="-342900">
              <a:defRPr sz="1800"/>
            </a:pPr>
            <a:r>
              <a:rPr sz="3200"/>
              <a:t>herpes simplex virus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cytomegalovirus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fungal infection</a:t>
            </a:r>
            <a:endParaRPr sz="3200"/>
          </a:p>
          <a:p>
            <a:pPr lvl="4" marL="2171700" indent="-342900">
              <a:buChar char="•"/>
              <a:defRPr sz="1800"/>
            </a:pPr>
            <a:r>
              <a:rPr sz="3200"/>
              <a:t>candidiasis</a:t>
            </a:r>
            <a:endParaRPr sz="3200"/>
          </a:p>
          <a:p>
            <a:pPr lvl="4" marL="2171700" indent="-342900">
              <a:buChar char="•"/>
              <a:defRPr sz="1800"/>
            </a:pPr>
            <a:r>
              <a:rPr sz="3200"/>
              <a:t>mucormycosis</a:t>
            </a:r>
            <a:endParaRPr sz="3200"/>
          </a:p>
          <a:p>
            <a:pPr lvl="4" marL="2171700" indent="-342900">
              <a:buChar char="•"/>
              <a:defRPr sz="1800"/>
            </a:pPr>
            <a:r>
              <a:rPr sz="3200"/>
              <a:t>aspergillosis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pic>
        <p:nvPicPr>
          <p:cNvPr id="19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4277" y="76975"/>
            <a:ext cx="5735446" cy="6704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0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941" y="2114550"/>
            <a:ext cx="3086101" cy="262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0568" y="852627"/>
            <a:ext cx="3642217" cy="274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10568" y="4010733"/>
            <a:ext cx="3642217" cy="249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29184" indent="-329184" defTabSz="877823">
              <a:defRPr sz="1800"/>
            </a:pPr>
            <a:r>
              <a:rPr b="1" sz="3072"/>
              <a:t>C) Reflux esophagitis</a:t>
            </a:r>
            <a:endParaRPr b="1" sz="3072"/>
          </a:p>
          <a:p>
            <a:pPr lvl="1" marL="768095" indent="-329184" defTabSz="877823">
              <a:buChar char="•"/>
              <a:defRPr sz="1800"/>
            </a:pPr>
            <a:r>
              <a:rPr sz="3072"/>
              <a:t>oesophagus is sensitive to acid</a:t>
            </a:r>
            <a:endParaRPr sz="3072"/>
          </a:p>
          <a:p>
            <a:pPr lvl="1" marL="768095" indent="-329184" defTabSz="877823">
              <a:buChar char="•"/>
              <a:defRPr sz="1800"/>
            </a:pPr>
            <a:r>
              <a:rPr sz="3072"/>
              <a:t>submucosal glands-secrete mucin and bicarbonate</a:t>
            </a:r>
            <a:endParaRPr sz="3072"/>
          </a:p>
          <a:p>
            <a:pPr lvl="1" marL="768095" indent="-329184" defTabSz="877823">
              <a:buChar char="•"/>
              <a:defRPr sz="1800"/>
            </a:pPr>
            <a:r>
              <a:rPr sz="3072"/>
              <a:t>lower esophageal sphincter tone-prevents reflux of stomach acidic contents</a:t>
            </a:r>
            <a:endParaRPr sz="3072"/>
          </a:p>
          <a:p>
            <a:pPr lvl="1" marL="768095" indent="-329184" defTabSz="877823">
              <a:buChar char="•"/>
              <a:defRPr sz="1800"/>
            </a:pPr>
            <a:r>
              <a:rPr sz="3072"/>
              <a:t>failure=&gt;GERD (gastoesophageal reflux disease)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457200" y="1600200"/>
            <a:ext cx="2887114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2800"/>
              <a:t>Histology</a:t>
            </a:r>
            <a:endParaRPr b="1" sz="2800"/>
          </a:p>
          <a:p>
            <a:pPr lvl="1" marL="800100" indent="-342900">
              <a:buChar char="•"/>
              <a:defRPr sz="1800"/>
            </a:pPr>
            <a:r>
              <a:rPr sz="2800"/>
              <a:t>basal zone hyperplasia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lamina propria papillae elongation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eosinophils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+/- neutrophils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1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3764" y="1389501"/>
            <a:ext cx="5755087" cy="4852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clinical features;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usu &gt; 40years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heartburn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dysphagia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regurgitation of sour tasting gastric contents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01752" indent="-301752" defTabSz="804672">
              <a:spcBef>
                <a:spcPts val="600"/>
              </a:spcBef>
              <a:defRPr sz="1800"/>
            </a:pPr>
            <a:r>
              <a:rPr sz="2816"/>
              <a:t>Treatment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r>
              <a:rPr sz="2816"/>
              <a:t>proton pump inhibitors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endParaRPr sz="2816"/>
          </a:p>
          <a:p>
            <a:pPr lvl="0" marL="301752" indent="-301752" defTabSz="804672">
              <a:spcBef>
                <a:spcPts val="600"/>
              </a:spcBef>
              <a:defRPr sz="1800"/>
            </a:pPr>
            <a:r>
              <a:rPr sz="2816"/>
              <a:t>Complications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r>
              <a:rPr sz="2816"/>
              <a:t>ulceration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r>
              <a:rPr sz="2816"/>
              <a:t>hematemesis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r>
              <a:rPr sz="2816"/>
              <a:t>melena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r>
              <a:rPr sz="2816"/>
              <a:t>stricture development</a:t>
            </a:r>
            <a:endParaRPr sz="2816"/>
          </a:p>
          <a:p>
            <a:pPr lvl="2" marL="1106424" indent="-301752" defTabSz="804672">
              <a:spcBef>
                <a:spcPts val="600"/>
              </a:spcBef>
              <a:defRPr sz="1800"/>
            </a:pPr>
            <a:r>
              <a:rPr sz="2816"/>
              <a:t>Barrett esophagus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209169" indent="-209169" defTabSz="557784">
              <a:spcBef>
                <a:spcPts val="400"/>
              </a:spcBef>
              <a:defRPr sz="1800"/>
            </a:pPr>
            <a:r>
              <a:rPr b="1" sz="1952"/>
              <a:t>D) Eosinophilic esophagitis</a:t>
            </a:r>
            <a:endParaRPr b="1" sz="1952"/>
          </a:p>
          <a:p>
            <a:pPr lvl="2" marL="766953" indent="-209169" defTabSz="557784">
              <a:spcBef>
                <a:spcPts val="400"/>
              </a:spcBef>
              <a:defRPr sz="1800"/>
            </a:pPr>
            <a:r>
              <a:rPr sz="1952"/>
              <a:t>symptoms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r>
              <a:rPr sz="1952"/>
              <a:t>food impaction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r>
              <a:rPr sz="1952"/>
              <a:t>dysphagia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r>
              <a:rPr sz="1952"/>
              <a:t>feeding intolerance in children</a:t>
            </a:r>
            <a:endParaRPr sz="1952"/>
          </a:p>
          <a:p>
            <a:pPr lvl="2" marL="766953" indent="-209169" defTabSz="557784">
              <a:spcBef>
                <a:spcPts val="400"/>
              </a:spcBef>
              <a:defRPr sz="1800"/>
            </a:pPr>
            <a:r>
              <a:rPr sz="1952"/>
              <a:t>majority are atopic</a:t>
            </a:r>
            <a:endParaRPr sz="1952"/>
          </a:p>
          <a:p>
            <a:pPr lvl="2" marL="766953" indent="-209169" defTabSz="557784">
              <a:spcBef>
                <a:spcPts val="400"/>
              </a:spcBef>
              <a:defRPr sz="1800"/>
            </a:pPr>
            <a:r>
              <a:rPr sz="1952"/>
              <a:t>histology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r>
              <a:rPr sz="1952"/>
              <a:t>abundant intraepithelial eosinophils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endParaRPr sz="1952"/>
          </a:p>
          <a:p>
            <a:pPr lvl="2" marL="766953" indent="-209169" defTabSz="557784">
              <a:spcBef>
                <a:spcPts val="400"/>
              </a:spcBef>
              <a:defRPr sz="1800"/>
            </a:pPr>
            <a:r>
              <a:rPr sz="1952"/>
              <a:t>Treatment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r>
              <a:rPr sz="1952"/>
              <a:t>prevent exposure to food allergens (cows milk, soy products)</a:t>
            </a:r>
            <a:endParaRPr sz="1952"/>
          </a:p>
          <a:p>
            <a:pPr lvl="4" marL="1324737" indent="-209169" defTabSz="557784">
              <a:spcBef>
                <a:spcPts val="400"/>
              </a:spcBef>
              <a:buChar char="•"/>
              <a:defRPr sz="1800"/>
            </a:pPr>
            <a:r>
              <a:rPr sz="1952"/>
              <a:t>corticosteroids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4400"/>
              <a:t>Barrett esophagus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complication of chronic GERD (10% of symptomatic patients)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characterized by replacement of squamous epithelium by metaplastic columnar epithelium and goblet cells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increased risk for adenocarcinoma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pic>
        <p:nvPicPr>
          <p:cNvPr id="227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4279" y="232713"/>
            <a:ext cx="4714965" cy="6392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05180" indent="-305180" defTabSz="813816">
              <a:spcBef>
                <a:spcPts val="600"/>
              </a:spcBef>
              <a:buSzPct val="100000"/>
              <a:buFont typeface="Arial"/>
              <a:buChar char="•"/>
              <a:defRPr sz="2848"/>
            </a:lvl1pPr>
          </a:lstStyle>
          <a:p>
            <a:pPr lvl="0">
              <a:defRPr b="0" sz="1800"/>
            </a:pPr>
            <a:r>
              <a:rPr b="1" sz="2848"/>
              <a:t>Diaphragmatic hernia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912" y="2138484"/>
            <a:ext cx="5544659" cy="4532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Dysplasia in Barrets esophagus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low grade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high grade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pic>
        <p:nvPicPr>
          <p:cNvPr id="233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792" y="951706"/>
            <a:ext cx="7112416" cy="58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Esophageal tumours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Benign or malignant</a:t>
            </a:r>
            <a:endParaRPr sz="3200"/>
          </a:p>
          <a:p>
            <a:pPr lvl="0">
              <a:defRPr sz="1800"/>
            </a:pPr>
            <a:r>
              <a:rPr sz="3200"/>
              <a:t>Epithelial or mesenchymal in origin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epithelial?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mesenchymal?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Esophageal carcinoma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Squamous cell carcinoma</a:t>
            </a:r>
            <a:endParaRPr sz="3200"/>
          </a:p>
          <a:p>
            <a:pPr lvl="0">
              <a:defRPr sz="1800"/>
            </a:pPr>
            <a:r>
              <a:rPr sz="3200"/>
              <a:t>Adenocarcinoma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Squamous cell carcinoma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267461" indent="-267461" defTabSz="713231">
              <a:spcBef>
                <a:spcPts val="500"/>
              </a:spcBef>
              <a:defRPr sz="1800"/>
            </a:pPr>
            <a:r>
              <a:rPr sz="2496"/>
              <a:t>4:1    male to female (USA)</a:t>
            </a:r>
            <a:endParaRPr sz="2496"/>
          </a:p>
          <a:p>
            <a:pPr lvl="0" marL="267461" indent="-267461" defTabSz="713231">
              <a:spcBef>
                <a:spcPts val="500"/>
              </a:spcBef>
              <a:defRPr sz="1800"/>
            </a:pPr>
            <a:r>
              <a:rPr sz="2496"/>
              <a:t>Risk factors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alcohol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tobacco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poverty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caustic esophageal injury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acalasia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Plummer-Vinson syndrome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diets deficient in fruits and vegs</a:t>
            </a:r>
            <a:endParaRPr sz="2496"/>
          </a:p>
          <a:p>
            <a:pPr lvl="1" marL="624077" indent="-267461" defTabSz="713231">
              <a:spcBef>
                <a:spcPts val="500"/>
              </a:spcBef>
              <a:buChar char="•"/>
              <a:defRPr sz="1800"/>
            </a:pPr>
            <a:r>
              <a:rPr sz="2496"/>
              <a:t>freq intake of very hot drinks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most occur in the middle 1/3 of the esophagus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Clinical features?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pic>
        <p:nvPicPr>
          <p:cNvPr id="248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082" y="731837"/>
            <a:ext cx="5321321" cy="6037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5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5989" y="117745"/>
            <a:ext cx="3902741" cy="284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2435" y="3035226"/>
            <a:ext cx="5009849" cy="3771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Adenocarcinoma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most arise from Barrett esophagus</a:t>
            </a:r>
            <a:endParaRPr sz="3200"/>
          </a:p>
          <a:p>
            <a:pPr lvl="0">
              <a:defRPr sz="1800"/>
            </a:pPr>
            <a:r>
              <a:rPr sz="3200"/>
              <a:t>other risk factors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tobacco use</a:t>
            </a:r>
            <a:endParaRPr sz="3200"/>
          </a:p>
          <a:p>
            <a:pPr lvl="2" marL="1257300" indent="-342900">
              <a:defRPr sz="1800"/>
            </a:pPr>
            <a:r>
              <a:rPr sz="3200"/>
              <a:t>radiation exposure</a:t>
            </a:r>
            <a:endParaRPr sz="3200"/>
          </a:p>
          <a:p>
            <a:pPr lvl="0">
              <a:defRPr sz="1800"/>
            </a:pPr>
            <a:r>
              <a:rPr sz="3200"/>
              <a:t>7:1   male to female ratio</a:t>
            </a:r>
            <a:endParaRPr sz="3200"/>
          </a:p>
          <a:p>
            <a:pPr lvl="0">
              <a:defRPr sz="1800"/>
            </a:pPr>
            <a:r>
              <a:rPr sz="3200"/>
              <a:t>usu-distal 1/3 of esophagus</a:t>
            </a:r>
            <a:endParaRPr sz="3200"/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6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018" y="1834410"/>
            <a:ext cx="4935737" cy="4357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33172" indent="-233172" defTabSz="621791">
              <a:buSzPct val="100000"/>
              <a:buFont typeface="Arial"/>
              <a:buChar char="•"/>
              <a:defRPr sz="2176"/>
            </a:lvl1pPr>
          </a:lstStyle>
          <a:p>
            <a:pPr lvl="0">
              <a:defRPr b="0" sz="1800"/>
            </a:pPr>
            <a:r>
              <a:rPr b="1" sz="2176"/>
              <a:t>Omphalocele and Gastroschisis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62" y="2723079"/>
            <a:ext cx="6880598" cy="3090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END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4" name="Shape 2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Sample test/exam questions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 short notes on;</a:t>
            </a:r>
            <a:endParaRPr sz="1824"/>
          </a:p>
          <a:p>
            <a:pPr lvl="1" marL="456056" indent="-195452" defTabSz="521208">
              <a:spcBef>
                <a:spcPts val="400"/>
              </a:spcBef>
              <a:buChar char="•"/>
              <a:defRPr sz="1800"/>
            </a:pPr>
            <a:r>
              <a:rPr sz="1824"/>
              <a:t>Hirschsprung disease</a:t>
            </a:r>
            <a:endParaRPr sz="1824"/>
          </a:p>
          <a:p>
            <a:pPr lvl="1" marL="456056" indent="-195452" defTabSz="521208">
              <a:spcBef>
                <a:spcPts val="400"/>
              </a:spcBef>
              <a:buChar char="•"/>
              <a:defRPr sz="1800"/>
            </a:pPr>
            <a:r>
              <a:rPr sz="1824"/>
              <a:t>Merkel diverticulum</a:t>
            </a:r>
            <a:endParaRPr sz="1824"/>
          </a:p>
          <a:p>
            <a:pPr lvl="1" marL="456056" indent="-195452" defTabSz="521208">
              <a:spcBef>
                <a:spcPts val="400"/>
              </a:spcBef>
              <a:buChar char="•"/>
              <a:defRPr sz="1800"/>
            </a:pPr>
            <a:r>
              <a:rPr sz="1824"/>
              <a:t>pyloric stenosis</a:t>
            </a:r>
            <a:endParaRPr sz="1824"/>
          </a:p>
          <a:p>
            <a:pPr lvl="1" marL="456056" indent="-195452" defTabSz="521208">
              <a:spcBef>
                <a:spcPts val="400"/>
              </a:spcBef>
              <a:buChar char="•"/>
              <a:defRPr sz="1800"/>
            </a:pPr>
            <a:r>
              <a:rPr sz="1824"/>
              <a:t>Achalasia </a:t>
            </a:r>
            <a:endParaRPr sz="1824"/>
          </a:p>
          <a:p>
            <a:pPr lvl="1" marL="456056" indent="-195452" defTabSz="521208">
              <a:spcBef>
                <a:spcPts val="400"/>
              </a:spcBef>
              <a:buChar char="•"/>
              <a:defRPr sz="1800"/>
            </a:pPr>
            <a:r>
              <a:rPr sz="1824"/>
              <a:t>Mallory-Weiss tears</a:t>
            </a:r>
            <a:endParaRPr sz="1824"/>
          </a:p>
          <a:p>
            <a:pPr lvl="1" marL="456056" indent="-195452" defTabSz="521208">
              <a:spcBef>
                <a:spcPts val="400"/>
              </a:spcBef>
              <a:buChar char="•"/>
              <a:defRPr sz="1800"/>
            </a:pPr>
            <a:r>
              <a:rPr sz="1824"/>
              <a:t>Gastroesophageal varices </a:t>
            </a:r>
            <a:endParaRPr sz="1824"/>
          </a:p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 short notes on congenital malformations of the gastrointestinal tract.</a:t>
            </a:r>
            <a:endParaRPr sz="1824"/>
          </a:p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 short notes on the esophageal causes of hematemesis.</a:t>
            </a:r>
            <a:endParaRPr sz="1824"/>
          </a:p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Writes an essay on gastroesophageal varices to include causes, pathophysiology, clinical features, treatment and complications.</a:t>
            </a:r>
            <a:endParaRPr sz="1824"/>
          </a:p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 a long essay on esophagitis.</a:t>
            </a:r>
            <a:endParaRPr sz="1824"/>
          </a:p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 an essay on Barrett esophagus to include its complications.</a:t>
            </a:r>
            <a:endParaRPr sz="1824"/>
          </a:p>
          <a:p>
            <a:pPr lvl="0" marL="195452" indent="-195452" defTabSz="521208">
              <a:spcBef>
                <a:spcPts val="400"/>
              </a:spcBef>
              <a:defRPr sz="1800"/>
            </a:pPr>
            <a:r>
              <a:rPr sz="1824"/>
              <a:t>Write short notes on esophageal cancers.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/>
              <a:t>Ectopia</a:t>
            </a:r>
            <a:endParaRPr b="1" sz="3200"/>
          </a:p>
          <a:p>
            <a:pPr lvl="1" marL="800100" indent="-342900">
              <a:buChar char="•"/>
              <a:defRPr sz="1800"/>
            </a:pPr>
            <a:r>
              <a:rPr sz="3200"/>
              <a:t>ectopic tissue-developmental rests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ectopic gastric mucosa in the upper 1/3 of the oesophagus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also-pancreatic and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22325" indent="-322325" defTabSz="859536">
              <a:defRPr sz="1800"/>
            </a:pPr>
            <a:r>
              <a:rPr b="1" sz="3008"/>
              <a:t>Merkel diverticulum</a:t>
            </a:r>
            <a:endParaRPr b="1" sz="3008"/>
          </a:p>
          <a:p>
            <a:pPr lvl="2" marL="1181861" indent="-322325" defTabSz="859536">
              <a:defRPr sz="1800"/>
            </a:pPr>
            <a:r>
              <a:rPr sz="3008"/>
              <a:t>occurs in the ileum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blind out-pouching of the alimentary tract that communicates with the lumen and includes all 3 layers of the bowel wall (true diverticulum)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failed involution of the vitelline duct (yolk sac to developing gut lumen)</a:t>
            </a:r>
            <a:endParaRPr sz="3008"/>
          </a:p>
          <a:p>
            <a:pPr lvl="2" marL="1181861" indent="-322325" defTabSz="859536">
              <a:defRPr sz="1800"/>
            </a:pPr>
            <a:r>
              <a:rPr sz="3008"/>
              <a:t>“rule of 2’s”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2400"/>
              <a:t>Merkel diverticulum 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8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080" y="2373046"/>
            <a:ext cx="6533840" cy="4856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