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20" r:id="rId6"/>
    <p:sldMasterId id="2147483732" r:id="rId7"/>
    <p:sldMasterId id="2147483744" r:id="rId8"/>
  </p:sldMasterIdLst>
  <p:sldIdLst>
    <p:sldId id="256" r:id="rId9"/>
    <p:sldId id="257" r:id="rId10"/>
    <p:sldId id="293" r:id="rId11"/>
    <p:sldId id="259" r:id="rId12"/>
    <p:sldId id="260" r:id="rId13"/>
    <p:sldId id="300" r:id="rId14"/>
    <p:sldId id="301" r:id="rId15"/>
    <p:sldId id="302" r:id="rId16"/>
    <p:sldId id="294" r:id="rId17"/>
    <p:sldId id="295" r:id="rId18"/>
    <p:sldId id="296" r:id="rId19"/>
    <p:sldId id="299" r:id="rId20"/>
    <p:sldId id="264" r:id="rId21"/>
    <p:sldId id="265" r:id="rId22"/>
    <p:sldId id="266" r:id="rId23"/>
    <p:sldId id="267" r:id="rId24"/>
    <p:sldId id="268" r:id="rId25"/>
    <p:sldId id="303" r:id="rId26"/>
    <p:sldId id="262" r:id="rId27"/>
    <p:sldId id="263" r:id="rId28"/>
    <p:sldId id="275" r:id="rId29"/>
    <p:sldId id="276" r:id="rId30"/>
    <p:sldId id="304" r:id="rId31"/>
    <p:sldId id="305" r:id="rId32"/>
    <p:sldId id="306" r:id="rId33"/>
    <p:sldId id="307" r:id="rId34"/>
    <p:sldId id="281" r:id="rId35"/>
    <p:sldId id="308" r:id="rId36"/>
    <p:sldId id="311" r:id="rId37"/>
    <p:sldId id="312" r:id="rId38"/>
    <p:sldId id="314" r:id="rId39"/>
    <p:sldId id="315" r:id="rId40"/>
    <p:sldId id="316" r:id="rId41"/>
    <p:sldId id="317" r:id="rId42"/>
    <p:sldId id="269" r:id="rId43"/>
    <p:sldId id="282" r:id="rId44"/>
    <p:sldId id="283" r:id="rId45"/>
    <p:sldId id="320" r:id="rId46"/>
    <p:sldId id="318" r:id="rId47"/>
    <p:sldId id="319" r:id="rId48"/>
    <p:sldId id="287" r:id="rId49"/>
    <p:sldId id="288" r:id="rId50"/>
    <p:sldId id="321" r:id="rId51"/>
    <p:sldId id="322" r:id="rId52"/>
    <p:sldId id="323" r:id="rId53"/>
    <p:sldId id="325" r:id="rId54"/>
    <p:sldId id="289" r:id="rId55"/>
    <p:sldId id="326" r:id="rId56"/>
    <p:sldId id="261" r:id="rId57"/>
    <p:sldId id="292" r:id="rId58"/>
    <p:sldId id="328" r:id="rId59"/>
    <p:sldId id="324" r:id="rId60"/>
    <p:sldId id="333" r:id="rId61"/>
    <p:sldId id="329" r:id="rId62"/>
    <p:sldId id="331" r:id="rId63"/>
    <p:sldId id="334" r:id="rId64"/>
    <p:sldId id="332" r:id="rId65"/>
    <p:sldId id="29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B53CDE-652A-497D-96B9-D2F7D591288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288226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53CDE-652A-497D-96B9-D2F7D591288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152709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53CDE-652A-497D-96B9-D2F7D591288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193565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062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91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00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47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9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745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1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59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53CDE-652A-497D-96B9-D2F7D591288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2005446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3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32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9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033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150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53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245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974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19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53CDE-652A-497D-96B9-D2F7D591288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137109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490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404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62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624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31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632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377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79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1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11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B53CDE-652A-497D-96B9-D2F7D591288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2205197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288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696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252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763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347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843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686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171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14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9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B53CDE-652A-497D-96B9-D2F7D591288A}"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1226022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601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672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144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89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65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76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180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937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044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38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B53CDE-652A-497D-96B9-D2F7D591288A}"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667934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70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064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131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588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2154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260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78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631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971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39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53CDE-652A-497D-96B9-D2F7D591288A}"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4771458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71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066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054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3730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425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972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089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610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226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8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53CDE-652A-497D-96B9-D2F7D591288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918541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37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47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2223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59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8809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811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750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690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67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53CDE-652A-497D-96B9-D2F7D591288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71E79-9FB9-4998-A330-10BABD9962F6}" type="slidenum">
              <a:rPr lang="en-US" smtClean="0"/>
              <a:t>‹#›</a:t>
            </a:fld>
            <a:endParaRPr lang="en-US"/>
          </a:p>
        </p:txBody>
      </p:sp>
    </p:spTree>
    <p:extLst>
      <p:ext uri="{BB962C8B-B14F-4D97-AF65-F5344CB8AC3E}">
        <p14:creationId xmlns:p14="http://schemas.microsoft.com/office/powerpoint/2010/main" val="273996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53CDE-652A-497D-96B9-D2F7D591288A}" type="datetimeFigureOut">
              <a:rPr lang="en-US" smtClean="0"/>
              <a:t>8/9/2023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71E79-9FB9-4998-A330-10BABD9962F6}" type="slidenum">
              <a:rPr lang="en-US" smtClean="0"/>
              <a:t>‹#›</a:t>
            </a:fld>
            <a:endParaRPr lang="en-US"/>
          </a:p>
        </p:txBody>
      </p:sp>
    </p:spTree>
    <p:extLst>
      <p:ext uri="{BB962C8B-B14F-4D97-AF65-F5344CB8AC3E}">
        <p14:creationId xmlns:p14="http://schemas.microsoft.com/office/powerpoint/2010/main" val="198338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85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164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2747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576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6AA08-196B-4900-B29C-C0ED4AA28F80}"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5F2EF-8134-449E-AE93-D913731E4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2563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1541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FB2C6-3949-43AE-872C-120508965F87}"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11C13-A6AF-4D83-A1E7-DB5108260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315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MYELOID LEUKAEMIAS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027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295400"/>
            <a:ext cx="7696200" cy="4267200"/>
          </a:xfrm>
          <a:prstGeom prst="rect">
            <a:avLst/>
          </a:prstGeom>
        </p:spPr>
      </p:pic>
    </p:spTree>
    <p:extLst>
      <p:ext uri="{BB962C8B-B14F-4D97-AF65-F5344CB8AC3E}">
        <p14:creationId xmlns:p14="http://schemas.microsoft.com/office/powerpoint/2010/main" val="131654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FF1A1C-E8CC-4969-9683-F0326C388809}"/>
              </a:ext>
            </a:extLst>
          </p:cNvPr>
          <p:cNvPicPr>
            <a:picLocks noChangeAspect="1"/>
          </p:cNvPicPr>
          <p:nvPr/>
        </p:nvPicPr>
        <p:blipFill>
          <a:blip r:embed="rId2"/>
          <a:stretch>
            <a:fillRect/>
          </a:stretch>
        </p:blipFill>
        <p:spPr>
          <a:xfrm>
            <a:off x="0" y="1725111"/>
            <a:ext cx="9144000" cy="3407777"/>
          </a:xfrm>
          <a:prstGeom prst="rect">
            <a:avLst/>
          </a:prstGeom>
        </p:spPr>
      </p:pic>
    </p:spTree>
    <p:extLst>
      <p:ext uri="{BB962C8B-B14F-4D97-AF65-F5344CB8AC3E}">
        <p14:creationId xmlns:p14="http://schemas.microsoft.com/office/powerpoint/2010/main" val="13475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1FA630-ACBA-4677-85F9-77A7C4A3C3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19200"/>
            <a:ext cx="7848600" cy="4343400"/>
          </a:xfrm>
          <a:prstGeom prst="rect">
            <a:avLst/>
          </a:prstGeom>
        </p:spPr>
      </p:pic>
    </p:spTree>
    <p:extLst>
      <p:ext uri="{BB962C8B-B14F-4D97-AF65-F5344CB8AC3E}">
        <p14:creationId xmlns:p14="http://schemas.microsoft.com/office/powerpoint/2010/main" val="86797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AML</a:t>
            </a:r>
          </a:p>
        </p:txBody>
      </p:sp>
      <p:sp>
        <p:nvSpPr>
          <p:cNvPr id="3" name="Content Placeholder 2"/>
          <p:cNvSpPr>
            <a:spLocks noGrp="1"/>
          </p:cNvSpPr>
          <p:nvPr>
            <p:ph idx="1"/>
          </p:nvPr>
        </p:nvSpPr>
        <p:spPr/>
        <p:txBody>
          <a:bodyPr>
            <a:normAutofit/>
          </a:bodyPr>
          <a:lstStyle/>
          <a:p>
            <a:pPr marL="457200" indent="-457200">
              <a:buAutoNum type="arabicPeriod"/>
            </a:pPr>
            <a:r>
              <a:rPr lang="en-US" sz="2400" dirty="0"/>
              <a:t>AML with recurrent genetic abnormalities encompasses subtypes with specific chromosomal translocations or gene mutations</a:t>
            </a:r>
          </a:p>
          <a:p>
            <a:pPr>
              <a:buFont typeface="Wingdings" pitchFamily="2" charset="2"/>
              <a:buChar char="Ø"/>
            </a:pPr>
            <a:r>
              <a:rPr lang="en-US" sz="2400" dirty="0"/>
              <a:t>Detection of these abnormalities defines the tumour as AML</a:t>
            </a:r>
          </a:p>
          <a:p>
            <a:pPr>
              <a:buFont typeface="Wingdings" pitchFamily="2" charset="2"/>
              <a:buChar char="Ø"/>
            </a:pPr>
            <a:r>
              <a:rPr lang="en-US" sz="2400" dirty="0"/>
              <a:t>These disorders have a good prognosis</a:t>
            </a:r>
          </a:p>
          <a:p>
            <a:pPr marL="0" indent="0">
              <a:buNone/>
            </a:pPr>
            <a:r>
              <a:rPr lang="en-US" sz="2400" dirty="0"/>
              <a:t>2.   AML with </a:t>
            </a:r>
            <a:r>
              <a:rPr lang="en-US" sz="2400" dirty="0" err="1"/>
              <a:t>myelodysplastic</a:t>
            </a:r>
            <a:r>
              <a:rPr lang="en-US" sz="2400" dirty="0"/>
              <a:t> related changes </a:t>
            </a:r>
          </a:p>
          <a:p>
            <a:pPr>
              <a:buFont typeface="Wingdings" pitchFamily="2" charset="2"/>
              <a:buChar char="Ø"/>
            </a:pPr>
            <a:r>
              <a:rPr lang="en-US" sz="2400" dirty="0"/>
              <a:t>Associated with microscopic features of dysplasia in </a:t>
            </a:r>
            <a:r>
              <a:rPr lang="en-US" sz="2400" dirty="0" err="1"/>
              <a:t>atleast</a:t>
            </a:r>
            <a:r>
              <a:rPr lang="en-US" sz="2400" dirty="0"/>
              <a:t> 50% of cells in </a:t>
            </a:r>
            <a:r>
              <a:rPr lang="en-US" sz="2400" dirty="0" err="1"/>
              <a:t>atleast</a:t>
            </a:r>
            <a:r>
              <a:rPr lang="en-US" sz="2400" dirty="0"/>
              <a:t> 2 lineages</a:t>
            </a:r>
          </a:p>
          <a:p>
            <a:pPr>
              <a:buFont typeface="Wingdings" pitchFamily="2" charset="2"/>
              <a:buChar char="Ø"/>
            </a:pPr>
            <a:r>
              <a:rPr lang="en-US" sz="2400" dirty="0"/>
              <a:t>Clinical outcome is impaired in relation to the first group</a:t>
            </a:r>
          </a:p>
          <a:p>
            <a:pPr marL="457200" indent="-457200">
              <a:buAutoNum type="arabicPeriod"/>
            </a:pPr>
            <a:endParaRPr lang="en-US" sz="2400" dirty="0"/>
          </a:p>
        </p:txBody>
      </p:sp>
    </p:spTree>
    <p:extLst>
      <p:ext uri="{BB962C8B-B14F-4D97-AF65-F5344CB8AC3E}">
        <p14:creationId xmlns:p14="http://schemas.microsoft.com/office/powerpoint/2010/main" val="423515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AML </a:t>
            </a:r>
            <a:r>
              <a:rPr lang="en-US" dirty="0" err="1"/>
              <a:t>cont</a:t>
            </a:r>
            <a:r>
              <a:rPr lang="en-US" dirty="0"/>
              <a:t>…</a:t>
            </a:r>
          </a:p>
        </p:txBody>
      </p:sp>
      <p:sp>
        <p:nvSpPr>
          <p:cNvPr id="3" name="Content Placeholder 2"/>
          <p:cNvSpPr>
            <a:spLocks noGrp="1"/>
          </p:cNvSpPr>
          <p:nvPr>
            <p:ph idx="1"/>
          </p:nvPr>
        </p:nvSpPr>
        <p:spPr/>
        <p:txBody>
          <a:bodyPr>
            <a:normAutofit/>
          </a:bodyPr>
          <a:lstStyle/>
          <a:p>
            <a:pPr marL="0" indent="0">
              <a:buNone/>
            </a:pPr>
            <a:r>
              <a:rPr lang="en-US" sz="2400" dirty="0"/>
              <a:t>3.   Therapy-related myeloid neoplasms (t-AML)</a:t>
            </a:r>
          </a:p>
          <a:p>
            <a:pPr>
              <a:buFont typeface="Wingdings" pitchFamily="2" charset="2"/>
              <a:buChar char="Ø"/>
            </a:pPr>
            <a:r>
              <a:rPr lang="en-US" sz="2400" dirty="0"/>
              <a:t>Arise in patients previously treated with drugs such as </a:t>
            </a:r>
            <a:r>
              <a:rPr lang="en-US" sz="2400" dirty="0" err="1"/>
              <a:t>etoposide</a:t>
            </a:r>
            <a:r>
              <a:rPr lang="en-US" sz="2400" dirty="0"/>
              <a:t> or alkylating agents</a:t>
            </a:r>
          </a:p>
          <a:p>
            <a:pPr>
              <a:buFont typeface="Wingdings" pitchFamily="2" charset="2"/>
              <a:buChar char="Ø"/>
            </a:pPr>
            <a:r>
              <a:rPr lang="en-GB" sz="2400" dirty="0"/>
              <a:t>They commonly exhibit mutations in the TP53 or KMT2A(MLL) gene and the clinical response is usually poor. </a:t>
            </a:r>
          </a:p>
          <a:p>
            <a:pPr marL="0" indent="0">
              <a:buNone/>
            </a:pPr>
            <a:endParaRPr lang="en-GB" sz="2400" dirty="0"/>
          </a:p>
          <a:p>
            <a:pPr marL="0" indent="0">
              <a:buNone/>
            </a:pPr>
            <a:r>
              <a:rPr lang="en-US" sz="2400" dirty="0"/>
              <a:t>4.   AML, not otherwise specified</a:t>
            </a:r>
          </a:p>
          <a:p>
            <a:pPr>
              <a:buFont typeface="Wingdings" pitchFamily="2" charset="2"/>
              <a:buChar char="Ø"/>
            </a:pPr>
            <a:r>
              <a:rPr lang="en-US" sz="2400" dirty="0"/>
              <a:t>Defined by absence of cytogenetic abnormalities</a:t>
            </a:r>
          </a:p>
          <a:p>
            <a:pPr marL="0" indent="0">
              <a:buNone/>
            </a:pPr>
            <a:endParaRPr lang="en-US" sz="2400" dirty="0"/>
          </a:p>
        </p:txBody>
      </p:sp>
    </p:spTree>
    <p:extLst>
      <p:ext uri="{BB962C8B-B14F-4D97-AF65-F5344CB8AC3E}">
        <p14:creationId xmlns:p14="http://schemas.microsoft.com/office/powerpoint/2010/main" val="263893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Classification of AML </a:t>
            </a:r>
            <a:r>
              <a:rPr lang="en-US" dirty="0" err="1"/>
              <a:t>cont</a:t>
            </a:r>
            <a:r>
              <a:rPr lang="en-US" dirty="0"/>
              <a:t>…</a:t>
            </a:r>
          </a:p>
        </p:txBody>
      </p:sp>
      <p:sp>
        <p:nvSpPr>
          <p:cNvPr id="3" name="Content Placeholder 2"/>
          <p:cNvSpPr>
            <a:spLocks noGrp="1"/>
          </p:cNvSpPr>
          <p:nvPr>
            <p:ph idx="1"/>
          </p:nvPr>
        </p:nvSpPr>
        <p:spPr>
          <a:xfrm>
            <a:off x="457200" y="1143000"/>
            <a:ext cx="8229600" cy="4983163"/>
          </a:xfrm>
        </p:spPr>
        <p:txBody>
          <a:bodyPr>
            <a:normAutofit fontScale="92500"/>
          </a:bodyPr>
          <a:lstStyle/>
          <a:p>
            <a:pPr marL="457200" indent="-457200">
              <a:buAutoNum type="arabicPeriod" startAt="5"/>
            </a:pPr>
            <a:r>
              <a:rPr lang="en-US" sz="2400" dirty="0"/>
              <a:t>Myeloid sarcoma</a:t>
            </a:r>
          </a:p>
          <a:p>
            <a:pPr>
              <a:buFont typeface="Wingdings" pitchFamily="2" charset="2"/>
              <a:buChar char="Ø"/>
            </a:pPr>
            <a:r>
              <a:rPr lang="en-US" sz="2400" dirty="0"/>
              <a:t>Rare but refers to a disease that resembles a solid tumour but composed of myeloid blast cells. This is often called ‘extramedullary leukaemia’, ‘granulocytic sarcoma’ or ‘chloroma’</a:t>
            </a:r>
          </a:p>
          <a:p>
            <a:pPr marL="457200" indent="-457200">
              <a:buAutoNum type="arabicPeriod" startAt="6"/>
            </a:pPr>
            <a:r>
              <a:rPr lang="en-US" sz="2400" dirty="0"/>
              <a:t>Myeloid proliferations related to Down’s Syndrome</a:t>
            </a:r>
          </a:p>
          <a:p>
            <a:pPr>
              <a:buFont typeface="Wingdings" pitchFamily="2" charset="2"/>
              <a:buChar char="Ø"/>
            </a:pPr>
            <a:r>
              <a:rPr lang="en-US" sz="2400" dirty="0"/>
              <a:t>Children with Down’s have greatly increased risk of acute leukaemia</a:t>
            </a:r>
          </a:p>
          <a:p>
            <a:pPr>
              <a:buFont typeface="Wingdings" pitchFamily="2" charset="2"/>
              <a:buChar char="Ø"/>
            </a:pPr>
            <a:r>
              <a:rPr lang="en-US" sz="2400" dirty="0"/>
              <a:t>Two myeloid variants are </a:t>
            </a:r>
            <a:r>
              <a:rPr lang="en-US" sz="2400" dirty="0" err="1"/>
              <a:t>recognised</a:t>
            </a:r>
            <a:r>
              <a:rPr lang="en-US" sz="2400" dirty="0"/>
              <a:t>:</a:t>
            </a:r>
          </a:p>
          <a:p>
            <a:pPr marL="514350" indent="-514350">
              <a:buAutoNum type="romanLcParenR"/>
            </a:pPr>
            <a:r>
              <a:rPr lang="en-US" sz="2400" dirty="0"/>
              <a:t>Transient abnormal </a:t>
            </a:r>
            <a:r>
              <a:rPr lang="en-US" sz="2400" dirty="0" err="1"/>
              <a:t>myelopoiesis</a:t>
            </a:r>
            <a:r>
              <a:rPr lang="en-US" sz="2400" dirty="0"/>
              <a:t> – self limiting </a:t>
            </a:r>
            <a:r>
              <a:rPr lang="en-US" sz="2400" dirty="0" err="1"/>
              <a:t>leucocytosis</a:t>
            </a:r>
            <a:endParaRPr lang="en-US" sz="2400" dirty="0"/>
          </a:p>
          <a:p>
            <a:pPr marL="514350" indent="-514350">
              <a:buAutoNum type="romanLcParenR"/>
            </a:pPr>
            <a:r>
              <a:rPr lang="en-US" sz="2400" dirty="0"/>
              <a:t>AML</a:t>
            </a:r>
          </a:p>
          <a:p>
            <a:pPr marL="0" indent="0">
              <a:buNone/>
            </a:pPr>
            <a:r>
              <a:rPr lang="en-US" sz="2400" dirty="0"/>
              <a:t>7. In addition, acute </a:t>
            </a:r>
            <a:r>
              <a:rPr lang="en-US" sz="2400" dirty="0" err="1"/>
              <a:t>leukaemias</a:t>
            </a:r>
            <a:r>
              <a:rPr lang="en-US" sz="2400" dirty="0"/>
              <a:t> of ambiguous lineage (mixed phenotype acute </a:t>
            </a:r>
            <a:r>
              <a:rPr lang="en-US" sz="2400" dirty="0" err="1"/>
              <a:t>leukaemias</a:t>
            </a:r>
            <a:r>
              <a:rPr lang="en-US" sz="2400" dirty="0"/>
              <a:t>) are rare cases that express two markers for both myeloid and lymphoid differentiation</a:t>
            </a:r>
          </a:p>
          <a:p>
            <a:pPr marL="0" indent="0">
              <a:buNone/>
            </a:pPr>
            <a:endParaRPr lang="en-US" sz="2400" dirty="0"/>
          </a:p>
          <a:p>
            <a:pPr>
              <a:buFont typeface="Wingdings" pitchFamily="2" charset="2"/>
              <a:buChar char="Ø"/>
            </a:pPr>
            <a:endParaRPr lang="en-US" sz="2400" dirty="0"/>
          </a:p>
          <a:p>
            <a:pPr marL="0" indent="0">
              <a:buNone/>
            </a:pPr>
            <a:endParaRPr lang="en-US" sz="2400" dirty="0"/>
          </a:p>
        </p:txBody>
      </p:sp>
    </p:spTree>
    <p:extLst>
      <p:ext uri="{BB962C8B-B14F-4D97-AF65-F5344CB8AC3E}">
        <p14:creationId xmlns:p14="http://schemas.microsoft.com/office/powerpoint/2010/main" val="311865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a:bodyPr>
          <a:lstStyle/>
          <a:p>
            <a:r>
              <a:rPr lang="en-US" sz="2400" dirty="0"/>
              <a:t>Dominated by pattern of bone marrow failure caused by accumulation of malignant cells</a:t>
            </a:r>
          </a:p>
          <a:p>
            <a:r>
              <a:rPr lang="en-US" sz="2400" dirty="0"/>
              <a:t>Infections are frequent</a:t>
            </a:r>
          </a:p>
          <a:p>
            <a:r>
              <a:rPr lang="en-US" sz="2400" dirty="0"/>
              <a:t>Anaemia and thrombocytopenia may be profound</a:t>
            </a:r>
          </a:p>
          <a:p>
            <a:r>
              <a:rPr lang="en-US" sz="2400" dirty="0"/>
              <a:t>Thrombocytopenia and DIC are characteristic of promyelocytic variant of AML (APL)</a:t>
            </a:r>
          </a:p>
          <a:p>
            <a:r>
              <a:rPr lang="en-US" sz="2400" dirty="0"/>
              <a:t>Tumour cells can infiltrate a variety of tissues</a:t>
            </a:r>
          </a:p>
          <a:p>
            <a:r>
              <a:rPr lang="en-US" sz="2400" dirty="0"/>
              <a:t>Gum hypertrophy and infiltration, skin involvement (leukaemia cutis) and central nervous system (CNS) disease are characteristic of the myelomonocytic and monocytic subtypes. </a:t>
            </a:r>
          </a:p>
        </p:txBody>
      </p:sp>
    </p:spTree>
    <p:extLst>
      <p:ext uri="{BB962C8B-B14F-4D97-AF65-F5344CB8AC3E}">
        <p14:creationId xmlns:p14="http://schemas.microsoft.com/office/powerpoint/2010/main" val="2462412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Investigations </a:t>
            </a:r>
          </a:p>
        </p:txBody>
      </p:sp>
      <p:sp>
        <p:nvSpPr>
          <p:cNvPr id="3" name="Content Placeholder 2"/>
          <p:cNvSpPr>
            <a:spLocks noGrp="1"/>
          </p:cNvSpPr>
          <p:nvPr>
            <p:ph idx="1"/>
          </p:nvPr>
        </p:nvSpPr>
        <p:spPr>
          <a:xfrm>
            <a:off x="457200" y="1295400"/>
            <a:ext cx="8229600" cy="5029200"/>
          </a:xfrm>
        </p:spPr>
        <p:txBody>
          <a:bodyPr>
            <a:normAutofit fontScale="92500"/>
          </a:bodyPr>
          <a:lstStyle/>
          <a:p>
            <a:r>
              <a:rPr lang="en-US" sz="2400" dirty="0"/>
              <a:t>Normochromic normocytic anaemia with thrombocytopenia</a:t>
            </a:r>
          </a:p>
          <a:p>
            <a:r>
              <a:rPr lang="en-US" sz="2400" dirty="0"/>
              <a:t>Total WBC usually increased</a:t>
            </a:r>
          </a:p>
          <a:p>
            <a:r>
              <a:rPr lang="en-US" sz="2400" dirty="0"/>
              <a:t>Blasts on peripheral smear</a:t>
            </a:r>
          </a:p>
          <a:p>
            <a:r>
              <a:rPr lang="en-US" sz="2400" dirty="0"/>
              <a:t>Bone marrow is hypercellular and contains many leukaemic blasts</a:t>
            </a:r>
          </a:p>
          <a:p>
            <a:r>
              <a:rPr lang="en-US" sz="2400" dirty="0"/>
              <a:t>Blasts characterised by morphology, cytochemistry, immunological and cytogenetic analysis</a:t>
            </a:r>
          </a:p>
          <a:p>
            <a:r>
              <a:rPr lang="en-US" sz="2400" dirty="0"/>
              <a:t>Critical for determination of prognosis and developing a treatment plan</a:t>
            </a:r>
          </a:p>
          <a:p>
            <a:r>
              <a:rPr lang="en-US" sz="2400" dirty="0"/>
              <a:t>Tests for DIC positive in APL</a:t>
            </a:r>
          </a:p>
          <a:p>
            <a:r>
              <a:rPr lang="en-US" sz="2400" dirty="0"/>
              <a:t>Biochemical tests as baseline prior to treatment may show increased uric acid or LDH</a:t>
            </a:r>
          </a:p>
          <a:p>
            <a:r>
              <a:rPr lang="en-US" sz="2400" dirty="0"/>
              <a:t>Differential diagnosis includes Acute lymphoid leukaemia (ALL) or marrow infiltration by other malignancies (</a:t>
            </a:r>
            <a:r>
              <a:rPr lang="en-US" sz="2400" dirty="0" err="1"/>
              <a:t>e.g</a:t>
            </a:r>
            <a:r>
              <a:rPr lang="en-US" sz="2400" dirty="0"/>
              <a:t> carcinoma)</a:t>
            </a:r>
          </a:p>
          <a:p>
            <a:endParaRPr lang="en-US" sz="2400" dirty="0"/>
          </a:p>
        </p:txBody>
      </p:sp>
    </p:spTree>
    <p:extLst>
      <p:ext uri="{BB962C8B-B14F-4D97-AF65-F5344CB8AC3E}">
        <p14:creationId xmlns:p14="http://schemas.microsoft.com/office/powerpoint/2010/main" val="99414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6606C6-E475-4271-9196-B4C6B3C96735}"/>
              </a:ext>
            </a:extLst>
          </p:cNvPr>
          <p:cNvPicPr>
            <a:picLocks noChangeAspect="1"/>
          </p:cNvPicPr>
          <p:nvPr/>
        </p:nvPicPr>
        <p:blipFill>
          <a:blip r:embed="rId2"/>
          <a:stretch>
            <a:fillRect/>
          </a:stretch>
        </p:blipFill>
        <p:spPr>
          <a:xfrm>
            <a:off x="0" y="651843"/>
            <a:ext cx="9144000" cy="5554313"/>
          </a:xfrm>
          <a:prstGeom prst="rect">
            <a:avLst/>
          </a:prstGeom>
        </p:spPr>
      </p:pic>
    </p:spTree>
    <p:extLst>
      <p:ext uri="{BB962C8B-B14F-4D97-AF65-F5344CB8AC3E}">
        <p14:creationId xmlns:p14="http://schemas.microsoft.com/office/powerpoint/2010/main" val="361697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428" y="836712"/>
            <a:ext cx="6105144" cy="4730496"/>
          </a:xfrm>
          <a:prstGeom prst="rect">
            <a:avLst/>
          </a:prstGeom>
        </p:spPr>
      </p:pic>
    </p:spTree>
    <p:extLst>
      <p:ext uri="{BB962C8B-B14F-4D97-AF65-F5344CB8AC3E}">
        <p14:creationId xmlns:p14="http://schemas.microsoft.com/office/powerpoint/2010/main" val="70573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800" dirty="0"/>
              <a:t>The leukaemias are a group of disorders characterised by the accumulation of malignant white cells in the bone marrow and blood</a:t>
            </a:r>
          </a:p>
          <a:p>
            <a:r>
              <a:rPr lang="en-US" sz="2800" dirty="0"/>
              <a:t>The abnormal cells cause symptoms because of:</a:t>
            </a:r>
          </a:p>
          <a:p>
            <a:pPr marL="571500" indent="-571500">
              <a:buAutoNum type="romanLcParenR"/>
            </a:pPr>
            <a:r>
              <a:rPr lang="en-US" sz="2800" dirty="0"/>
              <a:t>Bone marrow failure </a:t>
            </a:r>
            <a:r>
              <a:rPr lang="en-US" sz="2800" dirty="0" err="1"/>
              <a:t>e.g</a:t>
            </a:r>
            <a:r>
              <a:rPr lang="en-US" sz="2800" dirty="0"/>
              <a:t> anaemia neutropenia, thrombocytopenia</a:t>
            </a:r>
          </a:p>
          <a:p>
            <a:pPr marL="571500" indent="-571500">
              <a:buAutoNum type="romanLcParenR"/>
            </a:pPr>
            <a:r>
              <a:rPr lang="en-US" sz="2800" dirty="0"/>
              <a:t>Infiltration of organs </a:t>
            </a:r>
            <a:r>
              <a:rPr lang="en-US" sz="2800" dirty="0" err="1"/>
              <a:t>e.g</a:t>
            </a:r>
            <a:r>
              <a:rPr lang="en-US" sz="2800" dirty="0"/>
              <a:t> liver, spleen, lymph nodes, meninges, brain, skin or testes</a:t>
            </a:r>
          </a:p>
        </p:txBody>
      </p:sp>
    </p:spTree>
    <p:extLst>
      <p:ext uri="{BB962C8B-B14F-4D97-AF65-F5344CB8AC3E}">
        <p14:creationId xmlns:p14="http://schemas.microsoft.com/office/powerpoint/2010/main" val="2313253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6692" y="692696"/>
            <a:ext cx="5690616" cy="4946904"/>
          </a:xfrm>
          <a:prstGeom prst="rect">
            <a:avLst/>
          </a:prstGeom>
        </p:spPr>
      </p:pic>
    </p:spTree>
    <p:extLst>
      <p:ext uri="{BB962C8B-B14F-4D97-AF65-F5344CB8AC3E}">
        <p14:creationId xmlns:p14="http://schemas.microsoft.com/office/powerpoint/2010/main" val="413423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Text Placeholder 2"/>
          <p:cNvSpPr>
            <a:spLocks noGrp="1"/>
          </p:cNvSpPr>
          <p:nvPr>
            <p:ph type="body" idx="1"/>
          </p:nvPr>
        </p:nvSpPr>
        <p:spPr/>
        <p:txBody>
          <a:bodyPr/>
          <a:lstStyle/>
          <a:p>
            <a:r>
              <a:rPr lang="en-US" dirty="0"/>
              <a:t>General supportive therapy</a:t>
            </a:r>
          </a:p>
        </p:txBody>
      </p:sp>
      <p:sp>
        <p:nvSpPr>
          <p:cNvPr id="4" name="Content Placeholder 3"/>
          <p:cNvSpPr>
            <a:spLocks noGrp="1"/>
          </p:cNvSpPr>
          <p:nvPr>
            <p:ph sz="half" idx="2"/>
          </p:nvPr>
        </p:nvSpPr>
        <p:spPr/>
        <p:txBody>
          <a:bodyPr>
            <a:normAutofit/>
          </a:bodyPr>
          <a:lstStyle/>
          <a:p>
            <a:r>
              <a:rPr lang="en-US" sz="2000" dirty="0"/>
              <a:t>Central venous cannula insertion</a:t>
            </a:r>
          </a:p>
          <a:p>
            <a:r>
              <a:rPr lang="en-US" sz="2000" dirty="0"/>
              <a:t>Blood product support</a:t>
            </a:r>
          </a:p>
          <a:p>
            <a:r>
              <a:rPr lang="en-US" sz="2000" dirty="0"/>
              <a:t>Prevention of tumour lysis syndrome</a:t>
            </a:r>
          </a:p>
          <a:p>
            <a:r>
              <a:rPr lang="en-US" sz="2000" dirty="0"/>
              <a:t>Maintenance of platelet count &gt;10x10⁹/L and </a:t>
            </a:r>
            <a:r>
              <a:rPr lang="en-US" sz="2000" dirty="0" err="1"/>
              <a:t>Hb</a:t>
            </a:r>
            <a:r>
              <a:rPr lang="en-US" sz="2000" dirty="0"/>
              <a:t> &gt;8g/</a:t>
            </a:r>
            <a:r>
              <a:rPr lang="en-US" sz="2000" dirty="0" err="1"/>
              <a:t>dL</a:t>
            </a:r>
            <a:endParaRPr lang="en-US" sz="2000" dirty="0"/>
          </a:p>
          <a:p>
            <a:r>
              <a:rPr lang="en-US" sz="2000" dirty="0"/>
              <a:t>Fever treated promptly</a:t>
            </a:r>
          </a:p>
        </p:txBody>
      </p:sp>
      <p:sp>
        <p:nvSpPr>
          <p:cNvPr id="5" name="Text Placeholder 4"/>
          <p:cNvSpPr>
            <a:spLocks noGrp="1"/>
          </p:cNvSpPr>
          <p:nvPr>
            <p:ph type="body" sz="quarter" idx="3"/>
          </p:nvPr>
        </p:nvSpPr>
        <p:spPr/>
        <p:txBody>
          <a:bodyPr/>
          <a:lstStyle/>
          <a:p>
            <a:r>
              <a:rPr lang="en-US" dirty="0"/>
              <a:t>Aim of treatment</a:t>
            </a:r>
          </a:p>
        </p:txBody>
      </p:sp>
      <p:sp>
        <p:nvSpPr>
          <p:cNvPr id="6" name="Content Placeholder 5"/>
          <p:cNvSpPr>
            <a:spLocks noGrp="1"/>
          </p:cNvSpPr>
          <p:nvPr>
            <p:ph sz="quarter" idx="4"/>
          </p:nvPr>
        </p:nvSpPr>
        <p:spPr/>
        <p:txBody>
          <a:bodyPr>
            <a:normAutofit/>
          </a:bodyPr>
          <a:lstStyle/>
          <a:p>
            <a:r>
              <a:rPr lang="en-US" sz="2000" dirty="0"/>
              <a:t>Induce complete remission (&lt;5% blasts in bone marrow, normal blood counts and clinical status)</a:t>
            </a:r>
          </a:p>
          <a:p>
            <a:r>
              <a:rPr lang="en-US" sz="2000" dirty="0"/>
              <a:t>Consolidate with intensive therapy, hopefully eliminating the disease</a:t>
            </a:r>
          </a:p>
          <a:p>
            <a:r>
              <a:rPr lang="en-US" sz="2000" dirty="0"/>
              <a:t>Allogeneic stem cell transplantation is considered in poor prognosis cases or patients who relapse</a:t>
            </a:r>
          </a:p>
        </p:txBody>
      </p:sp>
    </p:spTree>
    <p:extLst>
      <p:ext uri="{BB962C8B-B14F-4D97-AF65-F5344CB8AC3E}">
        <p14:creationId xmlns:p14="http://schemas.microsoft.com/office/powerpoint/2010/main" val="65122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therapy for AML</a:t>
            </a:r>
          </a:p>
        </p:txBody>
      </p:sp>
      <p:sp>
        <p:nvSpPr>
          <p:cNvPr id="7" name="Content Placeholder 6"/>
          <p:cNvSpPr>
            <a:spLocks noGrp="1"/>
          </p:cNvSpPr>
          <p:nvPr>
            <p:ph idx="1"/>
          </p:nvPr>
        </p:nvSpPr>
        <p:spPr/>
        <p:txBody>
          <a:bodyPr>
            <a:normAutofit/>
          </a:bodyPr>
          <a:lstStyle/>
          <a:p>
            <a:r>
              <a:rPr lang="en-US" sz="2800" dirty="0"/>
              <a:t>Determined by age, performance status and cytogenetic lesion (present or not)</a:t>
            </a:r>
          </a:p>
          <a:p>
            <a:r>
              <a:rPr lang="en-US" sz="2800" dirty="0"/>
              <a:t>Younger patients, treatment primarily with use of intensive chemotherapy, usually given in four blocks each of approximately 1 week</a:t>
            </a:r>
          </a:p>
          <a:p>
            <a:r>
              <a:rPr lang="en-US" sz="2800" dirty="0"/>
              <a:t>Commonly used drugs are cytosine </a:t>
            </a:r>
            <a:r>
              <a:rPr lang="en-US" sz="2800" dirty="0" err="1"/>
              <a:t>arabinoside</a:t>
            </a:r>
            <a:r>
              <a:rPr lang="en-US" sz="2800" dirty="0"/>
              <a:t> and </a:t>
            </a:r>
            <a:r>
              <a:rPr lang="en-US" sz="2800" dirty="0" err="1"/>
              <a:t>daunorubicin</a:t>
            </a:r>
            <a:endParaRPr lang="en-US" sz="2800" dirty="0"/>
          </a:p>
        </p:txBody>
      </p:sp>
    </p:spTree>
    <p:extLst>
      <p:ext uri="{BB962C8B-B14F-4D97-AF65-F5344CB8AC3E}">
        <p14:creationId xmlns:p14="http://schemas.microsoft.com/office/powerpoint/2010/main" val="501110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AD31B0-A9A6-4478-8028-CAE6E4E51987}"/>
              </a:ext>
            </a:extLst>
          </p:cNvPr>
          <p:cNvPicPr>
            <a:picLocks noChangeAspect="1"/>
          </p:cNvPicPr>
          <p:nvPr/>
        </p:nvPicPr>
        <p:blipFill>
          <a:blip r:embed="rId2"/>
          <a:stretch>
            <a:fillRect/>
          </a:stretch>
        </p:blipFill>
        <p:spPr>
          <a:xfrm>
            <a:off x="0" y="1173561"/>
            <a:ext cx="9144000" cy="4510877"/>
          </a:xfrm>
          <a:prstGeom prst="rect">
            <a:avLst/>
          </a:prstGeom>
        </p:spPr>
      </p:pic>
    </p:spTree>
    <p:extLst>
      <p:ext uri="{BB962C8B-B14F-4D97-AF65-F5344CB8AC3E}">
        <p14:creationId xmlns:p14="http://schemas.microsoft.com/office/powerpoint/2010/main" val="3253471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3332" y="548680"/>
            <a:ext cx="6117336" cy="5282184"/>
          </a:xfrm>
          <a:prstGeom prst="rect">
            <a:avLst/>
          </a:prstGeom>
        </p:spPr>
      </p:pic>
    </p:spTree>
    <p:extLst>
      <p:ext uri="{BB962C8B-B14F-4D97-AF65-F5344CB8AC3E}">
        <p14:creationId xmlns:p14="http://schemas.microsoft.com/office/powerpoint/2010/main" val="675152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996" y="1455420"/>
            <a:ext cx="6160008" cy="3947160"/>
          </a:xfrm>
          <a:prstGeom prst="rect">
            <a:avLst/>
          </a:prstGeom>
        </p:spPr>
      </p:pic>
    </p:spTree>
    <p:extLst>
      <p:ext uri="{BB962C8B-B14F-4D97-AF65-F5344CB8AC3E}">
        <p14:creationId xmlns:p14="http://schemas.microsoft.com/office/powerpoint/2010/main" val="37155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571" y="154350"/>
            <a:ext cx="5480858" cy="6021185"/>
          </a:xfrm>
          <a:prstGeom prst="rect">
            <a:avLst/>
          </a:prstGeom>
        </p:spPr>
      </p:pic>
    </p:spTree>
    <p:extLst>
      <p:ext uri="{BB962C8B-B14F-4D97-AF65-F5344CB8AC3E}">
        <p14:creationId xmlns:p14="http://schemas.microsoft.com/office/powerpoint/2010/main" val="370468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Prognosis and treatment stratification</a:t>
            </a:r>
          </a:p>
        </p:txBody>
      </p:sp>
      <p:sp>
        <p:nvSpPr>
          <p:cNvPr id="3" name="Content Placeholder 2"/>
          <p:cNvSpPr>
            <a:spLocks noGrp="1"/>
          </p:cNvSpPr>
          <p:nvPr>
            <p:ph idx="1"/>
          </p:nvPr>
        </p:nvSpPr>
        <p:spPr>
          <a:xfrm>
            <a:off x="457200" y="1143000"/>
            <a:ext cx="8229600" cy="5105400"/>
          </a:xfrm>
        </p:spPr>
        <p:txBody>
          <a:bodyPr>
            <a:normAutofit fontScale="92500" lnSpcReduction="20000"/>
          </a:bodyPr>
          <a:lstStyle/>
          <a:p>
            <a:r>
              <a:rPr lang="en-GB" dirty="0"/>
              <a:t>The outcome for an individual patient with AML will depend on a number of factors, including age and white cell count at presentation. </a:t>
            </a:r>
          </a:p>
          <a:p>
            <a:r>
              <a:rPr lang="en-GB" dirty="0"/>
              <a:t>However, the genetic abnormalities in the tumour are the most important determinant.</a:t>
            </a:r>
          </a:p>
          <a:p>
            <a:r>
              <a:rPr lang="en-GB" dirty="0"/>
              <a:t>The initial goal is to achieve a complete remission. </a:t>
            </a:r>
          </a:p>
          <a:p>
            <a:r>
              <a:rPr lang="en-GB" dirty="0"/>
              <a:t>Complete remission is defined as less than 5% marrow blasts without Auer rods, neutrophil count greater than 1.0 × 10⁹/L, platelets greater than 100 × 10⁹/L, independence of red cell transfusions and no extramedullary disease.</a:t>
            </a:r>
          </a:p>
        </p:txBody>
      </p:sp>
    </p:spTree>
    <p:extLst>
      <p:ext uri="{BB962C8B-B14F-4D97-AF65-F5344CB8AC3E}">
        <p14:creationId xmlns:p14="http://schemas.microsoft.com/office/powerpoint/2010/main" val="3434366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510497-BFD4-4228-88A4-2A592A5DC039}"/>
              </a:ext>
            </a:extLst>
          </p:cNvPr>
          <p:cNvPicPr>
            <a:picLocks noChangeAspect="1"/>
          </p:cNvPicPr>
          <p:nvPr/>
        </p:nvPicPr>
        <p:blipFill>
          <a:blip r:embed="rId2"/>
          <a:stretch>
            <a:fillRect/>
          </a:stretch>
        </p:blipFill>
        <p:spPr>
          <a:xfrm>
            <a:off x="0" y="246231"/>
            <a:ext cx="9144000" cy="6365537"/>
          </a:xfrm>
          <a:prstGeom prst="rect">
            <a:avLst/>
          </a:prstGeom>
        </p:spPr>
      </p:pic>
    </p:spTree>
    <p:extLst>
      <p:ext uri="{BB962C8B-B14F-4D97-AF65-F5344CB8AC3E}">
        <p14:creationId xmlns:p14="http://schemas.microsoft.com/office/powerpoint/2010/main" val="1718363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DFCD-3C68-48AE-94F9-8B8706C7A006}"/>
              </a:ext>
            </a:extLst>
          </p:cNvPr>
          <p:cNvSpPr>
            <a:spLocks noGrp="1"/>
          </p:cNvSpPr>
          <p:nvPr>
            <p:ph type="title"/>
          </p:nvPr>
        </p:nvSpPr>
        <p:spPr>
          <a:xfrm>
            <a:off x="457200" y="152400"/>
            <a:ext cx="8229600" cy="838200"/>
          </a:xfrm>
        </p:spPr>
        <p:txBody>
          <a:bodyPr>
            <a:normAutofit fontScale="90000"/>
          </a:bodyPr>
          <a:lstStyle/>
          <a:p>
            <a:r>
              <a:rPr lang="en-US" dirty="0"/>
              <a:t>Monitoring of minimal residual disease</a:t>
            </a:r>
            <a:endParaRPr lang="en-GB" dirty="0"/>
          </a:p>
        </p:txBody>
      </p:sp>
      <p:sp>
        <p:nvSpPr>
          <p:cNvPr id="3" name="Content Placeholder 2">
            <a:extLst>
              <a:ext uri="{FF2B5EF4-FFF2-40B4-BE49-F238E27FC236}">
                <a16:creationId xmlns:a16="http://schemas.microsoft.com/office/drawing/2014/main" id="{4334A362-8AE8-42CD-ADCD-ECA1F2871789}"/>
              </a:ext>
            </a:extLst>
          </p:cNvPr>
          <p:cNvSpPr>
            <a:spLocks noGrp="1"/>
          </p:cNvSpPr>
          <p:nvPr>
            <p:ph idx="1"/>
          </p:nvPr>
        </p:nvSpPr>
        <p:spPr>
          <a:xfrm>
            <a:off x="457200" y="1219200"/>
            <a:ext cx="8229600" cy="4906963"/>
          </a:xfrm>
        </p:spPr>
        <p:txBody>
          <a:bodyPr>
            <a:normAutofit fontScale="85000" lnSpcReduction="20000"/>
          </a:bodyPr>
          <a:lstStyle/>
          <a:p>
            <a:r>
              <a:rPr lang="en-GB" dirty="0"/>
              <a:t>Monitoring of minimal (measurable) residual disease (MRD) during and after chemotherapy, for example detection of a positive FLT3 mutation test in otherwise complete remission, is being investigated as a means to guide appropriate treatment. </a:t>
            </a:r>
          </a:p>
          <a:p>
            <a:r>
              <a:rPr lang="en-GB" dirty="0"/>
              <a:t>It may be performed by molecular tests or flow cytometry of the abnormal ‘leukaemia-associated immunophenotype’ seen in over 90% of cases. </a:t>
            </a:r>
          </a:p>
          <a:p>
            <a:r>
              <a:rPr lang="en-GB" dirty="0"/>
              <a:t>If the only mutation detected after induction on a molecular genetic MRD assay is DNMT3A, TET2 or ASXL1 at low variant allele frequency, akin to clonal haemopoiesis of indeterminate potential (CHIP), the relapse risk is lower than for detection of other mutations. </a:t>
            </a:r>
          </a:p>
        </p:txBody>
      </p:sp>
    </p:spTree>
    <p:extLst>
      <p:ext uri="{BB962C8B-B14F-4D97-AF65-F5344CB8AC3E}">
        <p14:creationId xmlns:p14="http://schemas.microsoft.com/office/powerpoint/2010/main" val="389071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5E8F-3F23-4D8A-841A-9835991BF8DF}"/>
              </a:ext>
            </a:extLst>
          </p:cNvPr>
          <p:cNvSpPr>
            <a:spLocks noGrp="1"/>
          </p:cNvSpPr>
          <p:nvPr>
            <p:ph type="title"/>
          </p:nvPr>
        </p:nvSpPr>
        <p:spPr>
          <a:xfrm>
            <a:off x="457200" y="76200"/>
            <a:ext cx="8229600" cy="838200"/>
          </a:xfrm>
        </p:spPr>
        <p:txBody>
          <a:bodyPr>
            <a:normAutofit/>
          </a:bodyPr>
          <a:lstStyle/>
          <a:p>
            <a:r>
              <a:rPr lang="en-US" dirty="0"/>
              <a:t>Classification of leukaemia</a:t>
            </a:r>
            <a:endParaRPr lang="en-GB" dirty="0"/>
          </a:p>
        </p:txBody>
      </p:sp>
      <p:sp>
        <p:nvSpPr>
          <p:cNvPr id="3" name="Content Placeholder 2">
            <a:extLst>
              <a:ext uri="{FF2B5EF4-FFF2-40B4-BE49-F238E27FC236}">
                <a16:creationId xmlns:a16="http://schemas.microsoft.com/office/drawing/2014/main" id="{FC0E6548-DFD5-47D5-939E-4E4A52EB139C}"/>
              </a:ext>
            </a:extLst>
          </p:cNvPr>
          <p:cNvSpPr>
            <a:spLocks noGrp="1"/>
          </p:cNvSpPr>
          <p:nvPr>
            <p:ph idx="1"/>
          </p:nvPr>
        </p:nvSpPr>
        <p:spPr>
          <a:xfrm>
            <a:off x="457200" y="990600"/>
            <a:ext cx="8229600" cy="5791200"/>
          </a:xfrm>
        </p:spPr>
        <p:txBody>
          <a:bodyPr>
            <a:normAutofit fontScale="77500" lnSpcReduction="20000"/>
          </a:bodyPr>
          <a:lstStyle/>
          <a:p>
            <a:r>
              <a:rPr lang="en-GB" dirty="0"/>
              <a:t>The main classification is into four types: acute or chronic </a:t>
            </a:r>
            <a:r>
              <a:rPr lang="en-GB" dirty="0" err="1"/>
              <a:t>leukaemias</a:t>
            </a:r>
            <a:r>
              <a:rPr lang="en-GB" dirty="0"/>
              <a:t>, which are further subdivided into lymphoid or myeloid </a:t>
            </a:r>
            <a:r>
              <a:rPr lang="en-GB" dirty="0" err="1"/>
              <a:t>leukaemias</a:t>
            </a:r>
            <a:r>
              <a:rPr lang="en-GB" dirty="0"/>
              <a:t>. </a:t>
            </a:r>
          </a:p>
          <a:p>
            <a:r>
              <a:rPr lang="en-GB" dirty="0"/>
              <a:t>Acute </a:t>
            </a:r>
            <a:r>
              <a:rPr lang="en-GB" dirty="0" err="1"/>
              <a:t>leukaemias</a:t>
            </a:r>
            <a:r>
              <a:rPr lang="en-GB" dirty="0"/>
              <a:t> are usually aggressive diseases in which malignant transformation occurs in a haemopoietic stem cell or early progenitor. </a:t>
            </a:r>
          </a:p>
          <a:p>
            <a:r>
              <a:rPr lang="en-GB" dirty="0"/>
              <a:t>Acquired genetic damage results in an increased rate of proliferation, reduced apoptosis and a block in cellular differentiation. </a:t>
            </a:r>
          </a:p>
          <a:p>
            <a:r>
              <a:rPr lang="en-GB" dirty="0"/>
              <a:t>Together these events cause accumulation in the bone marrow of early haemopoietic cells known as blast cells. </a:t>
            </a:r>
          </a:p>
          <a:p>
            <a:r>
              <a:rPr lang="en-GB" dirty="0"/>
              <a:t>The dominant clinical feature of acute leukaemia is usually bone marrow failure caused by accumulation of blast cells, although organ infiltration also can occur. </a:t>
            </a:r>
          </a:p>
          <a:p>
            <a:r>
              <a:rPr lang="en-GB" dirty="0"/>
              <a:t>If untreated, acute </a:t>
            </a:r>
            <a:r>
              <a:rPr lang="en-GB" dirty="0" err="1"/>
              <a:t>leukaemias</a:t>
            </a:r>
            <a:r>
              <a:rPr lang="en-GB" dirty="0"/>
              <a:t> are usually rapidly fatal, although with modern treatments most younger patients are ultimately cured of their disease. </a:t>
            </a:r>
          </a:p>
        </p:txBody>
      </p:sp>
    </p:spTree>
    <p:extLst>
      <p:ext uri="{BB962C8B-B14F-4D97-AF65-F5344CB8AC3E}">
        <p14:creationId xmlns:p14="http://schemas.microsoft.com/office/powerpoint/2010/main" val="282931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533400"/>
            <a:ext cx="7315200" cy="5410200"/>
          </a:xfrm>
          <a:prstGeom prst="rect">
            <a:avLst/>
          </a:prstGeom>
        </p:spPr>
      </p:pic>
    </p:spTree>
    <p:extLst>
      <p:ext uri="{BB962C8B-B14F-4D97-AF65-F5344CB8AC3E}">
        <p14:creationId xmlns:p14="http://schemas.microsoft.com/office/powerpoint/2010/main" val="2620278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273E-9A0F-4FF2-B57E-E12482CC8239}"/>
              </a:ext>
            </a:extLst>
          </p:cNvPr>
          <p:cNvSpPr>
            <a:spLocks noGrp="1"/>
          </p:cNvSpPr>
          <p:nvPr>
            <p:ph type="title"/>
          </p:nvPr>
        </p:nvSpPr>
        <p:spPr/>
        <p:txBody>
          <a:bodyPr/>
          <a:lstStyle/>
          <a:p>
            <a:r>
              <a:rPr lang="en-US" dirty="0"/>
              <a:t>Stem cell transplantation</a:t>
            </a:r>
            <a:endParaRPr lang="en-GB" dirty="0"/>
          </a:p>
        </p:txBody>
      </p:sp>
      <p:sp>
        <p:nvSpPr>
          <p:cNvPr id="3" name="Content Placeholder 2">
            <a:extLst>
              <a:ext uri="{FF2B5EF4-FFF2-40B4-BE49-F238E27FC236}">
                <a16:creationId xmlns:a16="http://schemas.microsoft.com/office/drawing/2014/main" id="{8C8DF37A-0833-4329-A769-EF9000FB37D5}"/>
              </a:ext>
            </a:extLst>
          </p:cNvPr>
          <p:cNvSpPr>
            <a:spLocks noGrp="1"/>
          </p:cNvSpPr>
          <p:nvPr>
            <p:ph idx="1"/>
          </p:nvPr>
        </p:nvSpPr>
        <p:spPr/>
        <p:txBody>
          <a:bodyPr>
            <a:normAutofit fontScale="92500" lnSpcReduction="20000"/>
          </a:bodyPr>
          <a:lstStyle/>
          <a:p>
            <a:r>
              <a:rPr lang="en-GB" dirty="0"/>
              <a:t>Allogeneic SCT reduces the rate of AML relapse and is offered in selected intermediate- and high-risk cases in first remission. </a:t>
            </a:r>
          </a:p>
          <a:p>
            <a:r>
              <a:rPr lang="en-GB" dirty="0"/>
              <a:t>It carries risk of morbidity and mortality, so is not used for patients in the favourable risk group unless they have disease relapse. </a:t>
            </a:r>
          </a:p>
          <a:p>
            <a:r>
              <a:rPr lang="en-GB" dirty="0"/>
              <a:t>Reduced-intensity conditioning regimens have raised the age at which patients may be considered for SCT. </a:t>
            </a:r>
          </a:p>
          <a:p>
            <a:r>
              <a:rPr lang="en-GB" dirty="0"/>
              <a:t>Autologous transplantation confers no benefit above that of post-remission chemotherapy. </a:t>
            </a:r>
          </a:p>
        </p:txBody>
      </p:sp>
    </p:spTree>
    <p:extLst>
      <p:ext uri="{BB962C8B-B14F-4D97-AF65-F5344CB8AC3E}">
        <p14:creationId xmlns:p14="http://schemas.microsoft.com/office/powerpoint/2010/main" val="469941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F7AC-8777-4805-A5D4-908F1DB6F1E9}"/>
              </a:ext>
            </a:extLst>
          </p:cNvPr>
          <p:cNvSpPr>
            <a:spLocks noGrp="1"/>
          </p:cNvSpPr>
          <p:nvPr>
            <p:ph type="title"/>
          </p:nvPr>
        </p:nvSpPr>
        <p:spPr>
          <a:xfrm>
            <a:off x="457200" y="76200"/>
            <a:ext cx="8229600" cy="838200"/>
          </a:xfrm>
        </p:spPr>
        <p:txBody>
          <a:bodyPr/>
          <a:lstStyle/>
          <a:p>
            <a:r>
              <a:rPr lang="en-US" dirty="0"/>
              <a:t>Treatment of </a:t>
            </a:r>
            <a:r>
              <a:rPr lang="en-US" dirty="0" err="1"/>
              <a:t>replapse</a:t>
            </a:r>
            <a:endParaRPr lang="en-GB" dirty="0"/>
          </a:p>
        </p:txBody>
      </p:sp>
      <p:sp>
        <p:nvSpPr>
          <p:cNvPr id="3" name="Content Placeholder 2">
            <a:extLst>
              <a:ext uri="{FF2B5EF4-FFF2-40B4-BE49-F238E27FC236}">
                <a16:creationId xmlns:a16="http://schemas.microsoft.com/office/drawing/2014/main" id="{8022F533-A7CB-4C8C-856D-3605DDADC6D2}"/>
              </a:ext>
            </a:extLst>
          </p:cNvPr>
          <p:cNvSpPr>
            <a:spLocks noGrp="1"/>
          </p:cNvSpPr>
          <p:nvPr>
            <p:ph idx="1"/>
          </p:nvPr>
        </p:nvSpPr>
        <p:spPr>
          <a:xfrm>
            <a:off x="457200" y="1066800"/>
            <a:ext cx="8229600" cy="5257800"/>
          </a:xfrm>
        </p:spPr>
        <p:txBody>
          <a:bodyPr>
            <a:normAutofit fontScale="70000" lnSpcReduction="20000"/>
          </a:bodyPr>
          <a:lstStyle/>
          <a:p>
            <a:r>
              <a:rPr lang="en-GB" dirty="0"/>
              <a:t>Most patients suffer relapse and the outlook will then depend on age, the duration of the first remission and the cytogenetic risk group. </a:t>
            </a:r>
          </a:p>
          <a:p>
            <a:r>
              <a:rPr lang="en-GB" dirty="0"/>
              <a:t>In addition to further chemotherapy to try to obtain a second remission, allogeneic SCT with either standard or reduced-intensity conditioning is usually performed in those patients who can tolerate the procedure and who have a suitable donor. </a:t>
            </a:r>
          </a:p>
          <a:p>
            <a:r>
              <a:rPr lang="en-GB" dirty="0"/>
              <a:t>Arsenic trioxide, if it has not been used initial treatment or it has been several years since its prior use, is useful in management of relapse in the promyelocytic variant. </a:t>
            </a:r>
          </a:p>
          <a:p>
            <a:r>
              <a:rPr lang="en-GB" dirty="0"/>
              <a:t>For patients with mutations of IDH2, </a:t>
            </a:r>
            <a:r>
              <a:rPr lang="en-GB" dirty="0" err="1"/>
              <a:t>enasidenib</a:t>
            </a:r>
            <a:r>
              <a:rPr lang="en-GB" dirty="0"/>
              <a:t> is approved and leads to complete remission in up to 20% of cases, while for those with mutations of IDH1, </a:t>
            </a:r>
            <a:r>
              <a:rPr lang="en-GB" dirty="0" err="1"/>
              <a:t>ivosidenib</a:t>
            </a:r>
            <a:r>
              <a:rPr lang="en-GB" dirty="0"/>
              <a:t> is approved and has a similar remission rate. </a:t>
            </a:r>
          </a:p>
          <a:p>
            <a:r>
              <a:rPr lang="en-GB" dirty="0" err="1"/>
              <a:t>Gladesgib</a:t>
            </a:r>
            <a:r>
              <a:rPr lang="en-GB" dirty="0"/>
              <a:t>, an inhibitor of the Hedgehog pathway, is approved, as are </a:t>
            </a:r>
            <a:r>
              <a:rPr lang="en-GB" dirty="0" err="1"/>
              <a:t>gemtuzumab</a:t>
            </a:r>
            <a:r>
              <a:rPr lang="en-GB" dirty="0"/>
              <a:t>, </a:t>
            </a:r>
            <a:r>
              <a:rPr lang="en-GB" dirty="0" err="1"/>
              <a:t>ozogamicin</a:t>
            </a:r>
            <a:r>
              <a:rPr lang="en-GB" dirty="0"/>
              <a:t> and </a:t>
            </a:r>
            <a:r>
              <a:rPr lang="en-GB" dirty="0" err="1"/>
              <a:t>ventoclax</a:t>
            </a:r>
            <a:r>
              <a:rPr lang="en-GB" dirty="0"/>
              <a:t>. </a:t>
            </a:r>
          </a:p>
          <a:p>
            <a:endParaRPr lang="en-GB" dirty="0"/>
          </a:p>
        </p:txBody>
      </p:sp>
    </p:spTree>
    <p:extLst>
      <p:ext uri="{BB962C8B-B14F-4D97-AF65-F5344CB8AC3E}">
        <p14:creationId xmlns:p14="http://schemas.microsoft.com/office/powerpoint/2010/main" val="1317622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EB22-4DC2-455D-852F-009DB24E09A2}"/>
              </a:ext>
            </a:extLst>
          </p:cNvPr>
          <p:cNvSpPr>
            <a:spLocks noGrp="1"/>
          </p:cNvSpPr>
          <p:nvPr>
            <p:ph type="title"/>
          </p:nvPr>
        </p:nvSpPr>
        <p:spPr>
          <a:xfrm>
            <a:off x="457200" y="152400"/>
            <a:ext cx="8229600" cy="1143000"/>
          </a:xfrm>
        </p:spPr>
        <p:txBody>
          <a:bodyPr/>
          <a:lstStyle/>
          <a:p>
            <a:r>
              <a:rPr lang="en-US" dirty="0"/>
              <a:t>Patients over 70 years old</a:t>
            </a:r>
            <a:endParaRPr lang="en-GB" dirty="0"/>
          </a:p>
        </p:txBody>
      </p:sp>
      <p:sp>
        <p:nvSpPr>
          <p:cNvPr id="3" name="Content Placeholder 2">
            <a:extLst>
              <a:ext uri="{FF2B5EF4-FFF2-40B4-BE49-F238E27FC236}">
                <a16:creationId xmlns:a16="http://schemas.microsoft.com/office/drawing/2014/main" id="{711A1418-3FAC-468A-B12C-52DDDB212E91}"/>
              </a:ext>
            </a:extLst>
          </p:cNvPr>
          <p:cNvSpPr>
            <a:spLocks noGrp="1"/>
          </p:cNvSpPr>
          <p:nvPr>
            <p:ph idx="1"/>
          </p:nvPr>
        </p:nvSpPr>
        <p:spPr>
          <a:xfrm>
            <a:off x="457200" y="1524000"/>
            <a:ext cx="8229600" cy="5181600"/>
          </a:xfrm>
        </p:spPr>
        <p:txBody>
          <a:bodyPr>
            <a:normAutofit fontScale="70000" lnSpcReduction="20000"/>
          </a:bodyPr>
          <a:lstStyle/>
          <a:p>
            <a:r>
              <a:rPr lang="en-GB" dirty="0"/>
              <a:t>The median age for presentation of AML is approximately 65 years and treatment outcomes in the elderly are poor because of primary disease resistance and poor tolerability of intensive treatment protocols. </a:t>
            </a:r>
          </a:p>
          <a:p>
            <a:r>
              <a:rPr lang="en-GB" dirty="0"/>
              <a:t>Death from haemorrhage, infection or failure of the heart, kidneys or other organs is more frequent than in younger patients. </a:t>
            </a:r>
          </a:p>
          <a:p>
            <a:r>
              <a:rPr lang="en-GB" dirty="0"/>
              <a:t>In elderly patients with serious disease of other organs, the decision may be made to use supportive care with or without gentle single-drug chemotherapy, e.g. with low-dose cytarabine, azacytidine or hydroxycarbamide. </a:t>
            </a:r>
          </a:p>
          <a:p>
            <a:r>
              <a:rPr lang="en-GB" dirty="0" err="1"/>
              <a:t>Ventoclax</a:t>
            </a:r>
            <a:r>
              <a:rPr lang="en-GB" dirty="0"/>
              <a:t> alone or in combination with one of these drugs appears beneficial in early trials. </a:t>
            </a:r>
          </a:p>
          <a:p>
            <a:r>
              <a:rPr lang="en-GB" dirty="0"/>
              <a:t>In those who are otherwise well, combination chemotherapy similar to that used in younger patients may produce long-term remissions, and reduced-intensity SCT is increasingly being offered. </a:t>
            </a:r>
          </a:p>
          <a:p>
            <a:endParaRPr lang="en-GB" dirty="0"/>
          </a:p>
        </p:txBody>
      </p:sp>
    </p:spTree>
    <p:extLst>
      <p:ext uri="{BB962C8B-B14F-4D97-AF65-F5344CB8AC3E}">
        <p14:creationId xmlns:p14="http://schemas.microsoft.com/office/powerpoint/2010/main" val="271950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0F4C-06B0-4B21-B913-AE124EA0F1DF}"/>
              </a:ext>
            </a:extLst>
          </p:cNvPr>
          <p:cNvSpPr>
            <a:spLocks noGrp="1"/>
          </p:cNvSpPr>
          <p:nvPr>
            <p:ph type="title"/>
          </p:nvPr>
        </p:nvSpPr>
        <p:spPr/>
        <p:txBody>
          <a:bodyPr/>
          <a:lstStyle/>
          <a:p>
            <a:r>
              <a:rPr lang="en-US" dirty="0"/>
              <a:t>Outcome </a:t>
            </a:r>
            <a:endParaRPr lang="en-GB" dirty="0"/>
          </a:p>
        </p:txBody>
      </p:sp>
      <p:sp>
        <p:nvSpPr>
          <p:cNvPr id="3" name="Content Placeholder 2">
            <a:extLst>
              <a:ext uri="{FF2B5EF4-FFF2-40B4-BE49-F238E27FC236}">
                <a16:creationId xmlns:a16="http://schemas.microsoft.com/office/drawing/2014/main" id="{EFE39D08-5E3E-4688-AC6C-2E62A7464128}"/>
              </a:ext>
            </a:extLst>
          </p:cNvPr>
          <p:cNvSpPr>
            <a:spLocks noGrp="1"/>
          </p:cNvSpPr>
          <p:nvPr>
            <p:ph idx="1"/>
          </p:nvPr>
        </p:nvSpPr>
        <p:spPr/>
        <p:txBody>
          <a:bodyPr>
            <a:normAutofit/>
          </a:bodyPr>
          <a:lstStyle/>
          <a:p>
            <a:r>
              <a:rPr lang="en-GB" dirty="0"/>
              <a:t>The prognosis for patients with AML has been improving steadily, particularly for those &lt;60 years of age, and approximately one-third of this group can expect to achieve long-term cure. </a:t>
            </a:r>
          </a:p>
          <a:p>
            <a:r>
              <a:rPr lang="en-GB" dirty="0"/>
              <a:t>For the elderly the situation is poor, and less than 10% of those over 70 years of age achieve long-term remission.</a:t>
            </a:r>
          </a:p>
        </p:txBody>
      </p:sp>
    </p:spTree>
    <p:extLst>
      <p:ext uri="{BB962C8B-B14F-4D97-AF65-F5344CB8AC3E}">
        <p14:creationId xmlns:p14="http://schemas.microsoft.com/office/powerpoint/2010/main" val="138530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4856" y="764704"/>
            <a:ext cx="6114288" cy="4928616"/>
          </a:xfrm>
          <a:prstGeom prst="rect">
            <a:avLst/>
          </a:prstGeom>
        </p:spPr>
      </p:pic>
    </p:spTree>
    <p:extLst>
      <p:ext uri="{BB962C8B-B14F-4D97-AF65-F5344CB8AC3E}">
        <p14:creationId xmlns:p14="http://schemas.microsoft.com/office/powerpoint/2010/main" val="1460414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CHRONIC MYELOID LEUKAEMIA</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45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77500" lnSpcReduction="20000"/>
          </a:bodyPr>
          <a:lstStyle/>
          <a:p>
            <a:r>
              <a:rPr lang="en-US" dirty="0"/>
              <a:t>The chronic </a:t>
            </a:r>
            <a:r>
              <a:rPr lang="en-US" dirty="0" err="1"/>
              <a:t>leukaemias</a:t>
            </a:r>
            <a:r>
              <a:rPr lang="en-US" dirty="0"/>
              <a:t> are distinguished from acute </a:t>
            </a:r>
            <a:r>
              <a:rPr lang="en-US" dirty="0" err="1"/>
              <a:t>leukaemias</a:t>
            </a:r>
            <a:r>
              <a:rPr lang="en-US" dirty="0"/>
              <a:t> by their slower progression </a:t>
            </a:r>
          </a:p>
          <a:p>
            <a:r>
              <a:rPr lang="en-US" dirty="0"/>
              <a:t>With currently available treatments, most patients with chronic </a:t>
            </a:r>
            <a:r>
              <a:rPr lang="en-US" dirty="0" err="1"/>
              <a:t>leukaemias</a:t>
            </a:r>
            <a:r>
              <a:rPr lang="en-US" dirty="0"/>
              <a:t> will live many years. </a:t>
            </a:r>
          </a:p>
          <a:p>
            <a:r>
              <a:rPr lang="en-US" dirty="0"/>
              <a:t>Chronic </a:t>
            </a:r>
            <a:r>
              <a:rPr lang="en-US" dirty="0" err="1"/>
              <a:t>leukaemias</a:t>
            </a:r>
            <a:r>
              <a:rPr lang="en-US" dirty="0"/>
              <a:t> can be broadly subdivided into myeloid and lymphoid groups. </a:t>
            </a:r>
          </a:p>
          <a:p>
            <a:r>
              <a:rPr lang="en-US" dirty="0"/>
              <a:t>The World Health Organization (WHO) 2016 classification of the myeloproliferative neoplasms includes chronic myeloid leukaemia BCR-ABL1 positive (CML), discussed here, the non-</a:t>
            </a:r>
            <a:r>
              <a:rPr lang="en-US" dirty="0" err="1"/>
              <a:t>leukaemic</a:t>
            </a:r>
            <a:r>
              <a:rPr lang="en-US" dirty="0"/>
              <a:t> myeloproliferative neoplasms and rare chronic neutrophilic and eosinophilic </a:t>
            </a:r>
            <a:r>
              <a:rPr lang="en-US" dirty="0" err="1"/>
              <a:t>leukaemias</a:t>
            </a:r>
            <a:r>
              <a:rPr lang="en-US" dirty="0"/>
              <a:t>, and the myelodysplastic/myeloproliferative neoplasms</a:t>
            </a:r>
          </a:p>
        </p:txBody>
      </p:sp>
    </p:spTree>
    <p:extLst>
      <p:ext uri="{BB962C8B-B14F-4D97-AF65-F5344CB8AC3E}">
        <p14:creationId xmlns:p14="http://schemas.microsoft.com/office/powerpoint/2010/main" val="544572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D49107-1013-4ECA-8125-C8E30A218D7D}"/>
              </a:ext>
            </a:extLst>
          </p:cNvPr>
          <p:cNvPicPr>
            <a:picLocks noChangeAspect="1"/>
          </p:cNvPicPr>
          <p:nvPr/>
        </p:nvPicPr>
        <p:blipFill>
          <a:blip r:embed="rId2"/>
          <a:stretch>
            <a:fillRect/>
          </a:stretch>
        </p:blipFill>
        <p:spPr>
          <a:xfrm>
            <a:off x="657616" y="0"/>
            <a:ext cx="7828767" cy="6858000"/>
          </a:xfrm>
          <a:prstGeom prst="rect">
            <a:avLst/>
          </a:prstGeom>
        </p:spPr>
      </p:pic>
    </p:spTree>
    <p:extLst>
      <p:ext uri="{BB962C8B-B14F-4D97-AF65-F5344CB8AC3E}">
        <p14:creationId xmlns:p14="http://schemas.microsoft.com/office/powerpoint/2010/main" val="2129062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5128-09E5-403A-93BC-BD5E3DE47C84}"/>
              </a:ext>
            </a:extLst>
          </p:cNvPr>
          <p:cNvSpPr>
            <a:spLocks noGrp="1"/>
          </p:cNvSpPr>
          <p:nvPr>
            <p:ph type="title"/>
          </p:nvPr>
        </p:nvSpPr>
        <p:spPr>
          <a:xfrm>
            <a:off x="457200" y="274638"/>
            <a:ext cx="8229600" cy="1020762"/>
          </a:xfrm>
        </p:spPr>
        <p:txBody>
          <a:bodyPr/>
          <a:lstStyle/>
          <a:p>
            <a:r>
              <a:rPr lang="en-US" dirty="0"/>
              <a:t>Pathogenesis </a:t>
            </a:r>
            <a:endParaRPr lang="en-GB" dirty="0"/>
          </a:p>
        </p:txBody>
      </p:sp>
      <p:sp>
        <p:nvSpPr>
          <p:cNvPr id="3" name="Content Placeholder 2">
            <a:extLst>
              <a:ext uri="{FF2B5EF4-FFF2-40B4-BE49-F238E27FC236}">
                <a16:creationId xmlns:a16="http://schemas.microsoft.com/office/drawing/2014/main" id="{262359C4-BAB3-43F4-A301-26B71F53E6A2}"/>
              </a:ext>
            </a:extLst>
          </p:cNvPr>
          <p:cNvSpPr>
            <a:spLocks noGrp="1"/>
          </p:cNvSpPr>
          <p:nvPr>
            <p:ph idx="1"/>
          </p:nvPr>
        </p:nvSpPr>
        <p:spPr>
          <a:xfrm>
            <a:off x="457200" y="1524000"/>
            <a:ext cx="8229600" cy="4419600"/>
          </a:xfrm>
        </p:spPr>
        <p:txBody>
          <a:bodyPr>
            <a:normAutofit fontScale="70000" lnSpcReduction="20000"/>
          </a:bodyPr>
          <a:lstStyle/>
          <a:p>
            <a:r>
              <a:rPr lang="en-GB" dirty="0"/>
              <a:t>Chronic myeloid leukaemia, BCR-ABL1 rearrangement positive (CML) is a clonal disorder of a pluripotent stem cell. </a:t>
            </a:r>
          </a:p>
          <a:p>
            <a:r>
              <a:rPr lang="en-GB" dirty="0"/>
              <a:t>The disease accounts for around 15% of </a:t>
            </a:r>
            <a:r>
              <a:rPr lang="en-GB" dirty="0" err="1"/>
              <a:t>leukaemias</a:t>
            </a:r>
            <a:r>
              <a:rPr lang="en-GB" dirty="0"/>
              <a:t> and may occur at any age. </a:t>
            </a:r>
          </a:p>
          <a:p>
            <a:r>
              <a:rPr lang="en-GB" dirty="0"/>
              <a:t>The diagnosis of CML is rarely difficult and is assisted by the characteristic presence of the Philadelphia (Ph) chromosome. </a:t>
            </a:r>
          </a:p>
          <a:p>
            <a:r>
              <a:rPr lang="en-GB" dirty="0"/>
              <a:t>This results from the t(9;22) (q34;q11) translocation between chromosomes 9 and 22, as a result of which part of the oncogene ABL1 is moved to the BCR gene on chromosome 22 and part of chromosome 22 moves to chromosome 9. </a:t>
            </a:r>
          </a:p>
          <a:p>
            <a:r>
              <a:rPr lang="en-GB" dirty="0"/>
              <a:t>The abnormal chromosome 22 is the Ph chromosome; the variant chromosome 9 does not have a specific name. </a:t>
            </a:r>
          </a:p>
          <a:p>
            <a:r>
              <a:rPr lang="en-GB" dirty="0"/>
              <a:t>In the Ph translocation 5′ exons of BCR are fused to the 3′ exons of ABL1. </a:t>
            </a:r>
          </a:p>
        </p:txBody>
      </p:sp>
    </p:spTree>
    <p:extLst>
      <p:ext uri="{BB962C8B-B14F-4D97-AF65-F5344CB8AC3E}">
        <p14:creationId xmlns:p14="http://schemas.microsoft.com/office/powerpoint/2010/main" val="22028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a:t>Diagnosis of acute leukaemia</a:t>
            </a:r>
          </a:p>
        </p:txBody>
      </p:sp>
      <p:sp>
        <p:nvSpPr>
          <p:cNvPr id="3" name="Content Placeholder 2"/>
          <p:cNvSpPr>
            <a:spLocks noGrp="1"/>
          </p:cNvSpPr>
          <p:nvPr>
            <p:ph idx="1"/>
          </p:nvPr>
        </p:nvSpPr>
        <p:spPr>
          <a:xfrm>
            <a:off x="457200" y="1219200"/>
            <a:ext cx="8229600" cy="5105400"/>
          </a:xfrm>
        </p:spPr>
        <p:txBody>
          <a:bodyPr>
            <a:normAutofit fontScale="92500" lnSpcReduction="10000"/>
          </a:bodyPr>
          <a:lstStyle/>
          <a:p>
            <a:r>
              <a:rPr lang="en-US" sz="2400" dirty="0"/>
              <a:t>Defined as presence of &gt;20% blast cells in blood or bone marrow at clinical presentation</a:t>
            </a:r>
          </a:p>
          <a:p>
            <a:r>
              <a:rPr lang="en-US" sz="2400" dirty="0"/>
              <a:t>Can be diagnosed with &lt;20% blasts if specific leukaemia associated cytogenetic or molecular genetic abnormalities are present</a:t>
            </a:r>
          </a:p>
          <a:p>
            <a:r>
              <a:rPr lang="en-US" sz="2400" dirty="0"/>
              <a:t>Lineage of blasts is defined by microscopy (morphology), immunophenotype (flow cytometry), cytogenetic and molecular analysis</a:t>
            </a:r>
          </a:p>
          <a:p>
            <a:r>
              <a:rPr lang="en-US" sz="2400" dirty="0"/>
              <a:t>This defines whether blasts are of myeloid or lymphoid lineage and </a:t>
            </a:r>
            <a:r>
              <a:rPr lang="en-US" sz="2400" dirty="0" err="1"/>
              <a:t>localises</a:t>
            </a:r>
            <a:r>
              <a:rPr lang="en-US" sz="2400" dirty="0"/>
              <a:t> the stage of cellular differentiation</a:t>
            </a:r>
          </a:p>
          <a:p>
            <a:r>
              <a:rPr lang="en-US" sz="2400" dirty="0"/>
              <a:t>Typical “myeloid immunophenotype” is CD13⁺, CD33⁺, CD117⁺ and </a:t>
            </a:r>
            <a:r>
              <a:rPr lang="en-US" sz="2400" dirty="0" err="1"/>
              <a:t>TdT</a:t>
            </a:r>
            <a:r>
              <a:rPr lang="en-US" sz="2400" dirty="0"/>
              <a:t>⁻</a:t>
            </a:r>
          </a:p>
          <a:p>
            <a:r>
              <a:rPr lang="en-US" sz="2400" dirty="0"/>
              <a:t>Cytogenetic and molecular analysis is essential and usually performed on marrow or peripheral blood with very high blast count</a:t>
            </a:r>
          </a:p>
        </p:txBody>
      </p:sp>
    </p:spTree>
    <p:extLst>
      <p:ext uri="{BB962C8B-B14F-4D97-AF65-F5344CB8AC3E}">
        <p14:creationId xmlns:p14="http://schemas.microsoft.com/office/powerpoint/2010/main" val="918807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1" y="0"/>
            <a:ext cx="4648200" cy="6858000"/>
          </a:xfrm>
          <a:prstGeom prst="rect">
            <a:avLst/>
          </a:prstGeom>
        </p:spPr>
      </p:pic>
    </p:spTree>
    <p:extLst>
      <p:ext uri="{BB962C8B-B14F-4D97-AF65-F5344CB8AC3E}">
        <p14:creationId xmlns:p14="http://schemas.microsoft.com/office/powerpoint/2010/main" val="2776637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Clinical features</a:t>
            </a:r>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pPr marL="0" indent="0">
              <a:buNone/>
            </a:pPr>
            <a:r>
              <a:rPr lang="en-GB" sz="2400" dirty="0"/>
              <a:t>CML occurs in either sex (male : female ratio of 1.4 : 1), most frequently between the ages of 40 and 60 years. However, it may occur in children and neonates, as well as in the very old. In up to 50% of cases the diagnosis is made incidentally from a routine blood count. In those cases where the disease presents clinically, the following features may be seen:</a:t>
            </a:r>
          </a:p>
          <a:p>
            <a:pPr marL="457200" indent="-457200">
              <a:buFont typeface="+mj-lt"/>
              <a:buAutoNum type="arabicPeriod"/>
            </a:pPr>
            <a:r>
              <a:rPr lang="en-GB" sz="2400" dirty="0"/>
              <a:t>Symptoms related to hypermetabolism (e.g. weight loss, lassitude, anorexia or night sweats).</a:t>
            </a:r>
          </a:p>
          <a:p>
            <a:pPr marL="457200" indent="-457200">
              <a:buFont typeface="+mj-lt"/>
              <a:buAutoNum type="arabicPeriod"/>
            </a:pPr>
            <a:r>
              <a:rPr lang="en-GB" sz="2400" dirty="0"/>
              <a:t>Splenomegaly is nearly always present and may be massive. In some patients, splenic enlargement is associated with considerable abdominal discomfort, pain or indigestion.</a:t>
            </a:r>
          </a:p>
          <a:p>
            <a:pPr marL="457200" indent="-457200">
              <a:buFont typeface="+mj-lt"/>
              <a:buAutoNum type="arabicPeriod"/>
            </a:pPr>
            <a:r>
              <a:rPr lang="en-GB" sz="2400" dirty="0"/>
              <a:t>Features of anaemia may include pallor, dyspnoea and tachycardia.</a:t>
            </a:r>
          </a:p>
          <a:p>
            <a:pPr marL="457200" indent="-457200">
              <a:buFont typeface="+mj-lt"/>
              <a:buAutoNum type="arabicPeriod"/>
            </a:pPr>
            <a:r>
              <a:rPr lang="en-GB" sz="2400" dirty="0"/>
              <a:t>Bruising, epistaxis, menorrhagia or haemorrhage from other sites because of abnormal platelet function.</a:t>
            </a:r>
          </a:p>
          <a:p>
            <a:pPr marL="457200" indent="-457200">
              <a:buFont typeface="+mj-lt"/>
              <a:buAutoNum type="arabicPeriod"/>
            </a:pPr>
            <a:r>
              <a:rPr lang="en-GB" sz="2400" dirty="0"/>
              <a:t>Gout or renal impairment caused by hyperuricaemia from excessive purine breakdown may be a problem.</a:t>
            </a:r>
          </a:p>
          <a:p>
            <a:pPr marL="457200" indent="-457200">
              <a:buFont typeface="+mj-lt"/>
              <a:buAutoNum type="arabicPeriod"/>
            </a:pPr>
            <a:r>
              <a:rPr lang="en-GB" sz="2400" dirty="0"/>
              <a:t>Rare symptoms include visual disturbances and priapism. </a:t>
            </a:r>
          </a:p>
        </p:txBody>
      </p:sp>
    </p:spTree>
    <p:extLst>
      <p:ext uri="{BB962C8B-B14F-4D97-AF65-F5344CB8AC3E}">
        <p14:creationId xmlns:p14="http://schemas.microsoft.com/office/powerpoint/2010/main" val="450711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Laboratory findings</a:t>
            </a:r>
          </a:p>
        </p:txBody>
      </p:sp>
      <p:sp>
        <p:nvSpPr>
          <p:cNvPr id="3" name="Content Placeholder 2"/>
          <p:cNvSpPr>
            <a:spLocks noGrp="1"/>
          </p:cNvSpPr>
          <p:nvPr>
            <p:ph idx="1"/>
          </p:nvPr>
        </p:nvSpPr>
        <p:spPr>
          <a:xfrm>
            <a:off x="457200" y="1295400"/>
            <a:ext cx="8229600" cy="5287962"/>
          </a:xfrm>
        </p:spPr>
        <p:txBody>
          <a:bodyPr>
            <a:normAutofit fontScale="92500"/>
          </a:bodyPr>
          <a:lstStyle/>
          <a:p>
            <a:pPr marL="457200" indent="-457200">
              <a:buAutoNum type="arabicPeriod"/>
            </a:pPr>
            <a:r>
              <a:rPr lang="en-US" sz="2400" dirty="0" err="1"/>
              <a:t>Leucocytosis</a:t>
            </a:r>
            <a:r>
              <a:rPr lang="en-US" sz="2400" dirty="0"/>
              <a:t> usually &gt;50x10⁹/L and sometimes &gt;500x10⁹/L</a:t>
            </a:r>
          </a:p>
          <a:p>
            <a:pPr marL="457200" indent="-457200">
              <a:buAutoNum type="arabicPeriod"/>
            </a:pPr>
            <a:r>
              <a:rPr lang="en-US" sz="2400" dirty="0"/>
              <a:t>Increased circulating basophils</a:t>
            </a:r>
          </a:p>
          <a:p>
            <a:pPr marL="457200" indent="-457200">
              <a:buAutoNum type="arabicPeriod"/>
            </a:pPr>
            <a:r>
              <a:rPr lang="en-US" sz="2400" dirty="0"/>
              <a:t>Normochromic normocytic anaemia is usual</a:t>
            </a:r>
          </a:p>
          <a:p>
            <a:pPr marL="457200" indent="-457200">
              <a:buAutoNum type="arabicPeriod"/>
            </a:pPr>
            <a:r>
              <a:rPr lang="en-US" sz="2400" dirty="0"/>
              <a:t>Platelet count may be increased (most frequently), normal or decreased</a:t>
            </a:r>
          </a:p>
          <a:p>
            <a:pPr marL="457200" indent="-457200">
              <a:buAutoNum type="arabicPeriod"/>
            </a:pPr>
            <a:r>
              <a:rPr lang="en-US" sz="2400" dirty="0"/>
              <a:t>Bone marrow is hypercellular with </a:t>
            </a:r>
            <a:r>
              <a:rPr lang="en-US" sz="2400" dirty="0" err="1"/>
              <a:t>granulopoietic</a:t>
            </a:r>
            <a:r>
              <a:rPr lang="en-US" sz="2400" dirty="0"/>
              <a:t> predominance</a:t>
            </a:r>
          </a:p>
          <a:p>
            <a:pPr marL="457200" indent="-457200">
              <a:buAutoNum type="arabicPeriod"/>
            </a:pPr>
            <a:r>
              <a:rPr lang="en-US" sz="2400" dirty="0"/>
              <a:t>Presence of BCR-ABL1 gene fusion by RT-PCR analysis and in 98% of cases, Philadelphia (Ph) chromosome on cytogenetic analysis</a:t>
            </a:r>
          </a:p>
          <a:p>
            <a:pPr marL="457200" indent="-457200">
              <a:buAutoNum type="arabicPeriod"/>
            </a:pPr>
            <a:r>
              <a:rPr lang="en-US" sz="2400" dirty="0"/>
              <a:t>In addition to BCR-ABL1, some patients have mutations in neoplasia-associated genes, e.g. ASXL1, IKZF1 and RUNX1, or other fusions or rearrangements at diagnosis. These patients are more likely to transform to acute leukaemia than those with only BCR-ABL1. </a:t>
            </a:r>
          </a:p>
          <a:p>
            <a:pPr marL="457200" indent="-457200">
              <a:buAutoNum type="arabicPeriod"/>
            </a:pPr>
            <a:r>
              <a:rPr lang="en-US" sz="2400" dirty="0"/>
              <a:t>Serum uric acid usually raised</a:t>
            </a:r>
          </a:p>
        </p:txBody>
      </p:sp>
    </p:spTree>
    <p:extLst>
      <p:ext uri="{BB962C8B-B14F-4D97-AF65-F5344CB8AC3E}">
        <p14:creationId xmlns:p14="http://schemas.microsoft.com/office/powerpoint/2010/main" val="95077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760" y="332656"/>
            <a:ext cx="3840480" cy="5782056"/>
          </a:xfrm>
          <a:prstGeom prst="rect">
            <a:avLst/>
          </a:prstGeom>
        </p:spPr>
      </p:pic>
    </p:spTree>
    <p:extLst>
      <p:ext uri="{BB962C8B-B14F-4D97-AF65-F5344CB8AC3E}">
        <p14:creationId xmlns:p14="http://schemas.microsoft.com/office/powerpoint/2010/main" val="299355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685800"/>
            <a:ext cx="6096000" cy="5105400"/>
          </a:xfrm>
          <a:prstGeom prst="rect">
            <a:avLst/>
          </a:prstGeom>
        </p:spPr>
      </p:pic>
    </p:spTree>
    <p:extLst>
      <p:ext uri="{BB962C8B-B14F-4D97-AF65-F5344CB8AC3E}">
        <p14:creationId xmlns:p14="http://schemas.microsoft.com/office/powerpoint/2010/main" val="301530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AF70-F81B-43E3-B31E-6A9785CA26F2}"/>
              </a:ext>
            </a:extLst>
          </p:cNvPr>
          <p:cNvSpPr>
            <a:spLocks noGrp="1"/>
          </p:cNvSpPr>
          <p:nvPr>
            <p:ph type="title"/>
          </p:nvPr>
        </p:nvSpPr>
        <p:spPr/>
        <p:txBody>
          <a:bodyPr/>
          <a:lstStyle/>
          <a:p>
            <a:r>
              <a:rPr lang="en-US" dirty="0"/>
              <a:t>Prognostic scores (stages)</a:t>
            </a:r>
            <a:endParaRPr lang="en-GB" dirty="0"/>
          </a:p>
        </p:txBody>
      </p:sp>
      <p:sp>
        <p:nvSpPr>
          <p:cNvPr id="3" name="Content Placeholder 2">
            <a:extLst>
              <a:ext uri="{FF2B5EF4-FFF2-40B4-BE49-F238E27FC236}">
                <a16:creationId xmlns:a16="http://schemas.microsoft.com/office/drawing/2014/main" id="{6E667F2A-6324-436A-9FD7-C7AEE3E6C115}"/>
              </a:ext>
            </a:extLst>
          </p:cNvPr>
          <p:cNvSpPr>
            <a:spLocks noGrp="1"/>
          </p:cNvSpPr>
          <p:nvPr>
            <p:ph idx="1"/>
          </p:nvPr>
        </p:nvSpPr>
        <p:spPr/>
        <p:txBody>
          <a:bodyPr>
            <a:normAutofit lnSpcReduction="10000"/>
          </a:bodyPr>
          <a:lstStyle/>
          <a:p>
            <a:r>
              <a:rPr lang="en-GB" dirty="0"/>
              <a:t>Attempts have been made to stage CML at presentation in order to predict prognosis. </a:t>
            </a:r>
          </a:p>
          <a:p>
            <a:r>
              <a:rPr lang="en-GB" dirty="0"/>
              <a:t>In the past, the most frequently used were the </a:t>
            </a:r>
            <a:r>
              <a:rPr lang="en-GB" dirty="0" err="1"/>
              <a:t>Sokal</a:t>
            </a:r>
            <a:r>
              <a:rPr lang="en-GB" dirty="0"/>
              <a:t>, </a:t>
            </a:r>
            <a:r>
              <a:rPr lang="en-GB" dirty="0" err="1"/>
              <a:t>Hasford</a:t>
            </a:r>
            <a:r>
              <a:rPr lang="en-GB" dirty="0"/>
              <a:t> and EUTOS scores, which took into account factors such as age, blast cell percentage, spleen size and platelet count. </a:t>
            </a:r>
          </a:p>
          <a:p>
            <a:r>
              <a:rPr lang="en-GB" dirty="0"/>
              <a:t>However, the rate of response to a tyrosine kinase inhibitor (TKI) is now a more useful measure of prognosis. </a:t>
            </a:r>
          </a:p>
        </p:txBody>
      </p:sp>
    </p:spTree>
    <p:extLst>
      <p:ext uri="{BB962C8B-B14F-4D97-AF65-F5344CB8AC3E}">
        <p14:creationId xmlns:p14="http://schemas.microsoft.com/office/powerpoint/2010/main" val="3945772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8F5E-F347-4BA0-9179-117D591FE047}"/>
              </a:ext>
            </a:extLst>
          </p:cNvPr>
          <p:cNvSpPr>
            <a:spLocks noGrp="1"/>
          </p:cNvSpPr>
          <p:nvPr>
            <p:ph type="ctrTitle"/>
          </p:nvPr>
        </p:nvSpPr>
        <p:spPr/>
        <p:txBody>
          <a:bodyPr/>
          <a:lstStyle/>
          <a:p>
            <a:r>
              <a:rPr lang="en-US" dirty="0"/>
              <a:t>Treatment </a:t>
            </a:r>
            <a:endParaRPr lang="en-GB" dirty="0"/>
          </a:p>
        </p:txBody>
      </p:sp>
      <p:sp>
        <p:nvSpPr>
          <p:cNvPr id="3" name="Subtitle 2">
            <a:extLst>
              <a:ext uri="{FF2B5EF4-FFF2-40B4-BE49-F238E27FC236}">
                <a16:creationId xmlns:a16="http://schemas.microsoft.com/office/drawing/2014/main" id="{05861D0C-80FD-4050-9C15-E16060262E1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97152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a:t>Treatment of chronic phase</a:t>
            </a:r>
          </a:p>
        </p:txBody>
      </p:sp>
      <p:sp>
        <p:nvSpPr>
          <p:cNvPr id="3" name="Content Placeholder 2"/>
          <p:cNvSpPr>
            <a:spLocks noGrp="1"/>
          </p:cNvSpPr>
          <p:nvPr>
            <p:ph idx="1"/>
          </p:nvPr>
        </p:nvSpPr>
        <p:spPr>
          <a:xfrm>
            <a:off x="457200" y="990600"/>
            <a:ext cx="8229600" cy="5791200"/>
          </a:xfrm>
        </p:spPr>
        <p:txBody>
          <a:bodyPr>
            <a:normAutofit fontScale="92500" lnSpcReduction="10000"/>
          </a:bodyPr>
          <a:lstStyle/>
          <a:p>
            <a:pPr marL="0" indent="0">
              <a:buNone/>
            </a:pPr>
            <a:r>
              <a:rPr lang="en-US" sz="2400" b="1" dirty="0"/>
              <a:t>Tyrosine kinase inhibitors</a:t>
            </a:r>
          </a:p>
          <a:p>
            <a:r>
              <a:rPr lang="en-GB" sz="2400" dirty="0"/>
              <a:t>TKIs are the mainstay of the treatment of CML and several different drugs are now available</a:t>
            </a:r>
          </a:p>
          <a:p>
            <a:r>
              <a:rPr lang="en-GB" sz="2400" dirty="0"/>
              <a:t>First-line therapy for patients with chronic phase CML is usually imatinib, nilotinib or </a:t>
            </a:r>
            <a:r>
              <a:rPr lang="en-GB" sz="2400" dirty="0" err="1"/>
              <a:t>dasatinib</a:t>
            </a:r>
            <a:r>
              <a:rPr lang="en-GB" sz="2400" dirty="0"/>
              <a:t>. </a:t>
            </a:r>
          </a:p>
          <a:p>
            <a:r>
              <a:rPr lang="en-GB" sz="2400" dirty="0"/>
              <a:t>Most experience exists with imatinib, which is also the cheapest. </a:t>
            </a:r>
          </a:p>
          <a:p>
            <a:r>
              <a:rPr lang="en-GB" sz="2400" dirty="0"/>
              <a:t>Overall around 60% of patients given imatinib achieve an excellent response and remain on the drug long-term, whereas 40% proceed to a second-line agent due to intolerance or inadequate response. </a:t>
            </a:r>
          </a:p>
          <a:p>
            <a:r>
              <a:rPr lang="en-GB" sz="2400" dirty="0"/>
              <a:t>Nilotinib and </a:t>
            </a:r>
            <a:r>
              <a:rPr lang="en-GB" sz="2400" dirty="0" err="1"/>
              <a:t>dasatinib</a:t>
            </a:r>
            <a:r>
              <a:rPr lang="en-GB" sz="2400" dirty="0"/>
              <a:t> are also used as second-line therapy after imatinib. </a:t>
            </a:r>
          </a:p>
          <a:p>
            <a:r>
              <a:rPr lang="en-GB" sz="2400" dirty="0"/>
              <a:t>Bosutinib is also an effective therapy, while ponatinib is effective against CML that carries the T315I mutation within ABL1</a:t>
            </a:r>
          </a:p>
          <a:p>
            <a:r>
              <a:rPr lang="en-GB" sz="2400" dirty="0" err="1"/>
              <a:t>Asciminib</a:t>
            </a:r>
            <a:r>
              <a:rPr lang="en-GB" sz="2400" dirty="0"/>
              <a:t> has a distinct pattern of binding to ABL kinase and may be useful either in combination with another TKI or in the event of resistance mediated by a mutation of the ABL kinase. </a:t>
            </a:r>
          </a:p>
          <a:p>
            <a:endParaRPr lang="en-GB" sz="2400" dirty="0"/>
          </a:p>
        </p:txBody>
      </p:sp>
    </p:spTree>
    <p:extLst>
      <p:ext uri="{BB962C8B-B14F-4D97-AF65-F5344CB8AC3E}">
        <p14:creationId xmlns:p14="http://schemas.microsoft.com/office/powerpoint/2010/main" val="1447312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8CC46C-D9BF-4B29-A98C-C521B3454A25}"/>
              </a:ext>
            </a:extLst>
          </p:cNvPr>
          <p:cNvPicPr>
            <a:picLocks noChangeAspect="1"/>
          </p:cNvPicPr>
          <p:nvPr/>
        </p:nvPicPr>
        <p:blipFill>
          <a:blip r:embed="rId2"/>
          <a:stretch>
            <a:fillRect/>
          </a:stretch>
        </p:blipFill>
        <p:spPr>
          <a:xfrm>
            <a:off x="0" y="152400"/>
            <a:ext cx="9144000" cy="6560881"/>
          </a:xfrm>
          <a:prstGeom prst="rect">
            <a:avLst/>
          </a:prstGeom>
        </p:spPr>
      </p:pic>
    </p:spTree>
    <p:extLst>
      <p:ext uri="{BB962C8B-B14F-4D97-AF65-F5344CB8AC3E}">
        <p14:creationId xmlns:p14="http://schemas.microsoft.com/office/powerpoint/2010/main" val="3412463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143000"/>
            <a:ext cx="7010400" cy="4572000"/>
          </a:xfrm>
          <a:prstGeom prst="rect">
            <a:avLst/>
          </a:prstGeom>
        </p:spPr>
      </p:pic>
    </p:spTree>
    <p:extLst>
      <p:ext uri="{BB962C8B-B14F-4D97-AF65-F5344CB8AC3E}">
        <p14:creationId xmlns:p14="http://schemas.microsoft.com/office/powerpoint/2010/main" val="174704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ACUTE MYELOID LEUKAEMIA (AML)</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8558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of response to </a:t>
            </a:r>
            <a:r>
              <a:rPr lang="en-US" dirty="0" err="1"/>
              <a:t>imatinib</a:t>
            </a:r>
            <a:endParaRPr lang="en-US" dirty="0"/>
          </a:p>
        </p:txBody>
      </p:sp>
      <p:sp>
        <p:nvSpPr>
          <p:cNvPr id="3" name="Content Placeholder 2"/>
          <p:cNvSpPr>
            <a:spLocks noGrp="1"/>
          </p:cNvSpPr>
          <p:nvPr>
            <p:ph idx="1"/>
          </p:nvPr>
        </p:nvSpPr>
        <p:spPr/>
        <p:txBody>
          <a:bodyPr>
            <a:normAutofit/>
          </a:bodyPr>
          <a:lstStyle/>
          <a:p>
            <a:r>
              <a:rPr lang="en-US" sz="2400" dirty="0"/>
              <a:t>Highly effective at reducing number of tumour cells in bone marrow</a:t>
            </a:r>
          </a:p>
          <a:p>
            <a:r>
              <a:rPr lang="en-US" sz="2400" dirty="0"/>
              <a:t>Monitor by </a:t>
            </a:r>
            <a:r>
              <a:rPr lang="en-US" sz="2400" dirty="0" err="1"/>
              <a:t>karyotypic</a:t>
            </a:r>
            <a:r>
              <a:rPr lang="en-US" sz="2400" dirty="0"/>
              <a:t> analysis of the bone marrow together with PCR analysis for BCR-ABL1</a:t>
            </a:r>
          </a:p>
          <a:p>
            <a:r>
              <a:rPr lang="en-US" sz="2400" dirty="0"/>
              <a:t>Assessment starts with regular bone marrow analysis (3-6 months)</a:t>
            </a:r>
          </a:p>
          <a:p>
            <a:r>
              <a:rPr lang="en-US" sz="2400" dirty="0"/>
              <a:t>A complete cytogenetic response (</a:t>
            </a:r>
            <a:r>
              <a:rPr lang="en-US" sz="2400" dirty="0" err="1"/>
              <a:t>CCyR</a:t>
            </a:r>
            <a:r>
              <a:rPr lang="en-US" sz="2400" dirty="0"/>
              <a:t>) is defined as absence of </a:t>
            </a:r>
            <a:r>
              <a:rPr lang="en-US" sz="2400" dirty="0" err="1"/>
              <a:t>Ph</a:t>
            </a:r>
            <a:r>
              <a:rPr lang="en-US" sz="2400" dirty="0"/>
              <a:t> +</a:t>
            </a:r>
            <a:r>
              <a:rPr lang="en-US" sz="2400" dirty="0" err="1"/>
              <a:t>ve</a:t>
            </a:r>
            <a:r>
              <a:rPr lang="en-US" sz="2400" dirty="0"/>
              <a:t> cells</a:t>
            </a:r>
          </a:p>
          <a:p>
            <a:r>
              <a:rPr lang="en-US" sz="2400" dirty="0"/>
              <a:t>Once </a:t>
            </a:r>
            <a:r>
              <a:rPr lang="en-US" sz="2400" dirty="0" err="1"/>
              <a:t>CCyR</a:t>
            </a:r>
            <a:r>
              <a:rPr lang="en-US" sz="2400" dirty="0"/>
              <a:t> is achieved, monitoring continues with PCR quantification of BCR-ABL1 transcripts at regular intervals</a:t>
            </a:r>
          </a:p>
        </p:txBody>
      </p:sp>
    </p:spTree>
    <p:extLst>
      <p:ext uri="{BB962C8B-B14F-4D97-AF65-F5344CB8AC3E}">
        <p14:creationId xmlns:p14="http://schemas.microsoft.com/office/powerpoint/2010/main" val="1779650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85800"/>
            <a:ext cx="6781800" cy="5486400"/>
          </a:xfrm>
          <a:prstGeom prst="rect">
            <a:avLst/>
          </a:prstGeom>
        </p:spPr>
      </p:pic>
    </p:spTree>
    <p:extLst>
      <p:ext uri="{BB962C8B-B14F-4D97-AF65-F5344CB8AC3E}">
        <p14:creationId xmlns:p14="http://schemas.microsoft.com/office/powerpoint/2010/main" val="243420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8FD7-A7EB-4D96-9226-67647E7E519A}"/>
              </a:ext>
            </a:extLst>
          </p:cNvPr>
          <p:cNvSpPr>
            <a:spLocks noGrp="1"/>
          </p:cNvSpPr>
          <p:nvPr>
            <p:ph type="title"/>
          </p:nvPr>
        </p:nvSpPr>
        <p:spPr>
          <a:xfrm>
            <a:off x="457200" y="76200"/>
            <a:ext cx="8229600" cy="990600"/>
          </a:xfrm>
        </p:spPr>
        <p:txBody>
          <a:bodyPr>
            <a:normAutofit fontScale="90000"/>
          </a:bodyPr>
          <a:lstStyle/>
          <a:p>
            <a:r>
              <a:rPr lang="en-US" dirty="0"/>
              <a:t>Response to TKI therapy and stopping therapy</a:t>
            </a:r>
            <a:endParaRPr lang="en-GB" dirty="0"/>
          </a:p>
        </p:txBody>
      </p:sp>
      <p:sp>
        <p:nvSpPr>
          <p:cNvPr id="3" name="Content Placeholder 2">
            <a:extLst>
              <a:ext uri="{FF2B5EF4-FFF2-40B4-BE49-F238E27FC236}">
                <a16:creationId xmlns:a16="http://schemas.microsoft.com/office/drawing/2014/main" id="{14CC450F-06C5-483C-A133-27B823AC7FBA}"/>
              </a:ext>
            </a:extLst>
          </p:cNvPr>
          <p:cNvSpPr>
            <a:spLocks noGrp="1"/>
          </p:cNvSpPr>
          <p:nvPr>
            <p:ph idx="1"/>
          </p:nvPr>
        </p:nvSpPr>
        <p:spPr>
          <a:xfrm>
            <a:off x="457200" y="1295400"/>
            <a:ext cx="8229600" cy="4830763"/>
          </a:xfrm>
        </p:spPr>
        <p:txBody>
          <a:bodyPr>
            <a:normAutofit fontScale="92500" lnSpcReduction="20000"/>
          </a:bodyPr>
          <a:lstStyle/>
          <a:p>
            <a:r>
              <a:rPr lang="en-GB" dirty="0"/>
              <a:t>TKI therapy is highly effective and after 5 years of treatment the progression-free survival is 85–90%, with overall survival over 90%. </a:t>
            </a:r>
          </a:p>
          <a:p>
            <a:r>
              <a:rPr lang="en-GB" dirty="0"/>
              <a:t>For patients becoming BCR-ABL1 transcript negative, about 60% will remain negative on stopping TKI therapy or remain in remission with a stable low level of the transcripts, and these patients are likely to be cured. </a:t>
            </a:r>
          </a:p>
          <a:p>
            <a:r>
              <a:rPr lang="en-GB" dirty="0"/>
              <a:t>For those who do become BCR-ABL1 positive again after stopping with a rising level of transcripts, treatment with the TKI will usually result in restoration of disease control. </a:t>
            </a:r>
          </a:p>
        </p:txBody>
      </p:sp>
    </p:spTree>
    <p:extLst>
      <p:ext uri="{BB962C8B-B14F-4D97-AF65-F5344CB8AC3E}">
        <p14:creationId xmlns:p14="http://schemas.microsoft.com/office/powerpoint/2010/main" val="1635475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901CE-6BC6-4AA0-8432-9D139DE48CE7}"/>
              </a:ext>
            </a:extLst>
          </p:cNvPr>
          <p:cNvSpPr>
            <a:spLocks noGrp="1"/>
          </p:cNvSpPr>
          <p:nvPr>
            <p:ph type="title"/>
          </p:nvPr>
        </p:nvSpPr>
        <p:spPr/>
        <p:txBody>
          <a:bodyPr/>
          <a:lstStyle/>
          <a:p>
            <a:r>
              <a:rPr lang="en-US" dirty="0"/>
              <a:t>Stem cell transplantation</a:t>
            </a:r>
            <a:endParaRPr lang="en-GB" dirty="0"/>
          </a:p>
        </p:txBody>
      </p:sp>
      <p:sp>
        <p:nvSpPr>
          <p:cNvPr id="3" name="Content Placeholder 2">
            <a:extLst>
              <a:ext uri="{FF2B5EF4-FFF2-40B4-BE49-F238E27FC236}">
                <a16:creationId xmlns:a16="http://schemas.microsoft.com/office/drawing/2014/main" id="{C23A1980-37B2-4523-898B-3298C38A4435}"/>
              </a:ext>
            </a:extLst>
          </p:cNvPr>
          <p:cNvSpPr>
            <a:spLocks noGrp="1"/>
          </p:cNvSpPr>
          <p:nvPr>
            <p:ph idx="1"/>
          </p:nvPr>
        </p:nvSpPr>
        <p:spPr/>
        <p:txBody>
          <a:bodyPr>
            <a:normAutofit fontScale="92500" lnSpcReduction="20000"/>
          </a:bodyPr>
          <a:lstStyle/>
          <a:p>
            <a:r>
              <a:rPr lang="en-GB" dirty="0"/>
              <a:t>Allogeneic SCT is a potentially curative treatment for CML, but because of the risks associated with the procedure, it is usually reserved for TKI failures or patients presenting in accelerated or acute phases. </a:t>
            </a:r>
          </a:p>
          <a:p>
            <a:r>
              <a:rPr lang="en-GB" dirty="0"/>
              <a:t>The results are, however, better when it is performed in chronic rather than these later phases. </a:t>
            </a:r>
          </a:p>
          <a:p>
            <a:r>
              <a:rPr lang="en-GB" dirty="0"/>
              <a:t>The 5-year survival is approximately 50–70%. </a:t>
            </a:r>
          </a:p>
          <a:p>
            <a:r>
              <a:rPr lang="en-GB" dirty="0"/>
              <a:t>Relapse of CML after the transplant is a significant problem</a:t>
            </a:r>
          </a:p>
        </p:txBody>
      </p:sp>
    </p:spTree>
    <p:extLst>
      <p:ext uri="{BB962C8B-B14F-4D97-AF65-F5344CB8AC3E}">
        <p14:creationId xmlns:p14="http://schemas.microsoft.com/office/powerpoint/2010/main" val="4206845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04800"/>
            <a:ext cx="7086600" cy="6248400"/>
          </a:xfrm>
          <a:prstGeom prst="rect">
            <a:avLst/>
          </a:prstGeom>
        </p:spPr>
      </p:pic>
    </p:spTree>
    <p:extLst>
      <p:ext uri="{BB962C8B-B14F-4D97-AF65-F5344CB8AC3E}">
        <p14:creationId xmlns:p14="http://schemas.microsoft.com/office/powerpoint/2010/main" val="3340463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5757-4138-4D24-9579-1EA632C8A504}"/>
              </a:ext>
            </a:extLst>
          </p:cNvPr>
          <p:cNvSpPr>
            <a:spLocks noGrp="1"/>
          </p:cNvSpPr>
          <p:nvPr>
            <p:ph type="title"/>
          </p:nvPr>
        </p:nvSpPr>
        <p:spPr>
          <a:xfrm>
            <a:off x="457200" y="76200"/>
            <a:ext cx="8229600" cy="762000"/>
          </a:xfrm>
        </p:spPr>
        <p:txBody>
          <a:bodyPr>
            <a:normAutofit fontScale="90000"/>
          </a:bodyPr>
          <a:lstStyle/>
          <a:p>
            <a:r>
              <a:rPr lang="en-US" dirty="0"/>
              <a:t>Accelerated phase disease and blast transformation - 2</a:t>
            </a:r>
            <a:endParaRPr lang="en-GB" dirty="0"/>
          </a:p>
        </p:txBody>
      </p:sp>
      <p:sp>
        <p:nvSpPr>
          <p:cNvPr id="3" name="Content Placeholder 2">
            <a:extLst>
              <a:ext uri="{FF2B5EF4-FFF2-40B4-BE49-F238E27FC236}">
                <a16:creationId xmlns:a16="http://schemas.microsoft.com/office/drawing/2014/main" id="{5A23532D-AF14-4A55-931A-72668B158BEC}"/>
              </a:ext>
            </a:extLst>
          </p:cNvPr>
          <p:cNvSpPr>
            <a:spLocks noGrp="1"/>
          </p:cNvSpPr>
          <p:nvPr>
            <p:ph idx="1"/>
          </p:nvPr>
        </p:nvSpPr>
        <p:spPr>
          <a:xfrm>
            <a:off x="457200" y="1143000"/>
            <a:ext cx="8229600" cy="5486400"/>
          </a:xfrm>
        </p:spPr>
        <p:txBody>
          <a:bodyPr>
            <a:normAutofit fontScale="85000" lnSpcReduction="20000"/>
          </a:bodyPr>
          <a:lstStyle/>
          <a:p>
            <a:r>
              <a:rPr lang="en-GB" dirty="0"/>
              <a:t>Acute transformation (greater than 20% blasts in blood or marrow, either lymphoblasts or myeloblasts) may occur rapidly over days or weeks. </a:t>
            </a:r>
          </a:p>
          <a:p>
            <a:r>
              <a:rPr lang="en-GB" dirty="0"/>
              <a:t>More commonly there is an accelerated phase with anaemia, thrombocytopenia (platelets less than 100 × 10⁹/L), increase in blood basophils to greater than 20% or marrow blast cells 10–19% with blast cells in the blood. </a:t>
            </a:r>
          </a:p>
          <a:p>
            <a:r>
              <a:rPr lang="en-GB" dirty="0"/>
              <a:t>The spleen may be enlarged despite control of the blood count and the marrow may be fibrotic. </a:t>
            </a:r>
          </a:p>
          <a:p>
            <a:r>
              <a:rPr lang="en-GB" dirty="0"/>
              <a:t>New clonal chromosomal or molecular abnormalities may appear. </a:t>
            </a:r>
          </a:p>
          <a:p>
            <a:r>
              <a:rPr lang="en-GB" dirty="0"/>
              <a:t>The patient may be in this phase for several months, during which the disease is less easy to control than in the chronic phase. </a:t>
            </a:r>
          </a:p>
        </p:txBody>
      </p:sp>
    </p:spTree>
    <p:extLst>
      <p:ext uri="{BB962C8B-B14F-4D97-AF65-F5344CB8AC3E}">
        <p14:creationId xmlns:p14="http://schemas.microsoft.com/office/powerpoint/2010/main" val="1233896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762000"/>
            <a:ext cx="5486400" cy="4953000"/>
          </a:xfrm>
          <a:prstGeom prst="rect">
            <a:avLst/>
          </a:prstGeom>
        </p:spPr>
      </p:pic>
    </p:spTree>
    <p:extLst>
      <p:ext uri="{BB962C8B-B14F-4D97-AF65-F5344CB8AC3E}">
        <p14:creationId xmlns:p14="http://schemas.microsoft.com/office/powerpoint/2010/main" val="3192296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F832-A96D-4745-AEDD-A008D646CC04}"/>
              </a:ext>
            </a:extLst>
          </p:cNvPr>
          <p:cNvSpPr>
            <a:spLocks noGrp="1"/>
          </p:cNvSpPr>
          <p:nvPr>
            <p:ph type="title"/>
          </p:nvPr>
        </p:nvSpPr>
        <p:spPr>
          <a:xfrm>
            <a:off x="457200" y="76200"/>
            <a:ext cx="8229600" cy="1143000"/>
          </a:xfrm>
        </p:spPr>
        <p:txBody>
          <a:bodyPr>
            <a:normAutofit fontScale="90000"/>
          </a:bodyPr>
          <a:lstStyle/>
          <a:p>
            <a:r>
              <a:rPr lang="en-US" dirty="0"/>
              <a:t>Accelerated phase disease and blast transformation - 2</a:t>
            </a:r>
            <a:endParaRPr lang="en-GB" dirty="0"/>
          </a:p>
        </p:txBody>
      </p:sp>
      <p:sp>
        <p:nvSpPr>
          <p:cNvPr id="3" name="Content Placeholder 2">
            <a:extLst>
              <a:ext uri="{FF2B5EF4-FFF2-40B4-BE49-F238E27FC236}">
                <a16:creationId xmlns:a16="http://schemas.microsoft.com/office/drawing/2014/main" id="{6B290909-4D50-416F-AFC5-08ACC28CEA50}"/>
              </a:ext>
            </a:extLst>
          </p:cNvPr>
          <p:cNvSpPr>
            <a:spLocks noGrp="1"/>
          </p:cNvSpPr>
          <p:nvPr>
            <p:ph idx="1"/>
          </p:nvPr>
        </p:nvSpPr>
        <p:spPr/>
        <p:txBody>
          <a:bodyPr>
            <a:normAutofit fontScale="77500" lnSpcReduction="20000"/>
          </a:bodyPr>
          <a:lstStyle/>
          <a:p>
            <a:r>
              <a:rPr lang="en-GB" dirty="0"/>
              <a:t>In approximately one-fifth of cases of acute transformation this is lymphoblastic and patients may be treated in a similar way to ALL, with a number of patients returning to the chronic phase for months or even a year or two. </a:t>
            </a:r>
          </a:p>
          <a:p>
            <a:r>
              <a:rPr lang="en-GB" dirty="0"/>
              <a:t>In the majority, transformation is into acute myeloid leukaemia or mixed types. </a:t>
            </a:r>
          </a:p>
          <a:p>
            <a:r>
              <a:rPr lang="en-GB" dirty="0"/>
              <a:t>These are more difficult to treat and survival is rare beyond 1 year without SCT. </a:t>
            </a:r>
          </a:p>
          <a:p>
            <a:r>
              <a:rPr lang="en-GB" dirty="0"/>
              <a:t>TKIs are valuable in the management of </a:t>
            </a:r>
            <a:r>
              <a:rPr lang="en-GB" dirty="0" err="1"/>
              <a:t>blastic</a:t>
            </a:r>
            <a:r>
              <a:rPr lang="en-GB" dirty="0"/>
              <a:t> transformation, but resistance to treatment usually occurs within a few weeks. </a:t>
            </a:r>
          </a:p>
          <a:p>
            <a:r>
              <a:rPr lang="en-GB" dirty="0"/>
              <a:t>Allogeneic SCT is a valuable option where possible. </a:t>
            </a:r>
          </a:p>
          <a:p>
            <a:endParaRPr lang="en-GB" dirty="0"/>
          </a:p>
        </p:txBody>
      </p:sp>
    </p:spTree>
    <p:extLst>
      <p:ext uri="{BB962C8B-B14F-4D97-AF65-F5344CB8AC3E}">
        <p14:creationId xmlns:p14="http://schemas.microsoft.com/office/powerpoint/2010/main" val="588405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4840-72E0-411C-8F5E-4DED23EDF9B8}"/>
              </a:ext>
            </a:extLst>
          </p:cNvPr>
          <p:cNvSpPr>
            <a:spLocks noGrp="1"/>
          </p:cNvSpPr>
          <p:nvPr>
            <p:ph type="ctrTitle"/>
          </p:nvPr>
        </p:nvSpPr>
        <p:spPr/>
        <p:txBody>
          <a:bodyPr/>
          <a:lstStyle/>
          <a:p>
            <a:r>
              <a:rPr lang="en-US" dirty="0"/>
              <a:t>End of presentation</a:t>
            </a:r>
            <a:endParaRPr lang="en-GB" dirty="0"/>
          </a:p>
        </p:txBody>
      </p:sp>
      <p:sp>
        <p:nvSpPr>
          <p:cNvPr id="3" name="Subtitle 2">
            <a:extLst>
              <a:ext uri="{FF2B5EF4-FFF2-40B4-BE49-F238E27FC236}">
                <a16:creationId xmlns:a16="http://schemas.microsoft.com/office/drawing/2014/main" id="{7E7B7DB0-D643-479E-A23C-ADD9343C04B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5629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C8BA-DA60-410F-B44C-7F57E596F134}"/>
              </a:ext>
            </a:extLst>
          </p:cNvPr>
          <p:cNvSpPr>
            <a:spLocks noGrp="1"/>
          </p:cNvSpPr>
          <p:nvPr>
            <p:ph type="title"/>
          </p:nvPr>
        </p:nvSpPr>
        <p:spPr>
          <a:xfrm>
            <a:off x="457200" y="152400"/>
            <a:ext cx="8229600" cy="838200"/>
          </a:xfrm>
        </p:spPr>
        <p:txBody>
          <a:bodyPr/>
          <a:lstStyle/>
          <a:p>
            <a:r>
              <a:rPr lang="en-US" dirty="0"/>
              <a:t>Pathogenesis - 1</a:t>
            </a:r>
            <a:endParaRPr lang="en-GB" dirty="0"/>
          </a:p>
        </p:txBody>
      </p:sp>
      <p:sp>
        <p:nvSpPr>
          <p:cNvPr id="3" name="Content Placeholder 2">
            <a:extLst>
              <a:ext uri="{FF2B5EF4-FFF2-40B4-BE49-F238E27FC236}">
                <a16:creationId xmlns:a16="http://schemas.microsoft.com/office/drawing/2014/main" id="{4C7C15F5-1E04-4A2C-A257-53AA4DFB5BF1}"/>
              </a:ext>
            </a:extLst>
          </p:cNvPr>
          <p:cNvSpPr>
            <a:spLocks noGrp="1"/>
          </p:cNvSpPr>
          <p:nvPr>
            <p:ph idx="1"/>
          </p:nvPr>
        </p:nvSpPr>
        <p:spPr>
          <a:xfrm>
            <a:off x="457200" y="1295400"/>
            <a:ext cx="8229600" cy="5029200"/>
          </a:xfrm>
        </p:spPr>
        <p:txBody>
          <a:bodyPr>
            <a:normAutofit fontScale="77500" lnSpcReduction="20000"/>
          </a:bodyPr>
          <a:lstStyle/>
          <a:p>
            <a:r>
              <a:rPr lang="en-GB" dirty="0"/>
              <a:t>The AML genome contains an average of about 10 mutations within protein-coding genes in each case, among the smallest number of any adult cancer. </a:t>
            </a:r>
          </a:p>
          <a:p>
            <a:r>
              <a:rPr lang="en-GB" dirty="0"/>
              <a:t>Many AML ‘driver mutations’ promoting clonal expansion have been identified, with the most common being within FLT3, NPM1 and DNMT3A. </a:t>
            </a:r>
          </a:p>
          <a:p>
            <a:r>
              <a:rPr lang="en-GB" dirty="0"/>
              <a:t>Some other mutations, e.g. of ASXL1 or mutations in splicing-associated genes, are frequent in myelodysplastic syndromes (MDS) and when found in AML suggest that it is secondary to MDS, which may not have been recognized clinically. </a:t>
            </a:r>
          </a:p>
          <a:p>
            <a:r>
              <a:rPr lang="en-GB" dirty="0"/>
              <a:t>The mutations usually occur on only one of the two alleles for the gene and, depending on the gene, may be ‘loss of function’, ‘gain of function’ or ‘</a:t>
            </a:r>
            <a:r>
              <a:rPr lang="en-GB" dirty="0" err="1"/>
              <a:t>neomorphic</a:t>
            </a:r>
            <a:r>
              <a:rPr lang="en-GB" dirty="0"/>
              <a:t>’ (i.e. conferring a novel function). </a:t>
            </a:r>
          </a:p>
          <a:p>
            <a:endParaRPr lang="en-GB" dirty="0"/>
          </a:p>
        </p:txBody>
      </p:sp>
    </p:spTree>
    <p:extLst>
      <p:ext uri="{BB962C8B-B14F-4D97-AF65-F5344CB8AC3E}">
        <p14:creationId xmlns:p14="http://schemas.microsoft.com/office/powerpoint/2010/main" val="172681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C6B9-F322-4CB9-AC41-81F59B6C538D}"/>
              </a:ext>
            </a:extLst>
          </p:cNvPr>
          <p:cNvSpPr>
            <a:spLocks noGrp="1"/>
          </p:cNvSpPr>
          <p:nvPr>
            <p:ph type="title"/>
          </p:nvPr>
        </p:nvSpPr>
        <p:spPr>
          <a:xfrm>
            <a:off x="457200" y="76200"/>
            <a:ext cx="8229600" cy="838200"/>
          </a:xfrm>
        </p:spPr>
        <p:txBody>
          <a:bodyPr>
            <a:normAutofit/>
          </a:bodyPr>
          <a:lstStyle/>
          <a:p>
            <a:r>
              <a:rPr lang="en-US" dirty="0"/>
              <a:t>Pathogenesis - 2</a:t>
            </a:r>
            <a:endParaRPr lang="en-GB" dirty="0"/>
          </a:p>
        </p:txBody>
      </p:sp>
      <p:sp>
        <p:nvSpPr>
          <p:cNvPr id="3" name="Content Placeholder 2">
            <a:extLst>
              <a:ext uri="{FF2B5EF4-FFF2-40B4-BE49-F238E27FC236}">
                <a16:creationId xmlns:a16="http://schemas.microsoft.com/office/drawing/2014/main" id="{09484E1B-8E38-4F11-8DF3-E71800DEDECC}"/>
              </a:ext>
            </a:extLst>
          </p:cNvPr>
          <p:cNvSpPr>
            <a:spLocks noGrp="1"/>
          </p:cNvSpPr>
          <p:nvPr>
            <p:ph idx="1"/>
          </p:nvPr>
        </p:nvSpPr>
        <p:spPr>
          <a:xfrm>
            <a:off x="457200" y="990600"/>
            <a:ext cx="8229600" cy="5867400"/>
          </a:xfrm>
        </p:spPr>
        <p:txBody>
          <a:bodyPr>
            <a:normAutofit fontScale="77500" lnSpcReduction="20000"/>
          </a:bodyPr>
          <a:lstStyle/>
          <a:p>
            <a:r>
              <a:rPr lang="en-GB" dirty="0"/>
              <a:t>Some AML cases are characterized by a gene-fusion event, which usually arises from translocations, with the most common being PML-RARA, CBFB-MYH11 and RUNX1-RUNX1T1, which are found in around 15%, 12% and 8% of cases, respectively. </a:t>
            </a:r>
          </a:p>
          <a:p>
            <a:r>
              <a:rPr lang="en-GB" dirty="0"/>
              <a:t>Mutations of genes DNMT3A, TET2, ASXL1 and less commonly IDH1, IDH2, TP53 or spliceosome genes may be found in the blood cells of healthy subjects, especially after age 60 years (age-related clonal haemopoiesis or clonal haemopoiesis of indeterminate potential). </a:t>
            </a:r>
          </a:p>
          <a:p>
            <a:r>
              <a:rPr lang="en-GB" dirty="0"/>
              <a:t>Patients with these mutations can develop AML, which may present many years later. </a:t>
            </a:r>
          </a:p>
          <a:p>
            <a:r>
              <a:rPr lang="en-GB" dirty="0"/>
              <a:t>The likelihood of AML development is higher in those with IDH1, IDH2, TP53 or spliceosome gene mutations, more than one mutation, high mutation allele burden, or an elevated red cell distribution width. </a:t>
            </a:r>
          </a:p>
        </p:txBody>
      </p:sp>
    </p:spTree>
    <p:extLst>
      <p:ext uri="{BB962C8B-B14F-4D97-AF65-F5344CB8AC3E}">
        <p14:creationId xmlns:p14="http://schemas.microsoft.com/office/powerpoint/2010/main" val="124975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70F57-FA38-428D-9582-96464287413B}"/>
              </a:ext>
            </a:extLst>
          </p:cNvPr>
          <p:cNvSpPr>
            <a:spLocks noGrp="1"/>
          </p:cNvSpPr>
          <p:nvPr>
            <p:ph type="title"/>
          </p:nvPr>
        </p:nvSpPr>
        <p:spPr/>
        <p:txBody>
          <a:bodyPr/>
          <a:lstStyle/>
          <a:p>
            <a:r>
              <a:rPr lang="en-US" dirty="0"/>
              <a:t>Incidence </a:t>
            </a:r>
            <a:endParaRPr lang="en-GB" dirty="0"/>
          </a:p>
        </p:txBody>
      </p:sp>
      <p:sp>
        <p:nvSpPr>
          <p:cNvPr id="3" name="Content Placeholder 2">
            <a:extLst>
              <a:ext uri="{FF2B5EF4-FFF2-40B4-BE49-F238E27FC236}">
                <a16:creationId xmlns:a16="http://schemas.microsoft.com/office/drawing/2014/main" id="{30568E09-2485-46B0-82FA-E8E1870236C9}"/>
              </a:ext>
            </a:extLst>
          </p:cNvPr>
          <p:cNvSpPr>
            <a:spLocks noGrp="1"/>
          </p:cNvSpPr>
          <p:nvPr>
            <p:ph idx="1"/>
          </p:nvPr>
        </p:nvSpPr>
        <p:spPr/>
        <p:txBody>
          <a:bodyPr>
            <a:normAutofit lnSpcReduction="10000"/>
          </a:bodyPr>
          <a:lstStyle/>
          <a:p>
            <a:r>
              <a:rPr lang="en-GB" dirty="0"/>
              <a:t>AML is the most common form of acute leukaemia in adults and becomes increasingly common with age, with a median onset of 65 years. </a:t>
            </a:r>
          </a:p>
          <a:p>
            <a:r>
              <a:rPr lang="en-GB" dirty="0"/>
              <a:t>It forms only a minor fraction (10–15%) of the </a:t>
            </a:r>
            <a:r>
              <a:rPr lang="en-GB" dirty="0" err="1"/>
              <a:t>leukaemias</a:t>
            </a:r>
            <a:r>
              <a:rPr lang="en-GB" dirty="0"/>
              <a:t> in childhood. </a:t>
            </a:r>
          </a:p>
          <a:p>
            <a:r>
              <a:rPr lang="en-GB" dirty="0"/>
              <a:t>Cytogenetic and molecular abnormalities and response to initial treatment have a major influence on prognosis.</a:t>
            </a:r>
          </a:p>
          <a:p>
            <a:endParaRPr lang="en-GB" dirty="0"/>
          </a:p>
        </p:txBody>
      </p:sp>
    </p:spTree>
    <p:extLst>
      <p:ext uri="{BB962C8B-B14F-4D97-AF65-F5344CB8AC3E}">
        <p14:creationId xmlns:p14="http://schemas.microsoft.com/office/powerpoint/2010/main" val="135787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10CB9D-A4DC-4997-822C-7373A24F22DB}"/>
              </a:ext>
            </a:extLst>
          </p:cNvPr>
          <p:cNvPicPr>
            <a:picLocks noChangeAspect="1"/>
          </p:cNvPicPr>
          <p:nvPr/>
        </p:nvPicPr>
        <p:blipFill>
          <a:blip r:embed="rId2"/>
          <a:stretch>
            <a:fillRect/>
          </a:stretch>
        </p:blipFill>
        <p:spPr>
          <a:xfrm>
            <a:off x="2902395" y="0"/>
            <a:ext cx="3339210" cy="6858000"/>
          </a:xfrm>
          <a:prstGeom prst="rect">
            <a:avLst/>
          </a:prstGeom>
        </p:spPr>
      </p:pic>
    </p:spTree>
    <p:extLst>
      <p:ext uri="{BB962C8B-B14F-4D97-AF65-F5344CB8AC3E}">
        <p14:creationId xmlns:p14="http://schemas.microsoft.com/office/powerpoint/2010/main" val="2626724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3078</Words>
  <Application>Microsoft Office PowerPoint</Application>
  <PresentationFormat>On-screen Show (4:3)</PresentationFormat>
  <Paragraphs>192</Paragraphs>
  <Slides>58</Slides>
  <Notes>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58</vt:i4>
      </vt:variant>
    </vt:vector>
  </HeadingPairs>
  <TitlesOfParts>
    <vt:vector size="69" baseType="lpstr">
      <vt:lpstr>Arial</vt:lpstr>
      <vt:lpstr>Calibri</vt:lpstr>
      <vt:lpstr>Wingdings</vt:lpstr>
      <vt:lpstr>Office Theme</vt:lpstr>
      <vt:lpstr>1_Office Theme</vt:lpstr>
      <vt:lpstr>2_Office Theme</vt:lpstr>
      <vt:lpstr>3_Office Theme</vt:lpstr>
      <vt:lpstr>4_Office Theme</vt:lpstr>
      <vt:lpstr>6_Office Theme</vt:lpstr>
      <vt:lpstr>7_Office Theme</vt:lpstr>
      <vt:lpstr>8_Office Theme</vt:lpstr>
      <vt:lpstr>MYELOID LEUKAEMIAS</vt:lpstr>
      <vt:lpstr>Introduction</vt:lpstr>
      <vt:lpstr>Classification of leukaemia</vt:lpstr>
      <vt:lpstr>Diagnosis of acute leukaemia</vt:lpstr>
      <vt:lpstr>ACUTE MYELOID LEUKAEMIA (AML)</vt:lpstr>
      <vt:lpstr>Pathogenesis - 1</vt:lpstr>
      <vt:lpstr>Pathogenesis - 2</vt:lpstr>
      <vt:lpstr>Incidence </vt:lpstr>
      <vt:lpstr>PowerPoint Presentation</vt:lpstr>
      <vt:lpstr>PowerPoint Presentation</vt:lpstr>
      <vt:lpstr>PowerPoint Presentation</vt:lpstr>
      <vt:lpstr>PowerPoint Presentation</vt:lpstr>
      <vt:lpstr>Classification of AML</vt:lpstr>
      <vt:lpstr>Classification of AML cont…</vt:lpstr>
      <vt:lpstr>Classification of AML cont…</vt:lpstr>
      <vt:lpstr>Clinical features</vt:lpstr>
      <vt:lpstr>Investigations </vt:lpstr>
      <vt:lpstr>PowerPoint Presentation</vt:lpstr>
      <vt:lpstr>PowerPoint Presentation</vt:lpstr>
      <vt:lpstr>PowerPoint Presentation</vt:lpstr>
      <vt:lpstr>Treatment </vt:lpstr>
      <vt:lpstr>Specific therapy for AML</vt:lpstr>
      <vt:lpstr>PowerPoint Presentation</vt:lpstr>
      <vt:lpstr>PowerPoint Presentation</vt:lpstr>
      <vt:lpstr>PowerPoint Presentation</vt:lpstr>
      <vt:lpstr>PowerPoint Presentation</vt:lpstr>
      <vt:lpstr>Prognosis and treatment stratification</vt:lpstr>
      <vt:lpstr>PowerPoint Presentation</vt:lpstr>
      <vt:lpstr>Monitoring of minimal residual disease</vt:lpstr>
      <vt:lpstr>PowerPoint Presentation</vt:lpstr>
      <vt:lpstr>Stem cell transplantation</vt:lpstr>
      <vt:lpstr>Treatment of replapse</vt:lpstr>
      <vt:lpstr>Patients over 70 years old</vt:lpstr>
      <vt:lpstr>Outcome </vt:lpstr>
      <vt:lpstr>PowerPoint Presentation</vt:lpstr>
      <vt:lpstr>CHRONIC MYELOID LEUKAEMIA</vt:lpstr>
      <vt:lpstr>Introduction</vt:lpstr>
      <vt:lpstr>PowerPoint Presentation</vt:lpstr>
      <vt:lpstr>Pathogenesis </vt:lpstr>
      <vt:lpstr>PowerPoint Presentation</vt:lpstr>
      <vt:lpstr>Clinical features</vt:lpstr>
      <vt:lpstr>Laboratory findings</vt:lpstr>
      <vt:lpstr>PowerPoint Presentation</vt:lpstr>
      <vt:lpstr>PowerPoint Presentation</vt:lpstr>
      <vt:lpstr>Prognostic scores (stages)</vt:lpstr>
      <vt:lpstr>Treatment </vt:lpstr>
      <vt:lpstr>Treatment of chronic phase</vt:lpstr>
      <vt:lpstr>PowerPoint Presentation</vt:lpstr>
      <vt:lpstr>PowerPoint Presentation</vt:lpstr>
      <vt:lpstr>Monitoring of response to imatinib</vt:lpstr>
      <vt:lpstr>PowerPoint Presentation</vt:lpstr>
      <vt:lpstr>Response to TKI therapy and stopping therapy</vt:lpstr>
      <vt:lpstr>Stem cell transplantation</vt:lpstr>
      <vt:lpstr>PowerPoint Presentation</vt:lpstr>
      <vt:lpstr>Accelerated phase disease and blast transformation - 2</vt:lpstr>
      <vt:lpstr>PowerPoint Presentation</vt:lpstr>
      <vt:lpstr>Accelerated phase disease and blast transformation - 2</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MYELOID LEUKAEMIAS</dc:title>
  <dc:creator>Margaret S Mazhamo</dc:creator>
  <cp:lastModifiedBy>Sumbukeni Kowa</cp:lastModifiedBy>
  <cp:revision>28</cp:revision>
  <dcterms:created xsi:type="dcterms:W3CDTF">2015-03-14T09:33:29Z</dcterms:created>
  <dcterms:modified xsi:type="dcterms:W3CDTF">2023-08-09T01:49:51Z</dcterms:modified>
</cp:coreProperties>
</file>