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77" r:id="rId6"/>
    <p:sldId id="261" r:id="rId7"/>
    <p:sldId id="278" r:id="rId8"/>
    <p:sldId id="280" r:id="rId9"/>
    <p:sldId id="262" r:id="rId10"/>
    <p:sldId id="264" r:id="rId11"/>
    <p:sldId id="265" r:id="rId12"/>
    <p:sldId id="279" r:id="rId13"/>
    <p:sldId id="266" r:id="rId14"/>
    <p:sldId id="281" r:id="rId15"/>
    <p:sldId id="282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92F8B-127E-4B6B-A56D-D49FA02AB65B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D28-9960-4EDD-A567-17300FDF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5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thrombotic thrombocytopenic purpura</a:t>
            </a:r>
          </a:p>
          <a:p>
            <a:pPr marL="457200" lvl="1" indent="0">
              <a:buNone/>
            </a:pPr>
            <a:r>
              <a:rPr lang="en-US" dirty="0" smtClean="0"/>
              <a:t> haemolytic uraemic syndrome,</a:t>
            </a:r>
          </a:p>
          <a:p>
            <a:pPr marL="457200" lvl="1" indent="0">
              <a:buNone/>
            </a:pPr>
            <a:r>
              <a:rPr lang="en-US" dirty="0" smtClean="0"/>
              <a:t>widespread adenocarcinoma</a:t>
            </a:r>
          </a:p>
          <a:p>
            <a:pPr marL="457200" lvl="1" indent="0">
              <a:buNone/>
            </a:pPr>
            <a:r>
              <a:rPr lang="en-US" dirty="0" smtClean="0"/>
              <a:t> malignant hypertension</a:t>
            </a:r>
          </a:p>
          <a:p>
            <a:pPr marL="457200" lvl="1" indent="0">
              <a:buNone/>
            </a:pPr>
            <a:r>
              <a:rPr lang="en-US" dirty="0" smtClean="0"/>
              <a:t> preeclampsia</a:t>
            </a:r>
          </a:p>
          <a:p>
            <a:pPr marL="457200" lvl="1" indent="0">
              <a:buNone/>
            </a:pPr>
            <a:r>
              <a:rPr lang="en-US" dirty="0" smtClean="0"/>
              <a:t> meningococcal septicaemia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5BC8A-D199-4499-A7DE-2AD7D17E91F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93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E701-4F87-4593-B6B9-859E458FB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DAC-86B4-4C3E-85BF-AA3E31E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2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E701-4F87-4593-B6B9-859E458FB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DAC-86B4-4C3E-85BF-AA3E31E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3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E701-4F87-4593-B6B9-859E458FB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DAC-86B4-4C3E-85BF-AA3E31E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6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E701-4F87-4593-B6B9-859E458FB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DAC-86B4-4C3E-85BF-AA3E31E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1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E701-4F87-4593-B6B9-859E458FB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DAC-86B4-4C3E-85BF-AA3E31E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3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E701-4F87-4593-B6B9-859E458FB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DAC-86B4-4C3E-85BF-AA3E31E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9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E701-4F87-4593-B6B9-859E458FB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DAC-86B4-4C3E-85BF-AA3E31E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E701-4F87-4593-B6B9-859E458FB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DAC-86B4-4C3E-85BF-AA3E31E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7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E701-4F87-4593-B6B9-859E458FB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DAC-86B4-4C3E-85BF-AA3E31E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6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E701-4F87-4593-B6B9-859E458FB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DAC-86B4-4C3E-85BF-AA3E31E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8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E701-4F87-4593-B6B9-859E458FB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DAC-86B4-4C3E-85BF-AA3E31E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CE701-4F87-4593-B6B9-859E458FB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90DAC-86B4-4C3E-85BF-AA3E31E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4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1825"/>
            <a:ext cx="7772400" cy="2820474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Haematology</a:t>
            </a:r>
            <a:r>
              <a:rPr lang="en-US" sz="4800" dirty="0">
                <a:latin typeface="Arial Black" panose="020B0A04020102020204" pitchFamily="34" charset="0"/>
              </a:rPr>
              <a:t/>
            </a:r>
            <a:br>
              <a:rPr lang="en-US" sz="4800" dirty="0">
                <a:latin typeface="Arial Black" panose="020B0A04020102020204" pitchFamily="34" charset="0"/>
              </a:rPr>
            </a:br>
            <a:r>
              <a:rPr lang="en-US" sz="4800" dirty="0" smtClean="0">
                <a:latin typeface="Arial Black" panose="020B0A04020102020204" pitchFamily="34" charset="0"/>
              </a:rPr>
              <a:t>Hemolytic </a:t>
            </a:r>
            <a:r>
              <a:rPr lang="en-US" sz="4800" smtClean="0">
                <a:latin typeface="Arial Black" panose="020B0A04020102020204" pitchFamily="34" charset="0"/>
              </a:rPr>
              <a:t>Anaemia 2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829" y="4250033"/>
            <a:ext cx="6007994" cy="2290597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Marah Mubita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University of Zambia,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School of Medicine,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Pathology and Microbiology Dept.</a:t>
            </a:r>
            <a:endParaRPr 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5" y="5232501"/>
            <a:ext cx="857250" cy="130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232501"/>
            <a:ext cx="857250" cy="13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RM AUTOIMMUNE HEMOLYTIC ANEMIA &#10; Most common form of AIHA &#10; Any age although incidence increases after &#10;40yrs &#10; Symp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2" y="518574"/>
            <a:ext cx="7172504" cy="581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7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" y="159065"/>
            <a:ext cx="8989454" cy="935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Cold Autoimmune hemolytic anaemias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2130"/>
            <a:ext cx="7886700" cy="519018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Aka cold agglutinin disease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Has no sex or age predilection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The Abs attaches RBCs </a:t>
            </a:r>
            <a:r>
              <a:rPr lang="en-US" sz="2800" dirty="0"/>
              <a:t>mainly in </a:t>
            </a:r>
            <a:r>
              <a:rPr lang="en-US" sz="2800" dirty="0" smtClean="0"/>
              <a:t>the peripheral </a:t>
            </a:r>
            <a:r>
              <a:rPr lang="en-US" sz="2800" dirty="0"/>
              <a:t>circulation where the blood </a:t>
            </a:r>
            <a:r>
              <a:rPr lang="en-US" sz="2800" dirty="0" smtClean="0"/>
              <a:t>temperature is cooler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 smtClean="0"/>
              <a:t>Ab </a:t>
            </a:r>
            <a:r>
              <a:rPr lang="en-US" sz="2800" dirty="0"/>
              <a:t>is usually IgM and binds to red cells best at </a:t>
            </a:r>
            <a:r>
              <a:rPr lang="en-US" sz="2800" dirty="0" smtClean="0"/>
              <a:t>3-4°C </a:t>
            </a:r>
            <a:r>
              <a:rPr lang="en-US" sz="2800" dirty="0" smtClean="0"/>
              <a:t>but can react up to </a:t>
            </a:r>
            <a:r>
              <a:rPr lang="en-US" sz="2800" dirty="0"/>
              <a:t>30°C 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Both </a:t>
            </a:r>
            <a:r>
              <a:rPr lang="en-US" sz="2800" dirty="0"/>
              <a:t>intra and extravascular haemolysis can </a:t>
            </a:r>
            <a:r>
              <a:rPr lang="en-US" sz="2800" dirty="0" smtClean="0"/>
              <a:t>occur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 smtClean="0"/>
              <a:t>In </a:t>
            </a:r>
            <a:r>
              <a:rPr lang="en-US" sz="2800" dirty="0"/>
              <a:t>nearly all these cold AIHA syndromes the </a:t>
            </a:r>
            <a:r>
              <a:rPr lang="en-US" sz="2800" dirty="0" smtClean="0"/>
              <a:t>antibody is </a:t>
            </a:r>
            <a:r>
              <a:rPr lang="en-US" sz="2800" dirty="0"/>
              <a:t>directed against the </a:t>
            </a:r>
            <a:r>
              <a:rPr lang="en-US" sz="2800" dirty="0" smtClean="0"/>
              <a:t>‘i’ </a:t>
            </a:r>
            <a:r>
              <a:rPr lang="en-US" sz="2800" dirty="0"/>
              <a:t>antigen on the red </a:t>
            </a:r>
            <a:r>
              <a:rPr lang="en-US" sz="2800" dirty="0" smtClean="0"/>
              <a:t>cell surface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499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9094"/>
            <a:ext cx="8229600" cy="58170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May be idiopathic</a:t>
            </a:r>
          </a:p>
          <a:p>
            <a:r>
              <a:rPr lang="en-US" sz="2800" dirty="0" smtClean="0"/>
              <a:t>Can be seen in mycoplasma </a:t>
            </a:r>
            <a:r>
              <a:rPr lang="en-US" sz="2800" dirty="0"/>
              <a:t>pneumoniae or infectious </a:t>
            </a:r>
            <a:r>
              <a:rPr lang="en-US" sz="2800" dirty="0" smtClean="0"/>
              <a:t>mononucleosis</a:t>
            </a:r>
          </a:p>
          <a:p>
            <a:r>
              <a:rPr lang="en-US" sz="2800" dirty="0" smtClean="0"/>
              <a:t>Lymphoproliferative disorders like </a:t>
            </a:r>
            <a:r>
              <a:rPr lang="en-US" sz="2800" dirty="0"/>
              <a:t>leukemia or </a:t>
            </a:r>
            <a:r>
              <a:rPr lang="en-US" sz="2800" dirty="0" smtClean="0"/>
              <a:t>lymphoma may also produce cold agglutinins</a:t>
            </a:r>
          </a:p>
          <a:p>
            <a:r>
              <a:rPr lang="en-US" sz="2800" dirty="0" smtClean="0"/>
              <a:t>Usually DAT positive because of the use of polyspecific antibodies</a:t>
            </a:r>
          </a:p>
          <a:p>
            <a:r>
              <a:rPr lang="en-US" sz="2800" dirty="0" smtClean="0"/>
              <a:t>DAT negative AIHA are very fatal</a:t>
            </a:r>
          </a:p>
          <a:p>
            <a:pPr lvl="1"/>
            <a:r>
              <a:rPr lang="en-US" sz="2400" dirty="0" smtClean="0"/>
              <a:t>Usually IgA/IgM but may respond to steroids</a:t>
            </a:r>
          </a:p>
          <a:p>
            <a:r>
              <a:rPr lang="en-US" sz="2800" dirty="0" smtClean="0"/>
              <a:t>Anaemia usually lower than actual count with false MCV due to agglutination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62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7275"/>
            <a:ext cx="7886700" cy="81136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Clinical features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914401"/>
            <a:ext cx="8615966" cy="540423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Haemolytic anaemia usually chronic and aggravated </a:t>
            </a:r>
            <a:r>
              <a:rPr lang="en-US" sz="2800" dirty="0"/>
              <a:t>by the cold 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Associated with both intravascular and  </a:t>
            </a:r>
            <a:r>
              <a:rPr lang="en-US" sz="2800" dirty="0"/>
              <a:t>haemolysis.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Mild </a:t>
            </a:r>
            <a:r>
              <a:rPr lang="en-US" sz="2800" dirty="0"/>
              <a:t>jaundice and splenomegaly may be present.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Patient </a:t>
            </a:r>
            <a:r>
              <a:rPr lang="en-US" sz="2800" dirty="0"/>
              <a:t>may develop acrocyanosis (purplish </a:t>
            </a:r>
            <a:r>
              <a:rPr lang="en-US" sz="2800" dirty="0" smtClean="0"/>
              <a:t>skin discoloration</a:t>
            </a:r>
            <a:r>
              <a:rPr lang="en-US" sz="2800" dirty="0"/>
              <a:t>) at the tip of the nose, ears, fingers </a:t>
            </a:r>
            <a:r>
              <a:rPr lang="en-US" sz="2800" dirty="0" smtClean="0"/>
              <a:t>and toes Aka known as Raynaud’s phenomenon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Less marked spherocytosis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23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71"/>
            <a:ext cx="8229600" cy="11452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Paroxysmal </a:t>
            </a:r>
            <a:r>
              <a:rPr lang="en-US" dirty="0"/>
              <a:t>Cold </a:t>
            </a:r>
            <a:r>
              <a:rPr lang="en-US" dirty="0" smtClean="0"/>
              <a:t>Haemoglobinuria </a:t>
            </a:r>
            <a:r>
              <a:rPr lang="en-US" dirty="0"/>
              <a:t>(PCH)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2434"/>
            <a:ext cx="8229600" cy="5177307"/>
          </a:xfrm>
        </p:spPr>
        <p:txBody>
          <a:bodyPr>
            <a:normAutofit/>
          </a:bodyPr>
          <a:lstStyle/>
          <a:p>
            <a:r>
              <a:rPr lang="en-US" sz="2800" dirty="0"/>
              <a:t>May be quite common in young </a:t>
            </a:r>
            <a:r>
              <a:rPr lang="en-US" sz="2800" dirty="0" smtClean="0"/>
              <a:t>children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Acute onset of severe hemolysis with </a:t>
            </a:r>
            <a:r>
              <a:rPr lang="en-US" sz="2800" dirty="0" smtClean="0"/>
              <a:t>haemoglobinemia </a:t>
            </a:r>
            <a:r>
              <a:rPr lang="en-US" sz="2800" dirty="0"/>
              <a:t>and </a:t>
            </a:r>
            <a:r>
              <a:rPr lang="en-US" sz="2800" dirty="0" smtClean="0"/>
              <a:t>Haemoglobinuria</a:t>
            </a:r>
          </a:p>
          <a:p>
            <a:r>
              <a:rPr lang="en-US" sz="2800" dirty="0" smtClean="0"/>
              <a:t>Erythrophagocytosis </a:t>
            </a:r>
            <a:r>
              <a:rPr lang="en-US" sz="2800" dirty="0"/>
              <a:t>by neutrophils is common and is </a:t>
            </a:r>
            <a:r>
              <a:rPr lang="en-US" sz="2800" dirty="0" smtClean="0"/>
              <a:t>distinctive</a:t>
            </a:r>
          </a:p>
          <a:p>
            <a:r>
              <a:rPr lang="en-US" sz="2800" dirty="0" smtClean="0"/>
              <a:t>Donath-Landsteiner </a:t>
            </a:r>
            <a:r>
              <a:rPr lang="en-US" sz="2800" dirty="0"/>
              <a:t>test is diagnostic (Anti-P </a:t>
            </a:r>
            <a:r>
              <a:rPr lang="en-US" sz="2800" dirty="0" smtClean="0"/>
              <a:t>antibody)</a:t>
            </a:r>
          </a:p>
          <a:p>
            <a:r>
              <a:rPr lang="en-US" sz="2800" dirty="0" smtClean="0"/>
              <a:t>Patients </a:t>
            </a:r>
            <a:r>
              <a:rPr lang="en-US" sz="2800" dirty="0"/>
              <a:t>have a stormy course but good ultimate </a:t>
            </a:r>
            <a:r>
              <a:rPr lang="en-US" sz="2800" dirty="0" smtClean="0"/>
              <a:t>prognosis</a:t>
            </a:r>
          </a:p>
          <a:p>
            <a:r>
              <a:rPr lang="en-US" sz="2800" dirty="0" smtClean="0"/>
              <a:t>RBCs may be seen Rosetting around neutrophils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83" y="119773"/>
            <a:ext cx="8662735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ARACTERISTICS OF AGGLUTININS &#10;Warm Reacting Ab Cold Reacting Ab &#10; IgG &#10;IgM (rare), IgA(usually &#10;withIgG) &#10; 37˚C &#10; Att...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14870" r="10850"/>
          <a:stretch/>
        </p:blipFill>
        <p:spPr bwMode="auto">
          <a:xfrm>
            <a:off x="927278" y="1326524"/>
            <a:ext cx="6761409" cy="502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7278" y="450760"/>
            <a:ext cx="6761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of agglutinins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5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548"/>
            <a:ext cx="7886700" cy="10901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B. Alloimmune haemolytic anaemias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5" y="1300766"/>
            <a:ext cx="8293995" cy="5151549"/>
          </a:xfrm>
        </p:spPr>
        <p:txBody>
          <a:bodyPr>
            <a:noAutofit/>
          </a:bodyPr>
          <a:lstStyle/>
          <a:p>
            <a:r>
              <a:rPr lang="en-US" sz="2800" dirty="0"/>
              <a:t>In these anaemias, antibody produced by </a:t>
            </a:r>
            <a:r>
              <a:rPr lang="en-US" sz="2800" dirty="0" smtClean="0"/>
              <a:t>one individual </a:t>
            </a:r>
            <a:r>
              <a:rPr lang="en-US" sz="2800" dirty="0"/>
              <a:t>reacts with red cells of another.</a:t>
            </a:r>
          </a:p>
          <a:p>
            <a:r>
              <a:rPr lang="en-US" sz="2800" dirty="0" smtClean="0"/>
              <a:t>Two </a:t>
            </a:r>
            <a:r>
              <a:rPr lang="en-US" sz="2800" dirty="0"/>
              <a:t>important situations are</a:t>
            </a:r>
          </a:p>
          <a:p>
            <a:pPr lvl="1"/>
            <a:r>
              <a:rPr lang="en-US" dirty="0" smtClean="0"/>
              <a:t>Transfusion of </a:t>
            </a:r>
            <a:r>
              <a:rPr lang="en-US" dirty="0"/>
              <a:t>ABO – incompatible blood and</a:t>
            </a:r>
          </a:p>
          <a:p>
            <a:pPr lvl="1"/>
            <a:r>
              <a:rPr lang="en-US" dirty="0" smtClean="0"/>
              <a:t>Rh </a:t>
            </a:r>
            <a:r>
              <a:rPr lang="en-US" dirty="0"/>
              <a:t>disease of the newborn</a:t>
            </a:r>
          </a:p>
          <a:p>
            <a:r>
              <a:rPr lang="en-US" sz="2800" dirty="0" smtClean="0"/>
              <a:t>Allogeneic </a:t>
            </a:r>
            <a:r>
              <a:rPr lang="en-US" sz="2800" dirty="0"/>
              <a:t>transplantation for renal, hepatic, </a:t>
            </a:r>
            <a:r>
              <a:rPr lang="en-US" sz="2800" dirty="0" smtClean="0"/>
              <a:t>cardiac and </a:t>
            </a:r>
            <a:r>
              <a:rPr lang="en-US" sz="2800" dirty="0"/>
              <a:t>bone marrow has led to the recognition </a:t>
            </a:r>
            <a:r>
              <a:rPr lang="en-US" sz="2800" dirty="0" smtClean="0"/>
              <a:t>of hemolytic anaemia from Abs produced by donor </a:t>
            </a:r>
            <a:r>
              <a:rPr lang="en-US" sz="2800" dirty="0"/>
              <a:t>lymphocytes </a:t>
            </a:r>
            <a:r>
              <a:rPr lang="en-US" sz="2800" dirty="0" smtClean="0"/>
              <a:t>present in </a:t>
            </a:r>
            <a:r>
              <a:rPr lang="en-US" sz="2800" dirty="0"/>
              <a:t>the </a:t>
            </a:r>
            <a:r>
              <a:rPr lang="en-US" sz="2800" dirty="0" smtClean="0"/>
              <a:t>allograft</a:t>
            </a:r>
          </a:p>
          <a:p>
            <a:r>
              <a:rPr lang="en-US" sz="2800" dirty="0" smtClean="0"/>
              <a:t>Is a type 2 hypersensitivity reaction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545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204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C. Drug induced hemolytic Anaemia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236374"/>
            <a:ext cx="8667481" cy="539624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Drugs can cause immune haemolytic </a:t>
            </a:r>
            <a:r>
              <a:rPr lang="en-US" sz="2800" dirty="0" smtClean="0"/>
              <a:t>anaemias via </a:t>
            </a:r>
            <a:r>
              <a:rPr lang="en-US" sz="2800" dirty="0"/>
              <a:t>three mechanisms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1) Antibody directed against a drug – red </a:t>
            </a:r>
            <a:r>
              <a:rPr lang="en-US" sz="2800" dirty="0" smtClean="0"/>
              <a:t>cell membrane </a:t>
            </a:r>
            <a:r>
              <a:rPr lang="en-US" sz="2800" dirty="0"/>
              <a:t>complex (e.g. penicillin, ampicillin). </a:t>
            </a:r>
            <a:r>
              <a:rPr lang="en-US" sz="2800" dirty="0" smtClean="0"/>
              <a:t>This only </a:t>
            </a:r>
            <a:r>
              <a:rPr lang="en-US" sz="2800" dirty="0"/>
              <a:t>occurs with massive doses of the antibiotic.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2) Deposition of complement via a drug – </a:t>
            </a:r>
            <a:r>
              <a:rPr lang="en-US" sz="2800" dirty="0" smtClean="0"/>
              <a:t>protein - </a:t>
            </a:r>
            <a:r>
              <a:rPr lang="en-US" sz="2800" dirty="0"/>
              <a:t>antibody complex onto the red </a:t>
            </a:r>
            <a:r>
              <a:rPr lang="en-US" sz="2800" dirty="0" smtClean="0"/>
              <a:t>cell surface </a:t>
            </a:r>
            <a:r>
              <a:rPr lang="en-US" sz="2800" dirty="0"/>
              <a:t>(e.g. quinidine, rifampicin); or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3) A true autoimmune haemolytic anaemia in </a:t>
            </a:r>
            <a:r>
              <a:rPr lang="en-US" sz="2800" dirty="0" smtClean="0"/>
              <a:t>which the </a:t>
            </a:r>
            <a:r>
              <a:rPr lang="en-US" sz="2800" dirty="0"/>
              <a:t>role of the drug is unclear (e.g. methyldopa).</a:t>
            </a:r>
          </a:p>
        </p:txBody>
      </p:sp>
    </p:spTree>
    <p:extLst>
      <p:ext uri="{BB962C8B-B14F-4D97-AF65-F5344CB8AC3E}">
        <p14:creationId xmlns:p14="http://schemas.microsoft.com/office/powerpoint/2010/main" val="140270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7577"/>
            <a:ext cx="8686800" cy="58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859" y="2243254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Acquired </a:t>
            </a:r>
            <a:r>
              <a:rPr lang="en-US" dirty="0"/>
              <a:t>haemolytic</a:t>
            </a:r>
            <a:br>
              <a:rPr lang="en-US" dirty="0"/>
            </a:br>
            <a:r>
              <a:rPr lang="en-US" dirty="0"/>
              <a:t>anaemias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Hemolytic Anaemias Resulting from Mechanical Trauma to Red Cells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143000"/>
            <a:ext cx="8351949" cy="4983167"/>
          </a:xfrm>
        </p:spPr>
        <p:txBody>
          <a:bodyPr>
            <a:noAutofit/>
          </a:bodyPr>
          <a:lstStyle/>
          <a:p>
            <a:r>
              <a:rPr lang="en-US" sz="2800" dirty="0"/>
              <a:t>Aka </a:t>
            </a:r>
            <a:r>
              <a:rPr lang="en-US" sz="2800" dirty="0" smtClean="0"/>
              <a:t>Microangiopathic </a:t>
            </a:r>
            <a:r>
              <a:rPr lang="en-US" sz="2800" dirty="0"/>
              <a:t>haemolytic anaemia (MAHA) </a:t>
            </a:r>
          </a:p>
          <a:p>
            <a:r>
              <a:rPr lang="en-US" sz="2800" dirty="0" smtClean="0"/>
              <a:t>These occur when red cells are exposed to an abnormal surface (shear damage) such as seen in non-endothelialized artificial heart valve or arterial graft</a:t>
            </a:r>
          </a:p>
          <a:p>
            <a:r>
              <a:rPr lang="en-US" sz="2800" dirty="0" smtClean="0"/>
              <a:t> or flow through small vessels containing fibrin strands </a:t>
            </a:r>
            <a:r>
              <a:rPr lang="en-US" sz="2800" dirty="0"/>
              <a:t>(</a:t>
            </a:r>
            <a:r>
              <a:rPr lang="en-US" sz="2800" dirty="0" smtClean="0"/>
              <a:t> in DIC,HUS,TTP) </a:t>
            </a:r>
          </a:p>
          <a:p>
            <a:r>
              <a:rPr lang="en-US" sz="2800" dirty="0" smtClean="0"/>
              <a:t>Or flow through damaged small vessels</a:t>
            </a:r>
          </a:p>
          <a:p>
            <a:r>
              <a:rPr lang="en-US" sz="2800" dirty="0"/>
              <a:t>Haemolysis is both extra- and intravascular; the blood film shows deeply staining fragmented red cells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B07C-EA2B-49D2-A8E7-95A476303870}" type="datetime5">
              <a:rPr lang="en-US" smtClean="0"/>
              <a:pPr/>
              <a:t>26-May-22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DD3D-0E34-482E-A657-00CFE4E9926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3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16" y="341194"/>
            <a:ext cx="7725659" cy="580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March Haemoglobinuria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caused by damage to red cells between </a:t>
            </a:r>
            <a:r>
              <a:rPr lang="en-US" dirty="0" smtClean="0"/>
              <a:t>the small </a:t>
            </a:r>
            <a:r>
              <a:rPr lang="en-US" dirty="0"/>
              <a:t>bones of the feet</a:t>
            </a:r>
          </a:p>
          <a:p>
            <a:r>
              <a:rPr lang="en-US" dirty="0" smtClean="0"/>
              <a:t>Usually </a:t>
            </a:r>
            <a:r>
              <a:rPr lang="en-US" dirty="0"/>
              <a:t>occurs during prolonged marching </a:t>
            </a:r>
            <a:r>
              <a:rPr lang="en-US" dirty="0" smtClean="0"/>
              <a:t>or running.</a:t>
            </a:r>
          </a:p>
          <a:p>
            <a:r>
              <a:rPr lang="en-US" dirty="0" smtClean="0"/>
              <a:t>Common Amongst soldiers, policemen and security guards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blood film does not show fragments.</a:t>
            </a:r>
          </a:p>
        </p:txBody>
      </p:sp>
    </p:spTree>
    <p:extLst>
      <p:ext uri="{BB962C8B-B14F-4D97-AF65-F5344CB8AC3E}">
        <p14:creationId xmlns:p14="http://schemas.microsoft.com/office/powerpoint/2010/main" val="184361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670"/>
            <a:ext cx="7886700" cy="78109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Infections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875763"/>
            <a:ext cx="8783392" cy="5769736"/>
          </a:xfrm>
        </p:spPr>
        <p:txBody>
          <a:bodyPr>
            <a:normAutofit/>
          </a:bodyPr>
          <a:lstStyle/>
          <a:p>
            <a:r>
              <a:rPr lang="en-US" sz="2800" dirty="0"/>
              <a:t>Infections can cause haemolysis in a variety of ways.</a:t>
            </a:r>
          </a:p>
          <a:p>
            <a:pPr marL="0" indent="0">
              <a:buNone/>
            </a:pPr>
            <a:r>
              <a:rPr lang="en-US" sz="2800" dirty="0" smtClean="0"/>
              <a:t>1</a:t>
            </a:r>
            <a:r>
              <a:rPr lang="en-US" sz="2800" dirty="0"/>
              <a:t>. Precipitate an acute haemolytic crisis in G6PD </a:t>
            </a:r>
            <a:r>
              <a:rPr lang="en-US" sz="2800" dirty="0" smtClean="0"/>
              <a:t>deficiency Or</a:t>
            </a:r>
          </a:p>
          <a:p>
            <a:pPr marL="0" indent="0">
              <a:buNone/>
            </a:pPr>
            <a:r>
              <a:rPr lang="en-US" sz="2800" dirty="0" smtClean="0"/>
              <a:t>2. Cause </a:t>
            </a:r>
            <a:r>
              <a:rPr lang="en-US" sz="2800" dirty="0"/>
              <a:t>microangiopathic haemolytic anaemia (e.g. </a:t>
            </a:r>
            <a:r>
              <a:rPr lang="en-US" sz="2800" dirty="0" smtClean="0"/>
              <a:t>with meningococcal </a:t>
            </a:r>
            <a:r>
              <a:rPr lang="en-US" sz="2800" dirty="0"/>
              <a:t>or pneumococcal septicaemia).</a:t>
            </a:r>
          </a:p>
          <a:p>
            <a:r>
              <a:rPr lang="en-US" sz="2800" dirty="0" smtClean="0"/>
              <a:t>Malaria </a:t>
            </a:r>
            <a:r>
              <a:rPr lang="en-US" sz="2800" dirty="0"/>
              <a:t>causes haemolysis by </a:t>
            </a:r>
            <a:r>
              <a:rPr lang="en-US" sz="2800" dirty="0" smtClean="0"/>
              <a:t>extravascular destruction </a:t>
            </a:r>
            <a:r>
              <a:rPr lang="en-US" sz="2800" dirty="0"/>
              <a:t>of parasitized red cells as well as </a:t>
            </a:r>
            <a:r>
              <a:rPr lang="en-US" sz="2800" dirty="0" smtClean="0"/>
              <a:t>by direct </a:t>
            </a:r>
            <a:r>
              <a:rPr lang="en-US" sz="2800" dirty="0"/>
              <a:t>intravascular </a:t>
            </a:r>
            <a:r>
              <a:rPr lang="en-US" sz="2800" dirty="0" smtClean="0"/>
              <a:t>lysis (Black water fever)</a:t>
            </a:r>
          </a:p>
          <a:p>
            <a:r>
              <a:rPr lang="en-US" sz="2800" dirty="0"/>
              <a:t>Clostridium perfringens septicaemia can </a:t>
            </a:r>
            <a:r>
              <a:rPr lang="en-US" sz="2800" dirty="0" smtClean="0"/>
              <a:t>cause intravascular </a:t>
            </a:r>
            <a:r>
              <a:rPr lang="en-US" sz="2800" dirty="0"/>
              <a:t>haemolysis with </a:t>
            </a:r>
            <a:r>
              <a:rPr lang="en-US" sz="2800" dirty="0" smtClean="0"/>
              <a:t>marked microspherocytosis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288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272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Chemicals and Physical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9099"/>
            <a:ext cx="7886700" cy="5017864"/>
          </a:xfrm>
        </p:spPr>
        <p:txBody>
          <a:bodyPr>
            <a:normAutofit/>
          </a:bodyPr>
          <a:lstStyle/>
          <a:p>
            <a:r>
              <a:rPr lang="en-US" sz="2800" dirty="0"/>
              <a:t>Certain drugs (e.g. dapsone and sulfasalazine) in </a:t>
            </a:r>
            <a:r>
              <a:rPr lang="en-US" sz="2800" dirty="0" smtClean="0"/>
              <a:t>high doses </a:t>
            </a:r>
            <a:r>
              <a:rPr lang="en-US" sz="2800" dirty="0"/>
              <a:t>cause oxidative intravascular </a:t>
            </a:r>
            <a:r>
              <a:rPr lang="en-US" sz="2800" dirty="0" smtClean="0"/>
              <a:t>haemolysis (Heinz bodies)</a:t>
            </a:r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/>
              <a:t>In Wilson’s disease an acute haemolytic anaemia </a:t>
            </a:r>
            <a:r>
              <a:rPr lang="en-US" sz="2800" dirty="0" smtClean="0"/>
              <a:t>can occur</a:t>
            </a:r>
            <a:endParaRPr lang="en-US" sz="2800" dirty="0"/>
          </a:p>
          <a:p>
            <a:r>
              <a:rPr lang="en-US" sz="2800" dirty="0" smtClean="0"/>
              <a:t>Chemical </a:t>
            </a:r>
            <a:r>
              <a:rPr lang="en-US" sz="2800" dirty="0"/>
              <a:t>poisoning (e.g. with lead, chlorate </a:t>
            </a:r>
            <a:r>
              <a:rPr lang="en-US" sz="2800" dirty="0" smtClean="0"/>
              <a:t>or arsine</a:t>
            </a:r>
            <a:r>
              <a:rPr lang="en-US" sz="2800" dirty="0"/>
              <a:t>) can cause severe haemolysis.</a:t>
            </a:r>
          </a:p>
          <a:p>
            <a:r>
              <a:rPr lang="en-US" sz="2800" dirty="0" smtClean="0"/>
              <a:t>Severe </a:t>
            </a:r>
            <a:r>
              <a:rPr lang="en-US" sz="2800" dirty="0"/>
              <a:t>burns damage red cells </a:t>
            </a:r>
            <a:r>
              <a:rPr lang="en-US" sz="2800" dirty="0" smtClean="0"/>
              <a:t>causing acanthocytosis </a:t>
            </a:r>
            <a:r>
              <a:rPr lang="en-US" sz="2800" dirty="0"/>
              <a:t>or spherocytosis.</a:t>
            </a:r>
          </a:p>
        </p:txBody>
      </p:sp>
    </p:spTree>
    <p:extLst>
      <p:ext uri="{BB962C8B-B14F-4D97-AF65-F5344CB8AC3E}">
        <p14:creationId xmlns:p14="http://schemas.microsoft.com/office/powerpoint/2010/main" val="79402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79" y="90153"/>
            <a:ext cx="7941342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4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7274"/>
            <a:ext cx="7886700" cy="935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Immune haemolytic anaemias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062" y="1159098"/>
            <a:ext cx="8590208" cy="5396247"/>
          </a:xfrm>
        </p:spPr>
        <p:txBody>
          <a:bodyPr>
            <a:noAutofit/>
          </a:bodyPr>
          <a:lstStyle/>
          <a:p>
            <a:pPr>
              <a:spcAft>
                <a:spcPts val="700"/>
              </a:spcAft>
            </a:pPr>
            <a:r>
              <a:rPr lang="en-US" sz="2800" dirty="0" smtClean="0"/>
              <a:t>RBCs are destroyed by immune process either mediated by Abs or complement</a:t>
            </a:r>
          </a:p>
          <a:p>
            <a:pPr>
              <a:spcAft>
                <a:spcPts val="700"/>
              </a:spcAft>
            </a:pPr>
            <a:r>
              <a:rPr lang="en-US" sz="2800" dirty="0" smtClean="0"/>
              <a:t>Anaemia severity depends on level of hemolysis and BM compensation</a:t>
            </a:r>
          </a:p>
          <a:p>
            <a:pPr>
              <a:spcAft>
                <a:spcPts val="700"/>
              </a:spcAft>
            </a:pPr>
            <a:r>
              <a:rPr lang="en-US" sz="2800" dirty="0" smtClean="0"/>
              <a:t>Usually classified as</a:t>
            </a:r>
          </a:p>
          <a:p>
            <a:pPr lvl="1">
              <a:spcAft>
                <a:spcPts val="700"/>
              </a:spcAft>
            </a:pPr>
            <a:r>
              <a:rPr lang="en-US" dirty="0" smtClean="0"/>
              <a:t>Autoimmune </a:t>
            </a:r>
            <a:r>
              <a:rPr lang="en-US" dirty="0"/>
              <a:t>haemolytic anaemias</a:t>
            </a:r>
          </a:p>
          <a:p>
            <a:pPr lvl="1">
              <a:spcAft>
                <a:spcPts val="700"/>
              </a:spcAft>
            </a:pPr>
            <a:r>
              <a:rPr lang="en-US" dirty="0" smtClean="0"/>
              <a:t>Alloimmune </a:t>
            </a:r>
            <a:r>
              <a:rPr lang="en-US" dirty="0"/>
              <a:t>haemolytic </a:t>
            </a:r>
            <a:r>
              <a:rPr lang="en-US" dirty="0" smtClean="0"/>
              <a:t>anaemias</a:t>
            </a:r>
          </a:p>
          <a:p>
            <a:pPr lvl="1">
              <a:spcAft>
                <a:spcPts val="700"/>
              </a:spcAft>
            </a:pPr>
            <a:r>
              <a:rPr lang="en-US" dirty="0" smtClean="0"/>
              <a:t>Drug induced haemolytic anaemia</a:t>
            </a:r>
          </a:p>
          <a:p>
            <a:pPr>
              <a:spcAft>
                <a:spcPts val="700"/>
              </a:spcAft>
            </a:pPr>
            <a:r>
              <a:rPr lang="en-US" sz="2800" dirty="0" smtClean="0"/>
              <a:t>Usually presents with low Hb, Reticulocytosis, unconjugated bilirubin and increased serum antibodies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810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670"/>
            <a:ext cx="7886700" cy="8583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A. Autoimmune hemolytic anaemia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5008"/>
            <a:ext cx="7886700" cy="519018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Autoimmune haemolytic anaemias (AIHAs) </a:t>
            </a:r>
            <a:r>
              <a:rPr lang="en-US" sz="2800" dirty="0" smtClean="0"/>
              <a:t>are caused </a:t>
            </a:r>
            <a:r>
              <a:rPr lang="en-US" sz="2800" dirty="0"/>
              <a:t>by </a:t>
            </a:r>
            <a:r>
              <a:rPr lang="en-US" sz="2800" dirty="0" smtClean="0"/>
              <a:t>Abs against self red </a:t>
            </a:r>
            <a:r>
              <a:rPr lang="en-US" sz="2800" dirty="0"/>
              <a:t>cells.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They </a:t>
            </a:r>
            <a:r>
              <a:rPr lang="en-US" sz="2800" dirty="0"/>
              <a:t>are characterized by a positive </a:t>
            </a:r>
            <a:r>
              <a:rPr lang="en-US" sz="2800" dirty="0" smtClean="0"/>
              <a:t>DAT </a:t>
            </a:r>
            <a:r>
              <a:rPr lang="en-US" sz="2800" dirty="0"/>
              <a:t>also known as the </a:t>
            </a:r>
            <a:r>
              <a:rPr lang="en-US" sz="2800" dirty="0" smtClean="0"/>
              <a:t>direct coomb's test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It affects 3 / 100,000 people each year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Twice as common in women than in men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Most of the time its idiopathic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 smtClean="0"/>
              <a:t>They </a:t>
            </a:r>
            <a:r>
              <a:rPr lang="en-US" sz="2800" dirty="0"/>
              <a:t>are divided into ‘warm</a:t>
            </a:r>
            <a:r>
              <a:rPr lang="en-US" sz="2800" dirty="0" smtClean="0"/>
              <a:t>’ (37°C) and </a:t>
            </a:r>
            <a:r>
              <a:rPr lang="en-US" sz="2800" dirty="0"/>
              <a:t>‘cold</a:t>
            </a:r>
            <a:r>
              <a:rPr lang="en-US" sz="2800" dirty="0" smtClean="0"/>
              <a:t>’ (4°C) types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We may also have the mixed AIHA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9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122350"/>
            <a:ext cx="8912180" cy="62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Autoimmune hemolytic anaemias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804" y="1260207"/>
            <a:ext cx="8358389" cy="5333775"/>
          </a:xfrm>
        </p:spPr>
        <p:txBody>
          <a:bodyPr>
            <a:noAutofit/>
          </a:bodyPr>
          <a:lstStyle/>
          <a:p>
            <a:r>
              <a:rPr lang="en-US" sz="2800" dirty="0"/>
              <a:t>70% of all AIHA are warm type </a:t>
            </a:r>
          </a:p>
          <a:p>
            <a:r>
              <a:rPr lang="en-US" sz="2800" dirty="0"/>
              <a:t>80% of warm AIHA prefer oldest RBCs </a:t>
            </a:r>
          </a:p>
          <a:p>
            <a:r>
              <a:rPr lang="en-US" sz="2800" dirty="0"/>
              <a:t>20% have no preference for age of RBCs </a:t>
            </a:r>
          </a:p>
          <a:p>
            <a:r>
              <a:rPr lang="en-US" sz="2800" dirty="0"/>
              <a:t>Associated with IgG, IgA, IgM </a:t>
            </a:r>
            <a:r>
              <a:rPr lang="en-US" sz="2800" dirty="0" smtClean="0"/>
              <a:t>autoantibodies usually working </a:t>
            </a:r>
            <a:r>
              <a:rPr lang="en-US" sz="2800" dirty="0"/>
              <a:t>at 37 °</a:t>
            </a:r>
            <a:r>
              <a:rPr lang="en-US" sz="2800" dirty="0" smtClean="0"/>
              <a:t>C</a:t>
            </a:r>
          </a:p>
          <a:p>
            <a:pPr lvl="1"/>
            <a:r>
              <a:rPr lang="en-US" sz="2400" dirty="0" smtClean="0"/>
              <a:t>DAT – IgG + C 67%, IgG only 20%, C only 13%</a:t>
            </a:r>
            <a:endParaRPr lang="en-US" sz="2400" dirty="0"/>
          </a:p>
          <a:p>
            <a:r>
              <a:rPr lang="en-US" sz="2800" dirty="0" smtClean="0"/>
              <a:t>The </a:t>
            </a:r>
            <a:r>
              <a:rPr lang="en-US" sz="2800" dirty="0"/>
              <a:t>red cells are coated with </a:t>
            </a:r>
            <a:r>
              <a:rPr lang="en-US" sz="2800" dirty="0" smtClean="0"/>
              <a:t>IgG </a:t>
            </a:r>
            <a:r>
              <a:rPr lang="en-US" sz="2800" dirty="0"/>
              <a:t>alone or with complement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coated cells are therefore taken up by </a:t>
            </a:r>
            <a:r>
              <a:rPr lang="en-US" sz="2800" dirty="0" smtClean="0"/>
              <a:t>RE macrophages and destroyed predominantly </a:t>
            </a:r>
            <a:r>
              <a:rPr lang="en-US" sz="2800" dirty="0"/>
              <a:t>in the </a:t>
            </a:r>
            <a:r>
              <a:rPr lang="en-US" sz="2800" dirty="0" smtClean="0"/>
              <a:t>spleen</a:t>
            </a:r>
          </a:p>
        </p:txBody>
      </p:sp>
    </p:spTree>
    <p:extLst>
      <p:ext uri="{BB962C8B-B14F-4D97-AF65-F5344CB8AC3E}">
        <p14:creationId xmlns:p14="http://schemas.microsoft.com/office/powerpoint/2010/main" val="293330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214"/>
            <a:ext cx="8229600" cy="58299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Severe anaemia of acute onset (intravascular)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Spleen often enlarged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Disease usually remits and relapses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Usually </a:t>
            </a:r>
            <a:r>
              <a:rPr lang="en-US" sz="2800" dirty="0" smtClean="0"/>
              <a:t>idiopathic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When </a:t>
            </a:r>
            <a:r>
              <a:rPr lang="en-US" sz="2800" dirty="0"/>
              <a:t>associated with idiopathic thrombocytopenic purpura, its called Evans </a:t>
            </a:r>
            <a:r>
              <a:rPr lang="en-US" sz="2800" dirty="0" smtClean="0"/>
              <a:t>syndrome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Also seen in systemic lupus erythematosus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 </a:t>
            </a:r>
            <a:r>
              <a:rPr lang="en-US" sz="2800" dirty="0" smtClean="0"/>
              <a:t>Shows marked spherocytosis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18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7275"/>
            <a:ext cx="7886700" cy="81136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Clinical features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914401"/>
            <a:ext cx="8615966" cy="540423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Onset varies from acute to chronic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Classic symptoms of anaemia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Pallor, </a:t>
            </a:r>
            <a:r>
              <a:rPr lang="en-US" dirty="0"/>
              <a:t>fatigue, </a:t>
            </a:r>
            <a:r>
              <a:rPr lang="en-US" dirty="0" smtClean="0"/>
              <a:t>dyspnea, dizziness, palpitations, lethargy, confusion, syncope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Dark coloured urine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Jaundice 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Splenomegaly</a:t>
            </a:r>
          </a:p>
          <a:p>
            <a:pPr>
              <a:spcAft>
                <a:spcPts val="600"/>
              </a:spcAft>
            </a:pPr>
            <a:r>
              <a:rPr lang="en-US" sz="2800" smtClean="0"/>
              <a:t>Thrombosis  - DVT, PE</a:t>
            </a:r>
            <a:endParaRPr lang="en-US" sz="2800" dirty="0" smtClean="0"/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31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993</Words>
  <Application>Microsoft Office PowerPoint</Application>
  <PresentationFormat>On-screen Show (4:3)</PresentationFormat>
  <Paragraphs>116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Calibri</vt:lpstr>
      <vt:lpstr>2_Office Theme</vt:lpstr>
      <vt:lpstr>Haematology Hemolytic Anaemia 2</vt:lpstr>
      <vt:lpstr>Acquired haemolytic anaemias </vt:lpstr>
      <vt:lpstr>1. Immune haemolytic anaemias </vt:lpstr>
      <vt:lpstr>A. Autoimmune hemolytic anaemia</vt:lpstr>
      <vt:lpstr>PowerPoint Presentation</vt:lpstr>
      <vt:lpstr>Warm Autoimmune hemolytic anaemias</vt:lpstr>
      <vt:lpstr>PowerPoint Presentation</vt:lpstr>
      <vt:lpstr>Clinical features</vt:lpstr>
      <vt:lpstr>PowerPoint Presentation</vt:lpstr>
      <vt:lpstr>PowerPoint Presentation</vt:lpstr>
      <vt:lpstr>Cold Autoimmune hemolytic anaemias</vt:lpstr>
      <vt:lpstr>PowerPoint Presentation</vt:lpstr>
      <vt:lpstr>Clinical features</vt:lpstr>
      <vt:lpstr>Paroxysmal Cold Haemoglobinuria (PCH)</vt:lpstr>
      <vt:lpstr>PowerPoint Presentation</vt:lpstr>
      <vt:lpstr>PowerPoint Presentation</vt:lpstr>
      <vt:lpstr>B. Alloimmune haemolytic anaemias</vt:lpstr>
      <vt:lpstr>C. Drug induced hemolytic Anaemia </vt:lpstr>
      <vt:lpstr>PowerPoint Presentation</vt:lpstr>
      <vt:lpstr>Hemolytic Anaemias Resulting from Mechanical Trauma to Red Cells </vt:lpstr>
      <vt:lpstr>PowerPoint Presentation</vt:lpstr>
      <vt:lpstr>March Haemoglobinuria</vt:lpstr>
      <vt:lpstr>Infections</vt:lpstr>
      <vt:lpstr>Chemicals and Physical agents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Haematology Hemolytic Anaemia 1</dc:title>
  <dc:creator>Twambo</dc:creator>
  <cp:lastModifiedBy>Twambo</cp:lastModifiedBy>
  <cp:revision>18</cp:revision>
  <dcterms:created xsi:type="dcterms:W3CDTF">2022-05-16T10:04:08Z</dcterms:created>
  <dcterms:modified xsi:type="dcterms:W3CDTF">2022-05-26T10:32:47Z</dcterms:modified>
</cp:coreProperties>
</file>