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1" r:id="rId10"/>
    <p:sldId id="305" r:id="rId11"/>
    <p:sldId id="306" r:id="rId12"/>
    <p:sldId id="307" r:id="rId13"/>
    <p:sldId id="308" r:id="rId14"/>
    <p:sldId id="268" r:id="rId15"/>
    <p:sldId id="304" r:id="rId16"/>
    <p:sldId id="309" r:id="rId17"/>
    <p:sldId id="267" r:id="rId18"/>
    <p:sldId id="269" r:id="rId19"/>
    <p:sldId id="272" r:id="rId20"/>
    <p:sldId id="273" r:id="rId21"/>
    <p:sldId id="276" r:id="rId22"/>
    <p:sldId id="270" r:id="rId23"/>
    <p:sldId id="274" r:id="rId24"/>
    <p:sldId id="277" r:id="rId25"/>
    <p:sldId id="280" r:id="rId26"/>
    <p:sldId id="282" r:id="rId27"/>
    <p:sldId id="312" r:id="rId28"/>
    <p:sldId id="283" r:id="rId29"/>
    <p:sldId id="284" r:id="rId30"/>
    <p:sldId id="285" r:id="rId31"/>
    <p:sldId id="314" r:id="rId32"/>
    <p:sldId id="286" r:id="rId33"/>
    <p:sldId id="287" r:id="rId34"/>
    <p:sldId id="289" r:id="rId35"/>
    <p:sldId id="290" r:id="rId36"/>
    <p:sldId id="291" r:id="rId37"/>
    <p:sldId id="310" r:id="rId38"/>
    <p:sldId id="293" r:id="rId39"/>
    <p:sldId id="311" r:id="rId40"/>
    <p:sldId id="294" r:id="rId41"/>
    <p:sldId id="296" r:id="rId42"/>
    <p:sldId id="292" r:id="rId43"/>
    <p:sldId id="313" r:id="rId44"/>
    <p:sldId id="297" r:id="rId45"/>
    <p:sldId id="298" r:id="rId46"/>
    <p:sldId id="299" r:id="rId47"/>
    <p:sldId id="300" r:id="rId48"/>
    <p:sldId id="302" r:id="rId49"/>
    <p:sldId id="303" r:id="rId50"/>
    <p:sldId id="301" r:id="rId51"/>
    <p:sldId id="29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408" autoAdjust="0"/>
  </p:normalViewPr>
  <p:slideViewPr>
    <p:cSldViewPr snapToGrid="0">
      <p:cViewPr varScale="1">
        <p:scale>
          <a:sx n="66" d="100"/>
          <a:sy n="66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8B09F-8398-4B8A-A27B-6871B94A9898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B9867-D1CF-4B42-BFA0-E8AD5DDA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8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30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Chronic inflammation -</a:t>
            </a:r>
            <a:r>
              <a:rPr lang="en-US" baseline="0" dirty="0" smtClean="0"/>
              <a:t> </a:t>
            </a:r>
            <a:r>
              <a:rPr lang="en-US" dirty="0" smtClean="0"/>
              <a:t>agents that</a:t>
            </a:r>
            <a:r>
              <a:rPr lang="en-US" baseline="0" dirty="0" smtClean="0"/>
              <a:t> </a:t>
            </a:r>
            <a:r>
              <a:rPr lang="en-US" dirty="0" smtClean="0"/>
              <a:t>are </a:t>
            </a:r>
            <a:r>
              <a:rPr lang="en-US" b="1" dirty="0" smtClean="0"/>
              <a:t>difficult to eradicate</a:t>
            </a:r>
            <a:r>
              <a:rPr lang="en-US" dirty="0" smtClean="0"/>
              <a:t>,  (</a:t>
            </a:r>
            <a:r>
              <a:rPr lang="en-US" dirty="0" err="1" smtClean="0"/>
              <a:t>e.g.,tubercle</a:t>
            </a:r>
            <a:r>
              <a:rPr lang="en-US" dirty="0" smtClean="0"/>
              <a:t> bacilli)  ,</a:t>
            </a:r>
            <a:r>
              <a:rPr lang="en-US" b="1" dirty="0" smtClean="0"/>
              <a:t>self antigens </a:t>
            </a:r>
            <a:r>
              <a:rPr lang="en-US" dirty="0" smtClean="0"/>
              <a:t>and </a:t>
            </a:r>
            <a:r>
              <a:rPr lang="en-US" b="1" dirty="0" smtClean="0"/>
              <a:t>environmental</a:t>
            </a:r>
            <a:r>
              <a:rPr lang="en-US" b="1" baseline="0" dirty="0" smtClean="0"/>
              <a:t> </a:t>
            </a:r>
            <a:r>
              <a:rPr lang="en-US" b="1" dirty="0" smtClean="0"/>
              <a:t>antigens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chronic inflammation may coexist</a:t>
            </a:r>
            <a:r>
              <a:rPr lang="en-US" baseline="0" dirty="0" smtClean="0"/>
              <a:t> </a:t>
            </a:r>
            <a:r>
              <a:rPr lang="en-US" dirty="0" smtClean="0"/>
              <a:t>with unresolved acute inflammation, as may occur in peptic ulcers.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AFFA-D74E-4F2E-A3BE-87A0AC5FAF1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59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Exudate ;high protein concentration, contains cellular debris, due to increased vascular permeability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Transudate; low protein content (most of which is albumin), little or no cellular material, and low specific gravity. It is essentially </a:t>
            </a:r>
            <a:r>
              <a:rPr lang="en-US" b="1" baseline="0" dirty="0" smtClean="0"/>
              <a:t>an </a:t>
            </a:r>
            <a:r>
              <a:rPr lang="en-US" b="1" baseline="0" dirty="0" err="1" smtClean="0"/>
              <a:t>ultrafiltrate</a:t>
            </a:r>
            <a:r>
              <a:rPr lang="en-US" b="1" baseline="0" dirty="0" smtClean="0"/>
              <a:t> of blood plasm</a:t>
            </a:r>
            <a:r>
              <a:rPr lang="en-US" baseline="0" dirty="0" smtClean="0"/>
              <a:t>a that</a:t>
            </a:r>
          </a:p>
          <a:p>
            <a:r>
              <a:rPr lang="en-US" baseline="0" dirty="0" smtClean="0"/>
              <a:t>is produced as a result of </a:t>
            </a:r>
            <a:r>
              <a:rPr lang="en-US" b="1" baseline="0" dirty="0" smtClean="0"/>
              <a:t>osmotic or hydrostatic imbalance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20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Vascular endothelium in its normal state does not</a:t>
            </a:r>
            <a:r>
              <a:rPr lang="en-US" baseline="0" dirty="0" smtClean="0"/>
              <a:t> </a:t>
            </a:r>
            <a:r>
              <a:rPr lang="en-US" dirty="0" smtClean="0"/>
              <a:t>bind circulating cells or allow their passage. In inflammation</a:t>
            </a:r>
            <a:r>
              <a:rPr lang="en-US" baseline="0" dirty="0" smtClean="0"/>
              <a:t> </a:t>
            </a:r>
            <a:r>
              <a:rPr lang="en-US" dirty="0" smtClean="0"/>
              <a:t>the endothelium is activated and can bind leukocytes</a:t>
            </a:r>
            <a:r>
              <a:rPr lang="en-US" baseline="0" dirty="0" smtClean="0"/>
              <a:t> </a:t>
            </a:r>
            <a:r>
              <a:rPr lang="en-US" dirty="0" smtClean="0"/>
              <a:t>as a prelude to their exit from blood vessels.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AFFA-D74E-4F2E-A3BE-87A0AC5FAF1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87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Bind ,detach bind detach</a:t>
            </a:r>
            <a:r>
              <a:rPr lang="en-US" baseline="0" dirty="0" smtClean="0"/>
              <a:t> - ROLLING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91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60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AFFA-D74E-4F2E-A3BE-87A0AC5FAF1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36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30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three pathways of complement activation lead to</a:t>
            </a:r>
            <a:r>
              <a:rPr lang="en-US" baseline="0" dirty="0" smtClean="0"/>
              <a:t> </a:t>
            </a:r>
            <a:r>
              <a:rPr lang="en-US" dirty="0" smtClean="0"/>
              <a:t>the formation of an active enzyme called </a:t>
            </a:r>
            <a:r>
              <a:rPr lang="en-US" b="1" dirty="0" smtClean="0"/>
              <a:t>C3 </a:t>
            </a:r>
            <a:r>
              <a:rPr lang="en-US" b="1" dirty="0" err="1" smtClean="0"/>
              <a:t>convertase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="1" dirty="0" smtClean="0"/>
              <a:t>which splits C3 </a:t>
            </a:r>
            <a:r>
              <a:rPr lang="en-US" dirty="0" smtClean="0"/>
              <a:t>into two functionally distinct fragments,</a:t>
            </a:r>
          </a:p>
          <a:p>
            <a:r>
              <a:rPr lang="en-US" b="1" dirty="0" smtClean="0"/>
              <a:t>C3a and C3b.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AFFA-D74E-4F2E-A3BE-87A0AC5FAF1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75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Membrane attack complex (C5-9) lyse bacterial membranes</a:t>
            </a:r>
          </a:p>
          <a:p>
            <a:endParaRPr lang="en-US" dirty="0" smtClean="0"/>
          </a:p>
          <a:p>
            <a:r>
              <a:rPr lang="en-US" dirty="0" smtClean="0"/>
              <a:t>C3b and C3bi are </a:t>
            </a:r>
            <a:r>
              <a:rPr lang="en-US" dirty="0" err="1" smtClean="0"/>
              <a:t>opsonins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C3a and C5a:  propagation of inflammation, increase vascular permeability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01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70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goal </a:t>
            </a:r>
            <a:r>
              <a:rPr lang="en-US" baseline="0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eliminating the offending agent and repair</a:t>
            </a:r>
          </a:p>
          <a:p>
            <a:r>
              <a:rPr lang="en-US" dirty="0" smtClean="0"/>
              <a:t>Purpose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</a:t>
            </a:r>
            <a:r>
              <a:rPr lang="en-US" baseline="0" dirty="0" err="1" smtClean="0">
                <a:sym typeface="Wingdings" panose="05000000000000000000" pitchFamily="2" charset="2"/>
              </a:rPr>
              <a:t>mearnt</a:t>
            </a:r>
            <a:r>
              <a:rPr lang="en-US" baseline="0" dirty="0" smtClean="0">
                <a:sym typeface="Wingdings" panose="05000000000000000000" pitchFamily="2" charset="2"/>
              </a:rPr>
              <a:t> to be a protective response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2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EICOSANOIDS</a:t>
            </a:r>
          </a:p>
          <a:p>
            <a:r>
              <a:rPr lang="en-US" dirty="0" smtClean="0"/>
              <a:t>Principal eicosanoids are prostaglandins, </a:t>
            </a:r>
            <a:r>
              <a:rPr lang="en-US" dirty="0" err="1" smtClean="0"/>
              <a:t>thromboxanes</a:t>
            </a:r>
            <a:r>
              <a:rPr lang="en-US" dirty="0" smtClean="0"/>
              <a:t>, leukotrienes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AFFA-D74E-4F2E-A3BE-87A0AC5FAF19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3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12-LIPOXIGENASE PATHWAY –ANTIINFLAMMATORY LIPOXINS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AFFA-D74E-4F2E-A3BE-87A0AC5FAF1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80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11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563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26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12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21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Stable cells in G0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AFFA-D74E-4F2E-A3BE-87A0AC5FAF19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42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7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14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Mechanism of angiogenesis. In tissue repair, angiogenesis occurs mainly by </a:t>
            </a:r>
            <a:r>
              <a:rPr lang="en-US" b="1" dirty="0" smtClean="0"/>
              <a:t>growth factor–driven outgrowth of residual endothelium</a:t>
            </a:r>
            <a:r>
              <a:rPr lang="en-US" dirty="0" smtClean="0"/>
              <a:t>,</a:t>
            </a:r>
          </a:p>
          <a:p>
            <a:r>
              <a:rPr lang="en-US" b="1" dirty="0" smtClean="0"/>
              <a:t>sprouting of new vessels,</a:t>
            </a:r>
            <a:r>
              <a:rPr lang="en-US" dirty="0" smtClean="0"/>
              <a:t> and recruitment of pericytes to form new vessels.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858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627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3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5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01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C-type </a:t>
            </a:r>
            <a:r>
              <a:rPr lang="en-US" b="1" dirty="0" err="1" smtClean="0"/>
              <a:t>lectin</a:t>
            </a:r>
            <a:r>
              <a:rPr lang="en-US" dirty="0" smtClean="0"/>
              <a:t> receptors (CLRs) recognize polysaccharides and</a:t>
            </a:r>
            <a:r>
              <a:rPr lang="en-US" baseline="0" dirty="0" smtClean="0"/>
              <a:t> components on microbes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RIG-like receptors (RLRs)</a:t>
            </a:r>
            <a:r>
              <a:rPr lang="en-US" b="1" baseline="0" dirty="0" smtClean="0"/>
              <a:t> </a:t>
            </a:r>
            <a:r>
              <a:rPr lang="en-US" dirty="0" smtClean="0"/>
              <a:t>for viral nucleic acids.</a:t>
            </a:r>
            <a:r>
              <a:rPr lang="en-US" baseline="0" dirty="0" smtClean="0"/>
              <a:t> </a:t>
            </a:r>
            <a:r>
              <a:rPr lang="en-US" dirty="0" smtClean="0"/>
              <a:t>RIG,</a:t>
            </a:r>
            <a:r>
              <a:rPr lang="en-US" baseline="0" dirty="0" smtClean="0"/>
              <a:t> </a:t>
            </a:r>
            <a:r>
              <a:rPr lang="en-US" dirty="0" smtClean="0"/>
              <a:t>retinoic acid-inducible gene.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84A6-4F96-4EA5-9044-375749BFCAF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39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inflammasome is a protein complex</a:t>
            </a:r>
            <a:r>
              <a:rPr lang="en-US" baseline="0" dirty="0" smtClean="0"/>
              <a:t> responsible for activation of inflammatory response</a:t>
            </a:r>
          </a:p>
          <a:p>
            <a:r>
              <a:rPr lang="en-US" dirty="0" smtClean="0"/>
              <a:t> induces the secretion of biologically active interleukin 1. </a:t>
            </a:r>
          </a:p>
          <a:p>
            <a:r>
              <a:rPr lang="en-US" dirty="0" smtClean="0"/>
              <a:t>The inflammasome consists of</a:t>
            </a:r>
            <a:r>
              <a:rPr lang="en-US" baseline="0" dirty="0" smtClean="0"/>
              <a:t> </a:t>
            </a:r>
            <a:r>
              <a:rPr lang="en-US" dirty="0" smtClean="0"/>
              <a:t>a </a:t>
            </a:r>
            <a:r>
              <a:rPr lang="en-US" b="1" dirty="0" smtClean="0"/>
              <a:t>sensor protein </a:t>
            </a:r>
            <a:r>
              <a:rPr lang="en-US" dirty="0" smtClean="0"/>
              <a:t>(an example is the </a:t>
            </a:r>
            <a:r>
              <a:rPr lang="en-US" dirty="0" err="1" smtClean="0"/>
              <a:t>leucine</a:t>
            </a:r>
            <a:r>
              <a:rPr lang="en-US" dirty="0" smtClean="0"/>
              <a:t>-rich protein NLRP3), an</a:t>
            </a:r>
          </a:p>
          <a:p>
            <a:r>
              <a:rPr lang="en-US" b="1" dirty="0" smtClean="0"/>
              <a:t>adapter</a:t>
            </a:r>
            <a:r>
              <a:rPr lang="en-US" dirty="0" smtClean="0"/>
              <a:t>, and the </a:t>
            </a:r>
            <a:r>
              <a:rPr lang="en-US" b="1" dirty="0" smtClean="0"/>
              <a:t>enzyme caspase-1</a:t>
            </a:r>
            <a:r>
              <a:rPr lang="en-US" dirty="0" smtClean="0"/>
              <a:t>, which is converted from an inactive to</a:t>
            </a:r>
            <a:r>
              <a:rPr lang="en-US" baseline="0" dirty="0" smtClean="0"/>
              <a:t> </a:t>
            </a:r>
            <a:r>
              <a:rPr lang="en-US" dirty="0" smtClean="0"/>
              <a:t>an active form.</a:t>
            </a:r>
          </a:p>
          <a:p>
            <a:endParaRPr lang="en-US" dirty="0" smtClean="0"/>
          </a:p>
          <a:p>
            <a:r>
              <a:rPr lang="en-US" dirty="0" smtClean="0"/>
              <a:t>IL 1 leads to propagation of inflammation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84A6-4F96-4EA5-9044-375749BFCAF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26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25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9867-D1CF-4B42-BFA0-E8AD5DDA9C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0CE0-48A1-411B-8E07-4139CD73CCA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894E-DFC8-48A8-B375-47DE5971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2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0CE0-48A1-411B-8E07-4139CD73CCA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894E-DFC8-48A8-B375-47DE5971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3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0CE0-48A1-411B-8E07-4139CD73CCA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894E-DFC8-48A8-B375-47DE5971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1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0CE0-48A1-411B-8E07-4139CD73CCA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894E-DFC8-48A8-B375-47DE5971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5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0CE0-48A1-411B-8E07-4139CD73CCA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894E-DFC8-48A8-B375-47DE5971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3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0CE0-48A1-411B-8E07-4139CD73CCA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894E-DFC8-48A8-B375-47DE5971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6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0CE0-48A1-411B-8E07-4139CD73CCA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894E-DFC8-48A8-B375-47DE5971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0CE0-48A1-411B-8E07-4139CD73CCA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894E-DFC8-48A8-B375-47DE5971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5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0CE0-48A1-411B-8E07-4139CD73CCA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894E-DFC8-48A8-B375-47DE5971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2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0CE0-48A1-411B-8E07-4139CD73CCA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894E-DFC8-48A8-B375-47DE5971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4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0CE0-48A1-411B-8E07-4139CD73CCA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894E-DFC8-48A8-B375-47DE5971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2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A0CE0-48A1-411B-8E07-4139CD73CCA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894E-DFC8-48A8-B375-47DE5971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9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Inflammation and Repair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Dr</a:t>
            </a:r>
            <a:r>
              <a:rPr lang="en-US" dirty="0"/>
              <a:t>.</a:t>
            </a:r>
            <a:r>
              <a:rPr lang="en-US" dirty="0" smtClean="0"/>
              <a:t> Zuze</a:t>
            </a:r>
          </a:p>
        </p:txBody>
      </p:sp>
    </p:spTree>
    <p:extLst>
      <p:ext uri="{BB962C8B-B14F-4D97-AF65-F5344CB8AC3E}">
        <p14:creationId xmlns:p14="http://schemas.microsoft.com/office/powerpoint/2010/main" val="9111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4734"/>
          </a:xfrm>
        </p:spPr>
        <p:txBody>
          <a:bodyPr>
            <a:normAutofit/>
          </a:bodyPr>
          <a:lstStyle/>
          <a:p>
            <a:r>
              <a:rPr lang="en-US" sz="3200" dirty="0"/>
              <a:t>F</a:t>
            </a:r>
            <a:r>
              <a:rPr lang="en-US" sz="3200" dirty="0" smtClean="0"/>
              <a:t>undamental properties of the inflammatory response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424"/>
            <a:ext cx="10515600" cy="47605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Components </a:t>
            </a:r>
            <a:r>
              <a:rPr lang="en-US" dirty="0"/>
              <a:t>of the Inflammatory Response</a:t>
            </a:r>
          </a:p>
          <a:p>
            <a:endParaRPr lang="en-US" dirty="0" smtClean="0"/>
          </a:p>
          <a:p>
            <a:r>
              <a:rPr lang="en-US" dirty="0" smtClean="0"/>
              <a:t>Major </a:t>
            </a:r>
            <a:r>
              <a:rPr lang="en-US" dirty="0"/>
              <a:t>components include </a:t>
            </a:r>
            <a:r>
              <a:rPr lang="en-US" b="1" dirty="0"/>
              <a:t>blood vessels </a:t>
            </a:r>
            <a:r>
              <a:rPr lang="en-US" dirty="0"/>
              <a:t>and </a:t>
            </a:r>
            <a:r>
              <a:rPr lang="en-US" b="1" dirty="0"/>
              <a:t>leukocytes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Blood </a:t>
            </a:r>
            <a:r>
              <a:rPr lang="en-US" dirty="0"/>
              <a:t>vessels dilate (stasis) and increase in permeability.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Allows </a:t>
            </a:r>
            <a:r>
              <a:rPr lang="en-US" dirty="0"/>
              <a:t>selected circulating proteins and cells to enter sites of infection </a:t>
            </a:r>
            <a:r>
              <a:rPr lang="en-US" dirty="0" smtClean="0"/>
              <a:t> or </a:t>
            </a:r>
            <a:r>
              <a:rPr lang="en-US" dirty="0"/>
              <a:t>tissue damage</a:t>
            </a:r>
          </a:p>
        </p:txBody>
      </p:sp>
    </p:spTree>
    <p:extLst>
      <p:ext uri="{BB962C8B-B14F-4D97-AF65-F5344CB8AC3E}">
        <p14:creationId xmlns:p14="http://schemas.microsoft.com/office/powerpoint/2010/main" val="4618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3388"/>
            <a:ext cx="10515600" cy="55135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Harmful Consequences of </a:t>
            </a:r>
            <a:r>
              <a:rPr lang="en-US" dirty="0" smtClean="0"/>
              <a:t>Inflammation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Same mechanism involved in elimination of  o</a:t>
            </a:r>
            <a:r>
              <a:rPr lang="en-US" dirty="0"/>
              <a:t>f</a:t>
            </a:r>
            <a:r>
              <a:rPr lang="en-US" dirty="0" smtClean="0"/>
              <a:t>fending agents and can cause harmful effects </a:t>
            </a:r>
          </a:p>
          <a:p>
            <a:pPr marL="0" indent="0">
              <a:buNone/>
            </a:pPr>
            <a:r>
              <a:rPr lang="en-US" dirty="0" smtClean="0"/>
              <a:t>Especially  chronic inflammation</a:t>
            </a:r>
          </a:p>
          <a:p>
            <a:endParaRPr lang="en-US" dirty="0" smtClean="0"/>
          </a:p>
          <a:p>
            <a:r>
              <a:rPr lang="en-US" dirty="0" smtClean="0"/>
              <a:t>Exaggerated inflammatory reaction</a:t>
            </a:r>
            <a:r>
              <a:rPr lang="en-US" dirty="0" smtClean="0">
                <a:sym typeface="Wingdings" panose="05000000000000000000" pitchFamily="2" charset="2"/>
              </a:rPr>
              <a:t> Hypersensitivity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Misdirected inflammatory </a:t>
            </a:r>
            <a:r>
              <a:rPr lang="en-US" dirty="0"/>
              <a:t>reaction </a:t>
            </a:r>
            <a:r>
              <a:rPr lang="en-US" dirty="0" smtClean="0">
                <a:sym typeface="Wingdings" panose="05000000000000000000" pitchFamily="2" charset="2"/>
              </a:rPr>
              <a:t>Autoimmune diseases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0259"/>
            <a:ext cx="10515600" cy="52267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Local and systemic inflammation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be localized; confined </a:t>
            </a:r>
            <a:r>
              <a:rPr lang="en-US" dirty="0"/>
              <a:t>to the site of infection or </a:t>
            </a:r>
            <a:r>
              <a:rPr lang="en-US" dirty="0" smtClean="0"/>
              <a:t>damage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local inflammation can have systemic effects like fever ,caused by mediators of inflammation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Can be systemic </a:t>
            </a:r>
            <a:r>
              <a:rPr lang="en-US" dirty="0"/>
              <a:t>as </a:t>
            </a:r>
            <a:r>
              <a:rPr lang="en-US" dirty="0" smtClean="0"/>
              <a:t>in </a:t>
            </a:r>
            <a:r>
              <a:rPr lang="en-US" dirty="0"/>
              <a:t>disseminated </a:t>
            </a:r>
            <a:r>
              <a:rPr lang="en-US" dirty="0" smtClean="0"/>
              <a:t>bacterial infections </a:t>
            </a:r>
            <a:r>
              <a:rPr lang="en-US" dirty="0" smtClean="0">
                <a:sym typeface="Wingdings" panose="05000000000000000000" pitchFamily="2" charset="2"/>
              </a:rPr>
              <a:t> leading to sepsis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Mediators of </a:t>
            </a:r>
            <a:r>
              <a:rPr lang="en-US" dirty="0" smtClean="0"/>
              <a:t>inflammation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Required for propagation of an inflammatory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AND CHRONIC INFLAMMATION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0650" y="1285875"/>
            <a:ext cx="7810501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5134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Acute Inflammation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0260"/>
            <a:ext cx="10515600" cy="522670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Usually the  initial response to infection and tissue damage</a:t>
            </a:r>
          </a:p>
          <a:p>
            <a:endParaRPr lang="en-US" dirty="0" smtClean="0"/>
          </a:p>
          <a:p>
            <a:r>
              <a:rPr lang="en-US" dirty="0" smtClean="0"/>
              <a:t>Develops </a:t>
            </a:r>
            <a:r>
              <a:rPr lang="en-US" dirty="0"/>
              <a:t>within minutes/hours/few </a:t>
            </a:r>
            <a:r>
              <a:rPr lang="en-US" dirty="0" smtClean="0"/>
              <a:t>days</a:t>
            </a:r>
          </a:p>
          <a:p>
            <a:endParaRPr lang="en-US" dirty="0" smtClean="0"/>
          </a:p>
          <a:p>
            <a:r>
              <a:rPr lang="en-US" dirty="0" smtClean="0"/>
              <a:t>Often a self-limited response </a:t>
            </a:r>
            <a:r>
              <a:rPr lang="en-US" dirty="0"/>
              <a:t>to offending </a:t>
            </a:r>
            <a:r>
              <a:rPr lang="en-US" dirty="0" smtClean="0"/>
              <a:t>agents that </a:t>
            </a:r>
            <a:r>
              <a:rPr lang="en-US" dirty="0"/>
              <a:t>are </a:t>
            </a:r>
            <a:r>
              <a:rPr lang="en-US" dirty="0" smtClean="0"/>
              <a:t>easy to  eliminate</a:t>
            </a:r>
          </a:p>
          <a:p>
            <a:endParaRPr lang="en-US" dirty="0"/>
          </a:p>
          <a:p>
            <a:r>
              <a:rPr lang="en-US" dirty="0" smtClean="0"/>
              <a:t>Predominant cells involved are Neutrophils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8541"/>
            <a:ext cx="10515600" cy="529842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elimination of offending agents  fails, </a:t>
            </a:r>
            <a:r>
              <a:rPr lang="en-US" dirty="0"/>
              <a:t>inflammation takes on a chronic course.</a:t>
            </a:r>
          </a:p>
          <a:p>
            <a:endParaRPr lang="en-US" dirty="0" smtClean="0"/>
          </a:p>
          <a:p>
            <a:r>
              <a:rPr lang="en-US" dirty="0" smtClean="0"/>
              <a:t>Chronic </a:t>
            </a:r>
            <a:r>
              <a:rPr lang="en-US" dirty="0"/>
              <a:t>phase is longer with more tissue damage.</a:t>
            </a:r>
          </a:p>
          <a:p>
            <a:endParaRPr lang="en-US" dirty="0" smtClean="0"/>
          </a:p>
          <a:p>
            <a:r>
              <a:rPr lang="en-US" dirty="0" smtClean="0"/>
              <a:t>Calls </a:t>
            </a:r>
            <a:r>
              <a:rPr lang="en-US" dirty="0"/>
              <a:t>for recruitment of lymphocytes and macrophages, angiogenesis and CT deposition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Pathogenesis:  </a:t>
            </a:r>
            <a:r>
              <a:rPr lang="en-US" dirty="0"/>
              <a:t>3 major components:</a:t>
            </a:r>
          </a:p>
          <a:p>
            <a:pPr marL="0" indent="0">
              <a:buNone/>
            </a:pPr>
            <a:r>
              <a:rPr lang="en-US" dirty="0" smtClean="0"/>
              <a:t>1.</a:t>
            </a:r>
            <a:r>
              <a:rPr lang="en-US" b="1" dirty="0" smtClean="0"/>
              <a:t>Vasodilation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a. </a:t>
            </a:r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blood flow, which is the cause of </a:t>
            </a:r>
            <a:r>
              <a:rPr lang="en-US" dirty="0" smtClean="0"/>
              <a:t>heat </a:t>
            </a:r>
            <a:r>
              <a:rPr lang="en-US" dirty="0"/>
              <a:t>and redness (erythema) 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b. </a:t>
            </a:r>
            <a:r>
              <a:rPr lang="en-US" dirty="0"/>
              <a:t>L</a:t>
            </a:r>
            <a:r>
              <a:rPr lang="en-US" dirty="0" smtClean="0"/>
              <a:t>eads </a:t>
            </a:r>
            <a:r>
              <a:rPr lang="en-US" dirty="0"/>
              <a:t>to stasis of </a:t>
            </a:r>
            <a:r>
              <a:rPr lang="en-US" dirty="0" smtClean="0"/>
              <a:t>blood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accumulation </a:t>
            </a:r>
            <a:r>
              <a:rPr lang="en-US" dirty="0"/>
              <a:t>of leucocyte along endothelium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b="1" dirty="0"/>
              <a:t>. Increased vascular permeability: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a. Contraction </a:t>
            </a:r>
            <a:r>
              <a:rPr lang="en-US" dirty="0"/>
              <a:t>and retraction of endothelial cells and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b. </a:t>
            </a:r>
            <a:r>
              <a:rPr lang="en-US" dirty="0"/>
              <a:t>E</a:t>
            </a:r>
            <a:r>
              <a:rPr lang="en-US" dirty="0" smtClean="0"/>
              <a:t>ndothelial </a:t>
            </a:r>
            <a:r>
              <a:rPr lang="en-US" dirty="0"/>
              <a:t>injury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smtClean="0"/>
              <a:t>          Exudation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/>
              <a:t>Emigration of leukocytes </a:t>
            </a:r>
            <a:r>
              <a:rPr lang="en-US" dirty="0" smtClean="0"/>
              <a:t>to the </a:t>
            </a:r>
            <a:r>
              <a:rPr lang="en-US" dirty="0"/>
              <a:t>focus of injury</a:t>
            </a:r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049" y="365126"/>
            <a:ext cx="9824926" cy="61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9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Leukocyte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Margination</a:t>
            </a:r>
            <a:r>
              <a:rPr lang="en-US" dirty="0" smtClean="0"/>
              <a:t>: because of dilatation and stasis of </a:t>
            </a:r>
            <a:r>
              <a:rPr lang="en-US" dirty="0"/>
              <a:t>blood flow white cells assume a peripheral position along the </a:t>
            </a:r>
            <a:r>
              <a:rPr lang="en-US" dirty="0" smtClean="0"/>
              <a:t>endothelial surface.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Rolling </a:t>
            </a:r>
            <a:r>
              <a:rPr lang="en-US" dirty="0" smtClean="0"/>
              <a:t>and </a:t>
            </a:r>
            <a:r>
              <a:rPr lang="en-US" b="1" dirty="0" smtClean="0"/>
              <a:t>adhesion</a:t>
            </a:r>
            <a:r>
              <a:rPr lang="en-US" dirty="0" smtClean="0"/>
              <a:t> to endothelium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Migration </a:t>
            </a:r>
            <a:r>
              <a:rPr lang="en-US" dirty="0"/>
              <a:t>across the endothelium and vessel wall.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Migration towards site of infection or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62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Inflammation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A response of vascularized tissues that delivers Immune cells and molecules to sites of infection and cell damage in order to eliminate the offending agents.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342900"/>
          </a:xfrm>
        </p:spPr>
        <p:txBody>
          <a:bodyPr>
            <a:noAutofit/>
          </a:bodyPr>
          <a:lstStyle/>
          <a:p>
            <a:r>
              <a:rPr lang="en-US" sz="2800" dirty="0"/>
              <a:t>leukocyte migration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742951"/>
            <a:ext cx="10247032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80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Phagocytosis and Elimination of microbes</a:t>
            </a:r>
            <a:br>
              <a:rPr lang="en-US" sz="2800" dirty="0"/>
            </a:br>
            <a:r>
              <a:rPr lang="en-US" sz="2800" dirty="0"/>
              <a:t>Steps: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961" y="1343891"/>
            <a:ext cx="1119204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42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Phagocytosis and Elimination of microbes</a:t>
            </a:r>
            <a:br>
              <a:rPr lang="en-US" sz="2800" dirty="0" smtClean="0"/>
            </a:br>
            <a:r>
              <a:rPr lang="en-US" sz="2800" dirty="0" smtClean="0"/>
              <a:t>Steps: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9927"/>
            <a:ext cx="10515600" cy="502703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RECOGNITION AND ATTACHMENT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Microbes </a:t>
            </a:r>
            <a:r>
              <a:rPr lang="en-US" dirty="0"/>
              <a:t>bind </a:t>
            </a:r>
            <a:r>
              <a:rPr lang="en-US" dirty="0" smtClean="0"/>
              <a:t>to phagocyte receptors.</a:t>
            </a:r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ENGULFMENT: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Phagocyte membrane zips </a:t>
            </a:r>
            <a:r>
              <a:rPr lang="en-US" dirty="0"/>
              <a:t>up </a:t>
            </a:r>
            <a:r>
              <a:rPr lang="en-US" dirty="0" smtClean="0"/>
              <a:t>around microbe to form a </a:t>
            </a:r>
            <a:r>
              <a:rPr lang="en-US" dirty="0" err="1" smtClean="0"/>
              <a:t>phagosome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Fusion of </a:t>
            </a:r>
            <a:r>
              <a:rPr lang="en-US" dirty="0" err="1" smtClean="0"/>
              <a:t>phagosome</a:t>
            </a:r>
            <a:r>
              <a:rPr lang="en-US" dirty="0" smtClean="0"/>
              <a:t> with lysosome to form </a:t>
            </a:r>
            <a:r>
              <a:rPr lang="en-US" dirty="0" err="1" smtClean="0"/>
              <a:t>Phagolysosome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3"/>
            </a:pPr>
            <a:r>
              <a:rPr lang="en-US" dirty="0" smtClean="0"/>
              <a:t>KILLING </a:t>
            </a:r>
            <a:r>
              <a:rPr lang="en-US" dirty="0"/>
              <a:t>AND </a:t>
            </a:r>
            <a:r>
              <a:rPr lang="en-US" dirty="0" smtClean="0"/>
              <a:t>DEGRADATION.</a:t>
            </a:r>
          </a:p>
          <a:p>
            <a:pPr marL="0" indent="0">
              <a:buNone/>
            </a:pPr>
            <a:r>
              <a:rPr lang="en-US" dirty="0" smtClean="0"/>
              <a:t>       Degradation </a:t>
            </a:r>
            <a:r>
              <a:rPr lang="en-US" dirty="0"/>
              <a:t>of </a:t>
            </a:r>
            <a:r>
              <a:rPr lang="en-US" dirty="0" smtClean="0"/>
              <a:t>microbes by </a:t>
            </a:r>
            <a:r>
              <a:rPr lang="en-US" dirty="0" err="1"/>
              <a:t>lysosomal</a:t>
            </a:r>
            <a:r>
              <a:rPr lang="en-US" dirty="0"/>
              <a:t> </a:t>
            </a:r>
            <a:r>
              <a:rPr lang="en-US" dirty="0" smtClean="0"/>
              <a:t>enzymes in </a:t>
            </a:r>
            <a:r>
              <a:rPr lang="en-US" dirty="0" err="1"/>
              <a:t>phagolysosome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1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Phagocytosis and Elimination </a:t>
            </a:r>
            <a:r>
              <a:rPr lang="en-US" sz="2400" dirty="0"/>
              <a:t>of microbes</a:t>
            </a:r>
            <a:br>
              <a:rPr lang="en-US" sz="2400" dirty="0"/>
            </a:br>
            <a:r>
              <a:rPr lang="en-US" sz="2400" dirty="0"/>
              <a:t>Steps: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3411" y="1147763"/>
            <a:ext cx="9426633" cy="55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3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6098"/>
          </a:xfrm>
        </p:spPr>
        <p:txBody>
          <a:bodyPr/>
          <a:lstStyle/>
          <a:p>
            <a:r>
              <a:rPr lang="en-US" dirty="0" smtClean="0"/>
              <a:t>Role of complement system in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complement system is a </a:t>
            </a:r>
            <a:r>
              <a:rPr lang="en-US" dirty="0" smtClean="0"/>
              <a:t>group </a:t>
            </a:r>
            <a:r>
              <a:rPr lang="en-US" dirty="0"/>
              <a:t>of plasma </a:t>
            </a:r>
            <a:r>
              <a:rPr lang="en-US" dirty="0" smtClean="0"/>
              <a:t>proteins that function in both innate and adaptive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system </a:t>
            </a:r>
            <a:r>
              <a:rPr lang="en-US" dirty="0" smtClean="0"/>
              <a:t>consists of </a:t>
            </a:r>
            <a:r>
              <a:rPr lang="en-US" dirty="0"/>
              <a:t>more than 20 proteins, some of which are numbered </a:t>
            </a:r>
            <a:r>
              <a:rPr lang="en-US" dirty="0" smtClean="0"/>
              <a:t>C1 through C9</a:t>
            </a:r>
          </a:p>
          <a:p>
            <a:endParaRPr lang="en-US" dirty="0" smtClean="0"/>
          </a:p>
          <a:p>
            <a:r>
              <a:rPr lang="en-US" dirty="0" smtClean="0"/>
              <a:t>Complement </a:t>
            </a:r>
            <a:r>
              <a:rPr lang="en-US" dirty="0"/>
              <a:t>proteins are present in inactive forms </a:t>
            </a:r>
            <a:r>
              <a:rPr lang="en-US" dirty="0" smtClean="0"/>
              <a:t>in the plasma</a:t>
            </a:r>
          </a:p>
          <a:p>
            <a:endParaRPr lang="en-US" dirty="0" smtClean="0"/>
          </a:p>
          <a:p>
            <a:r>
              <a:rPr lang="en-US" dirty="0" smtClean="0"/>
              <a:t>Activation starts by cleavage of C3 via three pathways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(3) pathways of activation: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C</a:t>
            </a:r>
            <a:r>
              <a:rPr lang="en-US" b="1" dirty="0" smtClean="0"/>
              <a:t>lassical pathway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binding </a:t>
            </a:r>
            <a:r>
              <a:rPr lang="en-US" dirty="0" smtClean="0"/>
              <a:t>of C1 </a:t>
            </a:r>
            <a:r>
              <a:rPr lang="en-US" dirty="0"/>
              <a:t>to antibody (</a:t>
            </a:r>
            <a:r>
              <a:rPr lang="en-US" dirty="0" err="1"/>
              <a:t>IgM</a:t>
            </a:r>
            <a:r>
              <a:rPr lang="en-US" dirty="0"/>
              <a:t> or </a:t>
            </a:r>
            <a:r>
              <a:rPr lang="en-US" dirty="0" err="1"/>
              <a:t>IgG</a:t>
            </a:r>
            <a:r>
              <a:rPr lang="en-US" dirty="0"/>
              <a:t>) that has combined </a:t>
            </a:r>
            <a:r>
              <a:rPr lang="en-US" dirty="0" smtClean="0"/>
              <a:t>with antigen.</a:t>
            </a:r>
          </a:p>
          <a:p>
            <a:r>
              <a:rPr lang="en-US" dirty="0"/>
              <a:t>The </a:t>
            </a:r>
            <a:r>
              <a:rPr lang="en-US" b="1" dirty="0"/>
              <a:t>alternative </a:t>
            </a:r>
            <a:r>
              <a:rPr lang="en-US" b="1" dirty="0" smtClean="0"/>
              <a:t>pathway</a:t>
            </a:r>
            <a:r>
              <a:rPr lang="en-US" dirty="0" smtClean="0"/>
              <a:t> </a:t>
            </a:r>
            <a:r>
              <a:rPr lang="en-US" dirty="0"/>
              <a:t>which can be triggered </a:t>
            </a:r>
            <a:r>
              <a:rPr lang="en-US" dirty="0" smtClean="0"/>
              <a:t>by microbial </a:t>
            </a:r>
            <a:r>
              <a:rPr lang="en-US" dirty="0"/>
              <a:t>surface molecules (e.g., endotoxin, </a:t>
            </a:r>
            <a:r>
              <a:rPr lang="en-US" dirty="0" smtClean="0"/>
              <a:t>or lipopolysaccharide </a:t>
            </a:r>
            <a:r>
              <a:rPr lang="en-US" dirty="0"/>
              <a:t>[LPS</a:t>
            </a:r>
            <a:r>
              <a:rPr lang="en-US" dirty="0" smtClean="0"/>
              <a:t>])</a:t>
            </a:r>
          </a:p>
          <a:p>
            <a:r>
              <a:rPr lang="en-US" dirty="0"/>
              <a:t>The </a:t>
            </a:r>
            <a:r>
              <a:rPr lang="en-US" b="1" dirty="0" err="1"/>
              <a:t>lectin</a:t>
            </a:r>
            <a:r>
              <a:rPr lang="en-US" b="1" dirty="0"/>
              <a:t> pathway</a:t>
            </a:r>
            <a:r>
              <a:rPr lang="en-US" dirty="0"/>
              <a:t>, in which plasma </a:t>
            </a:r>
            <a:r>
              <a:rPr lang="en-US" dirty="0" smtClean="0"/>
              <a:t>mannose-binding </a:t>
            </a:r>
            <a:r>
              <a:rPr lang="en-US" dirty="0" err="1" smtClean="0"/>
              <a:t>lectin</a:t>
            </a:r>
            <a:r>
              <a:rPr lang="en-US" dirty="0" smtClean="0"/>
              <a:t> </a:t>
            </a:r>
            <a:r>
              <a:rPr lang="en-US" dirty="0"/>
              <a:t>binds to carbohydrates on microbes and </a:t>
            </a:r>
            <a:r>
              <a:rPr lang="en-US" dirty="0" smtClean="0"/>
              <a:t>directly activates </a:t>
            </a:r>
            <a:r>
              <a:rPr lang="en-US" dirty="0"/>
              <a:t>C1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C3 CONVERTASE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1437" y="483078"/>
            <a:ext cx="10027075" cy="531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1288"/>
          </a:xfrm>
        </p:spPr>
        <p:txBody>
          <a:bodyPr>
            <a:noAutofit/>
          </a:bodyPr>
          <a:lstStyle/>
          <a:p>
            <a:r>
              <a:rPr lang="en-US" sz="3200" dirty="0"/>
              <a:t>Mediators of Inflammation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4619"/>
            <a:ext cx="10515600" cy="49823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These are substances that initiate, propagate and regulate an inflammatory response.</a:t>
            </a:r>
          </a:p>
          <a:p>
            <a:endParaRPr lang="en-US" dirty="0"/>
          </a:p>
          <a:p>
            <a:r>
              <a:rPr lang="en-US" dirty="0" smtClean="0"/>
              <a:t>Include:</a:t>
            </a:r>
          </a:p>
          <a:p>
            <a:pPr marL="0" indent="0">
              <a:buNone/>
            </a:pPr>
            <a:r>
              <a:rPr lang="en-US" dirty="0" smtClean="0"/>
              <a:t>- Vasoactive amines; histamine and serotonin</a:t>
            </a:r>
          </a:p>
          <a:p>
            <a:pPr marL="0" indent="0">
              <a:buNone/>
            </a:pPr>
            <a:r>
              <a:rPr lang="en-US" dirty="0" smtClean="0"/>
              <a:t>- Lipid mediators; Prostaglandins, lipoxins and leukotrienes ; also called eicosanoids or arachidonic acid metabolites.</a:t>
            </a:r>
          </a:p>
          <a:p>
            <a:pPr>
              <a:buFontTx/>
              <a:buChar char="-"/>
            </a:pPr>
            <a:r>
              <a:rPr lang="en-US" dirty="0" smtClean="0"/>
              <a:t>Cytokines, chemokines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Products of the complement system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en-US" dirty="0"/>
              <a:t>Mediators of Inflammation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6566" y="1280160"/>
            <a:ext cx="6068291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0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486"/>
          </a:xfrm>
        </p:spPr>
        <p:txBody>
          <a:bodyPr>
            <a:normAutofit fontScale="90000"/>
          </a:bodyPr>
          <a:lstStyle/>
          <a:p>
            <a:r>
              <a:rPr lang="en-US" dirty="0"/>
              <a:t>Arachidonic Acid Metabolites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0462" y="839413"/>
            <a:ext cx="8487177" cy="57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4285"/>
          </a:xfrm>
        </p:spPr>
        <p:txBody>
          <a:bodyPr>
            <a:normAutofit/>
          </a:bodyPr>
          <a:lstStyle/>
          <a:p>
            <a:r>
              <a:rPr lang="en-US" dirty="0" smtClean="0"/>
              <a:t>Causes: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463"/>
            <a:ext cx="10515600" cy="4476500"/>
          </a:xfrm>
        </p:spPr>
        <p:txBody>
          <a:bodyPr/>
          <a:lstStyle/>
          <a:p>
            <a:r>
              <a:rPr lang="en-US" b="1" dirty="0" smtClean="0"/>
              <a:t>Infections</a:t>
            </a:r>
            <a:r>
              <a:rPr lang="en-US" dirty="0" smtClean="0"/>
              <a:t>:  bacteria, viruses, fungi, parasites.</a:t>
            </a:r>
          </a:p>
          <a:p>
            <a:r>
              <a:rPr lang="en-US" b="1" dirty="0" smtClean="0"/>
              <a:t>Physical agents</a:t>
            </a:r>
          </a:p>
          <a:p>
            <a:r>
              <a:rPr lang="en-US" dirty="0" smtClean="0"/>
              <a:t>Chemical agents </a:t>
            </a:r>
          </a:p>
          <a:p>
            <a:r>
              <a:rPr lang="en-US" dirty="0" smtClean="0"/>
              <a:t>Foreign materials</a:t>
            </a:r>
          </a:p>
          <a:p>
            <a:r>
              <a:rPr lang="en-US" dirty="0" smtClean="0"/>
              <a:t>Tissue necrosis: Ischemic necrosis.</a:t>
            </a:r>
          </a:p>
          <a:p>
            <a:r>
              <a:rPr lang="en-US" dirty="0" smtClean="0"/>
              <a:t>Immunologic: hypersensitivity , autoimmune reactions.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 fontScale="90000"/>
          </a:bodyPr>
          <a:lstStyle/>
          <a:p>
            <a:r>
              <a:rPr lang="en-US" dirty="0"/>
              <a:t>Termination of the Acute Inflammatory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Inflammation </a:t>
            </a:r>
            <a:r>
              <a:rPr lang="en-US" dirty="0"/>
              <a:t>declines after </a:t>
            </a:r>
            <a:r>
              <a:rPr lang="en-US" dirty="0" smtClean="0"/>
              <a:t>the offending </a:t>
            </a:r>
            <a:r>
              <a:rPr lang="en-US" dirty="0"/>
              <a:t>agents are removed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simply because the mediators of inflammation are produced for only as long as the stimulus persists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witch to production of anti-inflammatory </a:t>
            </a:r>
            <a:r>
              <a:rPr lang="en-US" dirty="0"/>
              <a:t>cytokine transforming growth factor-β (TGF-β) and </a:t>
            </a:r>
            <a:r>
              <a:rPr lang="en-US" dirty="0" smtClean="0"/>
              <a:t>IL-10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anti inflammatory arachidonic acid </a:t>
            </a:r>
            <a:r>
              <a:rPr lang="en-US" dirty="0"/>
              <a:t>metabolite </a:t>
            </a:r>
            <a:r>
              <a:rPr lang="en-US" dirty="0" smtClean="0"/>
              <a:t>: lipoxins (</a:t>
            </a:r>
            <a:r>
              <a:rPr lang="en-US" b="1" dirty="0" smtClean="0"/>
              <a:t>LXA4 and LXB4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6521"/>
          </a:xfrm>
        </p:spPr>
        <p:txBody>
          <a:bodyPr>
            <a:normAutofit fontScale="90000"/>
          </a:bodyPr>
          <a:lstStyle/>
          <a:p>
            <a:r>
              <a:rPr lang="en-US" dirty="0"/>
              <a:t>Outcomes of Acute Inflammation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1938"/>
            <a:ext cx="10515600" cy="473502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Complete resolution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Healing </a:t>
            </a:r>
            <a:r>
              <a:rPr lang="en-US" dirty="0"/>
              <a:t>by connective tissue replacement (scarring, or fibrosis</a:t>
            </a:r>
            <a:r>
              <a:rPr lang="en-US" dirty="0" smtClean="0"/>
              <a:t>).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/>
              <a:t>Progression of the response to chronic inflammation</a:t>
            </a:r>
          </a:p>
        </p:txBody>
      </p:sp>
    </p:spTree>
    <p:extLst>
      <p:ext uri="{BB962C8B-B14F-4D97-AF65-F5344CB8AC3E}">
        <p14:creationId xmlns:p14="http://schemas.microsoft.com/office/powerpoint/2010/main" val="1710588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4417"/>
          </a:xfrm>
        </p:spPr>
        <p:txBody>
          <a:bodyPr>
            <a:normAutofit/>
          </a:bodyPr>
          <a:lstStyle/>
          <a:p>
            <a:r>
              <a:rPr lang="en-US" sz="3200" dirty="0"/>
              <a:t>Morphologic Patterns of Acute Inflammation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0171"/>
            <a:ext cx="10515600" cy="4986792"/>
          </a:xfrm>
        </p:spPr>
        <p:txBody>
          <a:bodyPr/>
          <a:lstStyle/>
          <a:p>
            <a:r>
              <a:rPr lang="en-US" dirty="0"/>
              <a:t>Serous </a:t>
            </a:r>
            <a:r>
              <a:rPr lang="en-US" dirty="0" smtClean="0"/>
              <a:t>Inflammation:</a:t>
            </a:r>
          </a:p>
          <a:p>
            <a:pPr marL="0" indent="0">
              <a:buNone/>
            </a:pPr>
            <a:r>
              <a:rPr lang="en-US" dirty="0" smtClean="0"/>
              <a:t>Accumulation of Serous fluid or </a:t>
            </a:r>
            <a:r>
              <a:rPr lang="en-US" dirty="0"/>
              <a:t>exudation of cell poor fluid into spaces created by cell injury or into body cavities lined by the peritoneum, pleura, or pericardium</a:t>
            </a:r>
            <a:r>
              <a:rPr lang="en-US" dirty="0" smtClean="0"/>
              <a:t>. </a:t>
            </a:r>
            <a:r>
              <a:rPr lang="en-US" dirty="0" err="1" smtClean="0"/>
              <a:t>E.g</a:t>
            </a:r>
            <a:r>
              <a:rPr lang="en-US" dirty="0" smtClean="0"/>
              <a:t> skin blistering, effusions in body cavities.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Fibrinous</a:t>
            </a:r>
            <a:r>
              <a:rPr lang="en-US" dirty="0"/>
              <a:t> </a:t>
            </a:r>
            <a:r>
              <a:rPr lang="en-US" dirty="0" smtClean="0"/>
              <a:t>Inflammation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 smtClean="0"/>
              <a:t>fibrinous</a:t>
            </a:r>
            <a:r>
              <a:rPr lang="en-US" dirty="0" smtClean="0"/>
              <a:t> exudate </a:t>
            </a:r>
            <a:r>
              <a:rPr lang="en-US" dirty="0"/>
              <a:t>develops when the vascular leaks are </a:t>
            </a:r>
            <a:r>
              <a:rPr lang="en-US" dirty="0" smtClean="0"/>
              <a:t>large or </a:t>
            </a:r>
            <a:r>
              <a:rPr lang="en-US" dirty="0"/>
              <a:t>there is a local </a:t>
            </a:r>
            <a:r>
              <a:rPr lang="en-US" dirty="0" err="1"/>
              <a:t>procoagulant</a:t>
            </a:r>
            <a:r>
              <a:rPr lang="en-US" dirty="0"/>
              <a:t> stimulus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769257"/>
            <a:ext cx="10845800" cy="5407706"/>
          </a:xfrm>
        </p:spPr>
        <p:txBody>
          <a:bodyPr>
            <a:normAutofit/>
          </a:bodyPr>
          <a:lstStyle/>
          <a:p>
            <a:r>
              <a:rPr lang="en-US" dirty="0"/>
              <a:t>Purulent (</a:t>
            </a:r>
            <a:r>
              <a:rPr lang="en-US" dirty="0" err="1"/>
              <a:t>Suppurative</a:t>
            </a:r>
            <a:r>
              <a:rPr lang="en-US" dirty="0"/>
              <a:t>) Inflammation and </a:t>
            </a:r>
            <a:r>
              <a:rPr lang="en-US" dirty="0" smtClean="0"/>
              <a:t>Abscess</a:t>
            </a:r>
          </a:p>
          <a:p>
            <a:pPr marL="0" indent="0">
              <a:buNone/>
            </a:pPr>
            <a:r>
              <a:rPr lang="en-US" dirty="0" smtClean="0"/>
              <a:t>characterized </a:t>
            </a:r>
            <a:r>
              <a:rPr lang="en-US" dirty="0"/>
              <a:t>by the </a:t>
            </a:r>
            <a:r>
              <a:rPr lang="en-US" dirty="0" smtClean="0"/>
              <a:t>production of pus and </a:t>
            </a:r>
            <a:r>
              <a:rPr lang="en-US" dirty="0"/>
              <a:t>edema fluid.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most </a:t>
            </a:r>
            <a:r>
              <a:rPr lang="en-US" dirty="0" smtClean="0"/>
              <a:t>frequent cause </a:t>
            </a:r>
            <a:r>
              <a:rPr lang="en-US" dirty="0"/>
              <a:t>of purulent (also called </a:t>
            </a:r>
            <a:r>
              <a:rPr lang="en-US" dirty="0" err="1"/>
              <a:t>suppurative</a:t>
            </a:r>
            <a:r>
              <a:rPr lang="en-US" dirty="0"/>
              <a:t>) inflammation </a:t>
            </a:r>
            <a:r>
              <a:rPr lang="en-US" dirty="0" smtClean="0"/>
              <a:t>is infection </a:t>
            </a:r>
            <a:r>
              <a:rPr lang="en-US" dirty="0"/>
              <a:t>with </a:t>
            </a:r>
            <a:r>
              <a:rPr lang="en-US" dirty="0" smtClean="0"/>
              <a:t>bacteria </a:t>
            </a:r>
            <a:r>
              <a:rPr lang="en-US" dirty="0"/>
              <a:t>as staphylococci; these pathogens are referred to </a:t>
            </a:r>
            <a:r>
              <a:rPr lang="en-US" dirty="0" smtClean="0"/>
              <a:t>as pyogenic </a:t>
            </a:r>
            <a:r>
              <a:rPr lang="en-US" dirty="0"/>
              <a:t>(pus-producing) bacteria.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common example </a:t>
            </a:r>
            <a:r>
              <a:rPr lang="en-US" dirty="0" smtClean="0"/>
              <a:t>of an </a:t>
            </a:r>
            <a:r>
              <a:rPr lang="en-US" dirty="0"/>
              <a:t>acute </a:t>
            </a:r>
            <a:r>
              <a:rPr lang="en-US" dirty="0" err="1"/>
              <a:t>suppurative</a:t>
            </a:r>
            <a:r>
              <a:rPr lang="en-US" dirty="0"/>
              <a:t> inflammation is acute appendicitis.</a:t>
            </a:r>
          </a:p>
        </p:txBody>
      </p:sp>
    </p:spTree>
    <p:extLst>
      <p:ext uri="{BB962C8B-B14F-4D97-AF65-F5344CB8AC3E}">
        <p14:creationId xmlns:p14="http://schemas.microsoft.com/office/powerpoint/2010/main" val="19682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4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INFLAMMATION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1588"/>
            <a:ext cx="10515600" cy="490537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inflammatory response of prolonged duration (weeks to months) in which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injury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coexist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Chronic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infection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microorganisms that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eradicate, such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mycobacteria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Autoimmune diseases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E.g. SLE, rheumatoid arthritis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3.Prolonged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potentially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agents E.g.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Silicosis, cholesterol in blood vessels which causes atherosclerosis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 from acute inflammation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Chronic inflammation is characterized by:</a:t>
            </a:r>
          </a:p>
          <a:p>
            <a:r>
              <a:rPr lang="en-US" dirty="0"/>
              <a:t> Infiltration with mononuclear cells, which include macrophages, lymphocytes, and plasma </a:t>
            </a:r>
            <a:r>
              <a:rPr lang="en-US" dirty="0" smtClean="0"/>
              <a:t>cells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Tissue </a:t>
            </a:r>
            <a:r>
              <a:rPr lang="en-US" dirty="0"/>
              <a:t>destruction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Repair by fibrosis and angiogenesis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of chronic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Macrophage</a:t>
            </a:r>
          </a:p>
          <a:p>
            <a:pPr marL="0" indent="0">
              <a:buNone/>
            </a:pPr>
            <a:r>
              <a:rPr lang="en-US" dirty="0" smtClean="0"/>
              <a:t>   Derived </a:t>
            </a:r>
            <a:r>
              <a:rPr lang="en-US" dirty="0"/>
              <a:t>from circulating </a:t>
            </a:r>
            <a:r>
              <a:rPr lang="en-US" dirty="0" smtClean="0"/>
              <a:t>monocytes</a:t>
            </a:r>
          </a:p>
          <a:p>
            <a:pPr marL="0" indent="0">
              <a:buNone/>
            </a:pPr>
            <a:r>
              <a:rPr lang="en-US" dirty="0"/>
              <a:t>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Progenitor </a:t>
            </a:r>
            <a:r>
              <a:rPr lang="en-US" dirty="0"/>
              <a:t>cells from embryonic yolk sac of fetal liver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Tissue resident macrophages : </a:t>
            </a:r>
            <a:r>
              <a:rPr lang="en-US" dirty="0" err="1"/>
              <a:t>Kupffer</a:t>
            </a:r>
            <a:r>
              <a:rPr lang="en-US" dirty="0"/>
              <a:t> cells (liver),sinus </a:t>
            </a:r>
            <a:r>
              <a:rPr lang="en-US" dirty="0" err="1"/>
              <a:t>histiocytes</a:t>
            </a:r>
            <a:r>
              <a:rPr lang="en-US" dirty="0"/>
              <a:t> (spleen &amp; LN), alveolar macrophages (lung), microglia (</a:t>
            </a:r>
            <a:r>
              <a:rPr lang="en-US" dirty="0" smtClean="0"/>
              <a:t>CNS)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Functions;</a:t>
            </a:r>
          </a:p>
          <a:p>
            <a:r>
              <a:rPr lang="en-US" dirty="0" smtClean="0"/>
              <a:t>Phagocytosis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Secreting </a:t>
            </a:r>
            <a:r>
              <a:rPr lang="en-US" dirty="0"/>
              <a:t>cytokines and growth factors,: that propagates inflammation and initiate repair of tissues</a:t>
            </a:r>
          </a:p>
          <a:p>
            <a:r>
              <a:rPr lang="en-US" dirty="0"/>
              <a:t>Antigen presentation to T lymphocytes and respond to signals from T cells, thus setting up a feedback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99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991"/>
          </a:xfrm>
        </p:spPr>
        <p:txBody>
          <a:bodyPr/>
          <a:lstStyle/>
          <a:p>
            <a:r>
              <a:rPr lang="en-US" dirty="0"/>
              <a:t>Role of Lymphocytes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4116"/>
            <a:ext cx="10515600" cy="495284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Produce cytokines that amplify </a:t>
            </a:r>
            <a:r>
              <a:rPr lang="en-US" dirty="0"/>
              <a:t>and propagate </a:t>
            </a:r>
            <a:r>
              <a:rPr lang="en-US" dirty="0" smtClean="0"/>
              <a:t>chronic inflammation.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generation of </a:t>
            </a:r>
            <a:r>
              <a:rPr lang="en-US" dirty="0"/>
              <a:t>long-lived memory </a:t>
            </a:r>
            <a:r>
              <a:rPr lang="en-US" dirty="0" smtClean="0"/>
              <a:t>cells-persistent inflammatory response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three subsets of CD4+ T cells that secrete different types of cytokines and elicit different types of inflammation.</a:t>
            </a:r>
          </a:p>
          <a:p>
            <a:r>
              <a:rPr lang="en-US" dirty="0"/>
              <a:t> Th1 cells produce the cytokine IFN-γ, which activates macrophages </a:t>
            </a:r>
          </a:p>
          <a:p>
            <a:r>
              <a:rPr lang="en-US" dirty="0"/>
              <a:t> Th2 cells secrete IL-4, IL-5, and IL-13, which recruit and activate  </a:t>
            </a:r>
            <a:r>
              <a:rPr lang="en-US" dirty="0" err="1"/>
              <a:t>eosinophils</a:t>
            </a:r>
            <a:r>
              <a:rPr lang="en-US" dirty="0"/>
              <a:t> and are  macrophage activation.</a:t>
            </a:r>
          </a:p>
          <a:p>
            <a:r>
              <a:rPr lang="en-US" dirty="0"/>
              <a:t> Th17 cells secrete IL-17 and other cytokines, which induce the secretion of chemokines responsible for recruiting neutrophils (and monocytes) into the reaction</a:t>
            </a:r>
          </a:p>
        </p:txBody>
      </p:sp>
    </p:spTree>
    <p:extLst>
      <p:ext uri="{BB962C8B-B14F-4D97-AF65-F5344CB8AC3E}">
        <p14:creationId xmlns:p14="http://schemas.microsoft.com/office/powerpoint/2010/main" val="278164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</a:t>
            </a:r>
            <a:r>
              <a:rPr lang="en-US" dirty="0" smtClean="0">
                <a:sym typeface="Wingdings" panose="05000000000000000000" pitchFamily="2" charset="2"/>
              </a:rPr>
              <a:t> 5Rs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RECOGNITION</a:t>
            </a:r>
          </a:p>
          <a:p>
            <a:endParaRPr lang="en-US" dirty="0" smtClean="0"/>
          </a:p>
          <a:p>
            <a:r>
              <a:rPr lang="en-US" dirty="0" smtClean="0"/>
              <a:t>RECRUITMENT OF LEUCOCYTES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REMOVAL</a:t>
            </a:r>
          </a:p>
          <a:p>
            <a:endParaRPr lang="en-US" dirty="0" smtClean="0"/>
          </a:p>
          <a:p>
            <a:r>
              <a:rPr lang="en-US" dirty="0" smtClean="0"/>
              <a:t>REGULATION</a:t>
            </a:r>
          </a:p>
          <a:p>
            <a:endParaRPr lang="en-US" dirty="0" smtClean="0"/>
          </a:p>
          <a:p>
            <a:r>
              <a:rPr lang="en-US" dirty="0" smtClean="0"/>
              <a:t>REPAIR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704" y="486697"/>
            <a:ext cx="10515600" cy="6176963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OTHER CELLS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Plasma cells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Eosinophils: Parasitic infection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Mast cells</a:t>
            </a:r>
            <a:endParaRPr lang="en-US" i="1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733"/>
          </a:xfrm>
        </p:spPr>
        <p:txBody>
          <a:bodyPr/>
          <a:lstStyle/>
          <a:p>
            <a:r>
              <a:rPr lang="en-US" dirty="0"/>
              <a:t>Granulomatous Inflammation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7858"/>
            <a:ext cx="10515600" cy="487910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form of chronic </a:t>
            </a:r>
            <a:r>
              <a:rPr lang="en-US" dirty="0" smtClean="0"/>
              <a:t>inflammation characterized </a:t>
            </a:r>
            <a:r>
              <a:rPr lang="en-US" dirty="0"/>
              <a:t>by collections of activated </a:t>
            </a:r>
            <a:r>
              <a:rPr lang="en-US" dirty="0" smtClean="0"/>
              <a:t>macrophages , often </a:t>
            </a:r>
            <a:r>
              <a:rPr lang="en-US" dirty="0"/>
              <a:t>with T lymphocytes, and </a:t>
            </a:r>
            <a:r>
              <a:rPr lang="en-US" dirty="0" smtClean="0"/>
              <a:t>sometimes associated </a:t>
            </a:r>
            <a:r>
              <a:rPr lang="en-US" dirty="0"/>
              <a:t>with </a:t>
            </a:r>
            <a:r>
              <a:rPr lang="en-US" dirty="0" smtClean="0"/>
              <a:t>central necrosis.</a:t>
            </a:r>
          </a:p>
          <a:p>
            <a:endParaRPr lang="en-US" dirty="0" smtClean="0"/>
          </a:p>
          <a:p>
            <a:r>
              <a:rPr lang="en-US" dirty="0" smtClean="0"/>
              <a:t>Its </a:t>
            </a:r>
            <a:r>
              <a:rPr lang="en-US" dirty="0"/>
              <a:t>goal is to </a:t>
            </a:r>
            <a:r>
              <a:rPr lang="en-US" i="1" dirty="0"/>
              <a:t>wall off difficult to kill or persistent injurious agents leading to </a:t>
            </a:r>
            <a:r>
              <a:rPr lang="en-US" b="1" i="1" dirty="0"/>
              <a:t>granuloma </a:t>
            </a:r>
            <a:r>
              <a:rPr lang="en-US" b="1" i="1" dirty="0" smtClean="0"/>
              <a:t>formation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Caseating</a:t>
            </a:r>
            <a:r>
              <a:rPr lang="en-US" dirty="0" smtClean="0"/>
              <a:t> granulomas </a:t>
            </a:r>
            <a:r>
              <a:rPr lang="en-US" dirty="0" smtClean="0">
                <a:sym typeface="Wingdings" panose="05000000000000000000" pitchFamily="2" charset="2"/>
              </a:rPr>
              <a:t> central area of necrosis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83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315" y="17813"/>
            <a:ext cx="4702628" cy="68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952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/>
          <a:lstStyle/>
          <a:p>
            <a:r>
              <a:rPr lang="en-US" dirty="0"/>
              <a:t>TISSUE REPAIR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8300"/>
            <a:ext cx="10515600" cy="49486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Refers </a:t>
            </a:r>
            <a:r>
              <a:rPr lang="en-US" dirty="0"/>
              <a:t>to the restoration </a:t>
            </a:r>
            <a:r>
              <a:rPr lang="en-US" dirty="0" smtClean="0"/>
              <a:t>of tissue </a:t>
            </a:r>
            <a:r>
              <a:rPr lang="en-US" dirty="0"/>
              <a:t>architecture and function after an </a:t>
            </a:r>
            <a:r>
              <a:rPr lang="en-US" dirty="0" smtClean="0"/>
              <a:t>injury.</a:t>
            </a:r>
            <a:endParaRPr lang="en-US" dirty="0"/>
          </a:p>
          <a:p>
            <a:r>
              <a:rPr lang="en-US" dirty="0" smtClean="0"/>
              <a:t>Occurs </a:t>
            </a:r>
            <a:r>
              <a:rPr lang="en-US" dirty="0"/>
              <a:t>by two </a:t>
            </a:r>
            <a:r>
              <a:rPr lang="en-US" dirty="0" smtClean="0"/>
              <a:t>processes: </a:t>
            </a:r>
            <a:r>
              <a:rPr lang="en-US" b="1" dirty="0"/>
              <a:t>R</a:t>
            </a:r>
            <a:r>
              <a:rPr lang="en-US" b="1" dirty="0" smtClean="0"/>
              <a:t>egeneration</a:t>
            </a:r>
            <a:r>
              <a:rPr lang="en-US" b="1" dirty="0"/>
              <a:t>, </a:t>
            </a:r>
            <a:r>
              <a:rPr lang="en-US" dirty="0"/>
              <a:t>which </a:t>
            </a:r>
            <a:r>
              <a:rPr lang="en-US" dirty="0" smtClean="0"/>
              <a:t>restores the normal state of tissues, </a:t>
            </a:r>
            <a:r>
              <a:rPr lang="en-US" dirty="0"/>
              <a:t>and </a:t>
            </a:r>
            <a:r>
              <a:rPr lang="en-US" b="1" dirty="0"/>
              <a:t>S</a:t>
            </a:r>
            <a:r>
              <a:rPr lang="en-US" b="1" dirty="0" smtClean="0"/>
              <a:t>carring</a:t>
            </a:r>
            <a:r>
              <a:rPr lang="en-US" dirty="0" smtClean="0"/>
              <a:t>, the </a:t>
            </a:r>
            <a:r>
              <a:rPr lang="en-US" dirty="0"/>
              <a:t>deposition of connective </a:t>
            </a:r>
            <a:r>
              <a:rPr lang="en-US" dirty="0" smtClean="0"/>
              <a:t>tissue (fibrous)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b="1" dirty="0" smtClean="0"/>
              <a:t>scar formation</a:t>
            </a:r>
            <a:r>
              <a:rPr lang="en-US" b="1" dirty="0"/>
              <a:t> </a:t>
            </a:r>
            <a:r>
              <a:rPr lang="en-US" dirty="0" smtClean="0"/>
              <a:t>occurs in tissues </a:t>
            </a:r>
            <a:r>
              <a:rPr lang="en-US" i="1" dirty="0"/>
              <a:t>incapable of regeneration</a:t>
            </a:r>
            <a:r>
              <a:rPr lang="en-US" dirty="0"/>
              <a:t>, </a:t>
            </a:r>
            <a:r>
              <a:rPr lang="en-US" dirty="0" smtClean="0"/>
              <a:t>or in </a:t>
            </a:r>
            <a:r>
              <a:rPr lang="en-US" i="1" dirty="0" smtClean="0"/>
              <a:t>severely </a:t>
            </a:r>
            <a:r>
              <a:rPr lang="en-US" i="1" dirty="0"/>
              <a:t>damaged </a:t>
            </a:r>
            <a:r>
              <a:rPr lang="en-US" dirty="0" smtClean="0"/>
              <a:t>tissues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955"/>
            <a:ext cx="10515600" cy="59040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ZA" dirty="0"/>
              <a:t>Tissues of the body are divided into three based on their proliferative potential.</a:t>
            </a:r>
          </a:p>
          <a:p>
            <a:pPr>
              <a:buFont typeface="+mj-lt"/>
              <a:buAutoNum type="arabicPeriod"/>
            </a:pPr>
            <a:r>
              <a:rPr lang="en-ZA" b="1" dirty="0"/>
              <a:t>Labile or continuously dividing tissues-</a:t>
            </a:r>
            <a:r>
              <a:rPr lang="en-ZA" dirty="0"/>
              <a:t>consist of cells that are continuously dividing e.g. skin epithelium, mucosal lining of GIT , </a:t>
            </a:r>
            <a:r>
              <a:rPr lang="en-ZA" dirty="0" err="1"/>
              <a:t>haematopoetic</a:t>
            </a:r>
            <a:r>
              <a:rPr lang="en-ZA" dirty="0"/>
              <a:t> stem cells etc.</a:t>
            </a:r>
          </a:p>
          <a:p>
            <a:pPr>
              <a:buFont typeface="+mj-lt"/>
              <a:buAutoNum type="arabicPeriod"/>
            </a:pPr>
            <a:r>
              <a:rPr lang="en-ZA" b="1" dirty="0"/>
              <a:t>Stable or quiescent tissues-</a:t>
            </a:r>
            <a:r>
              <a:rPr lang="en-ZA" dirty="0"/>
              <a:t>have only minimal proliferative activity but are capable of dividing in response to injury or loss of tissue mass e.g. hepatocytes , fibroblasts etc.</a:t>
            </a:r>
          </a:p>
          <a:p>
            <a:pPr>
              <a:buFont typeface="+mj-lt"/>
              <a:buAutoNum type="arabicPeriod"/>
            </a:pPr>
            <a:r>
              <a:rPr lang="en-ZA" b="1" dirty="0"/>
              <a:t>Permanent tissues-</a:t>
            </a:r>
            <a:r>
              <a:rPr lang="en-ZA" dirty="0"/>
              <a:t>consist of non dividing cells so when injured heal by fibrous tissue e.g. nerve and cardiac muscle cells.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84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in Scar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9760"/>
            <a:ext cx="10515600" cy="42872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hemostatic plug </a:t>
            </a:r>
            <a:r>
              <a:rPr lang="en-US" dirty="0" smtClean="0"/>
              <a:t>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Inflammation.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Cell </a:t>
            </a:r>
            <a:r>
              <a:rPr lang="en-US" dirty="0" smtClean="0"/>
              <a:t>proliferation: Epithelial cells, Endothelial </a:t>
            </a:r>
            <a:r>
              <a:rPr lang="en-US" dirty="0"/>
              <a:t>cells and pericytes proliferate to form </a:t>
            </a:r>
            <a:r>
              <a:rPr lang="en-US" dirty="0" smtClean="0"/>
              <a:t>new blood </a:t>
            </a:r>
            <a:r>
              <a:rPr lang="en-US" dirty="0"/>
              <a:t>vessels, a process known as angiogenesis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Fibroblasts proliferate and migrate into the site of </a:t>
            </a:r>
            <a:r>
              <a:rPr lang="en-US" dirty="0" smtClean="0"/>
              <a:t>injury and </a:t>
            </a:r>
            <a:r>
              <a:rPr lang="en-US" dirty="0"/>
              <a:t>lay down collagen fibers that form the scar.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Formation of granulation tissue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Deposition of connective tissue.</a:t>
            </a:r>
          </a:p>
        </p:txBody>
      </p:sp>
    </p:spTree>
    <p:extLst>
      <p:ext uri="{BB962C8B-B14F-4D97-AF65-F5344CB8AC3E}">
        <p14:creationId xmlns:p14="http://schemas.microsoft.com/office/powerpoint/2010/main" val="36897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755"/>
          </a:xfrm>
        </p:spPr>
        <p:txBody>
          <a:bodyPr/>
          <a:lstStyle/>
          <a:p>
            <a:r>
              <a:rPr lang="en-US" b="1" dirty="0" smtClean="0"/>
              <a:t>Angiogenesis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520"/>
            <a:ext cx="10515600" cy="468344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Angiogenesis is the process of new blood vessel </a:t>
            </a:r>
            <a:r>
              <a:rPr lang="en-US" dirty="0" smtClean="0"/>
              <a:t>formation from </a:t>
            </a:r>
            <a:r>
              <a:rPr lang="en-US" dirty="0"/>
              <a:t>existing </a:t>
            </a:r>
            <a:r>
              <a:rPr lang="en-US" dirty="0" smtClean="0"/>
              <a:t>vessels</a:t>
            </a:r>
          </a:p>
          <a:p>
            <a:pPr marL="0" indent="0">
              <a:buNone/>
            </a:pPr>
            <a:r>
              <a:rPr lang="en-US" dirty="0"/>
              <a:t>Angiogenesis </a:t>
            </a:r>
            <a:r>
              <a:rPr lang="en-US" dirty="0" smtClean="0"/>
              <a:t>consists </a:t>
            </a:r>
            <a:r>
              <a:rPr lang="en-US" dirty="0"/>
              <a:t>of the following </a:t>
            </a:r>
            <a:r>
              <a:rPr lang="en-US" b="1" dirty="0" smtClean="0"/>
              <a:t>steps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1. Vasodilation  of pre-existing vessels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2. </a:t>
            </a:r>
            <a:r>
              <a:rPr lang="en-US" dirty="0"/>
              <a:t>Separation of pericytes from the </a:t>
            </a:r>
            <a:r>
              <a:rPr lang="en-US" dirty="0" err="1"/>
              <a:t>abluminal</a:t>
            </a:r>
            <a:r>
              <a:rPr lang="en-US" dirty="0"/>
              <a:t> surface </a:t>
            </a:r>
            <a:r>
              <a:rPr lang="en-US" dirty="0" smtClean="0"/>
              <a:t>and </a:t>
            </a:r>
            <a:r>
              <a:rPr lang="en-US" i="1" dirty="0" smtClean="0"/>
              <a:t>breakdown </a:t>
            </a:r>
            <a:r>
              <a:rPr lang="en-US" i="1" dirty="0"/>
              <a:t>of the basement membrane </a:t>
            </a:r>
            <a:r>
              <a:rPr lang="en-US" dirty="0"/>
              <a:t>to allow </a:t>
            </a:r>
            <a:r>
              <a:rPr lang="en-US" dirty="0" smtClean="0"/>
              <a:t>formation of </a:t>
            </a:r>
            <a:r>
              <a:rPr lang="en-US" dirty="0"/>
              <a:t>a vessel sprout.</a:t>
            </a:r>
          </a:p>
          <a:p>
            <a:pPr marL="0" indent="0">
              <a:buNone/>
            </a:pPr>
            <a:r>
              <a:rPr lang="en-US" dirty="0" smtClean="0"/>
              <a:t>    3. </a:t>
            </a:r>
            <a:r>
              <a:rPr lang="en-US" dirty="0"/>
              <a:t>Migration of endothelial cells toward the area of tissue injury.</a:t>
            </a:r>
          </a:p>
          <a:p>
            <a:pPr marL="0" indent="0">
              <a:buNone/>
            </a:pPr>
            <a:r>
              <a:rPr lang="en-US" dirty="0" smtClean="0"/>
              <a:t>    4. </a:t>
            </a:r>
            <a:r>
              <a:rPr lang="en-US" dirty="0"/>
              <a:t>Proliferation of endothelial cells just behind the leading </a:t>
            </a:r>
            <a:r>
              <a:rPr lang="en-US" dirty="0" smtClean="0"/>
              <a:t>front (“</a:t>
            </a:r>
            <a:r>
              <a:rPr lang="en-US" dirty="0"/>
              <a:t>tip”) of migrating cells.</a:t>
            </a:r>
          </a:p>
          <a:p>
            <a:pPr marL="0" indent="0">
              <a:buNone/>
            </a:pPr>
            <a:r>
              <a:rPr lang="en-US" dirty="0" smtClean="0"/>
              <a:t>    5. </a:t>
            </a:r>
            <a:r>
              <a:rPr lang="en-US" dirty="0"/>
              <a:t>Remodeling into capillary tubes.</a:t>
            </a:r>
          </a:p>
          <a:p>
            <a:pPr marL="0" indent="0">
              <a:buNone/>
            </a:pPr>
            <a:r>
              <a:rPr lang="en-US" dirty="0" smtClean="0"/>
              <a:t>    6. Maturation of vessels: Recruitment </a:t>
            </a:r>
            <a:r>
              <a:rPr lang="en-US" dirty="0"/>
              <a:t>of </a:t>
            </a:r>
            <a:r>
              <a:rPr lang="en-US" dirty="0" smtClean="0"/>
              <a:t>smooth muscle cells and pericytes for capillaries</a:t>
            </a:r>
          </a:p>
          <a:p>
            <a:pPr marL="0" indent="0">
              <a:buNone/>
            </a:pPr>
            <a:r>
              <a:rPr lang="en-US" dirty="0" smtClean="0"/>
              <a:t>    7. </a:t>
            </a:r>
            <a:r>
              <a:rPr lang="en-US" dirty="0"/>
              <a:t>Suppression of endothelial proliferation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deposition </a:t>
            </a:r>
            <a:r>
              <a:rPr lang="en-US" dirty="0"/>
              <a:t>of the basement membrane.</a:t>
            </a:r>
          </a:p>
        </p:txBody>
      </p:sp>
    </p:spTree>
    <p:extLst>
      <p:ext uri="{BB962C8B-B14F-4D97-AF65-F5344CB8AC3E}">
        <p14:creationId xmlns:p14="http://schemas.microsoft.com/office/powerpoint/2010/main" val="21075567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7742" y="464457"/>
            <a:ext cx="5069115" cy="1059543"/>
          </a:xfrm>
        </p:spPr>
        <p:txBody>
          <a:bodyPr/>
          <a:lstStyle/>
          <a:p>
            <a:r>
              <a:rPr lang="en-US" dirty="0" smtClean="0"/>
              <a:t>Angiogenesis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3144" y="256903"/>
            <a:ext cx="4278766" cy="63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749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1846"/>
          </a:xfrm>
        </p:spPr>
        <p:txBody>
          <a:bodyPr>
            <a:normAutofit/>
          </a:bodyPr>
          <a:lstStyle/>
          <a:p>
            <a:r>
              <a:rPr lang="en-US" sz="2800" dirty="0"/>
              <a:t>Factors That Influence Tissue </a:t>
            </a:r>
            <a:r>
              <a:rPr lang="en-US" sz="2800" dirty="0" smtClean="0"/>
              <a:t>Repair.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6972"/>
            <a:ext cx="10515600" cy="5189991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Infection </a:t>
            </a:r>
            <a:r>
              <a:rPr lang="en-US" dirty="0" smtClean="0"/>
              <a:t>;  </a:t>
            </a:r>
            <a:r>
              <a:rPr lang="en-US" dirty="0"/>
              <a:t>prolongs </a:t>
            </a:r>
            <a:r>
              <a:rPr lang="en-US" dirty="0" smtClean="0"/>
              <a:t>inflammation, increasing  </a:t>
            </a:r>
            <a:r>
              <a:rPr lang="en-US" dirty="0"/>
              <a:t>local tissue injury.</a:t>
            </a:r>
          </a:p>
          <a:p>
            <a:r>
              <a:rPr lang="en-US" dirty="0" smtClean="0"/>
              <a:t> </a:t>
            </a:r>
            <a:r>
              <a:rPr lang="en-US" dirty="0"/>
              <a:t>Diabetes </a:t>
            </a:r>
            <a:endParaRPr lang="en-US" dirty="0" smtClean="0"/>
          </a:p>
          <a:p>
            <a:r>
              <a:rPr lang="en-US" dirty="0" smtClean="0"/>
              <a:t>Nutritional status</a:t>
            </a:r>
            <a:endParaRPr lang="en-US" dirty="0"/>
          </a:p>
          <a:p>
            <a:r>
              <a:rPr lang="en-US" dirty="0" smtClean="0"/>
              <a:t>Glucocorticoids </a:t>
            </a:r>
            <a:r>
              <a:rPr lang="en-US" dirty="0"/>
              <a:t>(steroids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Mechanical factors</a:t>
            </a:r>
          </a:p>
          <a:p>
            <a:r>
              <a:rPr lang="en-US" dirty="0"/>
              <a:t>Poor </a:t>
            </a:r>
            <a:r>
              <a:rPr lang="en-US" dirty="0" smtClean="0"/>
              <a:t>perfusion; </a:t>
            </a:r>
            <a:r>
              <a:rPr lang="en-US" dirty="0"/>
              <a:t>due </a:t>
            </a:r>
            <a:r>
              <a:rPr lang="en-US" dirty="0" smtClean="0"/>
              <a:t>to PVD, diabetes ,obstructed venous </a:t>
            </a:r>
            <a:r>
              <a:rPr lang="en-US" dirty="0"/>
              <a:t>drainage (e.g., in varicose veins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Foreign bodies</a:t>
            </a:r>
          </a:p>
          <a:p>
            <a:r>
              <a:rPr lang="en-US" dirty="0"/>
              <a:t>E</a:t>
            </a:r>
            <a:r>
              <a:rPr lang="en-US" dirty="0" smtClean="0"/>
              <a:t>xtent </a:t>
            </a:r>
            <a:r>
              <a:rPr lang="en-US" dirty="0"/>
              <a:t>of tissue </a:t>
            </a:r>
            <a:r>
              <a:rPr lang="en-US" dirty="0" smtClean="0"/>
              <a:t>injury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2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263" y="162696"/>
            <a:ext cx="4475748" cy="664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8174"/>
            <a:ext cx="10515600" cy="58787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Healing of Skin Wounds</a:t>
            </a:r>
          </a:p>
          <a:p>
            <a:pPr marL="0" indent="0">
              <a:buNone/>
            </a:pPr>
            <a:r>
              <a:rPr lang="en-US" dirty="0"/>
              <a:t>Based on the nature and size of the wound, the healing </a:t>
            </a:r>
            <a:r>
              <a:rPr lang="en-US" dirty="0" smtClean="0"/>
              <a:t>of skin wounds </a:t>
            </a:r>
            <a:r>
              <a:rPr lang="en-US" dirty="0"/>
              <a:t>is said to occur by </a:t>
            </a:r>
            <a:r>
              <a:rPr lang="en-US" b="1" dirty="0"/>
              <a:t>first</a:t>
            </a:r>
            <a:r>
              <a:rPr lang="en-US" dirty="0"/>
              <a:t> or </a:t>
            </a:r>
            <a:r>
              <a:rPr lang="en-US" b="1" dirty="0"/>
              <a:t>second intention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Healing by First Intention</a:t>
            </a:r>
          </a:p>
          <a:p>
            <a:pPr marL="0" indent="0">
              <a:buNone/>
            </a:pPr>
            <a:r>
              <a:rPr lang="en-US" dirty="0"/>
              <a:t>When the injury involves only the epithelial layer, </a:t>
            </a:r>
            <a:r>
              <a:rPr lang="en-US" dirty="0" smtClean="0"/>
              <a:t>the principal </a:t>
            </a:r>
            <a:r>
              <a:rPr lang="en-US" dirty="0"/>
              <a:t>mechanism of repair is epithelial </a:t>
            </a:r>
            <a:r>
              <a:rPr lang="en-US" dirty="0" smtClean="0"/>
              <a:t>regeneration, also </a:t>
            </a:r>
            <a:r>
              <a:rPr lang="en-US" dirty="0"/>
              <a:t>called primary union or healing by first intention. </a:t>
            </a:r>
            <a:r>
              <a:rPr lang="en-US" dirty="0" smtClean="0"/>
              <a:t>E.g.; clean</a:t>
            </a:r>
            <a:r>
              <a:rPr lang="en-US" dirty="0"/>
              <a:t>, uninfected surgical incision </a:t>
            </a:r>
            <a:r>
              <a:rPr lang="en-US" dirty="0" smtClean="0"/>
              <a:t>approximated by </a:t>
            </a:r>
            <a:r>
              <a:rPr lang="en-US" dirty="0"/>
              <a:t>surgical </a:t>
            </a:r>
            <a:r>
              <a:rPr lang="en-US" dirty="0" smtClean="0"/>
              <a:t>suture</a:t>
            </a:r>
          </a:p>
          <a:p>
            <a:pPr marL="0" indent="0">
              <a:buNone/>
            </a:pPr>
            <a:r>
              <a:rPr lang="en-US" b="1" dirty="0"/>
              <a:t>Healing by Second Intention</a:t>
            </a:r>
          </a:p>
          <a:p>
            <a:pPr marL="0" indent="0">
              <a:buNone/>
            </a:pPr>
            <a:r>
              <a:rPr lang="en-US" dirty="0" smtClean="0"/>
              <a:t>Occurs In </a:t>
            </a:r>
            <a:r>
              <a:rPr lang="en-US" dirty="0"/>
              <a:t>wounds </a:t>
            </a:r>
            <a:r>
              <a:rPr lang="en-US" dirty="0" smtClean="0"/>
              <a:t>with </a:t>
            </a:r>
            <a:r>
              <a:rPr lang="en-US" dirty="0"/>
              <a:t>large tissue deficits, </a:t>
            </a:r>
            <a:r>
              <a:rPr lang="en-US" dirty="0" smtClean="0"/>
              <a:t>results in </a:t>
            </a:r>
            <a:r>
              <a:rPr lang="en-US" dirty="0"/>
              <a:t>a greater mass of scar tissue.</a:t>
            </a:r>
          </a:p>
        </p:txBody>
      </p:sp>
    </p:spTree>
    <p:extLst>
      <p:ext uri="{BB962C8B-B14F-4D97-AF65-F5344CB8AC3E}">
        <p14:creationId xmlns:p14="http://schemas.microsoft.com/office/powerpoint/2010/main" val="37750311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Microbes: </a:t>
            </a:r>
          </a:p>
          <a:p>
            <a:pPr marL="0" indent="0">
              <a:buNone/>
            </a:pPr>
            <a:r>
              <a:rPr lang="en-US" dirty="0" smtClean="0"/>
              <a:t>Plasma membrane receptors for </a:t>
            </a:r>
            <a:r>
              <a:rPr lang="en-US" i="1" dirty="0" smtClean="0"/>
              <a:t>extracellular microbes</a:t>
            </a:r>
            <a:r>
              <a:rPr lang="en-US" dirty="0"/>
              <a:t>, </a:t>
            </a:r>
            <a:r>
              <a:rPr lang="en-US" dirty="0" err="1" smtClean="0"/>
              <a:t>eg</a:t>
            </a:r>
            <a:r>
              <a:rPr lang="en-US" dirty="0" smtClean="0"/>
              <a:t>. Toll-like </a:t>
            </a:r>
            <a:r>
              <a:rPr lang="en-US" dirty="0"/>
              <a:t>receptors (TLRs), </a:t>
            </a:r>
            <a:r>
              <a:rPr lang="en-US" dirty="0" err="1"/>
              <a:t>lectin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Receptors on endosomes  for </a:t>
            </a:r>
            <a:r>
              <a:rPr lang="en-US" dirty="0"/>
              <a:t>ingested </a:t>
            </a:r>
            <a:r>
              <a:rPr lang="en-US" dirty="0" smtClean="0"/>
              <a:t>microbes </a:t>
            </a:r>
            <a:r>
              <a:rPr lang="en-US" dirty="0"/>
              <a:t>and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Cytosolic receptors  for </a:t>
            </a:r>
            <a:r>
              <a:rPr lang="en-US" i="1" dirty="0"/>
              <a:t>intracellular </a:t>
            </a:r>
            <a:r>
              <a:rPr lang="en-US" i="1" dirty="0" smtClean="0"/>
              <a:t>microbes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Cell </a:t>
            </a:r>
            <a:r>
              <a:rPr lang="en-US" dirty="0"/>
              <a:t>damage: </a:t>
            </a:r>
            <a:r>
              <a:rPr lang="en-US" dirty="0" smtClean="0"/>
              <a:t>Cytosolic receptors :</a:t>
            </a:r>
            <a:r>
              <a:rPr lang="en-US" b="1" dirty="0" smtClean="0"/>
              <a:t>NOD-like </a:t>
            </a:r>
            <a:r>
              <a:rPr lang="en-US" b="1" dirty="0"/>
              <a:t>receptors </a:t>
            </a:r>
            <a:r>
              <a:rPr lang="en-US" dirty="0"/>
              <a:t>(NLRs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A</a:t>
            </a:r>
            <a:r>
              <a:rPr lang="en-US" dirty="0" smtClean="0"/>
              <a:t>ctivates inflammasome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cytokine </a:t>
            </a:r>
            <a:r>
              <a:rPr lang="en-US" dirty="0"/>
              <a:t>interleukin-1 and thus induces inflammation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Cellular Receptors 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6450" y="1690688"/>
            <a:ext cx="6908531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0" y="365125"/>
            <a:ext cx="3829050" cy="873125"/>
          </a:xfrm>
        </p:spPr>
        <p:txBody>
          <a:bodyPr>
            <a:normAutofit/>
          </a:bodyPr>
          <a:lstStyle/>
          <a:p>
            <a:r>
              <a:rPr lang="en-US" dirty="0" err="1"/>
              <a:t>I</a:t>
            </a:r>
            <a:r>
              <a:rPr lang="en-US" dirty="0" err="1" smtClean="0"/>
              <a:t>nflammasome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65125"/>
            <a:ext cx="6686550" cy="65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118"/>
          </a:xfrm>
        </p:spPr>
        <p:txBody>
          <a:bodyPr>
            <a:normAutofit/>
          </a:bodyPr>
          <a:lstStyle/>
          <a:p>
            <a:r>
              <a:rPr lang="en-US" dirty="0" smtClean="0"/>
              <a:t>Signs: </a:t>
            </a:r>
            <a:r>
              <a:rPr lang="en-US" sz="3100" i="1" dirty="0" smtClean="0"/>
              <a:t>hallmarks of acute inflammation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4244"/>
            <a:ext cx="10515600" cy="502271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1. </a:t>
            </a:r>
            <a:r>
              <a:rPr lang="en-US" i="1" dirty="0" smtClean="0"/>
              <a:t>RUBOR</a:t>
            </a:r>
            <a:r>
              <a:rPr lang="en-US" dirty="0" smtClean="0"/>
              <a:t>: Redness</a:t>
            </a:r>
          </a:p>
          <a:p>
            <a:r>
              <a:rPr lang="en-US" dirty="0" smtClean="0"/>
              <a:t>2</a:t>
            </a:r>
            <a:r>
              <a:rPr lang="en-US" i="1" dirty="0" smtClean="0"/>
              <a:t>. TUMOR</a:t>
            </a:r>
            <a:r>
              <a:rPr lang="en-US" dirty="0" smtClean="0"/>
              <a:t>: Swelling</a:t>
            </a:r>
          </a:p>
          <a:p>
            <a:r>
              <a:rPr lang="en-US" dirty="0" smtClean="0"/>
              <a:t>3. </a:t>
            </a:r>
            <a:r>
              <a:rPr lang="en-US" i="1" dirty="0" smtClean="0"/>
              <a:t>Color</a:t>
            </a:r>
            <a:r>
              <a:rPr lang="en-US" dirty="0" smtClean="0"/>
              <a:t>: Heat</a:t>
            </a:r>
          </a:p>
          <a:p>
            <a:r>
              <a:rPr lang="en-US" dirty="0" smtClean="0"/>
              <a:t>4. </a:t>
            </a:r>
            <a:r>
              <a:rPr lang="en-US" i="1" dirty="0" smtClean="0"/>
              <a:t>DOLOR</a:t>
            </a:r>
            <a:r>
              <a:rPr lang="en-US" dirty="0" smtClean="0"/>
              <a:t>: Pain</a:t>
            </a:r>
          </a:p>
          <a:p>
            <a:endParaRPr lang="en-US" dirty="0" smtClean="0"/>
          </a:p>
          <a:p>
            <a:r>
              <a:rPr lang="en-US" dirty="0" smtClean="0"/>
              <a:t>5. </a:t>
            </a:r>
            <a:r>
              <a:rPr lang="en-US" i="1" dirty="0" smtClean="0"/>
              <a:t>FUNCTIO LAESA</a:t>
            </a:r>
            <a:r>
              <a:rPr lang="en-US" dirty="0" smtClean="0"/>
              <a:t>: Loss of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2154</Words>
  <Application>Microsoft Office PowerPoint</Application>
  <PresentationFormat>Widescreen</PresentationFormat>
  <Paragraphs>338</Paragraphs>
  <Slides>51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Wingdings</vt:lpstr>
      <vt:lpstr>Office Theme</vt:lpstr>
      <vt:lpstr>Inflammation and Repair</vt:lpstr>
      <vt:lpstr>Definition</vt:lpstr>
      <vt:lpstr>Causes:</vt:lpstr>
      <vt:lpstr>Steps  5Rs</vt:lpstr>
      <vt:lpstr>PowerPoint Presentation</vt:lpstr>
      <vt:lpstr>Recognition:</vt:lpstr>
      <vt:lpstr>Cellular Receptors :</vt:lpstr>
      <vt:lpstr>Inflammasome</vt:lpstr>
      <vt:lpstr>Signs: hallmarks of acute inflammation.</vt:lpstr>
      <vt:lpstr>Fundamental properties of the inflammatory response</vt:lpstr>
      <vt:lpstr>PowerPoint Presentation</vt:lpstr>
      <vt:lpstr>PowerPoint Presentation</vt:lpstr>
      <vt:lpstr>PowerPoint Presentation</vt:lpstr>
      <vt:lpstr>ACUTE AND CHRONIC INFLAMMATION</vt:lpstr>
      <vt:lpstr>Acute Inflammation</vt:lpstr>
      <vt:lpstr>PowerPoint Presentation</vt:lpstr>
      <vt:lpstr>Acute inflammation</vt:lpstr>
      <vt:lpstr>PowerPoint Presentation</vt:lpstr>
      <vt:lpstr>Leukocyte migration</vt:lpstr>
      <vt:lpstr>leukocyte migration</vt:lpstr>
      <vt:lpstr>Phagocytosis and Elimination of microbes Steps:</vt:lpstr>
      <vt:lpstr>Phagocytosis and Elimination of microbes Steps:</vt:lpstr>
      <vt:lpstr>Phagocytosis and Elimination of microbes Steps:</vt:lpstr>
      <vt:lpstr>Role of complement system in inflammation</vt:lpstr>
      <vt:lpstr>Three (3) pathways of activation:</vt:lpstr>
      <vt:lpstr>PowerPoint Presentation</vt:lpstr>
      <vt:lpstr>Mediators of Inflammation</vt:lpstr>
      <vt:lpstr>Mediators of Inflammation</vt:lpstr>
      <vt:lpstr>Arachidonic Acid Metabolites</vt:lpstr>
      <vt:lpstr>Termination of the Acute Inflammatory Response</vt:lpstr>
      <vt:lpstr>Outcomes of Acute Inflammation</vt:lpstr>
      <vt:lpstr>Morphologic Patterns of Acute Inflammation</vt:lpstr>
      <vt:lpstr>PowerPoint Presentation</vt:lpstr>
      <vt:lpstr>CHRONIC INFLAMMATION</vt:lpstr>
      <vt:lpstr>PowerPoint Presentation</vt:lpstr>
      <vt:lpstr>Cells of chronic inflammation</vt:lpstr>
      <vt:lpstr>PowerPoint Presentation</vt:lpstr>
      <vt:lpstr>Role of Lymphocytes</vt:lpstr>
      <vt:lpstr>PowerPoint Presentation</vt:lpstr>
      <vt:lpstr>PowerPoint Presentation</vt:lpstr>
      <vt:lpstr>Granulomatous Inflammation</vt:lpstr>
      <vt:lpstr>PowerPoint Presentation</vt:lpstr>
      <vt:lpstr>PowerPoint Presentation</vt:lpstr>
      <vt:lpstr>TISSUE REPAIR</vt:lpstr>
      <vt:lpstr>PowerPoint Presentation</vt:lpstr>
      <vt:lpstr>Steps in Scar Formation</vt:lpstr>
      <vt:lpstr>Angiogenesis</vt:lpstr>
      <vt:lpstr>Angiogenesis</vt:lpstr>
      <vt:lpstr>Factors That Influence Tissue Repair.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 and Repair</dc:title>
  <dc:creator>TOSHIBA</dc:creator>
  <cp:lastModifiedBy>TOSHIBA</cp:lastModifiedBy>
  <cp:revision>72</cp:revision>
  <dcterms:created xsi:type="dcterms:W3CDTF">2023-04-07T09:22:17Z</dcterms:created>
  <dcterms:modified xsi:type="dcterms:W3CDTF">2023-04-16T11:53:03Z</dcterms:modified>
</cp:coreProperties>
</file>