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tags/tag1.xml" ContentType="application/vnd.openxmlformats-officedocument.presentationml.tags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62"/>
  </p:notesMasterIdLst>
  <p:sldIdLst>
    <p:sldId id="330" r:id="rId2"/>
    <p:sldId id="257" r:id="rId3"/>
    <p:sldId id="262" r:id="rId4"/>
    <p:sldId id="264" r:id="rId5"/>
    <p:sldId id="265" r:id="rId6"/>
    <p:sldId id="266" r:id="rId7"/>
    <p:sldId id="267" r:id="rId8"/>
    <p:sldId id="268" r:id="rId9"/>
    <p:sldId id="269" r:id="rId10"/>
    <p:sldId id="270" r:id="rId11"/>
    <p:sldId id="272" r:id="rId12"/>
    <p:sldId id="273" r:id="rId13"/>
    <p:sldId id="274" r:id="rId14"/>
    <p:sldId id="275" r:id="rId15"/>
    <p:sldId id="276" r:id="rId16"/>
    <p:sldId id="277" r:id="rId17"/>
    <p:sldId id="278" r:id="rId18"/>
    <p:sldId id="329" r:id="rId19"/>
    <p:sldId id="279" r:id="rId20"/>
    <p:sldId id="328" r:id="rId21"/>
    <p:sldId id="280" r:id="rId22"/>
    <p:sldId id="281" r:id="rId23"/>
    <p:sldId id="282" r:id="rId24"/>
    <p:sldId id="283" r:id="rId25"/>
    <p:sldId id="284" r:id="rId26"/>
    <p:sldId id="285" r:id="rId27"/>
    <p:sldId id="286" r:id="rId28"/>
    <p:sldId id="287" r:id="rId29"/>
    <p:sldId id="288" r:id="rId30"/>
    <p:sldId id="289" r:id="rId31"/>
    <p:sldId id="290" r:id="rId32"/>
    <p:sldId id="291" r:id="rId33"/>
    <p:sldId id="292" r:id="rId34"/>
    <p:sldId id="293" r:id="rId35"/>
    <p:sldId id="294" r:id="rId36"/>
    <p:sldId id="295" r:id="rId37"/>
    <p:sldId id="296" r:id="rId38"/>
    <p:sldId id="297" r:id="rId39"/>
    <p:sldId id="298" r:id="rId40"/>
    <p:sldId id="299" r:id="rId41"/>
    <p:sldId id="300" r:id="rId42"/>
    <p:sldId id="301" r:id="rId43"/>
    <p:sldId id="302" r:id="rId44"/>
    <p:sldId id="303" r:id="rId45"/>
    <p:sldId id="304" r:id="rId46"/>
    <p:sldId id="305" r:id="rId47"/>
    <p:sldId id="306" r:id="rId48"/>
    <p:sldId id="307" r:id="rId49"/>
    <p:sldId id="308" r:id="rId50"/>
    <p:sldId id="309" r:id="rId51"/>
    <p:sldId id="310" r:id="rId52"/>
    <p:sldId id="311" r:id="rId53"/>
    <p:sldId id="312" r:id="rId54"/>
    <p:sldId id="313" r:id="rId55"/>
    <p:sldId id="314" r:id="rId56"/>
    <p:sldId id="315" r:id="rId57"/>
    <p:sldId id="316" r:id="rId58"/>
    <p:sldId id="321" r:id="rId59"/>
    <p:sldId id="322" r:id="rId60"/>
    <p:sldId id="323" r:id="rId6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presProps" Target="pres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tableStyles" Target="tableStyles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viewProps" Target="view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6DD4A55-FB9E-49D8-9E0E-7E81CF952E9B}" type="datetimeFigureOut">
              <a:rPr lang="en-GB" smtClean="0"/>
              <a:pPr/>
              <a:t>14/07/2023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FF1A584-2AB4-4406-A3A0-72A097A38B67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1EA970D-7E0C-4D76-B162-EEBC86586019}" type="slidenum">
              <a:rPr lang="en-US" altLang="zh-CN"/>
              <a:pPr/>
              <a:t>3</a:t>
            </a:fld>
            <a:endParaRPr lang="en-US" altLang="zh-CN"/>
          </a:p>
        </p:txBody>
      </p:sp>
      <p:sp>
        <p:nvSpPr>
          <p:cNvPr id="757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3588" cy="3429000"/>
          </a:xfrm>
          <a:ln/>
        </p:spPr>
      </p:sp>
      <p:sp>
        <p:nvSpPr>
          <p:cNvPr id="7578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5154" y="4341818"/>
            <a:ext cx="5027694" cy="4115912"/>
          </a:xfrm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F1A584-2AB4-4406-A3A0-72A097A38B67}" type="slidenum">
              <a:rPr lang="en-GB" smtClean="0"/>
              <a:pPr/>
              <a:t>36</a:t>
            </a:fld>
            <a:endParaRPr lang="en-GB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B15795F-9EFD-4019-BE22-123BF7779CA4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42</a:t>
            </a:fld>
            <a:endParaRPr lang="en-US" smtClean="0"/>
          </a:p>
        </p:txBody>
      </p:sp>
      <p:sp>
        <p:nvSpPr>
          <p:cNvPr id="727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ChangeArrowheads="1"/>
          </p:cNvSpPr>
          <p:nvPr/>
        </p:nvSpPr>
        <p:spPr bwMode="auto">
          <a:xfrm>
            <a:off x="647700" y="4289425"/>
            <a:ext cx="5613400" cy="4302125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lIns="90004" tIns="45002" rIns="90004" bIns="45002" anchor="ctr"/>
          <a:lstStyle/>
          <a:p>
            <a:endParaRPr lang="en-ZA">
              <a:latin typeface="Calibri" pitchFamily="34" charset="0"/>
            </a:endParaRPr>
          </a:p>
        </p:txBody>
      </p:sp>
      <p:sp>
        <p:nvSpPr>
          <p:cNvPr id="73731" name="Rectangle 3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79513" y="711200"/>
            <a:ext cx="4498975" cy="3375025"/>
          </a:xfrm>
          <a:noFill/>
          <a:ln cap="flat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3732" name="Rectangle 4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>
              <a:latin typeface="Arial" pitchFamily="34" charset="0"/>
            </a:endParaRPr>
          </a:p>
          <a:p>
            <a:pPr eaLnBrk="1" hangingPunct="1">
              <a:spcBef>
                <a:spcPct val="0"/>
              </a:spcBef>
            </a:pPr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475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GB" smtClean="0"/>
              <a:t>MAJOR FUNCTIONS OF THE IMMUNOGLOBULINS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5F7C8F7A-0737-43E2-B856-EE4CC727E268}" type="slidenum">
              <a:rPr lang="en-GB" smtClean="0"/>
              <a:pPr>
                <a:defRPr/>
              </a:pPr>
              <a:t>52</a:t>
            </a:fld>
            <a:endParaRPr lang="en-GB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406A8E-3668-4F90-B1B1-06B1A374D3AB}" type="datetimeFigureOut">
              <a:rPr lang="en-GB" smtClean="0"/>
              <a:pPr/>
              <a:t>14/07/2023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5B8A0D-8987-4476-9ABC-5FAF1612F4D2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86108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406A8E-3668-4F90-B1B1-06B1A374D3AB}" type="datetimeFigureOut">
              <a:rPr lang="en-GB" smtClean="0"/>
              <a:pPr/>
              <a:t>14/07/2023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5B8A0D-8987-4476-9ABC-5FAF1612F4D2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334178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406A8E-3668-4F90-B1B1-06B1A374D3AB}" type="datetimeFigureOut">
              <a:rPr lang="en-GB" smtClean="0"/>
              <a:pPr/>
              <a:t>14/07/2023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5B8A0D-8987-4476-9ABC-5FAF1612F4D2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657768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406A8E-3668-4F90-B1B1-06B1A374D3AB}" type="datetimeFigureOut">
              <a:rPr lang="en-GB" smtClean="0"/>
              <a:pPr/>
              <a:t>14/07/2023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5B8A0D-8987-4476-9ABC-5FAF1612F4D2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815178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406A8E-3668-4F90-B1B1-06B1A374D3AB}" type="datetimeFigureOut">
              <a:rPr lang="en-GB" smtClean="0"/>
              <a:pPr/>
              <a:t>14/07/2023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5B8A0D-8987-4476-9ABC-5FAF1612F4D2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823522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406A8E-3668-4F90-B1B1-06B1A374D3AB}" type="datetimeFigureOut">
              <a:rPr lang="en-GB" smtClean="0"/>
              <a:pPr/>
              <a:t>14/07/2023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5B8A0D-8987-4476-9ABC-5FAF1612F4D2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935398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406A8E-3668-4F90-B1B1-06B1A374D3AB}" type="datetimeFigureOut">
              <a:rPr lang="en-GB" smtClean="0"/>
              <a:pPr/>
              <a:t>14/07/2023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5B8A0D-8987-4476-9ABC-5FAF1612F4D2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254536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406A8E-3668-4F90-B1B1-06B1A374D3AB}" type="datetimeFigureOut">
              <a:rPr lang="en-GB" smtClean="0"/>
              <a:pPr/>
              <a:t>14/07/2023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5B8A0D-8987-4476-9ABC-5FAF1612F4D2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257088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406A8E-3668-4F90-B1B1-06B1A374D3AB}" type="datetimeFigureOut">
              <a:rPr lang="en-GB" smtClean="0"/>
              <a:pPr/>
              <a:t>14/07/2023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5B8A0D-8987-4476-9ABC-5FAF1612F4D2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918062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406A8E-3668-4F90-B1B1-06B1A374D3AB}" type="datetimeFigureOut">
              <a:rPr lang="en-GB" smtClean="0"/>
              <a:pPr/>
              <a:t>14/07/2023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5B8A0D-8987-4476-9ABC-5FAF1612F4D2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835485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406A8E-3668-4F90-B1B1-06B1A374D3AB}" type="datetimeFigureOut">
              <a:rPr lang="en-GB" smtClean="0"/>
              <a:pPr/>
              <a:t>14/07/2023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5B8A0D-8987-4476-9ABC-5FAF1612F4D2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761021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406A8E-3668-4F90-B1B1-06B1A374D3AB}" type="datetimeFigureOut">
              <a:rPr lang="en-GB" smtClean="0"/>
              <a:pPr/>
              <a:t>14/07/2023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5B8A0D-8987-4476-9ABC-5FAF1612F4D2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788467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http://pathmicro.med.sc.edu/mayer/stru-1.jpg" TargetMode="Externa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ctrTitle"/>
          </p:nvPr>
        </p:nvSpPr>
        <p:spPr>
          <a:xfrm>
            <a:off x="627063" y="1371600"/>
            <a:ext cx="7772400" cy="1470025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5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Plasma Proteins </a:t>
            </a:r>
            <a:r>
              <a:rPr lang="en-US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 </a:t>
            </a:r>
            <a:r>
              <a:rPr lang="en-US" sz="5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Clinical Medicine</a:t>
            </a:r>
            <a:endParaRPr lang="en-US" altLang="en-US" sz="5400" b="1" dirty="0" smtClean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itchFamily="34" charset="0"/>
            </a:endParaRPr>
          </a:p>
        </p:txBody>
      </p:sp>
      <p:sp>
        <p:nvSpPr>
          <p:cNvPr id="9219" name="Subtitle 2"/>
          <p:cNvSpPr>
            <a:spLocks noGrp="1"/>
          </p:cNvSpPr>
          <p:nvPr>
            <p:ph type="subTitle" idx="1"/>
          </p:nvPr>
        </p:nvSpPr>
        <p:spPr>
          <a:xfrm>
            <a:off x="990600" y="3733800"/>
            <a:ext cx="7439025" cy="2806700"/>
          </a:xfrm>
        </p:spPr>
        <p:txBody>
          <a:bodyPr/>
          <a:lstStyle/>
          <a:p>
            <a:pPr algn="ctr" eaLnBrk="1" hangingPunct="1">
              <a:lnSpc>
                <a:spcPct val="120000"/>
              </a:lnSpc>
            </a:pPr>
            <a:r>
              <a:rPr lang="en-US" altLang="en-US" sz="2800" b="1" dirty="0" smtClean="0">
                <a:latin typeface="Arial Black" panose="020B0A04020102020204" pitchFamily="34" charset="0"/>
              </a:rPr>
              <a:t>Mr. Z. </a:t>
            </a:r>
            <a:r>
              <a:rPr lang="en-US" altLang="en-US" sz="2800" b="1" dirty="0" err="1" smtClean="0">
                <a:latin typeface="Arial Black" panose="020B0A04020102020204" pitchFamily="34" charset="0"/>
              </a:rPr>
              <a:t>Ngwira</a:t>
            </a:r>
            <a:endParaRPr lang="en-US" altLang="en-US" sz="2800" b="1" dirty="0" smtClean="0">
              <a:latin typeface="Arial Black" panose="020B0A04020102020204" pitchFamily="34" charset="0"/>
            </a:endParaRPr>
          </a:p>
          <a:p>
            <a:pPr algn="ctr" eaLnBrk="1" hangingPunct="1">
              <a:lnSpc>
                <a:spcPct val="110000"/>
              </a:lnSpc>
              <a:spcBef>
                <a:spcPct val="0"/>
              </a:spcBef>
            </a:pPr>
            <a:r>
              <a:rPr lang="en-US" altLang="en-US" sz="2800" b="1" dirty="0" smtClean="0">
                <a:latin typeface="Arial Black" panose="020B0A04020102020204" pitchFamily="34" charset="0"/>
              </a:rPr>
              <a:t>University of Zambia, </a:t>
            </a:r>
          </a:p>
          <a:p>
            <a:pPr algn="ctr" eaLnBrk="1" hangingPunct="1">
              <a:lnSpc>
                <a:spcPct val="110000"/>
              </a:lnSpc>
              <a:spcBef>
                <a:spcPct val="0"/>
              </a:spcBef>
            </a:pPr>
            <a:r>
              <a:rPr lang="en-US" altLang="en-US" sz="2800" b="1" dirty="0" smtClean="0">
                <a:latin typeface="Arial Black" panose="020B0A04020102020204" pitchFamily="34" charset="0"/>
              </a:rPr>
              <a:t>School of Medicine, </a:t>
            </a:r>
          </a:p>
          <a:p>
            <a:pPr algn="ctr" eaLnBrk="1" hangingPunct="1">
              <a:lnSpc>
                <a:spcPct val="110000"/>
              </a:lnSpc>
              <a:spcBef>
                <a:spcPct val="0"/>
              </a:spcBef>
            </a:pPr>
            <a:r>
              <a:rPr lang="en-US" altLang="en-US" sz="2800" b="1" dirty="0" smtClean="0">
                <a:latin typeface="Arial Black" panose="020B0A04020102020204" pitchFamily="34" charset="0"/>
              </a:rPr>
              <a:t>Dept. of Pathology and Microbiology</a:t>
            </a:r>
          </a:p>
        </p:txBody>
      </p:sp>
      <p:pic>
        <p:nvPicPr>
          <p:cNvPr id="9220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3538" y="5232400"/>
            <a:ext cx="857250" cy="1308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21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01000" y="5232400"/>
            <a:ext cx="857250" cy="1308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076871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title"/>
          </p:nvPr>
        </p:nvSpPr>
        <p:spPr>
          <a:xfrm>
            <a:off x="457200" y="404813"/>
            <a:ext cx="8229600" cy="1152525"/>
          </a:xfrm>
        </p:spPr>
        <p:txBody>
          <a:bodyPr/>
          <a:lstStyle/>
          <a:p>
            <a:pPr eaLnBrk="1" hangingPunct="1"/>
            <a:r>
              <a:rPr lang="en-GB" b="1" smtClean="0"/>
              <a:t>Metabolism of Plasma Proteins</a:t>
            </a:r>
            <a:endParaRPr lang="en-GB" smtClean="0"/>
          </a:p>
        </p:txBody>
      </p:sp>
      <p:sp>
        <p:nvSpPr>
          <p:cNvPr id="13315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2988"/>
          </a:xfrm>
        </p:spPr>
        <p:txBody>
          <a:bodyPr>
            <a:normAutofit/>
          </a:bodyPr>
          <a:lstStyle/>
          <a:p>
            <a:pPr eaLnBrk="1" hangingPunct="1"/>
            <a:r>
              <a:rPr lang="en-GB" sz="2300" b="1" smtClean="0"/>
              <a:t>B) Distribution:</a:t>
            </a:r>
          </a:p>
          <a:p>
            <a:pPr eaLnBrk="1" hangingPunct="1"/>
            <a:r>
              <a:rPr lang="en-GB" sz="2300" smtClean="0"/>
              <a:t>In health, the total concentration of proteins in plasma is around </a:t>
            </a:r>
            <a:r>
              <a:rPr lang="en-GB" sz="2300" b="1" smtClean="0">
                <a:solidFill>
                  <a:srgbClr val="FF0000"/>
                </a:solidFill>
              </a:rPr>
              <a:t>70 g/L </a:t>
            </a:r>
            <a:r>
              <a:rPr lang="en-GB" sz="2300" smtClean="0"/>
              <a:t>in  normal adult males</a:t>
            </a:r>
          </a:p>
          <a:p>
            <a:pPr eaLnBrk="1" hangingPunct="1"/>
            <a:r>
              <a:rPr lang="en-GB" sz="2300" smtClean="0"/>
              <a:t>Water passes more freely through capillary walls than proteins and therefore the concentration of proteins in the vascular space is affected by fluid distribution.</a:t>
            </a:r>
          </a:p>
          <a:p>
            <a:pPr eaLnBrk="1" hangingPunct="1"/>
            <a:r>
              <a:rPr lang="en-GB" sz="2300" smtClean="0"/>
              <a:t>Application of a tourniquet for extended periods leads to fluid loss from the occluded veins; increasing apparently plasma protein concentrations.</a:t>
            </a:r>
          </a:p>
          <a:p>
            <a:pPr eaLnBrk="1" hangingPunct="1"/>
            <a:r>
              <a:rPr lang="en-GB" sz="2300" b="1" smtClean="0"/>
              <a:t>C) Catabolism:</a:t>
            </a:r>
          </a:p>
          <a:p>
            <a:pPr eaLnBrk="1" hangingPunct="1"/>
            <a:r>
              <a:rPr lang="en-GB" sz="2300" smtClean="0"/>
              <a:t>PP are degraded throughout the body.</a:t>
            </a:r>
          </a:p>
          <a:p>
            <a:pPr eaLnBrk="1" hangingPunct="1"/>
            <a:r>
              <a:rPr lang="en-GB" sz="2300" smtClean="0"/>
              <a:t>Most proteins are degraded after being taken up by cells within the body.</a:t>
            </a:r>
          </a:p>
          <a:p>
            <a:pPr eaLnBrk="1" hangingPunct="1"/>
            <a:endParaRPr lang="en-GB" sz="23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b="1" smtClean="0"/>
              <a:t>Albumin</a:t>
            </a:r>
          </a:p>
        </p:txBody>
      </p:sp>
      <p:sp>
        <p:nvSpPr>
          <p:cNvPr id="1536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GB" dirty="0" smtClean="0"/>
              <a:t>Most abundant plasma protein (~40 g/L) in normal adult</a:t>
            </a:r>
          </a:p>
          <a:p>
            <a:pPr marL="0" indent="0" eaLnBrk="1" hangingPunct="1">
              <a:buNone/>
            </a:pPr>
            <a:endParaRPr lang="en-GB" dirty="0" smtClean="0"/>
          </a:p>
          <a:p>
            <a:pPr eaLnBrk="1" hangingPunct="1"/>
            <a:r>
              <a:rPr lang="en-GB" dirty="0" smtClean="0"/>
              <a:t>Synthesized in the liver.</a:t>
            </a:r>
          </a:p>
          <a:p>
            <a:pPr marL="0" indent="0" eaLnBrk="1" hangingPunct="1">
              <a:buNone/>
            </a:pPr>
            <a:endParaRPr lang="en-GB" dirty="0" smtClean="0"/>
          </a:p>
          <a:p>
            <a:pPr eaLnBrk="1" hangingPunct="1"/>
            <a:r>
              <a:rPr lang="en-GB" dirty="0" smtClean="0"/>
              <a:t>Half-life in plasma: 20 days</a:t>
            </a:r>
          </a:p>
          <a:p>
            <a:pPr marL="0" indent="0" eaLnBrk="1" hangingPunct="1">
              <a:buNone/>
            </a:pPr>
            <a:endParaRPr lang="en-GB" dirty="0" smtClean="0"/>
          </a:p>
          <a:p>
            <a:pPr eaLnBrk="1" hangingPunct="1"/>
            <a:r>
              <a:rPr lang="en-GB" dirty="0" smtClean="0"/>
              <a:t>Decreases rapidly in injury, infection and surgery</a:t>
            </a:r>
          </a:p>
          <a:p>
            <a:pPr marL="0" indent="0" eaLnBrk="1" hangingPunct="1">
              <a:buNone/>
            </a:pPr>
            <a:endParaRPr lang="en-GB" dirty="0" smtClean="0"/>
          </a:p>
          <a:p>
            <a:pPr eaLnBrk="1" hangingPunct="1"/>
            <a:r>
              <a:rPr lang="en-GB" dirty="0" smtClean="0"/>
              <a:t>Tissue cells can take up albumin by </a:t>
            </a:r>
            <a:r>
              <a:rPr lang="en-GB" dirty="0" err="1" smtClean="0"/>
              <a:t>pinocytosis</a:t>
            </a:r>
            <a:r>
              <a:rPr lang="en-GB" dirty="0" smtClean="0"/>
              <a:t> where it is hydrolyzed to amino acids</a:t>
            </a:r>
          </a:p>
          <a:p>
            <a:pPr eaLnBrk="1" hangingPunct="1"/>
            <a:endParaRPr lang="en-GB" dirty="0" smtClean="0"/>
          </a:p>
          <a:p>
            <a:pPr eaLnBrk="1" hangingPunct="1"/>
            <a:endParaRPr lang="en-GB" dirty="0" smtClean="0"/>
          </a:p>
          <a:p>
            <a:pPr eaLnBrk="1" hangingPunct="1"/>
            <a:endParaRPr lang="en-GB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>
          <a:xfrm>
            <a:off x="457200" y="260350"/>
            <a:ext cx="8229600" cy="1081088"/>
          </a:xfrm>
        </p:spPr>
        <p:txBody>
          <a:bodyPr/>
          <a:lstStyle/>
          <a:p>
            <a:pPr eaLnBrk="1" hangingPunct="1"/>
            <a:r>
              <a:rPr lang="en-GB" b="1" smtClean="0"/>
              <a:t>Functions of Albumin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1438"/>
            <a:ext cx="8229600" cy="4983162"/>
          </a:xfrm>
        </p:spPr>
        <p:txBody>
          <a:bodyPr>
            <a:noAutofit/>
          </a:bodyPr>
          <a:lstStyle/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GB" sz="2550" dirty="0" smtClean="0">
                <a:solidFill>
                  <a:srgbClr val="C00000"/>
                </a:solidFill>
              </a:rPr>
              <a:t>1. Transport: </a:t>
            </a:r>
            <a:r>
              <a:rPr lang="en-GB" sz="2550" dirty="0" smtClean="0"/>
              <a:t>It can bind and transport many diverse molecules, which include: 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GB" sz="2550" b="1" dirty="0" smtClean="0"/>
              <a:t>a. Metal ions: </a:t>
            </a:r>
            <a:r>
              <a:rPr lang="en-GB" sz="2550" dirty="0" smtClean="0"/>
              <a:t>such as calcium and copper. 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GB" sz="2550" b="1" dirty="0" smtClean="0"/>
              <a:t>b. Free fatty acid: </a:t>
            </a:r>
            <a:r>
              <a:rPr lang="en-GB" sz="2550" dirty="0" smtClean="0"/>
              <a:t>albumin binds to free fatty acid released by adipose tissue and facilitates their transfer to other tissue.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GB" sz="2550" b="1" dirty="0" smtClean="0"/>
              <a:t>c. Bilirubin to the liver for conjugation: </a:t>
            </a:r>
            <a:r>
              <a:rPr lang="en-GB" sz="2550" dirty="0" smtClean="0"/>
              <a:t>this protects from the toxic side effects of unconjugated bilirubin.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GB" sz="2550" b="1" dirty="0" smtClean="0"/>
              <a:t>d. Bile acid: </a:t>
            </a:r>
            <a:r>
              <a:rPr lang="en-GB" sz="2550" dirty="0" smtClean="0"/>
              <a:t>albumin carries the bile acids that are recycled from the intestine to the liver in the hepatic portal vein.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GB" sz="2550" b="1" dirty="0" smtClean="0"/>
              <a:t>e. Hormones: </a:t>
            </a:r>
            <a:r>
              <a:rPr lang="en-GB" sz="2550" dirty="0" smtClean="0"/>
              <a:t>such as thyroid hormones and the steroid hormones</a:t>
            </a:r>
            <a:endParaRPr lang="en-GB" sz="255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altLang="en-US" smtClean="0">
                <a:solidFill>
                  <a:srgbClr val="C00000"/>
                </a:solidFill>
              </a:rPr>
              <a:t>2. Maintainance of osmotic pressure</a:t>
            </a:r>
            <a:endParaRPr lang="en-GB" smtClean="0">
              <a:solidFill>
                <a:srgbClr val="C00000"/>
              </a:solidFill>
            </a:endParaRPr>
          </a:p>
        </p:txBody>
      </p:sp>
      <p:sp>
        <p:nvSpPr>
          <p:cNvPr id="17411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eaLnBrk="1" hangingPunct="1"/>
            <a:r>
              <a:rPr lang="en-GB" sz="2800" smtClean="0">
                <a:solidFill>
                  <a:srgbClr val="C00000"/>
                </a:solidFill>
              </a:rPr>
              <a:t>Colloid osmotic pressure</a:t>
            </a:r>
            <a:r>
              <a:rPr lang="en-GB" sz="2800" smtClean="0"/>
              <a:t>, is a form of osmotic pressure exerted by proteins in blood plasma that usually tends to pull water into the circulatory system.</a:t>
            </a:r>
          </a:p>
          <a:p>
            <a:pPr eaLnBrk="1" hangingPunct="1"/>
            <a:r>
              <a:rPr lang="en-GB" sz="2800" smtClean="0"/>
              <a:t>Because large plasma proteins cannot easily cross through the capillary walls.</a:t>
            </a:r>
          </a:p>
          <a:p>
            <a:pPr eaLnBrk="1" hangingPunct="1"/>
            <a:r>
              <a:rPr lang="en-GB" sz="2800" smtClean="0"/>
              <a:t>In conditions where plasma proteins are reduced,  e.g. from being lost in the urine (proteinuria) or from malnutrition,  there will be a reduction in osmotic pressure, leading to enhanced fluid retention in tissue spaces (edema).  </a:t>
            </a:r>
          </a:p>
          <a:p>
            <a:pPr eaLnBrk="1" hangingPunct="1"/>
            <a:endParaRPr lang="en-GB" sz="28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ChangeArrowheads="1"/>
          </p:cNvSpPr>
          <p:nvPr/>
        </p:nvSpPr>
        <p:spPr bwMode="auto">
          <a:xfrm>
            <a:off x="1835150" y="234950"/>
            <a:ext cx="5670550" cy="64135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r>
              <a:rPr lang="en-US" altLang="zh-CN" sz="3600">
                <a:solidFill>
                  <a:srgbClr val="000099"/>
                </a:solidFill>
                <a:latin typeface="Constantia" pitchFamily="18" charset="0"/>
              </a:rPr>
              <a:t>Colloid osmotic pressure</a:t>
            </a:r>
          </a:p>
        </p:txBody>
      </p:sp>
      <p:pic>
        <p:nvPicPr>
          <p:cNvPr id="18435" name="Picture 3" descr="edema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850" y="1052513"/>
            <a:ext cx="8569325" cy="4105275"/>
          </a:xfrm>
          <a:prstGeom prst="rect">
            <a:avLst/>
          </a:prstGeom>
          <a:noFill/>
          <a:ln w="9525">
            <a:solidFill>
              <a:schemeClr val="hlink"/>
            </a:solidFill>
            <a:miter lim="800000"/>
            <a:headEnd/>
            <a:tailEnd/>
          </a:ln>
        </p:spPr>
      </p:pic>
      <p:sp>
        <p:nvSpPr>
          <p:cNvPr id="18436" name="AutoShape 5"/>
          <p:cNvSpPr>
            <a:spLocks noChangeArrowheads="1"/>
          </p:cNvSpPr>
          <p:nvPr/>
        </p:nvSpPr>
        <p:spPr bwMode="auto">
          <a:xfrm>
            <a:off x="122238" y="5561013"/>
            <a:ext cx="796925" cy="144462"/>
          </a:xfrm>
          <a:prstGeom prst="rightArrow">
            <a:avLst>
              <a:gd name="adj1" fmla="val 50000"/>
              <a:gd name="adj2" fmla="val 137913"/>
            </a:avLst>
          </a:prstGeom>
          <a:solidFill>
            <a:srgbClr val="00FF00"/>
          </a:solidFill>
          <a:ln w="25400" cap="sq">
            <a:solidFill>
              <a:srgbClr val="FFFF00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GB">
              <a:latin typeface="Constantia" pitchFamily="18" charset="0"/>
            </a:endParaRPr>
          </a:p>
        </p:txBody>
      </p:sp>
      <p:sp>
        <p:nvSpPr>
          <p:cNvPr id="18437" name="Text Box 6"/>
          <p:cNvSpPr txBox="1">
            <a:spLocks noChangeArrowheads="1"/>
          </p:cNvSpPr>
          <p:nvPr/>
        </p:nvSpPr>
        <p:spPr bwMode="auto">
          <a:xfrm>
            <a:off x="971550" y="5445125"/>
            <a:ext cx="748823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542925" indent="-366713"/>
            <a:r>
              <a:rPr lang="en-US" altLang="zh-CN" dirty="0">
                <a:latin typeface="Constantia" pitchFamily="18" charset="0"/>
              </a:rPr>
              <a:t>Low albumin, causing </a:t>
            </a:r>
            <a:r>
              <a:rPr lang="en-US" altLang="zh-CN" dirty="0" err="1" smtClean="0">
                <a:latin typeface="Constantia" pitchFamily="18" charset="0"/>
              </a:rPr>
              <a:t>oedema</a:t>
            </a:r>
            <a:r>
              <a:rPr lang="en-US" altLang="zh-CN" dirty="0">
                <a:latin typeface="Constantia" pitchFamily="18" charset="0"/>
              </a:rPr>
              <a:t>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539750" y="0"/>
            <a:ext cx="5688013" cy="863600"/>
          </a:xfrm>
        </p:spPr>
        <p:txBody>
          <a:bodyPr>
            <a:normAutofit/>
          </a:bodyPr>
          <a:lstStyle/>
          <a:p>
            <a:pPr eaLnBrk="1" hangingPunct="1"/>
            <a:r>
              <a:rPr lang="en-US" altLang="zh-CN" sz="4100" b="1" smtClean="0">
                <a:cs typeface="隶书"/>
              </a:rPr>
              <a:t>Functions of Albumin</a:t>
            </a:r>
          </a:p>
        </p:txBody>
      </p:sp>
      <p:sp>
        <p:nvSpPr>
          <p:cNvPr id="634883" name="Rectangle 3"/>
          <p:cNvSpPr>
            <a:spLocks noGrp="1" noChangeArrowheads="1"/>
          </p:cNvSpPr>
          <p:nvPr>
            <p:ph idx="1"/>
          </p:nvPr>
        </p:nvSpPr>
        <p:spPr>
          <a:xfrm>
            <a:off x="0" y="1054100"/>
            <a:ext cx="5148263" cy="4895850"/>
          </a:xfrm>
        </p:spPr>
        <p:txBody>
          <a:bodyPr>
            <a:normAutofit/>
          </a:bodyPr>
          <a:lstStyle/>
          <a:p>
            <a:pPr marL="381000" indent="-381000" eaLnBrk="1" hangingPunct="1">
              <a:spcBef>
                <a:spcPct val="10000"/>
              </a:spcBef>
              <a:buClr>
                <a:schemeClr val="folHlink"/>
              </a:buClr>
              <a:buFont typeface="Wingdings 2" pitchFamily="18" charset="2"/>
              <a:buNone/>
            </a:pPr>
            <a:r>
              <a:rPr lang="en-US" altLang="zh-CN" sz="2400" b="1" dirty="0" smtClean="0"/>
              <a:t>3. </a:t>
            </a:r>
            <a:r>
              <a:rPr lang="en-US" altLang="zh-CN" sz="2800" b="1" dirty="0" smtClean="0"/>
              <a:t>Albumin </a:t>
            </a:r>
            <a:r>
              <a:rPr lang="en-US" altLang="zh-CN" sz="2800" b="1" dirty="0" smtClean="0">
                <a:solidFill>
                  <a:schemeClr val="accent3">
                    <a:lumMod val="75000"/>
                  </a:schemeClr>
                </a:solidFill>
              </a:rPr>
              <a:t>binds different drugs </a:t>
            </a:r>
            <a:r>
              <a:rPr lang="en-US" altLang="zh-CN" sz="2800" b="1" dirty="0" smtClean="0"/>
              <a:t>and strongly affects the pharmacokinetics of these drugs. </a:t>
            </a:r>
          </a:p>
          <a:p>
            <a:pPr marL="800100" lvl="1" indent="-342900" eaLnBrk="1" hangingPunct="1">
              <a:spcBef>
                <a:spcPct val="10000"/>
              </a:spcBef>
              <a:buClr>
                <a:schemeClr val="folHlink"/>
              </a:buClr>
              <a:buFont typeface="Wingdings" pitchFamily="2" charset="2"/>
              <a:buChar char="Ø"/>
            </a:pPr>
            <a:r>
              <a:rPr lang="en-US" altLang="zh-CN" b="1" dirty="0" smtClean="0"/>
              <a:t>For example, </a:t>
            </a:r>
            <a:r>
              <a:rPr lang="en-US" altLang="zh-CN" b="1" i="1" dirty="0" smtClean="0">
                <a:solidFill>
                  <a:srgbClr val="FF0000"/>
                </a:solidFill>
              </a:rPr>
              <a:t>sulfonamides</a:t>
            </a:r>
            <a:r>
              <a:rPr lang="en-US" altLang="zh-CN" b="1" dirty="0" smtClean="0"/>
              <a:t> can cause the release of </a:t>
            </a:r>
            <a:r>
              <a:rPr lang="en-US" altLang="zh-CN" b="1" dirty="0" err="1" smtClean="0">
                <a:solidFill>
                  <a:schemeClr val="accent3">
                    <a:lumMod val="75000"/>
                  </a:schemeClr>
                </a:solidFill>
              </a:rPr>
              <a:t>unconjugated</a:t>
            </a:r>
            <a:r>
              <a:rPr lang="en-US" altLang="zh-CN" b="1" dirty="0" smtClean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en-US" altLang="zh-CN" b="1" dirty="0" err="1" smtClean="0">
                <a:solidFill>
                  <a:schemeClr val="accent3">
                    <a:lumMod val="75000"/>
                  </a:schemeClr>
                </a:solidFill>
              </a:rPr>
              <a:t>bilirubin</a:t>
            </a:r>
            <a:r>
              <a:rPr lang="en-US" altLang="zh-CN" b="1" dirty="0" smtClean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en-US" altLang="zh-CN" b="1" dirty="0" smtClean="0"/>
              <a:t>from albumin by competitive binding. If given to </a:t>
            </a:r>
            <a:r>
              <a:rPr lang="en-US" altLang="zh-CN" b="1" i="1" dirty="0" smtClean="0">
                <a:solidFill>
                  <a:srgbClr val="FF0066"/>
                </a:solidFill>
              </a:rPr>
              <a:t>infants</a:t>
            </a:r>
            <a:r>
              <a:rPr lang="en-US" altLang="zh-CN" b="1" dirty="0" smtClean="0"/>
              <a:t>, sulfonamides may lead to </a:t>
            </a:r>
            <a:r>
              <a:rPr lang="en-US" altLang="zh-CN" b="1" i="1" dirty="0" err="1" smtClean="0">
                <a:solidFill>
                  <a:srgbClr val="FF0000"/>
                </a:solidFill>
              </a:rPr>
              <a:t>kernicterus</a:t>
            </a:r>
            <a:r>
              <a:rPr lang="en-US" altLang="zh-CN" b="1" dirty="0" smtClean="0"/>
              <a:t>.</a:t>
            </a:r>
          </a:p>
          <a:p>
            <a:pPr marL="381000" indent="-381000" eaLnBrk="1" hangingPunct="1">
              <a:spcBef>
                <a:spcPct val="10000"/>
              </a:spcBef>
              <a:buClr>
                <a:schemeClr val="folHlink"/>
              </a:buClr>
              <a:buFont typeface="Wingdings" pitchFamily="2" charset="2"/>
              <a:buNone/>
            </a:pPr>
            <a:endParaRPr lang="en-US" altLang="zh-CN" sz="2400" b="1" dirty="0" smtClean="0"/>
          </a:p>
        </p:txBody>
      </p:sp>
      <p:pic>
        <p:nvPicPr>
          <p:cNvPr id="634884" name="Picture 4" descr="22694"/>
          <p:cNvPicPr>
            <a:picLocks noChangeAspect="1" noChangeArrowheads="1"/>
          </p:cNvPicPr>
          <p:nvPr/>
        </p:nvPicPr>
        <p:blipFill>
          <a:blip r:embed="rId2" cstate="print"/>
          <a:srcRect b="8749"/>
          <a:stretch>
            <a:fillRect/>
          </a:stretch>
        </p:blipFill>
        <p:spPr bwMode="auto">
          <a:xfrm>
            <a:off x="5334000" y="1125538"/>
            <a:ext cx="3810000" cy="2781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8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3000"/>
                                        <p:tgtEl>
                                          <p:spTgt spid="6348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8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3000"/>
                                        <p:tgtEl>
                                          <p:spTgt spid="6348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8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88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8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8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348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348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348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3488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3488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3488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3488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3488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3488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3488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3488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3488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b="1" smtClean="0"/>
              <a:t>Hypoalbuminemia</a:t>
            </a:r>
          </a:p>
        </p:txBody>
      </p:sp>
      <p:sp>
        <p:nvSpPr>
          <p:cNvPr id="2048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GB" b="1" smtClean="0"/>
              <a:t>Causes</a:t>
            </a:r>
          </a:p>
          <a:p>
            <a:pPr eaLnBrk="1" hangingPunct="1"/>
            <a:r>
              <a:rPr lang="en-GB" smtClean="0"/>
              <a:t>Decreased albumin synthesis (liver cirrhosis, malnutrition) leading to edema</a:t>
            </a:r>
          </a:p>
          <a:p>
            <a:pPr eaLnBrk="1" hangingPunct="1"/>
            <a:r>
              <a:rPr lang="en-GB" smtClean="0"/>
              <a:t>Increased catabolism in infections</a:t>
            </a:r>
          </a:p>
          <a:p>
            <a:pPr eaLnBrk="1" hangingPunct="1"/>
            <a:r>
              <a:rPr lang="en-GB" smtClean="0"/>
              <a:t>Excessive excretion by the kidneys (nephrotic syndrome)</a:t>
            </a:r>
          </a:p>
          <a:p>
            <a:pPr eaLnBrk="1" hangingPunct="1"/>
            <a:r>
              <a:rPr lang="en-GB" smtClean="0"/>
              <a:t>Excessive loss in bowel</a:t>
            </a:r>
          </a:p>
          <a:p>
            <a:pPr eaLnBrk="1" hangingPunct="1"/>
            <a:r>
              <a:rPr lang="en-GB" smtClean="0"/>
              <a:t>Severe burns (plasma loss in the absence of skin barrier)</a:t>
            </a:r>
          </a:p>
          <a:p>
            <a:pPr eaLnBrk="1" hangingPunct="1"/>
            <a:endParaRPr lang="en-GB" smtClean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GB" sz="6000" b="1" dirty="0" err="1" smtClean="0"/>
              <a:t>Hypoalbuminemia</a:t>
            </a:r>
            <a:r>
              <a:rPr lang="en-GB" dirty="0" smtClean="0"/>
              <a:t/>
            </a:r>
            <a:br>
              <a:rPr lang="en-GB" dirty="0" smtClean="0"/>
            </a:br>
            <a:endParaRPr lang="en-GB" dirty="0"/>
          </a:p>
        </p:txBody>
      </p:sp>
      <p:sp>
        <p:nvSpPr>
          <p:cNvPr id="21507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2988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 2" pitchFamily="18" charset="2"/>
              <a:buNone/>
            </a:pPr>
            <a:r>
              <a:rPr lang="en-US" sz="2800" b="1" dirty="0" smtClean="0">
                <a:solidFill>
                  <a:srgbClr val="FF0000"/>
                </a:solidFill>
                <a:ea typeface="MS PGothic" pitchFamily="34" charset="-128"/>
              </a:rPr>
              <a:t>Effects</a:t>
            </a:r>
          </a:p>
          <a:p>
            <a:pPr eaLnBrk="1" hangingPunct="1">
              <a:lnSpc>
                <a:spcPct val="80000"/>
              </a:lnSpc>
            </a:pPr>
            <a:r>
              <a:rPr lang="en-US" sz="2800" dirty="0" smtClean="0">
                <a:solidFill>
                  <a:srgbClr val="000000"/>
                </a:solidFill>
                <a:ea typeface="MS PGothic" pitchFamily="34" charset="-128"/>
              </a:rPr>
              <a:t>Edema due to low oncotic pressure</a:t>
            </a:r>
          </a:p>
          <a:p>
            <a:pPr lvl="1" eaLnBrk="1" hangingPunct="1">
              <a:lnSpc>
                <a:spcPct val="80000"/>
              </a:lnSpc>
            </a:pPr>
            <a:r>
              <a:rPr lang="en-US" dirty="0" smtClean="0">
                <a:solidFill>
                  <a:srgbClr val="000000"/>
                </a:solidFill>
                <a:cs typeface="Arial" pitchFamily="34" charset="0"/>
              </a:rPr>
              <a:t>Albumin level drops in liver disease causing low oncotic pressure</a:t>
            </a:r>
          </a:p>
          <a:p>
            <a:pPr lvl="1" eaLnBrk="1" hangingPunct="1">
              <a:lnSpc>
                <a:spcPct val="80000"/>
              </a:lnSpc>
            </a:pPr>
            <a:r>
              <a:rPr lang="en-US" dirty="0" smtClean="0">
                <a:solidFill>
                  <a:srgbClr val="000000"/>
                </a:solidFill>
                <a:cs typeface="Arial" pitchFamily="34" charset="0"/>
              </a:rPr>
              <a:t> Fluid moves into the interstitial spaces causing edema</a:t>
            </a:r>
          </a:p>
          <a:p>
            <a:pPr lvl="1" eaLnBrk="1" hangingPunct="1">
              <a:lnSpc>
                <a:spcPct val="80000"/>
              </a:lnSpc>
            </a:pPr>
            <a:endParaRPr lang="en-US" dirty="0">
              <a:solidFill>
                <a:srgbClr val="000000"/>
              </a:solidFill>
              <a:cs typeface="Arial" pitchFamily="34" charset="0"/>
            </a:endParaRPr>
          </a:p>
          <a:p>
            <a:pPr marL="342900" lvl="1" indent="0" eaLnBrk="1" hangingPunct="1">
              <a:lnSpc>
                <a:spcPct val="80000"/>
              </a:lnSpc>
              <a:buNone/>
            </a:pPr>
            <a:endParaRPr lang="en-US" dirty="0" smtClean="0">
              <a:solidFill>
                <a:srgbClr val="000000"/>
              </a:solidFill>
              <a:cs typeface="Arial" pitchFamily="34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en-US" sz="2800" dirty="0" smtClean="0">
                <a:solidFill>
                  <a:srgbClr val="000000"/>
                </a:solidFill>
                <a:ea typeface="MS PGothic" pitchFamily="34" charset="-128"/>
              </a:rPr>
              <a:t>Reduced transport of drugs and other substances in plasma</a:t>
            </a:r>
          </a:p>
          <a:p>
            <a:pPr eaLnBrk="1" hangingPunct="1">
              <a:lnSpc>
                <a:spcPct val="80000"/>
              </a:lnSpc>
            </a:pPr>
            <a:endParaRPr lang="en-US" sz="2800" dirty="0">
              <a:solidFill>
                <a:srgbClr val="000000"/>
              </a:solidFill>
              <a:ea typeface="MS PGothic" pitchFamily="34" charset="-128"/>
            </a:endParaRPr>
          </a:p>
          <a:p>
            <a:pPr marL="0" indent="0" eaLnBrk="1" hangingPunct="1">
              <a:lnSpc>
                <a:spcPct val="80000"/>
              </a:lnSpc>
              <a:buNone/>
            </a:pPr>
            <a:endParaRPr lang="en-US" sz="2800" dirty="0" smtClean="0">
              <a:solidFill>
                <a:srgbClr val="000000"/>
              </a:solidFill>
              <a:ea typeface="MS PGothic" pitchFamily="34" charset="-128"/>
            </a:endParaRPr>
          </a:p>
          <a:p>
            <a:pPr eaLnBrk="1" hangingPunct="1">
              <a:lnSpc>
                <a:spcPct val="80000"/>
              </a:lnSpc>
            </a:pPr>
            <a:r>
              <a:rPr lang="en-US" sz="2800" dirty="0" smtClean="0">
                <a:solidFill>
                  <a:srgbClr val="000000"/>
                </a:solidFill>
                <a:ea typeface="MS PGothic" pitchFamily="34" charset="-128"/>
              </a:rPr>
              <a:t>Reduced protein-bound calcium</a:t>
            </a:r>
          </a:p>
          <a:p>
            <a:pPr lvl="1" eaLnBrk="1" hangingPunct="1">
              <a:lnSpc>
                <a:spcPct val="80000"/>
              </a:lnSpc>
            </a:pPr>
            <a:r>
              <a:rPr lang="en-US" dirty="0" smtClean="0">
                <a:solidFill>
                  <a:srgbClr val="000000"/>
                </a:solidFill>
                <a:cs typeface="Arial" pitchFamily="34" charset="0"/>
              </a:rPr>
              <a:t>Total plasma calcium level drops</a:t>
            </a:r>
          </a:p>
          <a:p>
            <a:pPr lvl="1" eaLnBrk="1" hangingPunct="1">
              <a:lnSpc>
                <a:spcPct val="80000"/>
              </a:lnSpc>
            </a:pPr>
            <a:r>
              <a:rPr lang="en-US" dirty="0" smtClean="0">
                <a:solidFill>
                  <a:srgbClr val="000000"/>
                </a:solidFill>
                <a:cs typeface="Arial" pitchFamily="34" charset="0"/>
              </a:rPr>
              <a:t>Ionized calcium level may remain normal</a:t>
            </a:r>
          </a:p>
          <a:p>
            <a:pPr eaLnBrk="1" hangingPunct="1"/>
            <a:endParaRPr lang="en-GB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GB" sz="3200" b="1" dirty="0" smtClean="0"/>
              <a:t>Inherited abnormalities of albumin</a:t>
            </a:r>
            <a:endParaRPr lang="en-GB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The </a:t>
            </a:r>
            <a:r>
              <a:rPr lang="en-GB" dirty="0" err="1" smtClean="0">
                <a:solidFill>
                  <a:srgbClr val="FF0000"/>
                </a:solidFill>
              </a:rPr>
              <a:t>bisalbuminaemias</a:t>
            </a:r>
            <a:r>
              <a:rPr lang="en-GB" dirty="0" smtClean="0">
                <a:solidFill>
                  <a:srgbClr val="FF0000"/>
                </a:solidFill>
              </a:rPr>
              <a:t>, </a:t>
            </a:r>
            <a:r>
              <a:rPr lang="en-GB" dirty="0" smtClean="0"/>
              <a:t>in which two forms of albumin are present; there are usually no clinical consequences</a:t>
            </a:r>
          </a:p>
          <a:p>
            <a:pPr marL="0" indent="0">
              <a:buNone/>
            </a:pPr>
            <a:endParaRPr lang="en-GB" dirty="0" smtClean="0"/>
          </a:p>
          <a:p>
            <a:endParaRPr lang="en-GB" dirty="0" smtClean="0"/>
          </a:p>
          <a:p>
            <a:r>
              <a:rPr lang="en-GB" dirty="0" err="1" smtClean="0">
                <a:solidFill>
                  <a:srgbClr val="FF0000"/>
                </a:solidFill>
              </a:rPr>
              <a:t>Analbuminaemia</a:t>
            </a:r>
            <a:r>
              <a:rPr lang="en-GB" dirty="0" smtClean="0">
                <a:solidFill>
                  <a:srgbClr val="FF0000"/>
                </a:solidFill>
              </a:rPr>
              <a:t>, </a:t>
            </a:r>
            <a:r>
              <a:rPr lang="en-GB" i="1" dirty="0" smtClean="0"/>
              <a:t>in which there is less than 1g/L </a:t>
            </a:r>
            <a:r>
              <a:rPr lang="en-GB" dirty="0" smtClean="0"/>
              <a:t>of the albumin; clinical consequences are slight, and oedema, although present, is surprisingly mild.</a:t>
            </a:r>
          </a:p>
          <a:p>
            <a:endParaRPr lang="en-GB" dirty="0" smtClean="0"/>
          </a:p>
          <a:p>
            <a:endParaRPr lang="en-GB" dirty="0" smtClean="0"/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b="1" smtClean="0"/>
              <a:t>Hyperalbuminemia</a:t>
            </a:r>
          </a:p>
        </p:txBody>
      </p:sp>
      <p:sp>
        <p:nvSpPr>
          <p:cNvPr id="2253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GB" dirty="0" smtClean="0"/>
              <a:t>No clinical conditions are known that cause the liver to produce large amounts of albumin</a:t>
            </a:r>
          </a:p>
          <a:p>
            <a:pPr eaLnBrk="1" hangingPunct="1"/>
            <a:endParaRPr lang="en-GB" dirty="0"/>
          </a:p>
          <a:p>
            <a:pPr marL="0" indent="0" eaLnBrk="1" hangingPunct="1">
              <a:buNone/>
            </a:pPr>
            <a:endParaRPr lang="en-GB" dirty="0" smtClean="0"/>
          </a:p>
          <a:p>
            <a:pPr eaLnBrk="1" hangingPunct="1"/>
            <a:r>
              <a:rPr lang="en-GB" dirty="0" smtClean="0"/>
              <a:t>The only cause of hyperalbuminemia is dehydration</a:t>
            </a:r>
          </a:p>
          <a:p>
            <a:pPr eaLnBrk="1" hangingPunct="1"/>
            <a:endParaRPr lang="en-GB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5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Lecture objectives</a:t>
            </a:r>
            <a:endParaRPr lang="en-GB" sz="5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To know the measurement and application of plasma proteins</a:t>
            </a:r>
          </a:p>
          <a:p>
            <a:pPr>
              <a:buNone/>
            </a:pPr>
            <a:endParaRPr lang="en-GB" dirty="0" smtClean="0"/>
          </a:p>
          <a:p>
            <a:r>
              <a:rPr lang="en-GB" dirty="0" smtClean="0"/>
              <a:t>To know the functions and clinical uses of specific plasma proteins</a:t>
            </a:r>
          </a:p>
          <a:p>
            <a:pPr>
              <a:buNone/>
            </a:pPr>
            <a:endParaRPr lang="en-GB" dirty="0" smtClean="0"/>
          </a:p>
          <a:p>
            <a:r>
              <a:rPr lang="en-GB" dirty="0" smtClean="0"/>
              <a:t>To know proteins in other body fluids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548680"/>
            <a:ext cx="7498080" cy="648072"/>
          </a:xfrm>
        </p:spPr>
        <p:txBody>
          <a:bodyPr>
            <a:noAutofit/>
          </a:bodyPr>
          <a:lstStyle/>
          <a:p>
            <a:r>
              <a:rPr lang="en-GB" sz="3200" b="1" dirty="0" smtClean="0"/>
              <a:t>Clinical uses of albumin measurement</a:t>
            </a:r>
            <a:endParaRPr lang="en-GB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Assessment of long term nutritional status (t½ 20 days)</a:t>
            </a:r>
          </a:p>
          <a:p>
            <a:pPr>
              <a:buNone/>
            </a:pPr>
            <a:r>
              <a:rPr lang="en-GB" dirty="0" smtClean="0"/>
              <a:t> </a:t>
            </a:r>
          </a:p>
          <a:p>
            <a:r>
              <a:rPr lang="en-GB" dirty="0" smtClean="0"/>
              <a:t>Calculation of corrected calcium </a:t>
            </a:r>
          </a:p>
          <a:p>
            <a:pPr>
              <a:buNone/>
            </a:pPr>
            <a:endParaRPr lang="en-GB" dirty="0" smtClean="0"/>
          </a:p>
          <a:p>
            <a:r>
              <a:rPr lang="en-GB" dirty="0" smtClean="0"/>
              <a:t>Liver function test</a:t>
            </a:r>
          </a:p>
          <a:p>
            <a:pPr>
              <a:buNone/>
            </a:pPr>
            <a:r>
              <a:rPr lang="en-GB" dirty="0" smtClean="0"/>
              <a:t> </a:t>
            </a:r>
          </a:p>
          <a:p>
            <a:r>
              <a:rPr lang="en-GB" dirty="0" smtClean="0"/>
              <a:t>Assessment of risk of </a:t>
            </a:r>
            <a:r>
              <a:rPr lang="en-GB" dirty="0" err="1" smtClean="0"/>
              <a:t>kernicterus</a:t>
            </a:r>
            <a:r>
              <a:rPr lang="en-GB" dirty="0" smtClean="0"/>
              <a:t> </a:t>
            </a:r>
          </a:p>
          <a:p>
            <a:pPr>
              <a:buNone/>
            </a:pPr>
            <a:endParaRPr lang="en-GB" dirty="0" smtClean="0"/>
          </a:p>
          <a:p>
            <a:r>
              <a:rPr lang="en-GB" dirty="0" smtClean="0"/>
              <a:t>Assessment of hydration status </a:t>
            </a:r>
          </a:p>
          <a:p>
            <a:endParaRPr lang="en-GB" dirty="0" smtClean="0"/>
          </a:p>
          <a:p>
            <a:endParaRPr lang="en-GB" dirty="0" smtClean="0"/>
          </a:p>
          <a:p>
            <a:endParaRPr lang="en-GB" dirty="0" smtClean="0"/>
          </a:p>
          <a:p>
            <a:endParaRPr lang="en-GB" dirty="0" smtClean="0"/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/>
          <p:cNvSpPr>
            <a:spLocks noGrp="1"/>
          </p:cNvSpPr>
          <p:nvPr>
            <p:ph type="title"/>
          </p:nvPr>
        </p:nvSpPr>
        <p:spPr>
          <a:xfrm>
            <a:off x="457200" y="404813"/>
            <a:ext cx="8229600" cy="936625"/>
          </a:xfrm>
        </p:spPr>
        <p:txBody>
          <a:bodyPr/>
          <a:lstStyle/>
          <a:p>
            <a:pPr eaLnBrk="1" hangingPunct="1"/>
            <a:r>
              <a:rPr lang="en-US" sz="4800" b="1" smtClean="0"/>
              <a:t>Globulin</a:t>
            </a:r>
            <a:endParaRPr lang="en-GB" sz="4800" smtClean="0"/>
          </a:p>
        </p:txBody>
      </p:sp>
      <p:sp>
        <p:nvSpPr>
          <p:cNvPr id="23555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97450"/>
          </a:xfrm>
        </p:spPr>
        <p:txBody>
          <a:bodyPr/>
          <a:lstStyle/>
          <a:p>
            <a:pPr eaLnBrk="1" hangingPunct="1"/>
            <a:r>
              <a:rPr lang="en-GB" dirty="0" smtClean="0"/>
              <a:t> Protein electrophoresis is used to categorize globulins into the following four categories:</a:t>
            </a:r>
          </a:p>
          <a:p>
            <a:pPr marL="342900" lvl="1" indent="-342900" eaLnBrk="1" hangingPunct="1">
              <a:buFont typeface="Arial" pitchFamily="34" charset="0"/>
              <a:buChar char="•"/>
            </a:pPr>
            <a:r>
              <a:rPr lang="en-GB" sz="3200" dirty="0" smtClean="0"/>
              <a:t>Alpha 1 globulins  (</a:t>
            </a:r>
            <a:r>
              <a:rPr lang="en-US" sz="3200" b="1" dirty="0" smtClean="0">
                <a:solidFill>
                  <a:srgbClr val="C00000"/>
                </a:solidFill>
                <a:latin typeface="Symbol" pitchFamily="18" charset="2"/>
                <a:ea typeface="MS PGothic" pitchFamily="34" charset="-128"/>
              </a:rPr>
              <a:t>a</a:t>
            </a:r>
            <a:r>
              <a:rPr lang="en-US" sz="3200" b="1" baseline="-25000" dirty="0" smtClean="0">
                <a:solidFill>
                  <a:srgbClr val="C00000"/>
                </a:solidFill>
                <a:ea typeface="MS PGothic" pitchFamily="34" charset="-128"/>
              </a:rPr>
              <a:t>1</a:t>
            </a:r>
            <a:r>
              <a:rPr lang="en-US" sz="3200" b="1" dirty="0" smtClean="0">
                <a:solidFill>
                  <a:srgbClr val="C00000"/>
                </a:solidFill>
                <a:ea typeface="MS PGothic" pitchFamily="34" charset="-128"/>
              </a:rPr>
              <a:t>-Antitrypsin, </a:t>
            </a:r>
            <a:r>
              <a:rPr lang="el-GR" sz="3200" b="1" dirty="0" smtClean="0">
                <a:solidFill>
                  <a:srgbClr val="C00000"/>
                </a:solidFill>
                <a:latin typeface="Times New Roman" pitchFamily="18" charset="0"/>
                <a:ea typeface="MS PGothic" pitchFamily="34" charset="-128"/>
                <a:cs typeface="Times New Roman" pitchFamily="18" charset="0"/>
              </a:rPr>
              <a:t>α</a:t>
            </a:r>
            <a:r>
              <a:rPr lang="en-US" sz="3200" b="1" dirty="0" smtClean="0">
                <a:solidFill>
                  <a:srgbClr val="C00000"/>
                </a:solidFill>
                <a:latin typeface="Times New Roman" pitchFamily="18" charset="0"/>
                <a:ea typeface="MS PGothic" pitchFamily="34" charset="-128"/>
                <a:cs typeface="Times New Roman" pitchFamily="18" charset="0"/>
              </a:rPr>
              <a:t>-</a:t>
            </a:r>
            <a:r>
              <a:rPr lang="en-US" sz="3200" b="1" dirty="0" smtClean="0">
                <a:solidFill>
                  <a:srgbClr val="C00000"/>
                </a:solidFill>
                <a:ea typeface="MS PGothic" pitchFamily="34" charset="-128"/>
              </a:rPr>
              <a:t>fetoprotein)</a:t>
            </a:r>
            <a:endParaRPr lang="en-GB" sz="3200" dirty="0" smtClean="0"/>
          </a:p>
          <a:p>
            <a:pPr marL="342900" lvl="1" indent="-342900" eaLnBrk="1" hangingPunct="1">
              <a:buFont typeface="Arial" pitchFamily="34" charset="0"/>
              <a:buChar char="•"/>
            </a:pPr>
            <a:r>
              <a:rPr lang="en-GB" sz="3200" dirty="0" smtClean="0"/>
              <a:t>Alpha 2 globulins  (</a:t>
            </a:r>
            <a:r>
              <a:rPr lang="en-US" sz="3200" b="1" dirty="0" err="1" smtClean="0">
                <a:solidFill>
                  <a:srgbClr val="C00000"/>
                </a:solidFill>
                <a:ea typeface="MS PGothic" pitchFamily="34" charset="-128"/>
              </a:rPr>
              <a:t>Ceruloplasmin</a:t>
            </a:r>
            <a:r>
              <a:rPr lang="en-US" sz="3200" b="1" dirty="0" smtClean="0">
                <a:solidFill>
                  <a:srgbClr val="C00000"/>
                </a:solidFill>
                <a:ea typeface="MS PGothic" pitchFamily="34" charset="-128"/>
              </a:rPr>
              <a:t>, </a:t>
            </a:r>
            <a:r>
              <a:rPr lang="en-US" sz="3200" b="1" dirty="0" err="1" smtClean="0">
                <a:solidFill>
                  <a:srgbClr val="C00000"/>
                </a:solidFill>
                <a:ea typeface="MS PGothic" pitchFamily="34" charset="-128"/>
              </a:rPr>
              <a:t>haptoglobin</a:t>
            </a:r>
            <a:r>
              <a:rPr lang="en-US" sz="3200" b="1" dirty="0" smtClean="0">
                <a:solidFill>
                  <a:srgbClr val="C00000"/>
                </a:solidFill>
                <a:ea typeface="MS PGothic" pitchFamily="34" charset="-128"/>
              </a:rPr>
              <a:t>)</a:t>
            </a:r>
            <a:endParaRPr lang="en-GB" sz="3200" dirty="0" smtClean="0"/>
          </a:p>
          <a:p>
            <a:pPr marL="342900" lvl="1" indent="-342900" eaLnBrk="1" hangingPunct="1">
              <a:buFont typeface="Arial" pitchFamily="34" charset="0"/>
              <a:buChar char="•"/>
            </a:pPr>
            <a:r>
              <a:rPr lang="en-GB" sz="3200" dirty="0" smtClean="0"/>
              <a:t>Beta globulins  (</a:t>
            </a:r>
            <a:r>
              <a:rPr lang="en-US" sz="3200" b="1" dirty="0" smtClean="0">
                <a:solidFill>
                  <a:srgbClr val="C00000"/>
                </a:solidFill>
                <a:ea typeface="MS PGothic" pitchFamily="34" charset="-128"/>
              </a:rPr>
              <a:t>CRP, </a:t>
            </a:r>
            <a:r>
              <a:rPr lang="en-US" sz="3200" b="1" dirty="0" err="1" smtClean="0">
                <a:solidFill>
                  <a:srgbClr val="C00000"/>
                </a:solidFill>
                <a:ea typeface="MS PGothic" pitchFamily="34" charset="-128"/>
              </a:rPr>
              <a:t>transferrin</a:t>
            </a:r>
            <a:r>
              <a:rPr lang="en-US" sz="3200" b="1" dirty="0" smtClean="0">
                <a:solidFill>
                  <a:srgbClr val="C00000"/>
                </a:solidFill>
                <a:ea typeface="MS PGothic" pitchFamily="34" charset="-128"/>
              </a:rPr>
              <a:t>, </a:t>
            </a:r>
            <a:r>
              <a:rPr lang="el-GR" sz="3200" b="1" dirty="0" smtClean="0">
                <a:solidFill>
                  <a:srgbClr val="C00000"/>
                </a:solidFill>
                <a:ea typeface="MS PGothic" pitchFamily="34" charset="-128"/>
              </a:rPr>
              <a:t>β</a:t>
            </a:r>
            <a:r>
              <a:rPr lang="en-US" sz="3200" b="1" dirty="0" smtClean="0">
                <a:solidFill>
                  <a:srgbClr val="C00000"/>
                </a:solidFill>
                <a:ea typeface="MS PGothic" pitchFamily="34" charset="-128"/>
              </a:rPr>
              <a:t>2-microglobulin) </a:t>
            </a:r>
            <a:endParaRPr lang="en-GB" sz="3200" dirty="0" smtClean="0"/>
          </a:p>
          <a:p>
            <a:pPr eaLnBrk="1" hangingPunct="1"/>
            <a:r>
              <a:rPr lang="en-GB" dirty="0" smtClean="0"/>
              <a:t>Gamma globulins </a:t>
            </a:r>
            <a:r>
              <a:rPr lang="en-GB" b="1" dirty="0" smtClean="0">
                <a:solidFill>
                  <a:srgbClr val="C00000"/>
                </a:solidFill>
              </a:rPr>
              <a:t>(</a:t>
            </a:r>
            <a:r>
              <a:rPr lang="en-GB" b="1" dirty="0" err="1" smtClean="0">
                <a:solidFill>
                  <a:srgbClr val="C00000"/>
                </a:solidFill>
              </a:rPr>
              <a:t>Immunoglobulins</a:t>
            </a:r>
            <a:r>
              <a:rPr lang="en-GB" dirty="0" smtClean="0"/>
              <a:t>)</a:t>
            </a:r>
            <a:endParaRPr lang="en-US" b="1" dirty="0" smtClean="0">
              <a:solidFill>
                <a:srgbClr val="002060"/>
              </a:solidFill>
              <a:ea typeface="MS PGothic" pitchFamily="34" charset="-128"/>
            </a:endParaRPr>
          </a:p>
          <a:p>
            <a:pPr eaLnBrk="1" hangingPunct="1"/>
            <a:endParaRPr lang="en-GB" dirty="0" smtClean="0"/>
          </a:p>
          <a:p>
            <a:pPr eaLnBrk="1" hangingPunct="1"/>
            <a:endParaRPr lang="en-GB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b="1" smtClean="0"/>
              <a:t>Synthesis of Globulins </a:t>
            </a:r>
          </a:p>
        </p:txBody>
      </p:sp>
      <p:sp>
        <p:nvSpPr>
          <p:cNvPr id="24579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l-GR" dirty="0" smtClean="0"/>
              <a:t>α </a:t>
            </a:r>
            <a:r>
              <a:rPr lang="en-GB" dirty="0" smtClean="0"/>
              <a:t>and </a:t>
            </a:r>
            <a:r>
              <a:rPr lang="el-GR" dirty="0" smtClean="0"/>
              <a:t>β </a:t>
            </a:r>
            <a:r>
              <a:rPr lang="en-GB" dirty="0" smtClean="0"/>
              <a:t>globulins are synthesized in the liver.</a:t>
            </a:r>
          </a:p>
          <a:p>
            <a:pPr marL="0" indent="0" eaLnBrk="1" hangingPunct="1">
              <a:buNone/>
            </a:pPr>
            <a:endParaRPr lang="en-GB" dirty="0" smtClean="0"/>
          </a:p>
          <a:p>
            <a:pPr eaLnBrk="1" hangingPunct="1"/>
            <a:endParaRPr lang="en-GB" dirty="0" smtClean="0"/>
          </a:p>
          <a:p>
            <a:pPr eaLnBrk="1" hangingPunct="1"/>
            <a:r>
              <a:rPr lang="en-GB" dirty="0" smtClean="0"/>
              <a:t>Y globulins are synthesized in plasma cells and B-cells of lymphoid tissues (</a:t>
            </a:r>
            <a:r>
              <a:rPr lang="en-GB" dirty="0" err="1" smtClean="0"/>
              <a:t>Reticulo</a:t>
            </a:r>
            <a:r>
              <a:rPr lang="en-GB" dirty="0" smtClean="0"/>
              <a:t>- endothelial system)</a:t>
            </a:r>
          </a:p>
          <a:p>
            <a:pPr marL="0" indent="0" eaLnBrk="1" hangingPunct="1">
              <a:buNone/>
            </a:pPr>
            <a:endParaRPr lang="en-GB" dirty="0" smtClean="0"/>
          </a:p>
          <a:p>
            <a:pPr eaLnBrk="1" hangingPunct="1"/>
            <a:endParaRPr lang="en-GB" dirty="0" smtClean="0"/>
          </a:p>
          <a:p>
            <a:pPr eaLnBrk="1" hangingPunct="1"/>
            <a:r>
              <a:rPr lang="en-GB" dirty="0" smtClean="0"/>
              <a:t>Synthesis of Y globulins is increased in chronic infections, chronic liver diseases, auto immune diseases, </a:t>
            </a:r>
            <a:r>
              <a:rPr lang="en-GB" dirty="0" err="1" smtClean="0"/>
              <a:t>leukemias</a:t>
            </a:r>
            <a:r>
              <a:rPr lang="en-GB" dirty="0" smtClean="0"/>
              <a:t>, lymphomas and various other malignancies.</a:t>
            </a:r>
          </a:p>
          <a:p>
            <a:pPr eaLnBrk="1" hangingPunct="1"/>
            <a:endParaRPr lang="en-GB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b="1" dirty="0" smtClean="0"/>
              <a:t>α</a:t>
            </a:r>
            <a:r>
              <a:rPr lang="en-GB" b="1" dirty="0" smtClean="0"/>
              <a:t>1-Antitrypsin</a:t>
            </a:r>
          </a:p>
        </p:txBody>
      </p:sp>
      <p:sp>
        <p:nvSpPr>
          <p:cNvPr id="2560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GB" dirty="0" smtClean="0"/>
              <a:t>Synthesized by the liver and macrophages</a:t>
            </a:r>
          </a:p>
          <a:p>
            <a:pPr marL="0" indent="0" eaLnBrk="1" hangingPunct="1">
              <a:buNone/>
            </a:pPr>
            <a:endParaRPr lang="en-GB" dirty="0" smtClean="0"/>
          </a:p>
          <a:p>
            <a:pPr eaLnBrk="1" hangingPunct="1"/>
            <a:r>
              <a:rPr lang="en-GB" dirty="0" smtClean="0"/>
              <a:t>An acute-phase protein that inhibits proteases</a:t>
            </a:r>
          </a:p>
          <a:p>
            <a:pPr marL="0" indent="0" eaLnBrk="1" hangingPunct="1">
              <a:buNone/>
            </a:pPr>
            <a:endParaRPr lang="en-GB" dirty="0" smtClean="0"/>
          </a:p>
          <a:p>
            <a:pPr eaLnBrk="1" hangingPunct="1"/>
            <a:r>
              <a:rPr lang="en-GB" dirty="0" smtClean="0"/>
              <a:t>It can combine with trypsin, elastase and other proteases and inhibits them</a:t>
            </a:r>
          </a:p>
          <a:p>
            <a:pPr marL="0" indent="0" eaLnBrk="1" hangingPunct="1">
              <a:buNone/>
            </a:pPr>
            <a:endParaRPr lang="en-GB" dirty="0" smtClean="0"/>
          </a:p>
          <a:p>
            <a:r>
              <a:rPr lang="en-GB" dirty="0" smtClean="0"/>
              <a:t>Mutations in the SERPINA1 gene can lead to a deficiency of </a:t>
            </a:r>
            <a:r>
              <a:rPr lang="el-GR" b="1" dirty="0" smtClean="0"/>
              <a:t>α</a:t>
            </a:r>
            <a:r>
              <a:rPr lang="en-GB" dirty="0" smtClean="0"/>
              <a:t>1-antitrypsin protein or  an abnormal form of the protein that cannot control </a:t>
            </a:r>
            <a:r>
              <a:rPr lang="en-GB" dirty="0" err="1" smtClean="0"/>
              <a:t>neutrophil</a:t>
            </a:r>
            <a:r>
              <a:rPr lang="en-GB" dirty="0" smtClean="0"/>
              <a:t> </a:t>
            </a:r>
            <a:r>
              <a:rPr lang="en-GB" dirty="0" err="1" smtClean="0"/>
              <a:t>elastase</a:t>
            </a:r>
            <a:endParaRPr lang="en-GB" dirty="0" smtClean="0"/>
          </a:p>
          <a:p>
            <a:pPr eaLnBrk="1" hangingPunct="1"/>
            <a:endParaRPr lang="en-GB" dirty="0" smtClean="0"/>
          </a:p>
          <a:p>
            <a:pPr eaLnBrk="1" hangingPunct="1"/>
            <a:endParaRPr lang="en-GB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le 1"/>
          <p:cNvSpPr>
            <a:spLocks noGrp="1"/>
          </p:cNvSpPr>
          <p:nvPr>
            <p:ph type="title"/>
          </p:nvPr>
        </p:nvSpPr>
        <p:spPr>
          <a:xfrm>
            <a:off x="457200" y="333375"/>
            <a:ext cx="8229600" cy="1008063"/>
          </a:xfrm>
        </p:spPr>
        <p:txBody>
          <a:bodyPr/>
          <a:lstStyle/>
          <a:p>
            <a:pPr eaLnBrk="1" hangingPunct="1"/>
            <a:r>
              <a:rPr lang="el-GR" b="1" smtClean="0"/>
              <a:t>α</a:t>
            </a:r>
            <a:r>
              <a:rPr lang="en-GB" b="1" smtClean="0"/>
              <a:t>1-Antitrypsin</a:t>
            </a:r>
          </a:p>
        </p:txBody>
      </p:sp>
      <p:sp>
        <p:nvSpPr>
          <p:cNvPr id="26627" name="Content Placeholder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5328592"/>
          </a:xfrm>
        </p:spPr>
        <p:txBody>
          <a:bodyPr>
            <a:normAutofit/>
          </a:bodyPr>
          <a:lstStyle/>
          <a:p>
            <a:r>
              <a:rPr lang="en-GB" dirty="0" err="1" smtClean="0"/>
              <a:t>Neutrophil</a:t>
            </a:r>
            <a:r>
              <a:rPr lang="en-GB" dirty="0" smtClean="0"/>
              <a:t> </a:t>
            </a:r>
            <a:r>
              <a:rPr lang="en-GB" dirty="0" err="1" smtClean="0"/>
              <a:t>elastase</a:t>
            </a:r>
            <a:r>
              <a:rPr lang="en-GB" dirty="0" smtClean="0"/>
              <a:t> is released from leukocytes to fight infection, but if not deactivated can digest </a:t>
            </a:r>
            <a:r>
              <a:rPr lang="en-GB" dirty="0" err="1" smtClean="0"/>
              <a:t>elastin</a:t>
            </a:r>
            <a:r>
              <a:rPr lang="en-GB" dirty="0" smtClean="0"/>
              <a:t> needed for bronchi expansion in the lungs leading to emphysema if not controlled by </a:t>
            </a:r>
            <a:r>
              <a:rPr lang="en-US" b="1" dirty="0" smtClean="0"/>
              <a:t>α</a:t>
            </a:r>
            <a:r>
              <a:rPr lang="en-US" b="1" baseline="-25000" dirty="0" smtClean="0"/>
              <a:t>1</a:t>
            </a:r>
            <a:r>
              <a:rPr lang="en-US" b="1" dirty="0" smtClean="0"/>
              <a:t>-</a:t>
            </a:r>
            <a:r>
              <a:rPr lang="en-GB" dirty="0" smtClean="0"/>
              <a:t>antitrypsin</a:t>
            </a:r>
          </a:p>
          <a:p>
            <a:endParaRPr lang="en-GB" dirty="0"/>
          </a:p>
          <a:p>
            <a:pPr marL="0" indent="0">
              <a:buNone/>
            </a:pPr>
            <a:endParaRPr lang="en-GB" dirty="0" smtClean="0"/>
          </a:p>
          <a:p>
            <a:r>
              <a:rPr lang="en-GB" dirty="0" smtClean="0"/>
              <a:t>The </a:t>
            </a:r>
            <a:r>
              <a:rPr lang="en-GB" dirty="0" err="1" smtClean="0"/>
              <a:t>abnorma</a:t>
            </a:r>
            <a:r>
              <a:rPr lang="en-US" dirty="0" smtClean="0"/>
              <a:t>l</a:t>
            </a:r>
            <a:r>
              <a:rPr lang="en-GB" dirty="0" smtClean="0"/>
              <a:t> form of </a:t>
            </a:r>
            <a:r>
              <a:rPr lang="en-US" b="1" dirty="0" smtClean="0"/>
              <a:t>α</a:t>
            </a:r>
            <a:r>
              <a:rPr lang="en-US" b="1" baseline="-25000" dirty="0" smtClean="0"/>
              <a:t>1</a:t>
            </a:r>
            <a:r>
              <a:rPr lang="en-GB" dirty="0" smtClean="0"/>
              <a:t>-antitrypsin can also accumulate in the liver and can cause cirrhosis. </a:t>
            </a:r>
          </a:p>
          <a:p>
            <a:endParaRPr lang="en-GB" dirty="0"/>
          </a:p>
          <a:p>
            <a:pPr marL="0" indent="0">
              <a:buNone/>
            </a:pPr>
            <a:endParaRPr lang="en-GB" dirty="0" smtClean="0"/>
          </a:p>
          <a:p>
            <a:r>
              <a:rPr lang="en-GB" dirty="0" smtClean="0"/>
              <a:t>Alpha1-antitrypsin is an acute phase reactant, Increased levels of alpha1-antitrypsin are seen in inflammatory reactions, pregnancy, and contraceptive use.</a:t>
            </a:r>
          </a:p>
          <a:p>
            <a:pPr eaLnBrk="1" hangingPunct="1"/>
            <a:endParaRPr lang="en-GB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sz="3600" b="1" dirty="0" smtClean="0"/>
              <a:t>Clinical consequences of α</a:t>
            </a:r>
            <a:r>
              <a:rPr lang="en-US" sz="3600" b="1" baseline="-25000" dirty="0" smtClean="0"/>
              <a:t>1</a:t>
            </a:r>
            <a:r>
              <a:rPr lang="en-US" sz="3600" b="1" dirty="0" smtClean="0"/>
              <a:t>-antitrypsin</a:t>
            </a:r>
            <a:br>
              <a:rPr lang="en-US" sz="3600" b="1" dirty="0" smtClean="0"/>
            </a:br>
            <a:r>
              <a:rPr lang="en-US" sz="3600" b="1" dirty="0" smtClean="0"/>
              <a:t>deficiency</a:t>
            </a:r>
            <a:endParaRPr lang="en-GB" sz="3600" b="1" dirty="0" smtClean="0"/>
          </a:p>
        </p:txBody>
      </p:sp>
      <p:sp>
        <p:nvSpPr>
          <p:cNvPr id="27651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eaLnBrk="1" hangingPunct="1"/>
            <a:r>
              <a:rPr lang="en-GB" dirty="0" smtClean="0">
                <a:solidFill>
                  <a:srgbClr val="C00000"/>
                </a:solidFill>
              </a:rPr>
              <a:t>Emphysema-</a:t>
            </a:r>
            <a:r>
              <a:rPr lang="en-GB" dirty="0" smtClean="0"/>
              <a:t> Normally antitrypsin protects the lung tissue from proteases(active elastase) released from macrophages</a:t>
            </a:r>
          </a:p>
          <a:p>
            <a:pPr eaLnBrk="1" hangingPunct="1"/>
            <a:endParaRPr lang="en-GB" dirty="0"/>
          </a:p>
          <a:p>
            <a:pPr marL="0" indent="0" eaLnBrk="1" hangingPunct="1">
              <a:buNone/>
            </a:pPr>
            <a:endParaRPr lang="en-GB" dirty="0" smtClean="0"/>
          </a:p>
          <a:p>
            <a:r>
              <a:rPr lang="en-US" b="1" dirty="0" smtClean="0"/>
              <a:t>α</a:t>
            </a:r>
            <a:r>
              <a:rPr lang="en-US" b="1" baseline="-25000" dirty="0" smtClean="0"/>
              <a:t>1</a:t>
            </a:r>
            <a:r>
              <a:rPr lang="en-US" b="1" dirty="0" smtClean="0"/>
              <a:t>-</a:t>
            </a:r>
            <a:r>
              <a:rPr lang="en-GB" dirty="0" smtClean="0"/>
              <a:t>AT Forms a complex with protease and inactivates it.</a:t>
            </a:r>
          </a:p>
          <a:p>
            <a:endParaRPr lang="en-GB" dirty="0"/>
          </a:p>
          <a:p>
            <a:pPr marL="0" indent="0">
              <a:buNone/>
            </a:pPr>
            <a:endParaRPr lang="en-GB" dirty="0" smtClean="0"/>
          </a:p>
          <a:p>
            <a:pPr eaLnBrk="1" hangingPunct="1"/>
            <a:r>
              <a:rPr lang="en-GB" dirty="0" smtClean="0"/>
              <a:t>In its deficiency, the active elastase destroys the lung tissue by proteolysis.</a:t>
            </a:r>
          </a:p>
          <a:p>
            <a:pPr eaLnBrk="1" hangingPunct="1"/>
            <a:endParaRPr lang="en-GB" dirty="0"/>
          </a:p>
          <a:p>
            <a:pPr marL="0" indent="0" eaLnBrk="1" hangingPunct="1">
              <a:buNone/>
            </a:pPr>
            <a:endParaRPr lang="en-GB" dirty="0" smtClean="0"/>
          </a:p>
          <a:p>
            <a:r>
              <a:rPr lang="en-GB" dirty="0" smtClean="0">
                <a:solidFill>
                  <a:srgbClr val="C00000"/>
                </a:solidFill>
              </a:rPr>
              <a:t>Smoking and Emphysema- </a:t>
            </a:r>
            <a:r>
              <a:rPr lang="en-GB" dirty="0" smtClean="0"/>
              <a:t>A </a:t>
            </a:r>
            <a:r>
              <a:rPr lang="en-GB" dirty="0" err="1" smtClean="0"/>
              <a:t>methionine</a:t>
            </a:r>
            <a:r>
              <a:rPr lang="en-GB" dirty="0" smtClean="0"/>
              <a:t> (residue 358) of </a:t>
            </a:r>
            <a:r>
              <a:rPr lang="en-US" dirty="0" smtClean="0"/>
              <a:t>α</a:t>
            </a:r>
            <a:r>
              <a:rPr lang="en-US" baseline="-25000" dirty="0" smtClean="0"/>
              <a:t>1</a:t>
            </a:r>
            <a:r>
              <a:rPr lang="en-US" dirty="0" smtClean="0"/>
              <a:t>-a</a:t>
            </a:r>
            <a:r>
              <a:rPr lang="en-GB" dirty="0" err="1" smtClean="0"/>
              <a:t>ntitrypsin</a:t>
            </a:r>
            <a:r>
              <a:rPr lang="en-GB" dirty="0" smtClean="0"/>
              <a:t> is involved in its binding to proteases.</a:t>
            </a:r>
          </a:p>
          <a:p>
            <a:pPr eaLnBrk="1" hangingPunct="1"/>
            <a:endParaRPr lang="en-GB" dirty="0" smtClean="0"/>
          </a:p>
          <a:p>
            <a:pPr eaLnBrk="1" hangingPunct="1"/>
            <a:endParaRPr lang="en-GB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itle 1"/>
          <p:cNvSpPr>
            <a:spLocks noGrp="1"/>
          </p:cNvSpPr>
          <p:nvPr>
            <p:ph type="title"/>
          </p:nvPr>
        </p:nvSpPr>
        <p:spPr>
          <a:xfrm>
            <a:off x="457200" y="333375"/>
            <a:ext cx="8229600" cy="1008063"/>
          </a:xfrm>
        </p:spPr>
        <p:txBody>
          <a:bodyPr/>
          <a:lstStyle/>
          <a:p>
            <a:pPr eaLnBrk="1" hangingPunct="1"/>
            <a:r>
              <a:rPr lang="en-US" smtClean="0"/>
              <a:t> </a:t>
            </a:r>
            <a:r>
              <a:rPr lang="en-US" b="1" smtClean="0"/>
              <a:t>α</a:t>
            </a:r>
            <a:r>
              <a:rPr lang="en-US" b="1" baseline="-25000" smtClean="0"/>
              <a:t>1</a:t>
            </a:r>
            <a:r>
              <a:rPr lang="en-US" b="1" smtClean="0"/>
              <a:t>-antitrypsin deficiency</a:t>
            </a:r>
            <a:endParaRPr lang="en-GB" b="1" smtClean="0"/>
          </a:p>
        </p:txBody>
      </p:sp>
      <p:sp>
        <p:nvSpPr>
          <p:cNvPr id="28675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2988"/>
          </a:xfrm>
        </p:spPr>
        <p:txBody>
          <a:bodyPr>
            <a:normAutofit/>
          </a:bodyPr>
          <a:lstStyle/>
          <a:p>
            <a:pPr eaLnBrk="1" hangingPunct="1"/>
            <a:r>
              <a:rPr lang="en-GB" sz="2800" dirty="0" smtClean="0"/>
              <a:t>Smoking can cause oxidation of Met358 to </a:t>
            </a:r>
            <a:r>
              <a:rPr lang="en-GB" sz="2800" dirty="0" err="1" smtClean="0"/>
              <a:t>methionine</a:t>
            </a:r>
            <a:r>
              <a:rPr lang="en-GB" sz="2800" dirty="0" smtClean="0"/>
              <a:t> </a:t>
            </a:r>
            <a:r>
              <a:rPr lang="en-GB" sz="2800" dirty="0" err="1" smtClean="0"/>
              <a:t>sulfoxide</a:t>
            </a:r>
            <a:r>
              <a:rPr lang="en-GB" sz="2800" dirty="0" smtClean="0"/>
              <a:t> and inactivate α1–AT. </a:t>
            </a:r>
          </a:p>
          <a:p>
            <a:pPr eaLnBrk="1" hangingPunct="1"/>
            <a:r>
              <a:rPr lang="en-GB" sz="2800" dirty="0" smtClean="0"/>
              <a:t>Affected molecules of α1-antitrypsin no longer neutralize proteases. </a:t>
            </a:r>
          </a:p>
          <a:p>
            <a:pPr eaLnBrk="1" hangingPunct="1"/>
            <a:r>
              <a:rPr lang="en-GB" sz="2800" dirty="0" smtClean="0"/>
              <a:t>This is particularly devastating in patients (</a:t>
            </a:r>
            <a:r>
              <a:rPr lang="en-GB" sz="2800" dirty="0" err="1" smtClean="0"/>
              <a:t>eg</a:t>
            </a:r>
            <a:r>
              <a:rPr lang="en-GB" sz="2800" dirty="0" smtClean="0"/>
              <a:t>, </a:t>
            </a:r>
            <a:r>
              <a:rPr lang="en-GB" sz="2800" dirty="0" err="1" smtClean="0"/>
              <a:t>PiZZ</a:t>
            </a:r>
            <a:r>
              <a:rPr lang="en-GB" sz="2800" dirty="0" smtClean="0"/>
              <a:t> phenotype) who already have low levels of α1-antitrypsin. </a:t>
            </a:r>
          </a:p>
          <a:p>
            <a:pPr eaLnBrk="1" hangingPunct="1"/>
            <a:r>
              <a:rPr lang="en-GB" sz="2800" dirty="0" smtClean="0"/>
              <a:t>The further diminution in α 1-antitrypsin brought about by smoking results in increased </a:t>
            </a:r>
            <a:r>
              <a:rPr lang="en-GB" sz="2800" dirty="0" err="1" smtClean="0"/>
              <a:t>proteolytic</a:t>
            </a:r>
            <a:r>
              <a:rPr lang="en-GB" sz="2800" dirty="0" smtClean="0"/>
              <a:t> destruction of lung tissue, accelerating the development of </a:t>
            </a:r>
            <a:r>
              <a:rPr lang="en-GB" sz="2800" b="1" dirty="0" smtClean="0"/>
              <a:t>emphysema</a:t>
            </a:r>
            <a:r>
              <a:rPr lang="en-GB" sz="2800" dirty="0" smtClean="0"/>
              <a:t>. </a:t>
            </a:r>
          </a:p>
          <a:p>
            <a:pPr eaLnBrk="1" hangingPunct="1"/>
            <a:endParaRPr lang="en-GB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8978" name="Rectangle 2"/>
          <p:cNvSpPr>
            <a:spLocks noChangeArrowheads="1"/>
          </p:cNvSpPr>
          <p:nvPr/>
        </p:nvSpPr>
        <p:spPr bwMode="auto">
          <a:xfrm>
            <a:off x="1115616" y="549275"/>
            <a:ext cx="4392488" cy="6050887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square">
            <a:spAutoFit/>
          </a:bodyPr>
          <a:lstStyle/>
          <a:p>
            <a:pPr>
              <a:lnSpc>
                <a:spcPct val="110000"/>
              </a:lnSpc>
              <a:buClr>
                <a:schemeClr val="accent1"/>
              </a:buClr>
              <a:buSzPct val="85000"/>
              <a:buFont typeface="Wingdings" pitchFamily="2" charset="2"/>
              <a:buNone/>
            </a:pPr>
            <a:r>
              <a:rPr lang="en-US" altLang="zh-CN" sz="3200" dirty="0">
                <a:solidFill>
                  <a:srgbClr val="000099"/>
                </a:solidFill>
                <a:latin typeface="Calibri" pitchFamily="34" charset="0"/>
              </a:rPr>
              <a:t>α</a:t>
            </a:r>
            <a:r>
              <a:rPr lang="en-US" altLang="zh-CN" sz="3200" baseline="-25000" dirty="0">
                <a:solidFill>
                  <a:srgbClr val="000099"/>
                </a:solidFill>
                <a:latin typeface="Calibri" pitchFamily="34" charset="0"/>
              </a:rPr>
              <a:t>1 </a:t>
            </a:r>
            <a:r>
              <a:rPr lang="en-US" altLang="zh-CN" sz="3200" dirty="0">
                <a:solidFill>
                  <a:srgbClr val="000099"/>
                </a:solidFill>
                <a:latin typeface="Calibri" pitchFamily="34" charset="0"/>
              </a:rPr>
              <a:t>–antitrypsin deficiency liver disease</a:t>
            </a:r>
          </a:p>
          <a:p>
            <a:pPr>
              <a:lnSpc>
                <a:spcPct val="110000"/>
              </a:lnSpc>
              <a:buClr>
                <a:schemeClr val="accent1"/>
              </a:buClr>
              <a:buSzPct val="85000"/>
              <a:buFont typeface="Arial" pitchFamily="34" charset="0"/>
              <a:buChar char="•"/>
            </a:pPr>
            <a:r>
              <a:rPr lang="en-US" altLang="zh-CN" sz="3200" dirty="0">
                <a:latin typeface="Calibri" pitchFamily="34" charset="0"/>
              </a:rPr>
              <a:t>mutant α</a:t>
            </a:r>
            <a:r>
              <a:rPr lang="en-US" altLang="zh-CN" sz="3200" baseline="-25000" dirty="0">
                <a:latin typeface="Calibri" pitchFamily="34" charset="0"/>
              </a:rPr>
              <a:t>1 </a:t>
            </a:r>
            <a:r>
              <a:rPr lang="en-US" altLang="zh-CN" sz="3200" dirty="0">
                <a:latin typeface="Calibri" pitchFamily="34" charset="0"/>
              </a:rPr>
              <a:t>–antitrypsin accumulates and aggregates to form polymers, by unknown mechanism and  cause </a:t>
            </a:r>
            <a:r>
              <a:rPr lang="en-US" altLang="zh-CN" sz="3200" dirty="0">
                <a:solidFill>
                  <a:srgbClr val="CC0000"/>
                </a:solidFill>
                <a:latin typeface="Calibri" pitchFamily="34" charset="0"/>
              </a:rPr>
              <a:t>liver damage</a:t>
            </a:r>
            <a:r>
              <a:rPr lang="en-US" altLang="zh-CN" sz="3200" dirty="0">
                <a:latin typeface="Calibri" pitchFamily="34" charset="0"/>
              </a:rPr>
              <a:t>  followed by  accumulation of  collagen  resulting  in </a:t>
            </a:r>
            <a:r>
              <a:rPr lang="en-US" altLang="zh-CN" sz="3200" dirty="0">
                <a:solidFill>
                  <a:srgbClr val="FF0000"/>
                </a:solidFill>
                <a:latin typeface="Calibri" pitchFamily="34" charset="0"/>
              </a:rPr>
              <a:t>fibrosis (cirrhosis).</a:t>
            </a:r>
          </a:p>
        </p:txBody>
      </p:sp>
      <p:pic>
        <p:nvPicPr>
          <p:cNvPr id="638980" name="Picture 4" descr="Horrors-Cirrhosis-l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436096" y="1341438"/>
            <a:ext cx="3707903" cy="3887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89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389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389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897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3897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3897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89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6389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6389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38978" grpId="0" build="p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994122"/>
          </a:xfrm>
        </p:spPr>
        <p:txBody>
          <a:bodyPr>
            <a:normAutofit/>
          </a:bodyPr>
          <a:lstStyle/>
          <a:p>
            <a:r>
              <a:rPr lang="en-GB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Variants of </a:t>
            </a:r>
            <a:r>
              <a:rPr lang="el-GR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α</a:t>
            </a:r>
            <a:r>
              <a:rPr lang="en-GB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1-antitrypsin </a:t>
            </a:r>
            <a:endParaRPr lang="en-GB" sz="4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sz="2600" dirty="0"/>
              <a:t>Normal form is : Pi MM - M is the normal allele (Pi stands for </a:t>
            </a:r>
            <a:r>
              <a:rPr lang="en-GB" sz="2600" dirty="0" err="1"/>
              <a:t>Proteinase</a:t>
            </a:r>
            <a:r>
              <a:rPr lang="en-GB" sz="2600" dirty="0"/>
              <a:t> inhibitor) </a:t>
            </a:r>
            <a:endParaRPr lang="en-GB" sz="2600" dirty="0" smtClean="0"/>
          </a:p>
          <a:p>
            <a:endParaRPr lang="en-GB" sz="3500" dirty="0"/>
          </a:p>
          <a:p>
            <a:r>
              <a:rPr lang="en-GB" sz="2600" dirty="0"/>
              <a:t>Abnormal forms : Pi SS ~60% normal activity </a:t>
            </a:r>
            <a:endParaRPr lang="en-GB" sz="2600" dirty="0" smtClean="0"/>
          </a:p>
          <a:p>
            <a:endParaRPr lang="en-GB" sz="3500" dirty="0"/>
          </a:p>
          <a:p>
            <a:r>
              <a:rPr lang="en-GB" sz="2600" dirty="0"/>
              <a:t>Pi ZZ~15% normal activity: a point mutation causes a single amino acid substitution preventing </a:t>
            </a:r>
            <a:r>
              <a:rPr lang="en-GB" sz="2600" dirty="0" err="1"/>
              <a:t>glycosylation</a:t>
            </a:r>
            <a:r>
              <a:rPr lang="en-GB" sz="2600" dirty="0"/>
              <a:t> and thus secretion</a:t>
            </a:r>
            <a:r>
              <a:rPr lang="en-GB" sz="3500" dirty="0"/>
              <a:t>. </a:t>
            </a:r>
            <a:endParaRPr lang="en-GB" sz="3500" dirty="0" smtClean="0"/>
          </a:p>
          <a:p>
            <a:endParaRPr lang="en-GB" dirty="0"/>
          </a:p>
          <a:p>
            <a:r>
              <a:rPr lang="en-GB" sz="2600" dirty="0"/>
              <a:t>Compound </a:t>
            </a:r>
            <a:r>
              <a:rPr lang="en-GB" sz="2600" dirty="0" err="1"/>
              <a:t>heterozygotes</a:t>
            </a:r>
            <a:r>
              <a:rPr lang="en-GB" sz="2600" dirty="0"/>
              <a:t> are also common, e.g. Pi SZ (38% normal activity)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b="1" dirty="0" smtClean="0"/>
              <a:t>α</a:t>
            </a:r>
            <a:r>
              <a:rPr lang="en-GB" b="1" dirty="0" smtClean="0"/>
              <a:t>-fetoprotein (AFP)</a:t>
            </a:r>
          </a:p>
        </p:txBody>
      </p:sp>
      <p:sp>
        <p:nvSpPr>
          <p:cNvPr id="3072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eaLnBrk="1" hangingPunct="1"/>
            <a:r>
              <a:rPr lang="en-GB" dirty="0" smtClean="0"/>
              <a:t>Synthesized in the developing embryo and </a:t>
            </a:r>
            <a:r>
              <a:rPr lang="en-GB" dirty="0" err="1" smtClean="0"/>
              <a:t>fetus</a:t>
            </a:r>
            <a:r>
              <a:rPr lang="en-GB" dirty="0" smtClean="0"/>
              <a:t> by the parenchymal cells of the liver</a:t>
            </a:r>
          </a:p>
          <a:p>
            <a:pPr eaLnBrk="1" hangingPunct="1"/>
            <a:endParaRPr lang="en-GB" dirty="0"/>
          </a:p>
          <a:p>
            <a:pPr marL="0" indent="0" eaLnBrk="1" hangingPunct="1">
              <a:buNone/>
            </a:pPr>
            <a:endParaRPr lang="en-GB" dirty="0" smtClean="0"/>
          </a:p>
          <a:p>
            <a:pPr eaLnBrk="1" hangingPunct="1"/>
            <a:r>
              <a:rPr lang="en-GB" dirty="0" smtClean="0"/>
              <a:t>AFP levels decrease gradually during intra-uterine life and reach adult levels at birth</a:t>
            </a:r>
          </a:p>
          <a:p>
            <a:pPr eaLnBrk="1" hangingPunct="1"/>
            <a:endParaRPr lang="en-GB" dirty="0"/>
          </a:p>
          <a:p>
            <a:pPr marL="0" indent="0" eaLnBrk="1" hangingPunct="1">
              <a:buNone/>
            </a:pPr>
            <a:endParaRPr lang="en-GB" dirty="0" smtClean="0"/>
          </a:p>
          <a:p>
            <a:pPr eaLnBrk="1" hangingPunct="1"/>
            <a:r>
              <a:rPr lang="en-GB" dirty="0" smtClean="0"/>
              <a:t>Function is unknown but it </a:t>
            </a:r>
            <a:r>
              <a:rPr lang="en-GB" dirty="0" smtClean="0">
                <a:solidFill>
                  <a:srgbClr val="FF0000"/>
                </a:solidFill>
              </a:rPr>
              <a:t>may protect </a:t>
            </a:r>
            <a:r>
              <a:rPr lang="en-GB" dirty="0" err="1" smtClean="0">
                <a:solidFill>
                  <a:srgbClr val="FF0000"/>
                </a:solidFill>
              </a:rPr>
              <a:t>fetus</a:t>
            </a:r>
            <a:r>
              <a:rPr lang="en-GB" dirty="0" smtClean="0">
                <a:solidFill>
                  <a:srgbClr val="FF0000"/>
                </a:solidFill>
              </a:rPr>
              <a:t> from immunologic attack by the mother</a:t>
            </a:r>
          </a:p>
          <a:p>
            <a:pPr eaLnBrk="1" hangingPunct="1"/>
            <a:endParaRPr lang="en-GB" dirty="0">
              <a:solidFill>
                <a:srgbClr val="FF0000"/>
              </a:solidFill>
            </a:endParaRPr>
          </a:p>
          <a:p>
            <a:pPr marL="0" indent="0" eaLnBrk="1" hangingPunct="1">
              <a:buNone/>
            </a:pPr>
            <a:endParaRPr lang="en-GB" dirty="0" smtClean="0">
              <a:solidFill>
                <a:srgbClr val="FF0000"/>
              </a:solidFill>
            </a:endParaRPr>
          </a:p>
          <a:p>
            <a:pPr eaLnBrk="1" hangingPunct="1"/>
            <a:r>
              <a:rPr lang="en-GB" dirty="0" smtClean="0"/>
              <a:t>No known physiological function in adults</a:t>
            </a:r>
          </a:p>
          <a:p>
            <a:pPr eaLnBrk="1" hangingPunct="1"/>
            <a:endParaRPr lang="en-GB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80528" y="-315416"/>
            <a:ext cx="9505055" cy="7344816"/>
          </a:xfrm>
          <a:prstGeom prst="rect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b="1" smtClean="0"/>
              <a:t>AFP</a:t>
            </a:r>
          </a:p>
        </p:txBody>
      </p:sp>
      <p:sp>
        <p:nvSpPr>
          <p:cNvPr id="31747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eaLnBrk="1" hangingPunct="1"/>
            <a:r>
              <a:rPr lang="en-GB" dirty="0" smtClean="0"/>
              <a:t>Elevated maternal AFP levels are associated with:</a:t>
            </a:r>
          </a:p>
          <a:p>
            <a:pPr eaLnBrk="1" hangingPunct="1"/>
            <a:endParaRPr lang="en-GB" dirty="0"/>
          </a:p>
          <a:p>
            <a:pPr marL="0" indent="0" eaLnBrk="1" hangingPunct="1">
              <a:buNone/>
            </a:pPr>
            <a:endParaRPr lang="en-GB" dirty="0" smtClean="0"/>
          </a:p>
          <a:p>
            <a:pPr eaLnBrk="1" hangingPunct="1"/>
            <a:r>
              <a:rPr lang="en-GB" dirty="0" smtClean="0"/>
              <a:t>Neural tube defect, anencephaly  (absence of the major portion of the brain), </a:t>
            </a:r>
          </a:p>
          <a:p>
            <a:pPr eaLnBrk="1" hangingPunct="1"/>
            <a:endParaRPr lang="en-GB" dirty="0"/>
          </a:p>
          <a:p>
            <a:pPr marL="0" indent="0" eaLnBrk="1" hangingPunct="1">
              <a:buNone/>
            </a:pPr>
            <a:endParaRPr lang="en-GB" dirty="0" smtClean="0"/>
          </a:p>
          <a:p>
            <a:pPr eaLnBrk="1" hangingPunct="1"/>
            <a:r>
              <a:rPr lang="en-GB" dirty="0" smtClean="0"/>
              <a:t>Decreased maternal  AFP levels are associated with: Increased risk of Down’s syndrome</a:t>
            </a:r>
          </a:p>
          <a:p>
            <a:pPr eaLnBrk="1" hangingPunct="1"/>
            <a:endParaRPr lang="en-GB" dirty="0"/>
          </a:p>
          <a:p>
            <a:pPr marL="0" indent="0" eaLnBrk="1" hangingPunct="1">
              <a:buNone/>
            </a:pPr>
            <a:endParaRPr lang="en-GB" dirty="0" smtClean="0"/>
          </a:p>
          <a:p>
            <a:pPr eaLnBrk="1" hangingPunct="1"/>
            <a:r>
              <a:rPr lang="en-GB" dirty="0" smtClean="0"/>
              <a:t>AFP is a </a:t>
            </a:r>
            <a:r>
              <a:rPr lang="en-GB" dirty="0" err="1" smtClean="0"/>
              <a:t>tumor</a:t>
            </a:r>
            <a:r>
              <a:rPr lang="en-GB" dirty="0" smtClean="0"/>
              <a:t> marker for: </a:t>
            </a:r>
            <a:r>
              <a:rPr lang="en-GB" dirty="0" err="1" smtClean="0"/>
              <a:t>Hepatoma</a:t>
            </a:r>
            <a:r>
              <a:rPr lang="en-GB" dirty="0" smtClean="0"/>
              <a:t> and testicular cancer</a:t>
            </a:r>
          </a:p>
          <a:p>
            <a:pPr eaLnBrk="1" hangingPunct="1"/>
            <a:endParaRPr lang="en-GB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5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Caeruloplasmin</a:t>
            </a:r>
            <a:r>
              <a:rPr lang="en-GB" sz="5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endParaRPr lang="en-GB" sz="5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Binds 8 Cu atoms per molecule</a:t>
            </a:r>
          </a:p>
          <a:p>
            <a:endParaRPr lang="en-GB" dirty="0"/>
          </a:p>
          <a:p>
            <a:r>
              <a:rPr lang="en-GB" dirty="0" smtClean="0"/>
              <a:t>95</a:t>
            </a:r>
            <a:r>
              <a:rPr lang="en-GB" dirty="0"/>
              <a:t>% of plasma Cu is associated with </a:t>
            </a:r>
            <a:r>
              <a:rPr lang="en-GB" dirty="0" err="1" smtClean="0"/>
              <a:t>caeruloplasmin</a:t>
            </a:r>
            <a:r>
              <a:rPr lang="en-GB" dirty="0"/>
              <a:t>.</a:t>
            </a:r>
            <a:endParaRPr lang="en-GB" b="1" dirty="0"/>
          </a:p>
          <a:p>
            <a:endParaRPr lang="en-GB" dirty="0"/>
          </a:p>
          <a:p>
            <a:r>
              <a:rPr lang="en-GB" dirty="0"/>
              <a:t>Oxidizes Fe2+ to Fe3+ and thus facilitates iron binding to </a:t>
            </a:r>
            <a:r>
              <a:rPr lang="en-GB" dirty="0" err="1"/>
              <a:t>transferrin</a:t>
            </a:r>
            <a:r>
              <a:rPr lang="en-GB" dirty="0"/>
              <a:t>, facilitating </a:t>
            </a:r>
            <a:r>
              <a:rPr lang="en-GB" dirty="0" err="1"/>
              <a:t>Hb</a:t>
            </a:r>
            <a:r>
              <a:rPr lang="en-GB" dirty="0"/>
              <a:t> synthesis. </a:t>
            </a:r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GB" sz="4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Caeruloplasmin</a:t>
            </a:r>
            <a:r>
              <a:rPr lang="en-GB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deficiency</a:t>
            </a:r>
            <a:endParaRPr lang="en-GB" sz="4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713387"/>
          </a:xfrm>
        </p:spPr>
        <p:txBody>
          <a:bodyPr>
            <a:normAutofit lnSpcReduction="10000"/>
          </a:bodyPr>
          <a:lstStyle/>
          <a:p>
            <a:r>
              <a:rPr lang="en-GB" sz="2800" b="1" dirty="0" smtClean="0"/>
              <a:t>Wilson's </a:t>
            </a:r>
            <a:r>
              <a:rPr lang="en-GB" sz="2800" b="1" dirty="0"/>
              <a:t>disease </a:t>
            </a:r>
            <a:r>
              <a:rPr lang="en-GB" sz="2800" dirty="0"/>
              <a:t>: inherited disease with failure of normal liver excretion of Cu into the bile, resulting in hepatic Cu overload with cirrhosis and deposition of Cu in brain (encephalopathy) and pupil (</a:t>
            </a:r>
            <a:r>
              <a:rPr lang="en-GB" sz="2800" dirty="0" err="1"/>
              <a:t>Kayser</a:t>
            </a:r>
            <a:r>
              <a:rPr lang="en-GB" sz="2800" dirty="0"/>
              <a:t> Fleischer ring). </a:t>
            </a:r>
            <a:endParaRPr lang="en-GB" sz="2800" dirty="0" smtClean="0"/>
          </a:p>
          <a:p>
            <a:endParaRPr lang="en-GB" sz="2800" dirty="0"/>
          </a:p>
          <a:p>
            <a:r>
              <a:rPr lang="en-GB" sz="2800" dirty="0"/>
              <a:t>Increased Cu stores decrease </a:t>
            </a:r>
            <a:r>
              <a:rPr lang="en-GB" sz="2800" dirty="0" err="1"/>
              <a:t>caeruloplasmin</a:t>
            </a:r>
            <a:r>
              <a:rPr lang="en-GB" sz="2800" dirty="0"/>
              <a:t> synthesis. </a:t>
            </a:r>
          </a:p>
          <a:p>
            <a:endParaRPr lang="en-GB" sz="2800" dirty="0"/>
          </a:p>
          <a:p>
            <a:r>
              <a:rPr lang="en-GB" sz="2800" b="1" dirty="0"/>
              <a:t>Diagnosis</a:t>
            </a:r>
            <a:r>
              <a:rPr lang="en-GB" sz="2800" dirty="0"/>
              <a:t> : low plasma </a:t>
            </a:r>
            <a:r>
              <a:rPr lang="en-GB" sz="2800" dirty="0" err="1"/>
              <a:t>caeruloplasmin</a:t>
            </a:r>
            <a:r>
              <a:rPr lang="en-GB" sz="2800" dirty="0"/>
              <a:t> and increased hepatic copper as well as increased urinary excretion of copper </a:t>
            </a:r>
          </a:p>
          <a:p>
            <a:endParaRPr lang="en-GB" sz="2800" dirty="0" smtClean="0"/>
          </a:p>
          <a:p>
            <a:endParaRPr lang="en-GB" sz="2800" dirty="0"/>
          </a:p>
          <a:p>
            <a:endParaRPr lang="en-GB" sz="2800" dirty="0" smtClean="0"/>
          </a:p>
          <a:p>
            <a:endParaRPr lang="en-GB" sz="2800" dirty="0"/>
          </a:p>
          <a:p>
            <a:endParaRPr lang="en-GB" sz="2800" dirty="0"/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b="1" smtClean="0"/>
              <a:t>Haptoglobin</a:t>
            </a:r>
          </a:p>
        </p:txBody>
      </p:sp>
      <p:sp>
        <p:nvSpPr>
          <p:cNvPr id="34819" name="Content Placeholder 2"/>
          <p:cNvSpPr>
            <a:spLocks noGrp="1"/>
          </p:cNvSpPr>
          <p:nvPr>
            <p:ph idx="1"/>
          </p:nvPr>
        </p:nvSpPr>
        <p:spPr>
          <a:xfrm>
            <a:off x="1435608" y="1196752"/>
            <a:ext cx="7498080" cy="5328592"/>
          </a:xfrm>
        </p:spPr>
        <p:txBody>
          <a:bodyPr>
            <a:noAutofit/>
          </a:bodyPr>
          <a:lstStyle/>
          <a:p>
            <a:pPr eaLnBrk="1" hangingPunct="1"/>
            <a:r>
              <a:rPr lang="en-US" altLang="zh-CN" sz="2400" dirty="0" smtClean="0">
                <a:latin typeface="Gill Sans MT" pitchFamily="34" charset="0"/>
                <a:cs typeface="Arial" pitchFamily="34" charset="0"/>
              </a:rPr>
              <a:t> glycoprotein, synthesized by the liver</a:t>
            </a:r>
          </a:p>
          <a:p>
            <a:pPr eaLnBrk="1" hangingPunct="1">
              <a:buNone/>
            </a:pPr>
            <a:endParaRPr lang="en-US" altLang="zh-CN" sz="2400" dirty="0" smtClean="0">
              <a:latin typeface="Gill Sans MT" pitchFamily="34" charset="0"/>
              <a:cs typeface="Arial" pitchFamily="34" charset="0"/>
            </a:endParaRPr>
          </a:p>
          <a:p>
            <a:pPr eaLnBrk="1" hangingPunct="1"/>
            <a:r>
              <a:rPr lang="en-US" sz="2400" dirty="0" smtClean="0">
                <a:solidFill>
                  <a:srgbClr val="C00000"/>
                </a:solidFill>
                <a:latin typeface="Gill Sans MT" pitchFamily="34" charset="0"/>
                <a:ea typeface="SimSun" pitchFamily="2" charset="-122"/>
                <a:cs typeface="Arial" pitchFamily="34" charset="0"/>
              </a:rPr>
              <a:t>Function</a:t>
            </a:r>
          </a:p>
          <a:p>
            <a:pPr eaLnBrk="1" hangingPunct="1"/>
            <a:r>
              <a:rPr lang="en-GB" sz="2400" dirty="0" smtClean="0">
                <a:latin typeface="Gill Sans MT" pitchFamily="34" charset="0"/>
                <a:ea typeface="SimSun" pitchFamily="2" charset="-122"/>
                <a:cs typeface="Arial" pitchFamily="34" charset="0"/>
              </a:rPr>
              <a:t>It can bind with the free </a:t>
            </a:r>
            <a:r>
              <a:rPr lang="en-GB" sz="2400" dirty="0" err="1" smtClean="0">
                <a:latin typeface="Gill Sans MT" pitchFamily="34" charset="0"/>
                <a:ea typeface="SimSun" pitchFamily="2" charset="-122"/>
                <a:cs typeface="Arial" pitchFamily="34" charset="0"/>
              </a:rPr>
              <a:t>hemoglobin</a:t>
            </a:r>
            <a:r>
              <a:rPr lang="en-GB" sz="2400" dirty="0" smtClean="0">
                <a:latin typeface="Gill Sans MT" pitchFamily="34" charset="0"/>
                <a:ea typeface="SimSun" pitchFamily="2" charset="-122"/>
                <a:cs typeface="Arial" pitchFamily="34" charset="0"/>
              </a:rPr>
              <a:t> (extra-corpuscular </a:t>
            </a:r>
            <a:r>
              <a:rPr lang="en-GB" sz="2400" dirty="0" err="1" smtClean="0">
                <a:latin typeface="Gill Sans MT" pitchFamily="34" charset="0"/>
                <a:ea typeface="SimSun" pitchFamily="2" charset="-122"/>
                <a:cs typeface="Arial" pitchFamily="34" charset="0"/>
              </a:rPr>
              <a:t>Hb</a:t>
            </a:r>
            <a:r>
              <a:rPr lang="en-GB" sz="2400" dirty="0" smtClean="0">
                <a:latin typeface="Gill Sans MT" pitchFamily="34" charset="0"/>
                <a:ea typeface="SimSun" pitchFamily="2" charset="-122"/>
                <a:cs typeface="Arial" pitchFamily="34" charset="0"/>
              </a:rPr>
              <a:t>) in a tight </a:t>
            </a:r>
            <a:r>
              <a:rPr lang="en-GB" sz="2400" dirty="0" err="1" smtClean="0">
                <a:latin typeface="Gill Sans MT" pitchFamily="34" charset="0"/>
                <a:ea typeface="SimSun" pitchFamily="2" charset="-122"/>
                <a:cs typeface="Arial" pitchFamily="34" charset="0"/>
              </a:rPr>
              <a:t>noncovalent</a:t>
            </a:r>
            <a:r>
              <a:rPr lang="en-GB" sz="2400" dirty="0" smtClean="0">
                <a:latin typeface="Gill Sans MT" pitchFamily="34" charset="0"/>
                <a:ea typeface="SimSun" pitchFamily="2" charset="-122"/>
                <a:cs typeface="Arial" pitchFamily="34" charset="0"/>
              </a:rPr>
              <a:t> complex Hp-</a:t>
            </a:r>
            <a:r>
              <a:rPr lang="en-GB" sz="2400" dirty="0" err="1" smtClean="0">
                <a:latin typeface="Gill Sans MT" pitchFamily="34" charset="0"/>
                <a:ea typeface="SimSun" pitchFamily="2" charset="-122"/>
                <a:cs typeface="Arial" pitchFamily="34" charset="0"/>
              </a:rPr>
              <a:t>Hb</a:t>
            </a:r>
            <a:r>
              <a:rPr lang="en-GB" sz="2400" dirty="0" smtClean="0">
                <a:latin typeface="Gill Sans MT" pitchFamily="34" charset="0"/>
                <a:ea typeface="SimSun" pitchFamily="2" charset="-122"/>
                <a:cs typeface="Arial" pitchFamily="34" charset="0"/>
              </a:rPr>
              <a:t> during </a:t>
            </a:r>
            <a:r>
              <a:rPr lang="en-GB" sz="2400" dirty="0" err="1" smtClean="0">
                <a:latin typeface="Gill Sans MT" pitchFamily="34" charset="0"/>
                <a:ea typeface="SimSun" pitchFamily="2" charset="-122"/>
                <a:cs typeface="Arial" pitchFamily="34" charset="0"/>
              </a:rPr>
              <a:t>hemolysis</a:t>
            </a:r>
            <a:r>
              <a:rPr lang="en-GB" sz="2400" dirty="0" smtClean="0">
                <a:latin typeface="Gill Sans MT" pitchFamily="34" charset="0"/>
                <a:ea typeface="SimSun" pitchFamily="2" charset="-122"/>
                <a:cs typeface="Arial" pitchFamily="34" charset="0"/>
              </a:rPr>
              <a:t>. </a:t>
            </a:r>
          </a:p>
          <a:p>
            <a:pPr eaLnBrk="1" hangingPunct="1">
              <a:buNone/>
            </a:pPr>
            <a:endParaRPr lang="en-GB" sz="2400" dirty="0" smtClean="0">
              <a:latin typeface="Gill Sans MT" pitchFamily="34" charset="0"/>
              <a:ea typeface="SimSun" pitchFamily="2" charset="-122"/>
              <a:cs typeface="Arial" pitchFamily="34" charset="0"/>
            </a:endParaRPr>
          </a:p>
          <a:p>
            <a:pPr eaLnBrk="1" hangingPunct="1"/>
            <a:r>
              <a:rPr lang="en-GB" sz="2400" dirty="0" smtClean="0">
                <a:latin typeface="Gill Sans MT" pitchFamily="34" charset="0"/>
                <a:ea typeface="SimSun" pitchFamily="2" charset="-122"/>
                <a:cs typeface="Arial" pitchFamily="34" charset="0"/>
              </a:rPr>
              <a:t> Hp-</a:t>
            </a:r>
            <a:r>
              <a:rPr lang="en-GB" sz="2400" dirty="0" err="1" smtClean="0">
                <a:latin typeface="Gill Sans MT" pitchFamily="34" charset="0"/>
                <a:ea typeface="SimSun" pitchFamily="2" charset="-122"/>
                <a:cs typeface="Arial" pitchFamily="34" charset="0"/>
              </a:rPr>
              <a:t>Hb</a:t>
            </a:r>
            <a:r>
              <a:rPr lang="en-GB" sz="2400" dirty="0" smtClean="0">
                <a:latin typeface="Gill Sans MT" pitchFamily="34" charset="0"/>
                <a:ea typeface="SimSun" pitchFamily="2" charset="-122"/>
                <a:cs typeface="Arial" pitchFamily="34" charset="0"/>
              </a:rPr>
              <a:t>(155 </a:t>
            </a:r>
            <a:r>
              <a:rPr lang="en-GB" sz="2400" dirty="0" err="1" smtClean="0">
                <a:latin typeface="Gill Sans MT" pitchFamily="34" charset="0"/>
                <a:ea typeface="SimSun" pitchFamily="2" charset="-122"/>
                <a:cs typeface="Arial" pitchFamily="34" charset="0"/>
              </a:rPr>
              <a:t>kDa</a:t>
            </a:r>
            <a:r>
              <a:rPr lang="en-GB" sz="2400" dirty="0" smtClean="0">
                <a:latin typeface="Gill Sans MT" pitchFamily="34" charset="0"/>
                <a:ea typeface="SimSun" pitchFamily="2" charset="-122"/>
                <a:cs typeface="Arial" pitchFamily="34" charset="0"/>
              </a:rPr>
              <a:t>) cannot pass through </a:t>
            </a:r>
            <a:r>
              <a:rPr lang="en-GB" sz="2400" dirty="0" err="1" smtClean="0">
                <a:latin typeface="Gill Sans MT" pitchFamily="34" charset="0"/>
                <a:ea typeface="SimSun" pitchFamily="2" charset="-122"/>
                <a:cs typeface="Arial" pitchFamily="34" charset="0"/>
              </a:rPr>
              <a:t>glomeruli</a:t>
            </a:r>
            <a:r>
              <a:rPr lang="en-GB" sz="2400" dirty="0" smtClean="0">
                <a:latin typeface="Gill Sans MT" pitchFamily="34" charset="0"/>
                <a:ea typeface="SimSun" pitchFamily="2" charset="-122"/>
                <a:cs typeface="Arial" pitchFamily="34" charset="0"/>
              </a:rPr>
              <a:t> of kidney while  free </a:t>
            </a:r>
            <a:r>
              <a:rPr lang="en-GB" sz="2400" dirty="0" err="1" smtClean="0">
                <a:latin typeface="Gill Sans MT" pitchFamily="34" charset="0"/>
                <a:ea typeface="SimSun" pitchFamily="2" charset="-122"/>
                <a:cs typeface="Arial" pitchFamily="34" charset="0"/>
              </a:rPr>
              <a:t>Hb</a:t>
            </a:r>
            <a:r>
              <a:rPr lang="en-GB" sz="2400" dirty="0" smtClean="0">
                <a:latin typeface="Gill Sans MT" pitchFamily="34" charset="0"/>
                <a:ea typeface="SimSun" pitchFamily="2" charset="-122"/>
                <a:cs typeface="Arial" pitchFamily="34" charset="0"/>
              </a:rPr>
              <a:t>(65kDa) can and Hp prevent the loss of  free </a:t>
            </a:r>
            <a:r>
              <a:rPr lang="en-GB" sz="2400" dirty="0" err="1" smtClean="0">
                <a:latin typeface="Gill Sans MT" pitchFamily="34" charset="0"/>
                <a:ea typeface="SimSun" pitchFamily="2" charset="-122"/>
                <a:cs typeface="Arial" pitchFamily="34" charset="0"/>
              </a:rPr>
              <a:t>Hb</a:t>
            </a:r>
            <a:r>
              <a:rPr lang="en-GB" sz="2400" dirty="0" smtClean="0">
                <a:latin typeface="Gill Sans MT" pitchFamily="34" charset="0"/>
                <a:ea typeface="SimSun" pitchFamily="2" charset="-122"/>
                <a:cs typeface="Arial" pitchFamily="34" charset="0"/>
              </a:rPr>
              <a:t> into urine. </a:t>
            </a:r>
          </a:p>
          <a:p>
            <a:pPr eaLnBrk="1" hangingPunct="1">
              <a:buNone/>
            </a:pPr>
            <a:endParaRPr lang="en-GB" sz="2400" dirty="0" smtClean="0">
              <a:latin typeface="Gill Sans MT" pitchFamily="34" charset="0"/>
              <a:ea typeface="SimSun" pitchFamily="2" charset="-122"/>
              <a:cs typeface="Arial" pitchFamily="34" charset="0"/>
            </a:endParaRPr>
          </a:p>
          <a:p>
            <a:pPr eaLnBrk="1" hangingPunct="1"/>
            <a:r>
              <a:rPr lang="en-GB" sz="2400" dirty="0" smtClean="0">
                <a:latin typeface="Gill Sans MT" pitchFamily="34" charset="0"/>
                <a:ea typeface="SimSun" pitchFamily="2" charset="-122"/>
                <a:cs typeface="Arial" pitchFamily="34" charset="0"/>
              </a:rPr>
              <a:t>free </a:t>
            </a:r>
            <a:r>
              <a:rPr lang="en-GB" sz="2400" dirty="0" err="1" smtClean="0">
                <a:latin typeface="Gill Sans MT" pitchFamily="34" charset="0"/>
                <a:ea typeface="SimSun" pitchFamily="2" charset="-122"/>
                <a:cs typeface="Arial" pitchFamily="34" charset="0"/>
              </a:rPr>
              <a:t>Hb</a:t>
            </a:r>
            <a:r>
              <a:rPr lang="en-GB" sz="2400" dirty="0" smtClean="0">
                <a:latin typeface="Gill Sans MT" pitchFamily="34" charset="0"/>
                <a:ea typeface="SimSun" pitchFamily="2" charset="-122"/>
                <a:cs typeface="Arial" pitchFamily="34" charset="0"/>
              </a:rPr>
              <a:t> passes through </a:t>
            </a:r>
            <a:r>
              <a:rPr lang="en-GB" sz="2400" dirty="0" err="1" smtClean="0">
                <a:latin typeface="Gill Sans MT" pitchFamily="34" charset="0"/>
                <a:ea typeface="SimSun" pitchFamily="2" charset="-122"/>
                <a:cs typeface="Arial" pitchFamily="34" charset="0"/>
              </a:rPr>
              <a:t>glomeruli</a:t>
            </a:r>
            <a:r>
              <a:rPr lang="en-GB" sz="2400" dirty="0" smtClean="0">
                <a:latin typeface="Gill Sans MT" pitchFamily="34" charset="0"/>
                <a:ea typeface="SimSun" pitchFamily="2" charset="-122"/>
                <a:cs typeface="Arial" pitchFamily="34" charset="0"/>
              </a:rPr>
              <a:t>, enters tubules and precipitates therein = kidney damage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Title 1"/>
          <p:cNvSpPr>
            <a:spLocks noGrp="1"/>
          </p:cNvSpPr>
          <p:nvPr>
            <p:ph type="title"/>
          </p:nvPr>
        </p:nvSpPr>
        <p:spPr>
          <a:xfrm>
            <a:off x="457200" y="333375"/>
            <a:ext cx="8229600" cy="863600"/>
          </a:xfrm>
        </p:spPr>
        <p:txBody>
          <a:bodyPr/>
          <a:lstStyle/>
          <a:p>
            <a:pPr eaLnBrk="1" hangingPunct="1"/>
            <a:r>
              <a:rPr lang="en-GB" b="1" smtClean="0"/>
              <a:t>Haptoglobin</a:t>
            </a:r>
            <a:endParaRPr lang="en-GB" smtClean="0"/>
          </a:p>
        </p:txBody>
      </p:sp>
      <p:sp>
        <p:nvSpPr>
          <p:cNvPr id="35843" name="Content Placeholder 2"/>
          <p:cNvSpPr>
            <a:spLocks noGrp="1"/>
          </p:cNvSpPr>
          <p:nvPr>
            <p:ph idx="1"/>
          </p:nvPr>
        </p:nvSpPr>
        <p:spPr>
          <a:xfrm>
            <a:off x="457200" y="1484313"/>
            <a:ext cx="8229600" cy="4840287"/>
          </a:xfrm>
        </p:spPr>
        <p:txBody>
          <a:bodyPr>
            <a:normAutofit/>
          </a:bodyPr>
          <a:lstStyle/>
          <a:p>
            <a:pPr eaLnBrk="1" hangingPunct="1"/>
            <a:r>
              <a:rPr lang="en-GB" sz="2800" dirty="0" smtClean="0"/>
              <a:t>Low levels of plasma concentration of Hp can diagnose haemolytic anaemia.</a:t>
            </a:r>
          </a:p>
          <a:p>
            <a:pPr eaLnBrk="1" hangingPunct="1">
              <a:buNone/>
            </a:pPr>
            <a:endParaRPr lang="en-GB" sz="2800" dirty="0" smtClean="0"/>
          </a:p>
          <a:p>
            <a:pPr eaLnBrk="1" hangingPunct="1"/>
            <a:r>
              <a:rPr lang="en-GB" sz="2800" dirty="0" smtClean="0"/>
              <a:t>Hp levels fall when </a:t>
            </a:r>
            <a:r>
              <a:rPr lang="en-GB" sz="2800" dirty="0" err="1" smtClean="0"/>
              <a:t>Hb</a:t>
            </a:r>
            <a:r>
              <a:rPr lang="en-GB" sz="2800" dirty="0" smtClean="0"/>
              <a:t> is constantly  being released from red blood cells (as in haemolytic anaemia)</a:t>
            </a:r>
          </a:p>
          <a:p>
            <a:pPr eaLnBrk="1" hangingPunct="1">
              <a:buNone/>
            </a:pPr>
            <a:endParaRPr lang="en-GB" sz="2800" dirty="0" smtClean="0"/>
          </a:p>
          <a:p>
            <a:r>
              <a:rPr lang="en-GB" sz="2800" dirty="0" err="1" smtClean="0"/>
              <a:t>Haptoglobin</a:t>
            </a:r>
            <a:r>
              <a:rPr lang="en-GB" sz="2800" dirty="0" smtClean="0"/>
              <a:t> is considered an acute-phase protein that is elevated in many inflammatory diseases, such as ulcerative colitis, acute rheumatic disease, heart attack, and severe infection.</a:t>
            </a:r>
          </a:p>
          <a:p>
            <a:pPr eaLnBrk="1" hangingPunct="1"/>
            <a:endParaRPr lang="en-GB" sz="2800" dirty="0" smtClean="0"/>
          </a:p>
          <a:p>
            <a:pPr eaLnBrk="1" hangingPunct="1"/>
            <a:endParaRPr lang="en-GB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b="1" smtClean="0"/>
              <a:t>C-Reactive Protein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GB" sz="2800" dirty="0" smtClean="0"/>
              <a:t>An acute-phase protein synthesized by the liver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GB" sz="2800" dirty="0" smtClean="0"/>
              <a:t>Involved in the promotion of immune system through the activation of complement cascade.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GB" sz="2800" dirty="0" smtClean="0"/>
              <a:t>activates complement, and binds to LDL in the atherosclerotic plaque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GB" sz="2800" dirty="0" smtClean="0"/>
              <a:t>A marker for ischemic heart disease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GB" sz="2800" dirty="0" smtClean="0"/>
              <a:t>High plasma levels are found in many inflammatory conditions such as rheumatoid arthritis 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GB" sz="2800" dirty="0" smtClean="0"/>
              <a:t>Elevated levels of CRP stimulate the production of tissue factor that initiates coagulation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endParaRPr lang="en-GB" dirty="0" smtClean="0"/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Title 1"/>
          <p:cNvSpPr>
            <a:spLocks noGrp="1"/>
          </p:cNvSpPr>
          <p:nvPr>
            <p:ph type="title"/>
          </p:nvPr>
        </p:nvSpPr>
        <p:spPr>
          <a:xfrm>
            <a:off x="457200" y="260350"/>
            <a:ext cx="8229600" cy="936625"/>
          </a:xfrm>
        </p:spPr>
        <p:txBody>
          <a:bodyPr/>
          <a:lstStyle/>
          <a:p>
            <a:pPr eaLnBrk="1" hangingPunct="1"/>
            <a:r>
              <a:rPr lang="el-GR" b="1" dirty="0" smtClean="0"/>
              <a:t>β2-</a:t>
            </a:r>
            <a:r>
              <a:rPr lang="en-GB" b="1" dirty="0" err="1" smtClean="0"/>
              <a:t>microglobulin</a:t>
            </a:r>
            <a:endParaRPr lang="en-GB" b="1" dirty="0" smtClean="0"/>
          </a:p>
        </p:txBody>
      </p:sp>
      <p:sp>
        <p:nvSpPr>
          <p:cNvPr id="37891" name="Content Placeholder 2"/>
          <p:cNvSpPr>
            <a:spLocks noGrp="1"/>
          </p:cNvSpPr>
          <p:nvPr>
            <p:ph idx="1"/>
          </p:nvPr>
        </p:nvSpPr>
        <p:spPr>
          <a:xfrm>
            <a:off x="457200" y="1341438"/>
            <a:ext cx="8229600" cy="5516562"/>
          </a:xfrm>
        </p:spPr>
        <p:txBody>
          <a:bodyPr/>
          <a:lstStyle/>
          <a:p>
            <a:pPr eaLnBrk="1" hangingPunct="1"/>
            <a:r>
              <a:rPr lang="en-GB" sz="2400" dirty="0" smtClean="0"/>
              <a:t>light chain component of the </a:t>
            </a:r>
            <a:r>
              <a:rPr lang="en-GB" sz="2400" dirty="0" err="1" smtClean="0"/>
              <a:t>histocompatibility</a:t>
            </a:r>
            <a:r>
              <a:rPr lang="en-GB" sz="2400" dirty="0" smtClean="0"/>
              <a:t> complex (HLA)</a:t>
            </a:r>
          </a:p>
          <a:p>
            <a:pPr eaLnBrk="1" hangingPunct="1"/>
            <a:r>
              <a:rPr lang="en-GB" sz="2400" dirty="0" smtClean="0"/>
              <a:t>Present on the surface of lymphocytes and most nucleated cells</a:t>
            </a:r>
          </a:p>
          <a:p>
            <a:pPr eaLnBrk="1" hangingPunct="1"/>
            <a:r>
              <a:rPr lang="en-GB" sz="2400" dirty="0" smtClean="0"/>
              <a:t>Filtered by the renal </a:t>
            </a:r>
            <a:r>
              <a:rPr lang="en-GB" sz="2400" dirty="0" err="1" smtClean="0"/>
              <a:t>glomeruli</a:t>
            </a:r>
            <a:r>
              <a:rPr lang="en-GB" sz="2400" dirty="0" smtClean="0"/>
              <a:t> due to its small size but most (&gt;99%) is reabsorbed)</a:t>
            </a:r>
          </a:p>
          <a:p>
            <a:pPr eaLnBrk="1" hangingPunct="1"/>
            <a:r>
              <a:rPr lang="en-GB" sz="2400" dirty="0" smtClean="0"/>
              <a:t>Elevated serum levels are found in Impaired kidney function</a:t>
            </a:r>
          </a:p>
          <a:p>
            <a:pPr eaLnBrk="1" hangingPunct="1"/>
            <a:r>
              <a:rPr lang="en-GB" sz="2400" dirty="0" smtClean="0"/>
              <a:t>Overproduction in disease </a:t>
            </a:r>
            <a:r>
              <a:rPr lang="en-GB" sz="2400" dirty="0" err="1" smtClean="0"/>
              <a:t>e,g</a:t>
            </a:r>
            <a:r>
              <a:rPr lang="en-GB" sz="2400" dirty="0" smtClean="0"/>
              <a:t> rheumatoid arthritis </a:t>
            </a:r>
          </a:p>
          <a:p>
            <a:pPr eaLnBrk="1" hangingPunct="1"/>
            <a:r>
              <a:rPr lang="en-GB" sz="2400" dirty="0" smtClean="0"/>
              <a:t>In patients with human immunodeficiency virus (HIV), a high B2M level in the absence of renal failure indicates a large lymphocyte turnover rate, which suggests the virus is killing lymphocytes</a:t>
            </a:r>
          </a:p>
          <a:p>
            <a:pPr eaLnBrk="1" hangingPunct="1">
              <a:buFont typeface="Wingdings 2" pitchFamily="18" charset="2"/>
              <a:buNone/>
            </a:pPr>
            <a:endParaRPr lang="en-GB" sz="2400" dirty="0" smtClean="0"/>
          </a:p>
          <a:p>
            <a:pPr eaLnBrk="1" hangingPunct="1"/>
            <a:endParaRPr lang="en-GB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Title 1"/>
          <p:cNvSpPr>
            <a:spLocks noGrp="1"/>
          </p:cNvSpPr>
          <p:nvPr>
            <p:ph type="title"/>
          </p:nvPr>
        </p:nvSpPr>
        <p:spPr>
          <a:xfrm>
            <a:off x="457200" y="333375"/>
            <a:ext cx="8229600" cy="1008063"/>
          </a:xfrm>
        </p:spPr>
        <p:txBody>
          <a:bodyPr/>
          <a:lstStyle/>
          <a:p>
            <a:pPr eaLnBrk="1" hangingPunct="1"/>
            <a:r>
              <a:rPr lang="en-GB" b="1" smtClean="0"/>
              <a:t>Transferrin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2988"/>
          </a:xfrm>
        </p:spPr>
        <p:txBody>
          <a:bodyPr>
            <a:normAutofit fontScale="92500" lnSpcReduction="10000"/>
          </a:bodyPr>
          <a:lstStyle/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GB" sz="2800" dirty="0" smtClean="0"/>
              <a:t>a glycoprotein, synthesized by the liver.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GB" sz="2800" dirty="0" smtClean="0"/>
              <a:t>A major iron-transport protein in plasma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GB" sz="2800" dirty="0" smtClean="0"/>
              <a:t>A negative acute phase protein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GB" sz="2800" dirty="0" smtClean="0">
                <a:solidFill>
                  <a:srgbClr val="C00000"/>
                </a:solidFill>
              </a:rPr>
              <a:t>Functions</a:t>
            </a:r>
            <a:r>
              <a:rPr lang="en-GB" sz="2800" b="1" dirty="0" smtClean="0"/>
              <a:t> 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GB" sz="2800" dirty="0" smtClean="0"/>
              <a:t>Transferrin transports iron from catabolism of heme and from food (gut) to its storage sites, where it is incorporated into </a:t>
            </a:r>
            <a:r>
              <a:rPr lang="en-GB" sz="2800" dirty="0" err="1" smtClean="0"/>
              <a:t>apoferritin</a:t>
            </a:r>
            <a:r>
              <a:rPr lang="en-GB" sz="2800" dirty="0" smtClean="0"/>
              <a:t>, another  protein, to form </a:t>
            </a:r>
            <a:r>
              <a:rPr lang="en-GB" sz="2800" dirty="0" err="1" smtClean="0"/>
              <a:t>ferritin</a:t>
            </a:r>
            <a:r>
              <a:rPr lang="en-GB" sz="2800" dirty="0" smtClean="0"/>
              <a:t>.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GB" sz="2800" dirty="0" smtClean="0"/>
              <a:t>Transferrin also carries iron to cells, such as bone marrow, that synthesize hemoglobin and other iron-containing compounds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GB" sz="2600" dirty="0" smtClean="0"/>
              <a:t>2 moles of Fe3+ per 1 molecule of transferrin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Title 1"/>
          <p:cNvSpPr>
            <a:spLocks noGrp="1"/>
          </p:cNvSpPr>
          <p:nvPr>
            <p:ph type="title"/>
          </p:nvPr>
        </p:nvSpPr>
        <p:spPr>
          <a:xfrm>
            <a:off x="457200" y="333375"/>
            <a:ext cx="8229600" cy="1079500"/>
          </a:xfrm>
        </p:spPr>
        <p:txBody>
          <a:bodyPr/>
          <a:lstStyle/>
          <a:p>
            <a:pPr eaLnBrk="1" hangingPunct="1"/>
            <a:r>
              <a:rPr lang="en-GB" b="1" smtClean="0"/>
              <a:t>Clinical Significance</a:t>
            </a:r>
          </a:p>
        </p:txBody>
      </p:sp>
      <p:sp>
        <p:nvSpPr>
          <p:cNvPr id="39939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2988"/>
          </a:xfrm>
        </p:spPr>
        <p:txBody>
          <a:bodyPr/>
          <a:lstStyle/>
          <a:p>
            <a:pPr eaLnBrk="1" hangingPunct="1"/>
            <a:r>
              <a:rPr lang="en-GB" dirty="0" smtClean="0"/>
              <a:t>Plasma level of transferrin drops in:</a:t>
            </a:r>
          </a:p>
          <a:p>
            <a:pPr eaLnBrk="1" hangingPunct="1"/>
            <a:endParaRPr lang="en-GB" dirty="0"/>
          </a:p>
          <a:p>
            <a:pPr marL="0" indent="0" eaLnBrk="1" hangingPunct="1">
              <a:buNone/>
            </a:pPr>
            <a:endParaRPr lang="en-GB" dirty="0" smtClean="0"/>
          </a:p>
          <a:p>
            <a:pPr eaLnBrk="1" hangingPunct="1"/>
            <a:r>
              <a:rPr lang="en-GB" dirty="0" smtClean="0"/>
              <a:t>Malnutrition, liver disease, kidney disease inflammation, malignancy</a:t>
            </a:r>
          </a:p>
          <a:p>
            <a:pPr eaLnBrk="1" hangingPunct="1"/>
            <a:endParaRPr lang="en-GB" dirty="0"/>
          </a:p>
          <a:p>
            <a:pPr marL="0" indent="0" eaLnBrk="1" hangingPunct="1">
              <a:buNone/>
            </a:pPr>
            <a:endParaRPr lang="en-GB" dirty="0" smtClean="0"/>
          </a:p>
          <a:p>
            <a:pPr eaLnBrk="1" hangingPunct="1"/>
            <a:r>
              <a:rPr lang="en-GB" dirty="0" smtClean="0"/>
              <a:t>Low transferrin can impair haemoglobin production and lead to anaemia (iron deficiency anaemia).</a:t>
            </a:r>
          </a:p>
          <a:p>
            <a:pPr eaLnBrk="1" hangingPunct="1"/>
            <a:endParaRPr lang="en-GB" dirty="0"/>
          </a:p>
          <a:p>
            <a:pPr marL="0" indent="0" eaLnBrk="1" hangingPunct="1">
              <a:buNone/>
            </a:pPr>
            <a:endParaRPr lang="en-GB" dirty="0" smtClean="0"/>
          </a:p>
          <a:p>
            <a:pPr eaLnBrk="1" hangingPunct="1"/>
            <a:r>
              <a:rPr lang="en-GB" dirty="0" smtClean="0"/>
              <a:t>Iron deficiency anaemia results in increased hepatic synthesis of </a:t>
            </a:r>
            <a:r>
              <a:rPr lang="en-GB" dirty="0" err="1" smtClean="0"/>
              <a:t>transferrin</a:t>
            </a:r>
            <a:r>
              <a:rPr lang="en-GB" dirty="0" smtClean="0"/>
              <a:t> causing relative excess levels of </a:t>
            </a:r>
            <a:r>
              <a:rPr lang="en-GB" dirty="0" err="1" smtClean="0"/>
              <a:t>transferrin</a:t>
            </a:r>
            <a:r>
              <a:rPr lang="en-GB" dirty="0" smtClean="0"/>
              <a:t> in plasma</a:t>
            </a:r>
          </a:p>
          <a:p>
            <a:pPr eaLnBrk="1" hangingPunct="1"/>
            <a:endParaRPr lang="en-GB" dirty="0" smtClean="0"/>
          </a:p>
          <a:p>
            <a:pPr eaLnBrk="1" hangingPunct="1"/>
            <a:endParaRPr lang="en-GB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b="1" smtClean="0"/>
              <a:t>Fibrinogen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GB" sz="2800" dirty="0" smtClean="0"/>
              <a:t>Synthesized in the liver.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GB" sz="2800" dirty="0" smtClean="0"/>
              <a:t> Its function is to form a fibrin clot (when activated by thrombin)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GB" sz="2800" dirty="0" smtClean="0"/>
              <a:t> Fibrinogen is removed in the clotting process and is not seen in serum.   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GB" sz="2800" dirty="0" smtClean="0"/>
              <a:t> It is one of the acute phase proteins.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GB" sz="2800" dirty="0" smtClean="0"/>
              <a:t>Its level rises with pregnancy and the use of oral contraceptives.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GB" sz="2800" dirty="0" smtClean="0"/>
              <a:t>Decreased values generally reflects extensive coagulation during which the fibrinogen is consumed. 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b="1" smtClean="0"/>
              <a:t>Measurements of proteins</a:t>
            </a:r>
          </a:p>
        </p:txBody>
      </p:sp>
      <p:sp>
        <p:nvSpPr>
          <p:cNvPr id="717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GB" b="1" dirty="0" smtClean="0"/>
              <a:t>A) Quantitative measurement of a specific protein:</a:t>
            </a:r>
          </a:p>
          <a:p>
            <a:pPr marL="0" indent="0" eaLnBrk="1" hangingPunct="1">
              <a:buNone/>
            </a:pPr>
            <a:endParaRPr lang="en-GB" b="1" dirty="0" smtClean="0"/>
          </a:p>
          <a:p>
            <a:pPr eaLnBrk="1" hangingPunct="1"/>
            <a:r>
              <a:rPr lang="en-GB" dirty="0" smtClean="0"/>
              <a:t>  by chemical or immunological methods</a:t>
            </a:r>
          </a:p>
          <a:p>
            <a:pPr marL="0" indent="0" eaLnBrk="1" hangingPunct="1">
              <a:buNone/>
            </a:pPr>
            <a:endParaRPr lang="en-GB" dirty="0" smtClean="0"/>
          </a:p>
          <a:p>
            <a:pPr eaLnBrk="1" hangingPunct="1"/>
            <a:r>
              <a:rPr lang="en-GB" dirty="0" smtClean="0">
                <a:solidFill>
                  <a:srgbClr val="C00000"/>
                </a:solidFill>
              </a:rPr>
              <a:t>Immunochemical Methods </a:t>
            </a:r>
            <a:r>
              <a:rPr lang="en-GB" dirty="0" smtClean="0"/>
              <a:t>- Specific proteins may be identified by immunochemical assays in which the reaction of the protein (antigen) and its antibody is measured.</a:t>
            </a:r>
          </a:p>
          <a:p>
            <a:pPr eaLnBrk="1" hangingPunct="1"/>
            <a:endParaRPr lang="en-GB" dirty="0" smtClean="0"/>
          </a:p>
          <a:p>
            <a:pPr eaLnBrk="1" hangingPunct="1">
              <a:buFont typeface="Wingdings 2" pitchFamily="18" charset="2"/>
              <a:buNone/>
            </a:pPr>
            <a:endParaRPr lang="en-GB" dirty="0" smtClean="0"/>
          </a:p>
          <a:p>
            <a:pPr eaLnBrk="1" hangingPunct="1"/>
            <a:endParaRPr lang="en-GB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b="1" smtClean="0"/>
              <a:t>Acute Phase Proteins, APP</a:t>
            </a:r>
          </a:p>
        </p:txBody>
      </p:sp>
      <p:sp>
        <p:nvSpPr>
          <p:cNvPr id="41987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GB" dirty="0" smtClean="0"/>
              <a:t>The levels of certain plasma proteins change during inflammation, infection, injury, cancer etc. These proteins are “</a:t>
            </a:r>
            <a:r>
              <a:rPr lang="en-GB" dirty="0" smtClean="0">
                <a:solidFill>
                  <a:srgbClr val="C00000"/>
                </a:solidFill>
              </a:rPr>
              <a:t>Acute Phase Proteins</a:t>
            </a:r>
            <a:r>
              <a:rPr lang="en-GB" dirty="0" smtClean="0"/>
              <a:t>, APP ”</a:t>
            </a:r>
          </a:p>
          <a:p>
            <a:pPr marL="0" indent="0" eaLnBrk="1" hangingPunct="1">
              <a:buNone/>
            </a:pPr>
            <a:endParaRPr lang="en-GB" dirty="0" smtClean="0"/>
          </a:p>
          <a:p>
            <a:pPr eaLnBrk="1" hangingPunct="1"/>
            <a:r>
              <a:rPr lang="en-GB" dirty="0" smtClean="0"/>
              <a:t>Include C-reactive protein (CRP),  fibrinogen, </a:t>
            </a:r>
            <a:r>
              <a:rPr lang="en-GB" dirty="0" err="1" smtClean="0"/>
              <a:t>haptoglobin</a:t>
            </a:r>
            <a:r>
              <a:rPr lang="en-GB" dirty="0" smtClean="0"/>
              <a:t> ,</a:t>
            </a:r>
            <a:r>
              <a:rPr lang="el-GR" dirty="0" smtClean="0"/>
              <a:t>α1-</a:t>
            </a:r>
            <a:r>
              <a:rPr lang="en-GB" dirty="0" smtClean="0"/>
              <a:t>antitrypsin, albumin and transferrin. </a:t>
            </a:r>
          </a:p>
          <a:p>
            <a:pPr marL="0" indent="0" eaLnBrk="1" hangingPunct="1">
              <a:buNone/>
            </a:pPr>
            <a:endParaRPr lang="en-GB" dirty="0" smtClean="0"/>
          </a:p>
          <a:p>
            <a:pPr eaLnBrk="1" hangingPunct="1"/>
            <a:r>
              <a:rPr lang="en-GB" dirty="0" smtClean="0"/>
              <a:t>APP are believed to play a role in the body’s response to inflammation, changes in their plasma concentrations are generally regarded as being sensitive, although non-specific indicators of inflammation. </a:t>
            </a:r>
          </a:p>
          <a:p>
            <a:pPr eaLnBrk="1" hangingPunct="1"/>
            <a:endParaRPr lang="en-GB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Title 1"/>
          <p:cNvSpPr>
            <a:spLocks noGrp="1"/>
          </p:cNvSpPr>
          <p:nvPr>
            <p:ph type="title"/>
          </p:nvPr>
        </p:nvSpPr>
        <p:spPr>
          <a:xfrm>
            <a:off x="457200" y="260350"/>
            <a:ext cx="8229600" cy="1587500"/>
          </a:xfrm>
        </p:spPr>
        <p:txBody>
          <a:bodyPr/>
          <a:lstStyle/>
          <a:p>
            <a:pPr eaLnBrk="1" hangingPunct="1"/>
            <a:r>
              <a:rPr lang="en-GB" b="1" smtClean="0"/>
              <a:t>Positive Acute Phase Proteins</a:t>
            </a:r>
            <a:r>
              <a:rPr lang="en-GB" smtClean="0"/>
              <a:t/>
            </a:r>
            <a:br>
              <a:rPr lang="en-GB" smtClean="0"/>
            </a:br>
            <a:endParaRPr lang="en-GB" smtClean="0"/>
          </a:p>
        </p:txBody>
      </p:sp>
      <p:sp>
        <p:nvSpPr>
          <p:cNvPr id="43011" name="Content Placeholder 2"/>
          <p:cNvSpPr>
            <a:spLocks noGrp="1"/>
          </p:cNvSpPr>
          <p:nvPr>
            <p:ph idx="1"/>
          </p:nvPr>
        </p:nvSpPr>
        <p:spPr>
          <a:xfrm>
            <a:off x="457200" y="1700213"/>
            <a:ext cx="8229600" cy="4425950"/>
          </a:xfrm>
        </p:spPr>
        <p:txBody>
          <a:bodyPr>
            <a:normAutofit/>
          </a:bodyPr>
          <a:lstStyle/>
          <a:p>
            <a:pPr eaLnBrk="1" hangingPunct="1"/>
            <a:r>
              <a:rPr lang="en-GB" dirty="0" smtClean="0"/>
              <a:t>are increased within 24 hours of injury in response to humoral mediators (Cytokines – IL-1, IL-6, </a:t>
            </a:r>
            <a:r>
              <a:rPr lang="en-GB" dirty="0" err="1" smtClean="0"/>
              <a:t>tumor</a:t>
            </a:r>
            <a:r>
              <a:rPr lang="en-GB" dirty="0" smtClean="0"/>
              <a:t> necrosis factors , the interferons and platelet activating factors) which are produced by tissue macrophages, monocytes &amp; endothelial cells in inflammation ,etc..</a:t>
            </a:r>
          </a:p>
          <a:p>
            <a:pPr marL="0" indent="0" eaLnBrk="1" hangingPunct="1">
              <a:buNone/>
            </a:pPr>
            <a:endParaRPr lang="en-GB" dirty="0" smtClean="0"/>
          </a:p>
          <a:p>
            <a:pPr eaLnBrk="1" hangingPunct="1"/>
            <a:r>
              <a:rPr lang="en-GB" dirty="0" smtClean="0"/>
              <a:t>These proteins are called </a:t>
            </a:r>
            <a:r>
              <a:rPr lang="en-GB" dirty="0" smtClean="0">
                <a:solidFill>
                  <a:srgbClr val="C00000"/>
                </a:solidFill>
              </a:rPr>
              <a:t>acute phase reactants</a:t>
            </a:r>
          </a:p>
          <a:p>
            <a:pPr marL="0" indent="0" eaLnBrk="1" hangingPunct="1">
              <a:buNone/>
            </a:pPr>
            <a:endParaRPr lang="en-GB" dirty="0" smtClean="0">
              <a:solidFill>
                <a:srgbClr val="C00000"/>
              </a:solidFill>
            </a:endParaRPr>
          </a:p>
          <a:p>
            <a:pPr eaLnBrk="1" hangingPunct="1"/>
            <a:r>
              <a:rPr lang="en-GB" dirty="0" smtClean="0"/>
              <a:t>They are synthesized due to body’s response to injury</a:t>
            </a:r>
          </a:p>
          <a:p>
            <a:pPr eaLnBrk="1" hangingPunct="1"/>
            <a:endParaRPr lang="en-GB" dirty="0" smtClean="0"/>
          </a:p>
          <a:p>
            <a:pPr eaLnBrk="1" hangingPunct="1"/>
            <a:r>
              <a:rPr lang="en-GB" dirty="0" smtClean="0"/>
              <a:t>Examples: alpha 1-Antitypsin, </a:t>
            </a:r>
            <a:r>
              <a:rPr lang="en-GB" dirty="0" err="1" smtClean="0"/>
              <a:t>haptoglobin</a:t>
            </a:r>
            <a:r>
              <a:rPr lang="en-GB" dirty="0" smtClean="0"/>
              <a:t>, </a:t>
            </a:r>
            <a:r>
              <a:rPr lang="en-GB" dirty="0" err="1" smtClean="0"/>
              <a:t>ceruloplasmin</a:t>
            </a:r>
            <a:r>
              <a:rPr lang="en-GB" dirty="0" smtClean="0"/>
              <a:t>, fibrinogen, c-reactive protein</a:t>
            </a:r>
          </a:p>
          <a:p>
            <a:pPr eaLnBrk="1" hangingPunct="1"/>
            <a:endParaRPr lang="en-GB" dirty="0" smtClean="0"/>
          </a:p>
          <a:p>
            <a:pPr eaLnBrk="1" hangingPunct="1"/>
            <a:endParaRPr lang="en-GB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1030"/>
          <p:cNvSpPr>
            <a:spLocks noGrp="1" noChangeArrowheads="1"/>
          </p:cNvSpPr>
          <p:nvPr>
            <p:ph type="title"/>
          </p:nvPr>
        </p:nvSpPr>
        <p:spPr>
          <a:xfrm>
            <a:off x="581025" y="571500"/>
            <a:ext cx="7772400" cy="1143000"/>
          </a:xfrm>
        </p:spPr>
        <p:txBody>
          <a:bodyPr/>
          <a:lstStyle/>
          <a:p>
            <a:pPr eaLnBrk="1" hangingPunct="1"/>
            <a:r>
              <a:rPr lang="cs-CZ" sz="3200" b="1" smtClean="0"/>
              <a:t>Acute phase reactant response</a:t>
            </a:r>
            <a:endParaRPr lang="en-US" sz="3200" b="1" smtClean="0"/>
          </a:p>
        </p:txBody>
      </p:sp>
      <p:pic>
        <p:nvPicPr>
          <p:cNvPr id="44035" name="Picture 1032" descr="APRs_uprav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1222375" y="2335213"/>
            <a:ext cx="6469063" cy="3390900"/>
          </a:xfrm>
          <a:noFill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b="1" smtClean="0"/>
              <a:t>PAPP</a:t>
            </a:r>
          </a:p>
        </p:txBody>
      </p:sp>
      <p:sp>
        <p:nvSpPr>
          <p:cNvPr id="4505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GB" smtClean="0"/>
              <a:t>Functions:</a:t>
            </a:r>
          </a:p>
          <a:p>
            <a:pPr eaLnBrk="1" hangingPunct="1">
              <a:buFont typeface="Wingdings 2" pitchFamily="18" charset="2"/>
              <a:buNone/>
            </a:pPr>
            <a:r>
              <a:rPr lang="en-GB" smtClean="0"/>
              <a:t> 1. Binding to polysaccharides in bacterial walls</a:t>
            </a:r>
          </a:p>
          <a:p>
            <a:pPr eaLnBrk="1" hangingPunct="1">
              <a:buFont typeface="Wingdings 2" pitchFamily="18" charset="2"/>
              <a:buNone/>
            </a:pPr>
            <a:r>
              <a:rPr lang="en-GB" smtClean="0"/>
              <a:t> 2. Activating complement</a:t>
            </a:r>
          </a:p>
          <a:p>
            <a:pPr eaLnBrk="1" hangingPunct="1">
              <a:buFont typeface="Wingdings 2" pitchFamily="18" charset="2"/>
              <a:buNone/>
            </a:pPr>
            <a:r>
              <a:rPr lang="en-GB" smtClean="0"/>
              <a:t> 3. Stimulating phagocytosis</a:t>
            </a:r>
          </a:p>
          <a:p>
            <a:pPr eaLnBrk="1" hangingPunct="1">
              <a:buFont typeface="Wingdings 2" pitchFamily="18" charset="2"/>
              <a:buNone/>
            </a:pPr>
            <a:r>
              <a:rPr lang="en-GB" smtClean="0"/>
              <a:t> 4. Protease inhibitors probably inactivate enzymes released from lysosomes  &amp; minimize damage that may occur.</a:t>
            </a:r>
          </a:p>
          <a:p>
            <a:pPr eaLnBrk="1" hangingPunct="1"/>
            <a:endParaRPr lang="en-GB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GB" b="1" dirty="0" smtClean="0"/>
              <a:t>Negative Acute Phase Proteins</a:t>
            </a:r>
            <a:r>
              <a:rPr lang="en-GB" dirty="0" smtClean="0"/>
              <a:t/>
            </a:r>
            <a:br>
              <a:rPr lang="en-GB" dirty="0" smtClean="0"/>
            </a:br>
            <a:endParaRPr lang="en-GB" dirty="0"/>
          </a:p>
        </p:txBody>
      </p:sp>
      <p:sp>
        <p:nvSpPr>
          <p:cNvPr id="4608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GB" dirty="0" smtClean="0"/>
              <a:t>These proteins decrease in inflammation </a:t>
            </a:r>
            <a:r>
              <a:rPr lang="en-GB" dirty="0" err="1" smtClean="0"/>
              <a:t>e.g</a:t>
            </a:r>
            <a:r>
              <a:rPr lang="en-GB" dirty="0" smtClean="0"/>
              <a:t> Albumin, </a:t>
            </a:r>
            <a:r>
              <a:rPr lang="en-GB" dirty="0" err="1" smtClean="0"/>
              <a:t>prealbumin</a:t>
            </a:r>
            <a:r>
              <a:rPr lang="en-GB" dirty="0" smtClean="0"/>
              <a:t>, transferrin</a:t>
            </a:r>
          </a:p>
          <a:p>
            <a:pPr marL="0" indent="0" eaLnBrk="1" hangingPunct="1">
              <a:buNone/>
            </a:pPr>
            <a:endParaRPr lang="en-GB" dirty="0" smtClean="0"/>
          </a:p>
          <a:p>
            <a:pPr eaLnBrk="1" hangingPunct="1"/>
            <a:r>
              <a:rPr lang="en-GB" dirty="0" smtClean="0"/>
              <a:t>Mediated by inflammatory response via cytokines and hormones</a:t>
            </a:r>
          </a:p>
          <a:p>
            <a:pPr marL="0" indent="0" eaLnBrk="1" hangingPunct="1">
              <a:buNone/>
            </a:pPr>
            <a:endParaRPr lang="en-GB" dirty="0" smtClean="0"/>
          </a:p>
          <a:p>
            <a:pPr eaLnBrk="1" hangingPunct="1"/>
            <a:r>
              <a:rPr lang="en-GB" dirty="0" smtClean="0"/>
              <a:t>Synthesis of these proteins decrease to save amino acids for positive acute phase protein</a:t>
            </a:r>
          </a:p>
          <a:p>
            <a:pPr eaLnBrk="1" hangingPunct="1"/>
            <a:endParaRPr lang="en-GB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 smtClean="0"/>
              <a:t>Gamma Globulins </a:t>
            </a:r>
            <a:endParaRPr lang="en-GB" b="1" smtClean="0"/>
          </a:p>
        </p:txBody>
      </p:sp>
      <p:sp>
        <p:nvSpPr>
          <p:cNvPr id="48131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GB" dirty="0" smtClean="0"/>
              <a:t>They are glycoproteins produced by plasma cells in response to an </a:t>
            </a:r>
            <a:r>
              <a:rPr lang="en-GB" dirty="0" err="1" smtClean="0"/>
              <a:t>immunogen</a:t>
            </a:r>
            <a:r>
              <a:rPr lang="en-GB" dirty="0" smtClean="0"/>
              <a:t> with antibody activity</a:t>
            </a:r>
          </a:p>
          <a:p>
            <a:pPr marL="0" indent="0" eaLnBrk="1" hangingPunct="1">
              <a:buNone/>
            </a:pPr>
            <a:endParaRPr lang="en-GB" dirty="0" smtClean="0"/>
          </a:p>
          <a:p>
            <a:pPr eaLnBrk="1" hangingPunct="1"/>
            <a:r>
              <a:rPr lang="en-GB" dirty="0" smtClean="0"/>
              <a:t>They occupy the gamma region on electrophoresis</a:t>
            </a:r>
          </a:p>
          <a:p>
            <a:pPr marL="0" indent="0" eaLnBrk="1" hangingPunct="1">
              <a:buNone/>
            </a:pPr>
            <a:endParaRPr lang="en-GB" dirty="0" smtClean="0"/>
          </a:p>
          <a:p>
            <a:pPr eaLnBrk="1" hangingPunct="1"/>
            <a:r>
              <a:rPr lang="en-GB" dirty="0" smtClean="0"/>
              <a:t>Immunoglobulins (Ig) play a key role in the </a:t>
            </a:r>
            <a:r>
              <a:rPr lang="en-GB" dirty="0" err="1" smtClean="0"/>
              <a:t>defense</a:t>
            </a:r>
            <a:r>
              <a:rPr lang="en-GB" dirty="0" smtClean="0"/>
              <a:t> mechanisms of the body</a:t>
            </a:r>
          </a:p>
          <a:p>
            <a:pPr marL="0" indent="0" eaLnBrk="1" hangingPunct="1">
              <a:buNone/>
            </a:pPr>
            <a:endParaRPr lang="en-GB" dirty="0" smtClean="0"/>
          </a:p>
          <a:p>
            <a:pPr eaLnBrk="1" hangingPunct="1"/>
            <a:r>
              <a:rPr lang="en-GB" dirty="0" smtClean="0"/>
              <a:t>There are five types of immunoglobulins IgG, IgA, IgM, </a:t>
            </a:r>
            <a:r>
              <a:rPr lang="en-GB" dirty="0" err="1" smtClean="0"/>
              <a:t>IgD</a:t>
            </a:r>
            <a:r>
              <a:rPr lang="en-GB" dirty="0" smtClean="0"/>
              <a:t>, and </a:t>
            </a:r>
            <a:r>
              <a:rPr lang="en-GB" dirty="0" err="1" smtClean="0"/>
              <a:t>IgE</a:t>
            </a:r>
            <a:endParaRPr lang="en-GB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mtClean="0"/>
              <a:t> </a:t>
            </a:r>
            <a:r>
              <a:rPr lang="en-GB" b="1" smtClean="0"/>
              <a:t>Antibody</a:t>
            </a:r>
          </a:p>
        </p:txBody>
      </p:sp>
      <p:sp>
        <p:nvSpPr>
          <p:cNvPr id="12291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>
              <a:defRPr/>
            </a:pPr>
            <a:r>
              <a:rPr lang="en-US" smtClean="0"/>
              <a:t>Antibody is a protein/ immunoglobulin capable of specific combination with the antigen.</a:t>
            </a:r>
          </a:p>
          <a:p>
            <a:pPr eaLnBrk="1" hangingPunct="1">
              <a:defRPr/>
            </a:pPr>
            <a:r>
              <a:rPr lang="en-GB" smtClean="0"/>
              <a:t>They are produced in response to the invasion of foreign molecules in the body</a:t>
            </a:r>
          </a:p>
          <a:p>
            <a:pPr eaLnBrk="1" hangingPunct="1">
              <a:defRPr/>
            </a:pPr>
            <a:r>
              <a:rPr lang="en-GB" smtClean="0"/>
              <a:t>Bound to the surface of B-Lymphocytes or Circulating in the blood as free immunoglobulins</a:t>
            </a:r>
          </a:p>
          <a:p>
            <a:pPr eaLnBrk="1" hangingPunct="1">
              <a:defRPr/>
            </a:pPr>
            <a:r>
              <a:rPr lang="en-GB" smtClean="0"/>
              <a:t>Bind target antigens by highly specific interaction (lock-and-key principle)</a:t>
            </a:r>
          </a:p>
          <a:p>
            <a:pPr eaLnBrk="1" hangingPunct="1">
              <a:defRPr/>
            </a:pPr>
            <a:r>
              <a:rPr lang="en-US" smtClean="0"/>
              <a:t>Made specifically to bind a unique antigenic epitope (also called an antigenic determinant)</a:t>
            </a:r>
          </a:p>
          <a:p>
            <a:pPr eaLnBrk="1" hangingPunct="1">
              <a:defRPr/>
            </a:pPr>
            <a:r>
              <a:rPr lang="en-US" smtClean="0"/>
              <a:t>Possesses an antigen binding site</a:t>
            </a:r>
            <a:endParaRPr lang="en-GB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/>
        <p:txBody>
          <a:bodyPr lIns="93662" tIns="46037" rIns="93662" bIns="46037"/>
          <a:lstStyle/>
          <a:p>
            <a:pPr eaLnBrk="1" hangingPunct="1"/>
            <a:r>
              <a:rPr lang="en-US" sz="4000" smtClean="0"/>
              <a:t>Basic Immunoglobulin Structure</a:t>
            </a:r>
          </a:p>
        </p:txBody>
      </p:sp>
      <p:pic>
        <p:nvPicPr>
          <p:cNvPr id="50179" name="Picture 3"/>
          <p:cNvPicPr>
            <a:picLocks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314575" y="1701800"/>
            <a:ext cx="4583113" cy="43465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576263" y="609600"/>
            <a:ext cx="7991475" cy="685800"/>
          </a:xfrm>
          <a:extLst/>
        </p:spPr>
        <p:txBody>
          <a:bodyPr lIns="93662" tIns="46037" rIns="93662" bIns="46037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4000" b="1" dirty="0" smtClean="0"/>
              <a:t>The Prototype Immunoglobulin Molecule</a:t>
            </a:r>
          </a:p>
        </p:txBody>
      </p:sp>
      <p:sp>
        <p:nvSpPr>
          <p:cNvPr id="11278" name="Rectangle 14"/>
          <p:cNvSpPr>
            <a:spLocks noGrp="1" noChangeArrowheads="1"/>
          </p:cNvSpPr>
          <p:nvPr>
            <p:ph idx="1"/>
          </p:nvPr>
        </p:nvSpPr>
        <p:spPr>
          <a:xfrm>
            <a:off x="5381625" y="1600200"/>
            <a:ext cx="3186113" cy="4110038"/>
          </a:xfrm>
          <a:extLst/>
        </p:spPr>
        <p:txBody>
          <a:bodyPr lIns="93662" tIns="46037" rIns="93662" bIns="46037">
            <a:normAutofit/>
          </a:bodyPr>
          <a:lstStyle/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sz="2800" dirty="0" smtClean="0"/>
              <a:t>Heavy Chains (five types: </a:t>
            </a:r>
            <a:r>
              <a:rPr lang="en-US" sz="2800" dirty="0" smtClean="0">
                <a:latin typeface="Symbol" pitchFamily="18" charset="2"/>
              </a:rPr>
              <a:t></a:t>
            </a:r>
            <a:r>
              <a:rPr lang="en-US" sz="2800" dirty="0" smtClean="0"/>
              <a:t>  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sz="2800" dirty="0" smtClean="0"/>
              <a:t>Light Chains (two types: </a:t>
            </a:r>
            <a:r>
              <a:rPr lang="en-US" sz="2800" dirty="0" smtClean="0">
                <a:latin typeface="Symbol" pitchFamily="18" charset="2"/>
              </a:rPr>
              <a:t></a:t>
            </a:r>
            <a:r>
              <a:rPr lang="en-US" sz="2800" dirty="0" smtClean="0"/>
              <a:t>and</a:t>
            </a:r>
            <a:r>
              <a:rPr lang="en-US" sz="2800" dirty="0" smtClean="0">
                <a:latin typeface="Symbol" pitchFamily="18" charset="2"/>
              </a:rPr>
              <a:t>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sz="2800" dirty="0" err="1" smtClean="0"/>
              <a:t>Fab</a:t>
            </a:r>
            <a:r>
              <a:rPr lang="en-US" sz="2800" dirty="0" smtClean="0"/>
              <a:t> fragment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sz="2800" dirty="0" err="1" smtClean="0"/>
              <a:t>Fc</a:t>
            </a:r>
            <a:r>
              <a:rPr lang="en-US" sz="2800" dirty="0" smtClean="0"/>
              <a:t> fragment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sz="2800" dirty="0" smtClean="0"/>
              <a:t>Constant and variable regions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sz="2800" dirty="0" smtClean="0"/>
              <a:t>Disulfide linkages</a:t>
            </a:r>
          </a:p>
        </p:txBody>
      </p:sp>
      <p:pic>
        <p:nvPicPr>
          <p:cNvPr id="51204" name="Picture 3"/>
          <p:cNvPicPr>
            <a:picLocks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341438" y="2028825"/>
            <a:ext cx="2900362" cy="42957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  <p:sp>
        <p:nvSpPr>
          <p:cNvPr id="51205" name="Line 4"/>
          <p:cNvSpPr>
            <a:spLocks noChangeShapeType="1"/>
          </p:cNvSpPr>
          <p:nvPr/>
        </p:nvSpPr>
        <p:spPr bwMode="auto">
          <a:xfrm>
            <a:off x="1144588" y="1905000"/>
            <a:ext cx="827087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 wrap="none" anchor="ctr"/>
          <a:lstStyle/>
          <a:p>
            <a:endParaRPr lang="en-GB"/>
          </a:p>
        </p:txBody>
      </p:sp>
      <p:sp>
        <p:nvSpPr>
          <p:cNvPr id="51206" name="Line 5"/>
          <p:cNvSpPr>
            <a:spLocks noChangeShapeType="1"/>
          </p:cNvSpPr>
          <p:nvPr/>
        </p:nvSpPr>
        <p:spPr bwMode="auto">
          <a:xfrm>
            <a:off x="1900238" y="3875088"/>
            <a:ext cx="0" cy="244951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 wrap="none" anchor="ctr"/>
          <a:lstStyle/>
          <a:p>
            <a:endParaRPr lang="en-GB"/>
          </a:p>
        </p:txBody>
      </p:sp>
      <p:sp>
        <p:nvSpPr>
          <p:cNvPr id="51207" name="Rectangle 6"/>
          <p:cNvSpPr>
            <a:spLocks noChangeArrowheads="1"/>
          </p:cNvSpPr>
          <p:nvPr/>
        </p:nvSpPr>
        <p:spPr bwMode="auto">
          <a:xfrm>
            <a:off x="508000" y="1752600"/>
            <a:ext cx="601663" cy="355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71437" tIns="28575" rIns="71437" bIns="28575">
            <a:spAutoFit/>
          </a:bodyPr>
          <a:lstStyle/>
          <a:p>
            <a:pPr defTabSz="1033463">
              <a:lnSpc>
                <a:spcPct val="97000"/>
              </a:lnSpc>
            </a:pPr>
            <a:r>
              <a:rPr lang="en-US" sz="2000" b="1">
                <a:solidFill>
                  <a:schemeClr val="tx2"/>
                </a:solidFill>
                <a:latin typeface="Helvetica" pitchFamily="34" charset="0"/>
              </a:rPr>
              <a:t>Fab</a:t>
            </a:r>
          </a:p>
        </p:txBody>
      </p:sp>
      <p:sp>
        <p:nvSpPr>
          <p:cNvPr id="51208" name="Rectangle 7"/>
          <p:cNvSpPr>
            <a:spLocks noChangeArrowheads="1"/>
          </p:cNvSpPr>
          <p:nvPr/>
        </p:nvSpPr>
        <p:spPr bwMode="auto">
          <a:xfrm>
            <a:off x="1425575" y="4543425"/>
            <a:ext cx="442913" cy="355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71437" tIns="28575" rIns="71437" bIns="28575">
            <a:spAutoFit/>
          </a:bodyPr>
          <a:lstStyle/>
          <a:p>
            <a:pPr defTabSz="1033463">
              <a:lnSpc>
                <a:spcPct val="97000"/>
              </a:lnSpc>
            </a:pPr>
            <a:r>
              <a:rPr lang="en-US" sz="2000" b="1">
                <a:solidFill>
                  <a:schemeClr val="tx2"/>
                </a:solidFill>
                <a:latin typeface="Helvetica" pitchFamily="34" charset="0"/>
              </a:rPr>
              <a:t>Fc</a:t>
            </a:r>
          </a:p>
        </p:txBody>
      </p:sp>
      <p:sp>
        <p:nvSpPr>
          <p:cNvPr id="51209" name="Rectangle 8"/>
          <p:cNvSpPr>
            <a:spLocks noChangeArrowheads="1"/>
          </p:cNvSpPr>
          <p:nvPr/>
        </p:nvSpPr>
        <p:spPr bwMode="auto">
          <a:xfrm>
            <a:off x="2874963" y="2146300"/>
            <a:ext cx="461962" cy="3714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71437" tIns="28575" rIns="71437" bIns="28575">
            <a:spAutoFit/>
          </a:bodyPr>
          <a:lstStyle/>
          <a:p>
            <a:pPr defTabSz="1033463">
              <a:lnSpc>
                <a:spcPct val="102000"/>
              </a:lnSpc>
            </a:pPr>
            <a:r>
              <a:rPr lang="en-US" sz="2000" b="1">
                <a:solidFill>
                  <a:schemeClr val="tx2"/>
                </a:solidFill>
                <a:latin typeface="Helvetica" pitchFamily="34" charset="0"/>
              </a:rPr>
              <a:t>V</a:t>
            </a:r>
            <a:r>
              <a:rPr lang="en-US" sz="1600" b="1">
                <a:solidFill>
                  <a:schemeClr val="tx2"/>
                </a:solidFill>
                <a:latin typeface="Helvetica" pitchFamily="34" charset="0"/>
              </a:rPr>
              <a:t>H</a:t>
            </a:r>
          </a:p>
        </p:txBody>
      </p:sp>
      <p:sp>
        <p:nvSpPr>
          <p:cNvPr id="51210" name="Rectangle 9"/>
          <p:cNvSpPr>
            <a:spLocks noChangeArrowheads="1"/>
          </p:cNvSpPr>
          <p:nvPr/>
        </p:nvSpPr>
        <p:spPr bwMode="auto">
          <a:xfrm>
            <a:off x="2595563" y="2908300"/>
            <a:ext cx="590550" cy="3714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71437" tIns="28575" rIns="71437" bIns="28575">
            <a:spAutoFit/>
          </a:bodyPr>
          <a:lstStyle/>
          <a:p>
            <a:pPr defTabSz="1033463">
              <a:lnSpc>
                <a:spcPct val="102000"/>
              </a:lnSpc>
            </a:pPr>
            <a:r>
              <a:rPr lang="en-US" sz="2000" b="1">
                <a:solidFill>
                  <a:schemeClr val="tx2"/>
                </a:solidFill>
                <a:latin typeface="Helvetica" pitchFamily="34" charset="0"/>
              </a:rPr>
              <a:t>C</a:t>
            </a:r>
            <a:r>
              <a:rPr lang="en-US" sz="1600" b="1">
                <a:solidFill>
                  <a:schemeClr val="tx2"/>
                </a:solidFill>
                <a:latin typeface="Helvetica" pitchFamily="34" charset="0"/>
              </a:rPr>
              <a:t>H1</a:t>
            </a:r>
          </a:p>
        </p:txBody>
      </p:sp>
      <p:sp>
        <p:nvSpPr>
          <p:cNvPr id="51211" name="Rectangle 10"/>
          <p:cNvSpPr>
            <a:spLocks noChangeArrowheads="1"/>
          </p:cNvSpPr>
          <p:nvPr/>
        </p:nvSpPr>
        <p:spPr bwMode="auto">
          <a:xfrm>
            <a:off x="3232150" y="3897313"/>
            <a:ext cx="592138" cy="3714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71437" tIns="28575" rIns="71437" bIns="28575">
            <a:spAutoFit/>
          </a:bodyPr>
          <a:lstStyle/>
          <a:p>
            <a:pPr defTabSz="1033463">
              <a:lnSpc>
                <a:spcPct val="102000"/>
              </a:lnSpc>
            </a:pPr>
            <a:r>
              <a:rPr lang="en-US" sz="2000" b="1">
                <a:solidFill>
                  <a:schemeClr val="tx2"/>
                </a:solidFill>
                <a:latin typeface="Helvetica" pitchFamily="34" charset="0"/>
              </a:rPr>
              <a:t>C</a:t>
            </a:r>
            <a:r>
              <a:rPr lang="en-US" sz="1600" b="1">
                <a:solidFill>
                  <a:schemeClr val="tx2"/>
                </a:solidFill>
                <a:latin typeface="Helvetica" pitchFamily="34" charset="0"/>
              </a:rPr>
              <a:t>H2</a:t>
            </a:r>
          </a:p>
        </p:txBody>
      </p:sp>
      <p:sp>
        <p:nvSpPr>
          <p:cNvPr id="51212" name="Rectangle 11"/>
          <p:cNvSpPr>
            <a:spLocks noChangeArrowheads="1"/>
          </p:cNvSpPr>
          <p:nvPr/>
        </p:nvSpPr>
        <p:spPr bwMode="auto">
          <a:xfrm>
            <a:off x="3232150" y="4957763"/>
            <a:ext cx="592138" cy="3714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71437" tIns="28575" rIns="71437" bIns="28575">
            <a:spAutoFit/>
          </a:bodyPr>
          <a:lstStyle/>
          <a:p>
            <a:pPr defTabSz="1033463">
              <a:lnSpc>
                <a:spcPct val="102000"/>
              </a:lnSpc>
            </a:pPr>
            <a:r>
              <a:rPr lang="en-US" sz="2000" b="1">
                <a:solidFill>
                  <a:schemeClr val="tx2"/>
                </a:solidFill>
                <a:latin typeface="Helvetica" pitchFamily="34" charset="0"/>
              </a:rPr>
              <a:t>C</a:t>
            </a:r>
            <a:r>
              <a:rPr lang="en-US" sz="1600" b="1">
                <a:solidFill>
                  <a:schemeClr val="tx2"/>
                </a:solidFill>
                <a:latin typeface="Helvetica" pitchFamily="34" charset="0"/>
              </a:rPr>
              <a:t>H3</a:t>
            </a:r>
          </a:p>
        </p:txBody>
      </p:sp>
      <p:sp>
        <p:nvSpPr>
          <p:cNvPr id="51213" name="Rectangle 12"/>
          <p:cNvSpPr>
            <a:spLocks noChangeArrowheads="1"/>
          </p:cNvSpPr>
          <p:nvPr/>
        </p:nvSpPr>
        <p:spPr bwMode="auto">
          <a:xfrm>
            <a:off x="4146550" y="2179638"/>
            <a:ext cx="441325" cy="3714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71437" tIns="28575" rIns="71437" bIns="28575">
            <a:spAutoFit/>
          </a:bodyPr>
          <a:lstStyle/>
          <a:p>
            <a:pPr defTabSz="1033463">
              <a:lnSpc>
                <a:spcPct val="102000"/>
              </a:lnSpc>
            </a:pPr>
            <a:r>
              <a:rPr lang="en-US" sz="2000" b="1">
                <a:solidFill>
                  <a:schemeClr val="tx2"/>
                </a:solidFill>
                <a:latin typeface="Helvetica" pitchFamily="34" charset="0"/>
              </a:rPr>
              <a:t>V</a:t>
            </a:r>
            <a:r>
              <a:rPr lang="en-US" sz="1600" b="1">
                <a:solidFill>
                  <a:schemeClr val="tx2"/>
                </a:solidFill>
                <a:latin typeface="Helvetica" pitchFamily="34" charset="0"/>
              </a:rPr>
              <a:t>L</a:t>
            </a:r>
          </a:p>
        </p:txBody>
      </p:sp>
      <p:sp>
        <p:nvSpPr>
          <p:cNvPr id="51214" name="Rectangle 13"/>
          <p:cNvSpPr>
            <a:spLocks noChangeArrowheads="1"/>
          </p:cNvSpPr>
          <p:nvPr/>
        </p:nvSpPr>
        <p:spPr bwMode="auto">
          <a:xfrm>
            <a:off x="3892550" y="3009900"/>
            <a:ext cx="455613" cy="3714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71437" tIns="28575" rIns="71437" bIns="28575">
            <a:spAutoFit/>
          </a:bodyPr>
          <a:lstStyle/>
          <a:p>
            <a:pPr defTabSz="1033463">
              <a:lnSpc>
                <a:spcPct val="102000"/>
              </a:lnSpc>
            </a:pPr>
            <a:r>
              <a:rPr lang="en-US" sz="2000" b="1">
                <a:solidFill>
                  <a:schemeClr val="tx2"/>
                </a:solidFill>
                <a:latin typeface="Helvetica" pitchFamily="34" charset="0"/>
              </a:rPr>
              <a:t>C</a:t>
            </a:r>
            <a:r>
              <a:rPr lang="en-US" sz="1600" b="1">
                <a:solidFill>
                  <a:schemeClr val="tx2"/>
                </a:solidFill>
                <a:latin typeface="Helvetica" pitchFamily="34" charset="0"/>
              </a:rPr>
              <a:t>L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b="1" smtClean="0"/>
              <a:t>Antibody</a:t>
            </a:r>
          </a:p>
        </p:txBody>
      </p:sp>
      <p:sp>
        <p:nvSpPr>
          <p:cNvPr id="52227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GB" dirty="0" smtClean="0"/>
              <a:t>The heavy chain determines the subclass of each antibody.</a:t>
            </a:r>
          </a:p>
          <a:p>
            <a:pPr marL="0" indent="0" eaLnBrk="1" hangingPunct="1">
              <a:buNone/>
            </a:pPr>
            <a:endParaRPr lang="en-GB" dirty="0" smtClean="0"/>
          </a:p>
          <a:p>
            <a:pPr eaLnBrk="1" hangingPunct="1"/>
            <a:r>
              <a:rPr lang="en-GB" b="1" dirty="0" smtClean="0">
                <a:solidFill>
                  <a:srgbClr val="FF0000"/>
                </a:solidFill>
              </a:rPr>
              <a:t>The subclasses of antibodies differ in the number of </a:t>
            </a:r>
            <a:r>
              <a:rPr lang="en-GB" b="1" dirty="0" err="1" smtClean="0">
                <a:solidFill>
                  <a:srgbClr val="FF0000"/>
                </a:solidFill>
              </a:rPr>
              <a:t>disulfide</a:t>
            </a:r>
            <a:r>
              <a:rPr lang="en-GB" b="1" dirty="0" smtClean="0">
                <a:solidFill>
                  <a:srgbClr val="FF0000"/>
                </a:solidFill>
              </a:rPr>
              <a:t> bonds and the length of the hinge region</a:t>
            </a:r>
          </a:p>
          <a:p>
            <a:pPr marL="0" indent="0" eaLnBrk="1" hangingPunct="1">
              <a:buNone/>
            </a:pPr>
            <a:endParaRPr lang="en-GB" b="1" dirty="0" smtClean="0">
              <a:solidFill>
                <a:srgbClr val="FF0000"/>
              </a:solidFill>
            </a:endParaRPr>
          </a:p>
          <a:p>
            <a:pPr eaLnBrk="1" hangingPunct="1"/>
            <a:r>
              <a:rPr lang="en-GB" dirty="0" smtClean="0"/>
              <a:t>The most commonly used antibody in immunochemical procedures is of the IgG class because they are the major immunoglobulin (Ig) released in serum.</a:t>
            </a:r>
          </a:p>
          <a:p>
            <a:pPr eaLnBrk="1" hangingPunct="1"/>
            <a:endParaRPr lang="en-GB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33375"/>
            <a:ext cx="8229600" cy="1008063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GB" b="1" dirty="0" smtClean="0"/>
              <a:t>Measurement of Plasma Proteins</a:t>
            </a:r>
            <a:endParaRPr lang="en-GB" b="1" dirty="0"/>
          </a:p>
        </p:txBody>
      </p:sp>
      <p:sp>
        <p:nvSpPr>
          <p:cNvPr id="8195" name="Content Placeholder 2"/>
          <p:cNvSpPr>
            <a:spLocks noGrp="1"/>
          </p:cNvSpPr>
          <p:nvPr>
            <p:ph idx="1"/>
          </p:nvPr>
        </p:nvSpPr>
        <p:spPr>
          <a:xfrm>
            <a:off x="457200" y="1773238"/>
            <a:ext cx="8229600" cy="4824412"/>
          </a:xfrm>
        </p:spPr>
        <p:txBody>
          <a:bodyPr/>
          <a:lstStyle/>
          <a:p>
            <a:pPr eaLnBrk="1" hangingPunct="1"/>
            <a:r>
              <a:rPr lang="en-GB" sz="2800" b="1" smtClean="0"/>
              <a:t>B) Semiquantitative measurement by electrophoresis:</a:t>
            </a:r>
          </a:p>
          <a:p>
            <a:pPr eaLnBrk="1" hangingPunct="1"/>
            <a:r>
              <a:rPr lang="en-GB" sz="2800" smtClean="0"/>
              <a:t>Proteins are separated on the basis of their electrical charge. </a:t>
            </a:r>
          </a:p>
          <a:p>
            <a:pPr eaLnBrk="1" hangingPunct="1"/>
            <a:r>
              <a:rPr lang="en-GB" sz="2800" b="1" smtClean="0"/>
              <a:t>Procedure:</a:t>
            </a:r>
          </a:p>
          <a:p>
            <a:pPr eaLnBrk="1" hangingPunct="1">
              <a:buFont typeface="Wingdings 2" pitchFamily="18" charset="2"/>
              <a:buNone/>
            </a:pPr>
            <a:r>
              <a:rPr lang="en-GB" sz="2800" smtClean="0"/>
              <a:t> 1- Serum or plasma is applied to a support medium (cellulose acetate or a gel)  </a:t>
            </a:r>
          </a:p>
          <a:p>
            <a:pPr eaLnBrk="1" hangingPunct="1">
              <a:buFont typeface="Wingdings 2" pitchFamily="18" charset="2"/>
              <a:buNone/>
            </a:pPr>
            <a:r>
              <a:rPr lang="en-GB" sz="2800" smtClean="0"/>
              <a:t>2- Electrical current applied. </a:t>
            </a:r>
          </a:p>
          <a:p>
            <a:pPr eaLnBrk="1" hangingPunct="1">
              <a:buFont typeface="Wingdings 2" pitchFamily="18" charset="2"/>
              <a:buNone/>
            </a:pPr>
            <a:r>
              <a:rPr lang="en-GB" sz="2800" smtClean="0"/>
              <a:t>3- The gel is stained with a dye that visualizes proteins.</a:t>
            </a:r>
          </a:p>
          <a:p>
            <a:pPr eaLnBrk="1" hangingPunct="1"/>
            <a:endParaRPr lang="en-GB" sz="28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b="1" smtClean="0"/>
              <a:t>Antibody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GB" dirty="0" smtClean="0"/>
              <a:t>antigen specific Fab or F(ab) arms, which are critical for actual antigen binding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accent3"/>
              </a:buClr>
              <a:buNone/>
              <a:defRPr/>
            </a:pPr>
            <a:endParaRPr lang="en-GB" dirty="0" smtClean="0"/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GB" dirty="0" smtClean="0"/>
              <a:t>The constant Fc “tail” that binds immune cell Fc receptors and also serves as a useful “handle” for manipulating the antibody during most immunochemical procedures.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accent3"/>
              </a:buClr>
              <a:buNone/>
              <a:defRPr/>
            </a:pPr>
            <a:endParaRPr lang="en-GB" dirty="0" smtClean="0"/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GB" dirty="0" smtClean="0"/>
              <a:t>The number of Fab regions on the antibody, corresponds with its subclass, and determines the </a:t>
            </a:r>
            <a:r>
              <a:rPr lang="en-GB" dirty="0" err="1" smtClean="0"/>
              <a:t>valency</a:t>
            </a:r>
            <a:r>
              <a:rPr lang="en-GB" dirty="0" smtClean="0"/>
              <a:t> of the antibody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accent3"/>
              </a:buClr>
              <a:buNone/>
              <a:defRPr/>
            </a:pPr>
            <a:endParaRPr lang="en-GB" dirty="0" smtClean="0"/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GB" dirty="0" smtClean="0"/>
              <a:t>constant regions define structure and immune function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endParaRPr lang="en-GB" dirty="0" smtClean="0"/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2" name="Rectangle 1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993775"/>
          </a:xfrm>
        </p:spPr>
        <p:txBody>
          <a:bodyPr/>
          <a:lstStyle/>
          <a:p>
            <a:pPr eaLnBrk="1" hangingPunct="1"/>
            <a:r>
              <a:rPr lang="en-GB" b="1" smtClean="0"/>
              <a:t>Mammalian Antibody Classes</a:t>
            </a:r>
            <a:endParaRPr lang="en-US" b="1" smtClean="0"/>
          </a:p>
        </p:txBody>
      </p:sp>
      <p:sp>
        <p:nvSpPr>
          <p:cNvPr id="40973" name="Rectangle 13"/>
          <p:cNvSpPr>
            <a:spLocks noGrp="1" noChangeArrowheads="1"/>
          </p:cNvSpPr>
          <p:nvPr>
            <p:ph idx="1"/>
          </p:nvPr>
        </p:nvSpPr>
        <p:spPr>
          <a:xfrm>
            <a:off x="457200" y="1341438"/>
            <a:ext cx="8229600" cy="5111750"/>
          </a:xfrm>
        </p:spPr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</a:pPr>
            <a:r>
              <a:rPr lang="en-GB" smtClean="0"/>
              <a:t>Antibodies are classed according to the type of immunoglobulin heavy chain</a:t>
            </a:r>
          </a:p>
          <a:p>
            <a:pPr eaLnBrk="1" hangingPunct="1">
              <a:lnSpc>
                <a:spcPct val="90000"/>
              </a:lnSpc>
            </a:pPr>
            <a:r>
              <a:rPr lang="en-GB" smtClean="0"/>
              <a:t>Each antibody class can have either </a:t>
            </a:r>
            <a:r>
              <a:rPr lang="el-GR" smtClean="0">
                <a:cs typeface="Arial" pitchFamily="34" charset="0"/>
              </a:rPr>
              <a:t>κ</a:t>
            </a:r>
            <a:r>
              <a:rPr lang="en-GB" smtClean="0">
                <a:cs typeface="Arial" pitchFamily="34" charset="0"/>
              </a:rPr>
              <a:t> (</a:t>
            </a:r>
            <a:r>
              <a:rPr lang="en-GB" smtClean="0"/>
              <a:t>kappa) or </a:t>
            </a:r>
            <a:r>
              <a:rPr lang="el-GR" smtClean="0">
                <a:cs typeface="Arial" pitchFamily="34" charset="0"/>
              </a:rPr>
              <a:t>λ</a:t>
            </a:r>
            <a:r>
              <a:rPr lang="en-GB" smtClean="0">
                <a:cs typeface="Arial" pitchFamily="34" charset="0"/>
              </a:rPr>
              <a:t> (</a:t>
            </a:r>
            <a:r>
              <a:rPr lang="en-GB" smtClean="0"/>
              <a:t>lambda) immunoglobulin light chains</a:t>
            </a:r>
          </a:p>
          <a:p>
            <a:pPr eaLnBrk="1" hangingPunct="1">
              <a:lnSpc>
                <a:spcPct val="90000"/>
              </a:lnSpc>
            </a:pPr>
            <a:r>
              <a:rPr lang="en-GB" smtClean="0"/>
              <a:t>In mammals we recognise five classes and chains</a:t>
            </a:r>
          </a:p>
          <a:p>
            <a:pPr lvl="1" eaLnBrk="1" hangingPunct="1">
              <a:lnSpc>
                <a:spcPct val="90000"/>
              </a:lnSpc>
            </a:pPr>
            <a:r>
              <a:rPr lang="en-GB" smtClean="0"/>
              <a:t>IgM	</a:t>
            </a:r>
            <a:r>
              <a:rPr lang="el-GR" smtClean="0">
                <a:cs typeface="Arial" pitchFamily="34" charset="0"/>
              </a:rPr>
              <a:t>μ</a:t>
            </a:r>
            <a:r>
              <a:rPr lang="en-GB" smtClean="0">
                <a:cs typeface="Arial" pitchFamily="34" charset="0"/>
              </a:rPr>
              <a:t>	(mu)</a:t>
            </a:r>
            <a:endParaRPr lang="el-GR" smtClean="0">
              <a:cs typeface="Arial" pitchFamily="34" charset="0"/>
            </a:endParaRPr>
          </a:p>
          <a:p>
            <a:pPr lvl="1" eaLnBrk="1" hangingPunct="1">
              <a:lnSpc>
                <a:spcPct val="90000"/>
              </a:lnSpc>
            </a:pPr>
            <a:r>
              <a:rPr lang="en-GB" smtClean="0"/>
              <a:t>IgD	</a:t>
            </a:r>
            <a:r>
              <a:rPr lang="el-GR" smtClean="0">
                <a:cs typeface="Arial" pitchFamily="34" charset="0"/>
              </a:rPr>
              <a:t>δ</a:t>
            </a:r>
            <a:r>
              <a:rPr lang="en-GB" smtClean="0">
                <a:cs typeface="Arial" pitchFamily="34" charset="0"/>
              </a:rPr>
              <a:t>	(delta)</a:t>
            </a:r>
            <a:endParaRPr lang="en-GB" smtClean="0"/>
          </a:p>
          <a:p>
            <a:pPr lvl="1" eaLnBrk="1" hangingPunct="1">
              <a:lnSpc>
                <a:spcPct val="90000"/>
              </a:lnSpc>
            </a:pPr>
            <a:r>
              <a:rPr lang="en-GB" smtClean="0"/>
              <a:t>IgG	</a:t>
            </a:r>
            <a:r>
              <a:rPr lang="el-GR" smtClean="0">
                <a:cs typeface="Arial" pitchFamily="34" charset="0"/>
              </a:rPr>
              <a:t>γ</a:t>
            </a:r>
            <a:r>
              <a:rPr lang="en-GB" smtClean="0">
                <a:cs typeface="Arial" pitchFamily="34" charset="0"/>
              </a:rPr>
              <a:t>	(gamma)</a:t>
            </a:r>
            <a:endParaRPr lang="en-GB" smtClean="0"/>
          </a:p>
          <a:p>
            <a:pPr lvl="1" eaLnBrk="1" hangingPunct="1">
              <a:lnSpc>
                <a:spcPct val="90000"/>
              </a:lnSpc>
            </a:pPr>
            <a:r>
              <a:rPr lang="en-GB" smtClean="0"/>
              <a:t>IgA	</a:t>
            </a:r>
            <a:r>
              <a:rPr lang="el-GR" smtClean="0">
                <a:cs typeface="Arial" pitchFamily="34" charset="0"/>
              </a:rPr>
              <a:t>α</a:t>
            </a:r>
            <a:r>
              <a:rPr lang="en-GB" smtClean="0">
                <a:cs typeface="Arial" pitchFamily="34" charset="0"/>
              </a:rPr>
              <a:t>	(alpha)</a:t>
            </a:r>
            <a:endParaRPr lang="en-GB" smtClean="0"/>
          </a:p>
          <a:p>
            <a:pPr lvl="1" eaLnBrk="1" hangingPunct="1">
              <a:lnSpc>
                <a:spcPct val="90000"/>
              </a:lnSpc>
            </a:pPr>
            <a:r>
              <a:rPr lang="en-GB" smtClean="0"/>
              <a:t>IgE	</a:t>
            </a:r>
            <a:r>
              <a:rPr lang="el-GR" smtClean="0">
                <a:cs typeface="Arial" pitchFamily="34" charset="0"/>
              </a:rPr>
              <a:t>ε</a:t>
            </a:r>
            <a:r>
              <a:rPr lang="en-GB" smtClean="0">
                <a:cs typeface="Arial" pitchFamily="34" charset="0"/>
              </a:rPr>
              <a:t>	(epsilon)</a:t>
            </a:r>
            <a:endParaRPr lang="en-US" smtClean="0">
              <a:cs typeface="Arial" pitchFamily="34" charset="0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09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409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4097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4097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4097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4097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4097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2000"/>
                                        <p:tgtEl>
                                          <p:spTgt spid="4097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4097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72" grpId="0"/>
      <p:bldP spid="40973" grpId="0" build="p"/>
    </p:bld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28596" y="-198120"/>
            <a:ext cx="7772400" cy="692696"/>
          </a:xfrm>
        </p:spPr>
        <p:txBody>
          <a:bodyPr/>
          <a:lstStyle/>
          <a:p>
            <a:pPr algn="l" eaLnBrk="1" hangingPunct="1">
              <a:defRPr/>
            </a:pPr>
            <a:r>
              <a:rPr lang="en-US" sz="3200" dirty="0" smtClean="0"/>
              <a:t>Major functions of immunoglobulins</a:t>
            </a:r>
            <a:endParaRPr lang="en-US" sz="3200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CF0F114-1707-4A3F-9430-87DC1BD145C5}" type="datetime1">
              <a:rPr lang="en-US" smtClean="0"/>
              <a:pPr>
                <a:defRPr/>
              </a:pPr>
              <a:t>7/14/2023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Biochemistry For Medics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22B1671-4462-413B-9F94-42140DAD95D8}" type="slidenum">
              <a:rPr lang="en-US" smtClean="0"/>
              <a:pPr>
                <a:defRPr/>
              </a:pPr>
              <a:t>52</a:t>
            </a:fld>
            <a:endParaRPr lang="en-US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13547134"/>
              </p:ext>
            </p:extLst>
          </p:nvPr>
        </p:nvGraphicFramePr>
        <p:xfrm>
          <a:off x="0" y="0"/>
          <a:ext cx="9144000" cy="673737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72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572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29367">
                <a:tc>
                  <a:txBody>
                    <a:bodyPr/>
                    <a:lstStyle/>
                    <a:p>
                      <a:r>
                        <a:rPr lang="en-US" dirty="0" smtClean="0"/>
                        <a:t>Immunoglobulin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Major Functions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684616">
                <a:tc>
                  <a:txBody>
                    <a:bodyPr/>
                    <a:lstStyle/>
                    <a:p>
                      <a:r>
                        <a:rPr lang="en-US" dirty="0" smtClean="0"/>
                        <a:t>IgG (monomer)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Main antibody in the secondary response. Opsonizes bacteria, Fixes complement, neutralizes bacterial toxins and viruses</a:t>
                      </a:r>
                      <a:r>
                        <a:rPr lang="en-US" baseline="0" dirty="0" smtClean="0"/>
                        <a:t> and c</a:t>
                      </a:r>
                      <a:r>
                        <a:rPr lang="en-US" dirty="0" smtClean="0"/>
                        <a:t>rosses the placenta.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51640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  </a:t>
                      </a:r>
                      <a:r>
                        <a:rPr lang="en-US" dirty="0" err="1" smtClean="0"/>
                        <a:t>IgA</a:t>
                      </a:r>
                      <a:r>
                        <a:rPr lang="en-US" dirty="0" smtClean="0"/>
                        <a:t> (</a:t>
                      </a:r>
                      <a:r>
                        <a:rPr lang="en-US" dirty="0" err="1" smtClean="0"/>
                        <a:t>Dimer</a:t>
                      </a:r>
                      <a:r>
                        <a:rPr lang="en-US" dirty="0" smtClean="0"/>
                        <a:t>)</a:t>
                      </a:r>
                    </a:p>
                    <a:p>
                      <a:endParaRPr lang="en-US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Secretory IgA prevents attachment of bacteria and viruses to mucous membranes. Does not fix complement. Provides immunity to infant digestive tract</a:t>
                      </a:r>
                    </a:p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232078">
                <a:tc>
                  <a:txBody>
                    <a:bodyPr/>
                    <a:lstStyle/>
                    <a:p>
                      <a:r>
                        <a:rPr lang="en-US" dirty="0" smtClean="0"/>
                        <a:t>IgM (</a:t>
                      </a:r>
                      <a:r>
                        <a:rPr lang="en-US" dirty="0" err="1" smtClean="0"/>
                        <a:t>pentamer</a:t>
                      </a:r>
                      <a:r>
                        <a:rPr lang="en-US" dirty="0" smtClean="0"/>
                        <a:t>)</a:t>
                      </a:r>
                      <a:endParaRPr lang="en-US" dirty="0"/>
                    </a:p>
                  </a:txBody>
                  <a:tcPr marL="85725" marR="85725" marT="85725" marB="85725" anchor="ctr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Produced in the primary response to an antigen. Fixes complement. Does not cross the placenta. Antigen receptor on the surface of B cells.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947752">
                <a:tc>
                  <a:txBody>
                    <a:bodyPr/>
                    <a:lstStyle/>
                    <a:p>
                      <a:r>
                        <a:rPr lang="en-US" dirty="0" smtClean="0"/>
                        <a:t>  </a:t>
                      </a:r>
                      <a:r>
                        <a:rPr lang="en-US" dirty="0" err="1" smtClean="0"/>
                        <a:t>IgD</a:t>
                      </a:r>
                      <a:r>
                        <a:rPr lang="en-US" dirty="0" smtClean="0"/>
                        <a:t> (monomer)</a:t>
                      </a:r>
                      <a:endParaRPr lang="en-US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Present on surface of B-</a:t>
                      </a:r>
                      <a:r>
                        <a:rPr lang="en-US" dirty="0" err="1" smtClean="0"/>
                        <a:t>lynphocytes,involved</a:t>
                      </a:r>
                      <a:r>
                        <a:rPr lang="en-US" baseline="0" dirty="0" smtClean="0"/>
                        <a:t> in antigen recognition.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27162">
                <a:tc>
                  <a:txBody>
                    <a:bodyPr/>
                    <a:lstStyle/>
                    <a:p>
                      <a:r>
                        <a:rPr lang="en-US" dirty="0" smtClean="0"/>
                        <a:t>  </a:t>
                      </a:r>
                      <a:r>
                        <a:rPr lang="en-US" dirty="0" err="1" smtClean="0"/>
                        <a:t>IgE</a:t>
                      </a:r>
                      <a:r>
                        <a:rPr lang="en-US" dirty="0" smtClean="0"/>
                        <a:t> (monomer)</a:t>
                      </a:r>
                      <a:endParaRPr lang="en-US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Mediates immediate hypersensitivity Defends against worm infections. Does not fix complement. 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 smtClean="0"/>
              <a:t>Hypogammaglobulinemia</a:t>
            </a:r>
            <a:endParaRPr lang="en-GB" b="1" smtClean="0"/>
          </a:p>
        </p:txBody>
      </p:sp>
      <p:sp>
        <p:nvSpPr>
          <p:cNvPr id="57347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GB" dirty="0" smtClean="0"/>
              <a:t>Losses from body- same as albumin- through urine, GIT or skin</a:t>
            </a:r>
          </a:p>
          <a:p>
            <a:pPr marL="0" indent="0" eaLnBrk="1" hangingPunct="1">
              <a:buNone/>
            </a:pPr>
            <a:endParaRPr lang="en-GB" dirty="0" smtClean="0"/>
          </a:p>
          <a:p>
            <a:pPr eaLnBrk="1" hangingPunct="1"/>
            <a:r>
              <a:rPr lang="en-GB" dirty="0" smtClean="0"/>
              <a:t>Decreased synthesis by plasma cells</a:t>
            </a:r>
          </a:p>
          <a:p>
            <a:pPr marL="0" indent="0" eaLnBrk="1" hangingPunct="1">
              <a:buNone/>
            </a:pPr>
            <a:endParaRPr lang="en-GB" dirty="0" smtClean="0"/>
          </a:p>
          <a:p>
            <a:pPr eaLnBrk="1" hangingPunct="1"/>
            <a:r>
              <a:rPr lang="en-GB" dirty="0" smtClean="0"/>
              <a:t> Primary genetic deficiency</a:t>
            </a:r>
          </a:p>
          <a:p>
            <a:pPr eaLnBrk="1" hangingPunct="1"/>
            <a:endParaRPr lang="en-GB" dirty="0" smtClean="0"/>
          </a:p>
          <a:p>
            <a:pPr eaLnBrk="1" hangingPunct="1"/>
            <a:r>
              <a:rPr lang="en-GB" dirty="0" smtClean="0"/>
              <a:t>Secondary – drug induced (Corticosteroid therapy), </a:t>
            </a:r>
            <a:r>
              <a:rPr lang="en-GB" dirty="0" err="1" smtClean="0"/>
              <a:t>uremia</a:t>
            </a:r>
            <a:r>
              <a:rPr lang="en-GB" dirty="0" smtClean="0"/>
              <a:t>, </a:t>
            </a:r>
            <a:r>
              <a:rPr lang="en-GB" dirty="0" err="1" smtClean="0"/>
              <a:t>hematological</a:t>
            </a:r>
            <a:r>
              <a:rPr lang="en-GB" dirty="0" smtClean="0"/>
              <a:t> disorders and AIDS(Acquired </a:t>
            </a:r>
            <a:r>
              <a:rPr lang="en-GB" dirty="0" err="1" smtClean="0"/>
              <a:t>Immuno</a:t>
            </a:r>
            <a:r>
              <a:rPr lang="en-GB" dirty="0" smtClean="0"/>
              <a:t> deficiency syndrome)</a:t>
            </a:r>
          </a:p>
          <a:p>
            <a:pPr eaLnBrk="1" hangingPunct="1"/>
            <a:endParaRPr lang="en-GB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>
              <a:defRPr/>
            </a:pPr>
            <a:r>
              <a:rPr lang="en-GB" b="1" dirty="0" err="1" smtClean="0"/>
              <a:t>Hypergammaglobulinemia</a:t>
            </a:r>
            <a:r>
              <a:rPr lang="en-GB" dirty="0" smtClean="0"/>
              <a:t/>
            </a:r>
            <a:br>
              <a:rPr lang="en-GB" dirty="0" smtClean="0"/>
            </a:b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>
              <a:defRPr/>
            </a:pPr>
            <a:r>
              <a:rPr lang="en-GB" dirty="0" smtClean="0"/>
              <a:t>May result from stimulation of</a:t>
            </a:r>
          </a:p>
          <a:p>
            <a:pPr eaLnBrk="1" hangingPunct="1">
              <a:defRPr/>
            </a:pPr>
            <a:r>
              <a:rPr lang="en-GB" dirty="0" smtClean="0"/>
              <a:t>B cells (Polyclonal </a:t>
            </a:r>
            <a:r>
              <a:rPr lang="en-GB" dirty="0" err="1" smtClean="0"/>
              <a:t>hypergammaglobulinemia</a:t>
            </a:r>
            <a:r>
              <a:rPr lang="en-GB" dirty="0" smtClean="0"/>
              <a:t>) </a:t>
            </a:r>
          </a:p>
          <a:p>
            <a:pPr eaLnBrk="1" hangingPunct="1">
              <a:defRPr/>
            </a:pPr>
            <a:r>
              <a:rPr lang="en-GB" dirty="0" smtClean="0"/>
              <a:t>Monoclonal proliferation (</a:t>
            </a:r>
            <a:r>
              <a:rPr lang="en-GB" dirty="0" err="1" smtClean="0"/>
              <a:t>Paraproteinemia</a:t>
            </a:r>
            <a:r>
              <a:rPr lang="en-GB" dirty="0" smtClean="0"/>
              <a:t>)</a:t>
            </a:r>
          </a:p>
          <a:p>
            <a:pPr eaLnBrk="1" hangingPunct="1">
              <a:defRPr/>
            </a:pPr>
            <a:endParaRPr lang="en-GB" dirty="0" smtClean="0"/>
          </a:p>
          <a:p>
            <a:pPr eaLnBrk="1" hangingPunct="1">
              <a:defRPr/>
            </a:pPr>
            <a:r>
              <a:rPr lang="en-GB" dirty="0" smtClean="0"/>
              <a:t> </a:t>
            </a:r>
            <a:r>
              <a:rPr lang="en-GB" dirty="0" smtClean="0">
                <a:solidFill>
                  <a:srgbClr val="C00000"/>
                </a:solidFill>
              </a:rPr>
              <a:t>Polyclonal </a:t>
            </a:r>
            <a:r>
              <a:rPr lang="en-GB" dirty="0" err="1" smtClean="0">
                <a:solidFill>
                  <a:srgbClr val="C00000"/>
                </a:solidFill>
              </a:rPr>
              <a:t>hypergammaglobulinemia</a:t>
            </a:r>
            <a:r>
              <a:rPr lang="en-GB" dirty="0" smtClean="0">
                <a:solidFill>
                  <a:srgbClr val="C00000"/>
                </a:solidFill>
              </a:rPr>
              <a:t>:</a:t>
            </a:r>
          </a:p>
          <a:p>
            <a:pPr eaLnBrk="1" hangingPunct="1">
              <a:defRPr/>
            </a:pPr>
            <a:r>
              <a:rPr lang="en-GB" dirty="0" smtClean="0"/>
              <a:t>Stimulation of many clones of B cells produce a wide range of antibodies</a:t>
            </a:r>
          </a:p>
          <a:p>
            <a:pPr eaLnBrk="1" hangingPunct="1">
              <a:defRPr/>
            </a:pPr>
            <a:r>
              <a:rPr lang="en-GB" dirty="0" smtClean="0"/>
              <a:t>gamma-globulin band appears large in </a:t>
            </a:r>
            <a:r>
              <a:rPr lang="en-GB" dirty="0" err="1" smtClean="0"/>
              <a:t>electophoresis</a:t>
            </a:r>
            <a:endParaRPr lang="en-GB" dirty="0" smtClean="0"/>
          </a:p>
          <a:p>
            <a:pPr eaLnBrk="1" hangingPunct="1">
              <a:defRPr/>
            </a:pPr>
            <a:r>
              <a:rPr lang="en-GB" dirty="0" smtClean="0">
                <a:solidFill>
                  <a:srgbClr val="C00000"/>
                </a:solidFill>
              </a:rPr>
              <a:t>Clinical conditions: </a:t>
            </a:r>
            <a:r>
              <a:rPr lang="en-GB" dirty="0" smtClean="0"/>
              <a:t>acute and chronic infections, autoimmune diseases, chronic liver diseases</a:t>
            </a:r>
          </a:p>
          <a:p>
            <a:pPr eaLnBrk="1" hangingPunct="1">
              <a:defRPr/>
            </a:pP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Title 1"/>
          <p:cNvSpPr>
            <a:spLocks noGrp="1"/>
          </p:cNvSpPr>
          <p:nvPr>
            <p:ph type="title"/>
          </p:nvPr>
        </p:nvSpPr>
        <p:spPr>
          <a:xfrm>
            <a:off x="457200" y="404813"/>
            <a:ext cx="8229600" cy="1008062"/>
          </a:xfrm>
        </p:spPr>
        <p:txBody>
          <a:bodyPr>
            <a:normAutofit/>
          </a:bodyPr>
          <a:lstStyle/>
          <a:p>
            <a:pPr eaLnBrk="1" hangingPunct="1"/>
            <a:r>
              <a:rPr lang="en-GB" sz="4000" b="1" dirty="0" smtClean="0"/>
              <a:t>Monoclonal </a:t>
            </a:r>
            <a:r>
              <a:rPr lang="en-GB" sz="4000" b="1" dirty="0" err="1" smtClean="0"/>
              <a:t>Hypergammaglobulinemia</a:t>
            </a:r>
            <a:endParaRPr lang="en-GB" sz="4000" b="1" dirty="0" smtClean="0"/>
          </a:p>
        </p:txBody>
      </p:sp>
      <p:sp>
        <p:nvSpPr>
          <p:cNvPr id="5939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GB" dirty="0" smtClean="0"/>
              <a:t>Proliferation of a single B-cell clone produces a single type of Ig </a:t>
            </a:r>
            <a:r>
              <a:rPr lang="en-GB" dirty="0" smtClean="0">
                <a:solidFill>
                  <a:srgbClr val="C00000"/>
                </a:solidFill>
              </a:rPr>
              <a:t>(</a:t>
            </a:r>
            <a:r>
              <a:rPr lang="en-GB" dirty="0" err="1" smtClean="0">
                <a:solidFill>
                  <a:srgbClr val="C00000"/>
                </a:solidFill>
              </a:rPr>
              <a:t>paraprotein</a:t>
            </a:r>
            <a:r>
              <a:rPr lang="en-GB" dirty="0" smtClean="0">
                <a:solidFill>
                  <a:srgbClr val="C00000"/>
                </a:solidFill>
              </a:rPr>
              <a:t>)</a:t>
            </a:r>
          </a:p>
          <a:p>
            <a:pPr marL="0" indent="0" eaLnBrk="1" hangingPunct="1">
              <a:buNone/>
            </a:pPr>
            <a:endParaRPr lang="en-GB" dirty="0" smtClean="0">
              <a:solidFill>
                <a:srgbClr val="C00000"/>
              </a:solidFill>
            </a:endParaRPr>
          </a:p>
          <a:p>
            <a:pPr eaLnBrk="1" hangingPunct="1"/>
            <a:r>
              <a:rPr lang="en-GB" dirty="0" smtClean="0"/>
              <a:t>Appears as a separate dense band (</a:t>
            </a:r>
            <a:r>
              <a:rPr lang="en-GB" dirty="0" err="1" smtClean="0"/>
              <a:t>paraprotein</a:t>
            </a:r>
            <a:r>
              <a:rPr lang="en-GB" dirty="0" smtClean="0"/>
              <a:t> ) in electrophoresis</a:t>
            </a:r>
          </a:p>
          <a:p>
            <a:pPr marL="0" indent="0" eaLnBrk="1" hangingPunct="1">
              <a:buNone/>
            </a:pPr>
            <a:endParaRPr lang="en-GB" dirty="0" smtClean="0"/>
          </a:p>
          <a:p>
            <a:pPr eaLnBrk="1" hangingPunct="1"/>
            <a:r>
              <a:rPr lang="en-GB" dirty="0" err="1" smtClean="0"/>
              <a:t>Paraproteins</a:t>
            </a:r>
            <a:r>
              <a:rPr lang="en-GB" dirty="0" smtClean="0"/>
              <a:t> are characteristic of malignant B-cell proliferation</a:t>
            </a:r>
          </a:p>
          <a:p>
            <a:pPr marL="0" indent="0" eaLnBrk="1" hangingPunct="1">
              <a:buNone/>
            </a:pPr>
            <a:endParaRPr lang="en-GB" dirty="0" smtClean="0"/>
          </a:p>
          <a:p>
            <a:pPr eaLnBrk="1" hangingPunct="1"/>
            <a:r>
              <a:rPr lang="en-GB" dirty="0" smtClean="0">
                <a:solidFill>
                  <a:srgbClr val="C00000"/>
                </a:solidFill>
              </a:rPr>
              <a:t>Clinical condition</a:t>
            </a:r>
            <a:r>
              <a:rPr lang="en-GB" dirty="0" smtClean="0"/>
              <a:t>: multiple myeloma, </a:t>
            </a:r>
            <a:r>
              <a:rPr lang="en-GB" dirty="0" err="1" smtClean="0"/>
              <a:t>Leukemia</a:t>
            </a:r>
            <a:r>
              <a:rPr lang="en-GB" dirty="0" smtClean="0"/>
              <a:t>, Hodgkin’s disease</a:t>
            </a:r>
          </a:p>
          <a:p>
            <a:pPr eaLnBrk="1" hangingPunct="1"/>
            <a:endParaRPr lang="en-GB" dirty="0" smtClean="0"/>
          </a:p>
          <a:p>
            <a:pPr eaLnBrk="1" hangingPunct="1"/>
            <a:endParaRPr lang="en-GB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>
              <a:defRPr/>
            </a:pPr>
            <a:r>
              <a:rPr lang="en-GB" b="1" dirty="0" smtClean="0"/>
              <a:t>Proteins from other body fluids</a:t>
            </a:r>
            <a:endParaRPr lang="en-GB" b="1" dirty="0"/>
          </a:p>
        </p:txBody>
      </p:sp>
      <p:sp>
        <p:nvSpPr>
          <p:cNvPr id="6144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GB" sz="2800" smtClean="0"/>
              <a:t>Other body fluids  being studied for their protein content  apart from plasma include peritoneal, pleural, seminal, and vaginal fluids, tears, saliva and amniotic fluid.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b="1" smtClean="0"/>
              <a:t>Urinary Protein</a:t>
            </a:r>
          </a:p>
        </p:txBody>
      </p:sp>
      <p:sp>
        <p:nvSpPr>
          <p:cNvPr id="62467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GB" dirty="0" smtClean="0"/>
              <a:t>Proteins found in the urine are from the blood; however, urinary proteins can originate from the kidney and urinary tract and from extraneous sources such as the vagina and prostate. </a:t>
            </a:r>
          </a:p>
          <a:p>
            <a:pPr marL="0" indent="0" eaLnBrk="1" hangingPunct="1">
              <a:buNone/>
            </a:pPr>
            <a:endParaRPr lang="en-GB" dirty="0" smtClean="0"/>
          </a:p>
          <a:p>
            <a:pPr eaLnBrk="1" hangingPunct="1"/>
            <a:r>
              <a:rPr lang="en-GB" b="1" dirty="0" smtClean="0"/>
              <a:t>Plasma proteins appear in the urine because they have passed through the renal glomerulus and have not been reabsorbed by the renal tubules</a:t>
            </a:r>
          </a:p>
          <a:p>
            <a:pPr marL="0" indent="0" eaLnBrk="1" hangingPunct="1">
              <a:buNone/>
            </a:pPr>
            <a:endParaRPr lang="en-GB" b="1" dirty="0" smtClean="0"/>
          </a:p>
          <a:p>
            <a:pPr eaLnBrk="1" hangingPunct="1"/>
            <a:r>
              <a:rPr lang="en-GB" dirty="0" smtClean="0"/>
              <a:t>Urinary proteins serve as important marker for the assessment of kidney injury.</a:t>
            </a:r>
          </a:p>
          <a:p>
            <a:pPr eaLnBrk="1" hangingPunct="1"/>
            <a:endParaRPr lang="en-GB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Title 1"/>
          <p:cNvSpPr>
            <a:spLocks noGrp="1"/>
          </p:cNvSpPr>
          <p:nvPr>
            <p:ph type="title"/>
          </p:nvPr>
        </p:nvSpPr>
        <p:spPr>
          <a:xfrm>
            <a:off x="457200" y="404813"/>
            <a:ext cx="8229600" cy="936625"/>
          </a:xfrm>
        </p:spPr>
        <p:txBody>
          <a:bodyPr/>
          <a:lstStyle/>
          <a:p>
            <a:pPr eaLnBrk="1" hangingPunct="1"/>
            <a:r>
              <a:rPr lang="en-GB" b="1" smtClean="0"/>
              <a:t>Protein in other body fluids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96753"/>
            <a:ext cx="8229600" cy="5400898"/>
          </a:xfrm>
        </p:spPr>
        <p:txBody>
          <a:bodyPr>
            <a:noAutofit/>
          </a:bodyPr>
          <a:lstStyle/>
          <a:p>
            <a:pPr algn="just" eaLnBrk="1" hangingPunct="1">
              <a:defRPr/>
            </a:pPr>
            <a:r>
              <a:rPr lang="en-GB" sz="2400" dirty="0" smtClean="0"/>
              <a:t>Amniotic fluid is analysed for AFP and other analytes in antenatal screening for fetal defects</a:t>
            </a:r>
          </a:p>
          <a:p>
            <a:pPr algn="just" eaLnBrk="1" hangingPunct="1">
              <a:defRPr/>
            </a:pPr>
            <a:r>
              <a:rPr lang="en-GB" sz="2400" dirty="0" smtClean="0"/>
              <a:t>Saliva is tested for secretory IgA for evaluation of possible immunological deficiency</a:t>
            </a:r>
          </a:p>
          <a:p>
            <a:pPr algn="just" eaLnBrk="1" hangingPunct="1">
              <a:defRPr/>
            </a:pPr>
            <a:r>
              <a:rPr lang="en-GB" sz="2400" dirty="0" smtClean="0"/>
              <a:t>Faeces are assayed for AAT in the diagnosis of gastrointestinal protein loss</a:t>
            </a:r>
          </a:p>
          <a:p>
            <a:pPr algn="just" eaLnBrk="1" hangingPunct="1">
              <a:defRPr/>
            </a:pPr>
            <a:r>
              <a:rPr lang="en-GB" sz="2400" dirty="0" smtClean="0"/>
              <a:t>Pathological accumulation of fluid in the peritoneal and pleural cavities vary in protein contents</a:t>
            </a:r>
          </a:p>
          <a:p>
            <a:pPr algn="just" eaLnBrk="1" hangingPunct="1">
              <a:buFont typeface="Wingdings 2" pitchFamily="18" charset="2"/>
              <a:buNone/>
              <a:defRPr/>
            </a:pPr>
            <a:r>
              <a:rPr lang="en-GB" sz="2400" dirty="0" smtClean="0"/>
              <a:t> 1. Ultrafiltrate with low protein concentration of less than 3g/dl </a:t>
            </a:r>
            <a:r>
              <a:rPr lang="en-GB" sz="2400" dirty="0" smtClean="0">
                <a:solidFill>
                  <a:srgbClr val="C00000"/>
                </a:solidFill>
              </a:rPr>
              <a:t>(</a:t>
            </a:r>
            <a:r>
              <a:rPr lang="en-GB" sz="2400" dirty="0" err="1" smtClean="0">
                <a:solidFill>
                  <a:srgbClr val="C00000"/>
                </a:solidFill>
              </a:rPr>
              <a:t>Transudates</a:t>
            </a:r>
            <a:r>
              <a:rPr lang="en-GB" sz="2400" dirty="0" smtClean="0">
                <a:solidFill>
                  <a:srgbClr val="C00000"/>
                </a:solidFill>
              </a:rPr>
              <a:t>)</a:t>
            </a:r>
          </a:p>
          <a:p>
            <a:pPr algn="just" eaLnBrk="1" hangingPunct="1">
              <a:buFont typeface="Wingdings 2" pitchFamily="18" charset="2"/>
              <a:buNone/>
              <a:defRPr/>
            </a:pPr>
            <a:r>
              <a:rPr lang="en-GB" sz="2400" dirty="0" smtClean="0"/>
              <a:t> 2. Serous fluid with high protein concentration of more than 3g/dl </a:t>
            </a:r>
            <a:r>
              <a:rPr lang="en-GB" sz="2400" dirty="0" smtClean="0">
                <a:solidFill>
                  <a:srgbClr val="C00000"/>
                </a:solidFill>
              </a:rPr>
              <a:t>(Exudates)</a:t>
            </a:r>
          </a:p>
          <a:p>
            <a:pPr algn="just" eaLnBrk="1" hangingPunct="1">
              <a:defRPr/>
            </a:pPr>
            <a:r>
              <a:rPr lang="en-GB" sz="2000" b="1" dirty="0" err="1" smtClean="0"/>
              <a:t>Transudates</a:t>
            </a:r>
            <a:r>
              <a:rPr lang="en-GB" sz="2000" b="1" dirty="0" smtClean="0"/>
              <a:t>  reflect change in permeability of filtering membranes while exudates result from infection or malignancy</a:t>
            </a:r>
            <a:endParaRPr lang="en-GB" sz="20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b="1" smtClean="0"/>
              <a:t>Abnormal proteins</a:t>
            </a:r>
          </a:p>
        </p:txBody>
      </p:sp>
      <p:sp>
        <p:nvSpPr>
          <p:cNvPr id="68611" name="Content Placeholder 2"/>
          <p:cNvSpPr>
            <a:spLocks noGrp="1"/>
          </p:cNvSpPr>
          <p:nvPr>
            <p:ph idx="1"/>
          </p:nvPr>
        </p:nvSpPr>
        <p:spPr>
          <a:xfrm>
            <a:off x="1435608" y="1196752"/>
            <a:ext cx="7498080" cy="5661248"/>
          </a:xfrm>
        </p:spPr>
        <p:txBody>
          <a:bodyPr>
            <a:normAutofit/>
          </a:bodyPr>
          <a:lstStyle/>
          <a:p>
            <a:pPr eaLnBrk="1" hangingPunct="1"/>
            <a:r>
              <a:rPr lang="en-GB" sz="2800" dirty="0" err="1" smtClean="0">
                <a:solidFill>
                  <a:srgbClr val="C00000"/>
                </a:solidFill>
              </a:rPr>
              <a:t>Bence</a:t>
            </a:r>
            <a:r>
              <a:rPr lang="en-GB" sz="2800" dirty="0" smtClean="0">
                <a:solidFill>
                  <a:srgbClr val="C00000"/>
                </a:solidFill>
              </a:rPr>
              <a:t> – </a:t>
            </a:r>
            <a:r>
              <a:rPr lang="en-GB" sz="2800" dirty="0" err="1" smtClean="0">
                <a:solidFill>
                  <a:srgbClr val="C00000"/>
                </a:solidFill>
              </a:rPr>
              <a:t>Jone’s</a:t>
            </a:r>
            <a:r>
              <a:rPr lang="en-GB" sz="2800" dirty="0" smtClean="0">
                <a:solidFill>
                  <a:srgbClr val="C00000"/>
                </a:solidFill>
              </a:rPr>
              <a:t> proteins</a:t>
            </a:r>
          </a:p>
          <a:p>
            <a:pPr eaLnBrk="1" hangingPunct="1"/>
            <a:r>
              <a:rPr lang="en-GB" sz="2800" dirty="0" smtClean="0"/>
              <a:t>Present in the urine of a patient suffering from multiple myeloma (50% of patients)</a:t>
            </a:r>
          </a:p>
          <a:p>
            <a:pPr eaLnBrk="1" hangingPunct="1">
              <a:buNone/>
            </a:pPr>
            <a:endParaRPr lang="en-GB" sz="2800" dirty="0" smtClean="0"/>
          </a:p>
          <a:p>
            <a:pPr eaLnBrk="1" hangingPunct="1"/>
            <a:r>
              <a:rPr lang="en-GB" sz="2800" dirty="0" smtClean="0"/>
              <a:t>Molecular  weight 45,000</a:t>
            </a:r>
          </a:p>
          <a:p>
            <a:endParaRPr lang="en-GB" sz="2800" dirty="0" smtClean="0"/>
          </a:p>
          <a:p>
            <a:r>
              <a:rPr lang="en-US" sz="2800" dirty="0" err="1" smtClean="0"/>
              <a:t>Bence</a:t>
            </a:r>
            <a:r>
              <a:rPr lang="en-US" sz="2800" dirty="0" smtClean="0"/>
              <a:t> Jones proteins have the remarkable characteristic of precipitating on heating urine from 45</a:t>
            </a:r>
            <a:r>
              <a:rPr lang="en-US" sz="2800" baseline="30000" dirty="0" smtClean="0"/>
              <a:t>0</a:t>
            </a:r>
            <a:r>
              <a:rPr lang="en-US" sz="2800" dirty="0" smtClean="0"/>
              <a:t> – 60</a:t>
            </a:r>
            <a:r>
              <a:rPr lang="en-US" sz="2800" baseline="30000" dirty="0" smtClean="0"/>
              <a:t>0</a:t>
            </a:r>
            <a:r>
              <a:rPr lang="en-US" sz="2800" dirty="0" smtClean="0"/>
              <a:t> C and </a:t>
            </a:r>
            <a:r>
              <a:rPr lang="en-US" sz="2800" dirty="0" err="1" smtClean="0"/>
              <a:t>redissolve</a:t>
            </a:r>
            <a:r>
              <a:rPr lang="en-US" sz="2800" dirty="0" smtClean="0"/>
              <a:t> when the heating is continued above 80</a:t>
            </a:r>
            <a:r>
              <a:rPr lang="en-US" sz="2800" baseline="30000" dirty="0" smtClean="0"/>
              <a:t>0</a:t>
            </a:r>
            <a:r>
              <a:rPr lang="en-US" sz="2800" dirty="0" smtClean="0"/>
              <a:t> C</a:t>
            </a:r>
            <a:endParaRPr lang="en-GB" sz="2800" dirty="0" smtClean="0"/>
          </a:p>
          <a:p>
            <a:pPr>
              <a:buNone/>
            </a:pPr>
            <a:endParaRPr lang="en-GB" dirty="0" smtClean="0"/>
          </a:p>
          <a:p>
            <a:pPr eaLnBrk="1" hangingPunct="1"/>
            <a:endParaRPr lang="en-GB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b="1" smtClean="0"/>
              <a:t>Measurement of PP</a:t>
            </a:r>
          </a:p>
        </p:txBody>
      </p:sp>
      <p:sp>
        <p:nvSpPr>
          <p:cNvPr id="921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GB" dirty="0" smtClean="0"/>
              <a:t>Electrophoreses separates the proteins into five broad fractions:</a:t>
            </a:r>
          </a:p>
          <a:p>
            <a:pPr marL="0" indent="0" eaLnBrk="1" hangingPunct="1">
              <a:buNone/>
            </a:pPr>
            <a:endParaRPr lang="en-GB" dirty="0" smtClean="0"/>
          </a:p>
          <a:p>
            <a:pPr eaLnBrk="1" hangingPunct="1"/>
            <a:r>
              <a:rPr lang="en-GB" dirty="0" smtClean="0"/>
              <a:t> Albumin, a1-globulin, a2-globulin, b-globulin &amp; g-globulin </a:t>
            </a:r>
          </a:p>
          <a:p>
            <a:pPr marL="0" indent="0" eaLnBrk="1" hangingPunct="1">
              <a:buNone/>
            </a:pPr>
            <a:endParaRPr lang="en-GB" dirty="0" smtClean="0"/>
          </a:p>
          <a:p>
            <a:pPr eaLnBrk="1" hangingPunct="1"/>
            <a:r>
              <a:rPr lang="en-GB" dirty="0" smtClean="0"/>
              <a:t>Each of the globulin fractions consists of a  mixture of several proteins </a:t>
            </a:r>
          </a:p>
          <a:p>
            <a:pPr eaLnBrk="1" hangingPunct="1"/>
            <a:endParaRPr lang="en-GB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8640"/>
            <a:ext cx="8229600" cy="5937523"/>
          </a:xfrm>
        </p:spPr>
        <p:txBody>
          <a:bodyPr>
            <a:normAutofit/>
          </a:bodyPr>
          <a:lstStyle/>
          <a:p>
            <a:endParaRPr lang="en-GB" dirty="0" smtClean="0"/>
          </a:p>
          <a:p>
            <a:endParaRPr lang="en-GB" dirty="0"/>
          </a:p>
          <a:p>
            <a:endParaRPr lang="en-GB" dirty="0" smtClean="0"/>
          </a:p>
          <a:p>
            <a:pPr>
              <a:buNone/>
            </a:pPr>
            <a:r>
              <a:rPr lang="en-GB" sz="16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End</a:t>
            </a:r>
            <a:endParaRPr lang="en-GB" sz="16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ChangeArrowheads="1"/>
          </p:cNvSpPr>
          <p:nvPr/>
        </p:nvSpPr>
        <p:spPr bwMode="auto">
          <a:xfrm>
            <a:off x="1547813" y="333375"/>
            <a:ext cx="4392612" cy="86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buClr>
                <a:srgbClr val="66FF33"/>
              </a:buClr>
              <a:buSzPct val="140000"/>
            </a:pPr>
            <a:r>
              <a:rPr lang="en-US" altLang="zh-CN" sz="3500" i="1">
                <a:solidFill>
                  <a:srgbClr val="800000"/>
                </a:solidFill>
                <a:latin typeface="Times New Roman" pitchFamily="18" charset="0"/>
              </a:rPr>
              <a:t> Separation</a:t>
            </a:r>
          </a:p>
        </p:txBody>
      </p:sp>
      <p:sp>
        <p:nvSpPr>
          <p:cNvPr id="626691" name="Rectangle 3"/>
          <p:cNvSpPr>
            <a:spLocks noChangeArrowheads="1"/>
          </p:cNvSpPr>
          <p:nvPr/>
        </p:nvSpPr>
        <p:spPr bwMode="auto">
          <a:xfrm>
            <a:off x="1403350" y="1138238"/>
            <a:ext cx="3384550" cy="579437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r>
              <a:rPr lang="en-US" altLang="zh-CN" sz="3200">
                <a:solidFill>
                  <a:schemeClr val="tx2"/>
                </a:solidFill>
                <a:latin typeface="Times New Roman" pitchFamily="18" charset="0"/>
              </a:rPr>
              <a:t>1. </a:t>
            </a:r>
            <a:r>
              <a:rPr lang="en-US" altLang="zh-CN" sz="3200" i="1">
                <a:solidFill>
                  <a:schemeClr val="tx2"/>
                </a:solidFill>
                <a:latin typeface="Times New Roman" pitchFamily="18" charset="0"/>
              </a:rPr>
              <a:t>Electrophoresis</a:t>
            </a:r>
          </a:p>
        </p:txBody>
      </p:sp>
      <p:pic>
        <p:nvPicPr>
          <p:cNvPr id="626692" name="Picture 4" descr="http://pathmicro.med.sc.edu/mayer/stru-1.jpg"/>
          <p:cNvPicPr>
            <a:picLocks noChangeAspect="1" noChangeArrowheads="1"/>
          </p:cNvPicPr>
          <p:nvPr/>
        </p:nvPicPr>
        <p:blipFill>
          <a:blip r:embed="rId2" r:link="rId3" cstate="print"/>
          <a:srcRect/>
          <a:stretch>
            <a:fillRect/>
          </a:stretch>
        </p:blipFill>
        <p:spPr bwMode="auto">
          <a:xfrm>
            <a:off x="539750" y="1773238"/>
            <a:ext cx="8077200" cy="4784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26699" name="Text Box 11"/>
          <p:cNvSpPr txBox="1">
            <a:spLocks noChangeArrowheads="1"/>
          </p:cNvSpPr>
          <p:nvPr/>
        </p:nvSpPr>
        <p:spPr bwMode="auto">
          <a:xfrm>
            <a:off x="6084888" y="4076700"/>
            <a:ext cx="2159000" cy="420688"/>
          </a:xfrm>
          <a:prstGeom prst="rect">
            <a:avLst/>
          </a:prstGeom>
          <a:solidFill>
            <a:srgbClr val="CCECFF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542925" indent="-366713">
              <a:spcBef>
                <a:spcPct val="50000"/>
              </a:spcBef>
            </a:pPr>
            <a:r>
              <a:rPr lang="en-US" altLang="zh-CN" sz="2400">
                <a:latin typeface="Constantia" pitchFamily="18" charset="0"/>
              </a:rPr>
              <a:t>A/G=1.5~2.5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66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6266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66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0"/>
                                        <p:tgtEl>
                                          <p:spTgt spid="6266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66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266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266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6691" grpId="0"/>
      <p:bldP spid="626699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Content Placeholder 2"/>
          <p:cNvSpPr>
            <a:spLocks noGrp="1"/>
          </p:cNvSpPr>
          <p:nvPr>
            <p:ph idx="1"/>
          </p:nvPr>
        </p:nvSpPr>
        <p:spPr>
          <a:xfrm>
            <a:off x="533400" y="1722438"/>
            <a:ext cx="8229600" cy="4906962"/>
          </a:xfrm>
        </p:spPr>
        <p:txBody>
          <a:bodyPr>
            <a:normAutofit/>
          </a:bodyPr>
          <a:lstStyle/>
          <a:p>
            <a:pPr eaLnBrk="1" hangingPunct="1">
              <a:buClr>
                <a:srgbClr val="969696"/>
              </a:buClr>
            </a:pPr>
            <a:r>
              <a:rPr lang="en-US" dirty="0" smtClean="0">
                <a:solidFill>
                  <a:srgbClr val="002060"/>
                </a:solidFill>
                <a:ea typeface="MS PGothic" pitchFamily="34" charset="-128"/>
              </a:rPr>
              <a:t> </a:t>
            </a:r>
            <a:r>
              <a:rPr lang="en-US" b="1" dirty="0" err="1" smtClean="0">
                <a:solidFill>
                  <a:srgbClr val="002060"/>
                </a:solidFill>
                <a:ea typeface="MS PGothic" pitchFamily="34" charset="-128"/>
              </a:rPr>
              <a:t>Prealbumin</a:t>
            </a:r>
            <a:endParaRPr lang="en-US" b="1" dirty="0" smtClean="0">
              <a:solidFill>
                <a:srgbClr val="002060"/>
              </a:solidFill>
              <a:ea typeface="MS PGothic" pitchFamily="34" charset="-128"/>
            </a:endParaRPr>
          </a:p>
          <a:p>
            <a:pPr eaLnBrk="1" hangingPunct="1">
              <a:buClr>
                <a:srgbClr val="969696"/>
              </a:buClr>
            </a:pPr>
            <a:r>
              <a:rPr lang="en-US" b="1" dirty="0" smtClean="0">
                <a:solidFill>
                  <a:srgbClr val="002060"/>
                </a:solidFill>
                <a:ea typeface="MS PGothic" pitchFamily="34" charset="-128"/>
              </a:rPr>
              <a:t>Albumin</a:t>
            </a:r>
          </a:p>
          <a:p>
            <a:pPr eaLnBrk="1" hangingPunct="1">
              <a:buClr>
                <a:srgbClr val="969696"/>
              </a:buClr>
            </a:pPr>
            <a:r>
              <a:rPr lang="el-GR" b="1" dirty="0" smtClean="0">
                <a:solidFill>
                  <a:srgbClr val="002060"/>
                </a:solidFill>
                <a:latin typeface="Times New Roman" pitchFamily="18" charset="0"/>
                <a:ea typeface="MS PGothic" pitchFamily="34" charset="-128"/>
                <a:cs typeface="Times New Roman" pitchFamily="18" charset="0"/>
              </a:rPr>
              <a:t>α</a:t>
            </a:r>
            <a:r>
              <a:rPr lang="en-US" b="1" baseline="-25000" dirty="0" smtClean="0">
                <a:solidFill>
                  <a:srgbClr val="002060"/>
                </a:solidFill>
                <a:latin typeface="Times New Roman" pitchFamily="18" charset="0"/>
                <a:ea typeface="MS PGothic" pitchFamily="34" charset="-128"/>
                <a:cs typeface="Times New Roman" pitchFamily="18" charset="0"/>
              </a:rPr>
              <a:t>1</a:t>
            </a:r>
            <a:r>
              <a:rPr lang="en-US" b="1" dirty="0" smtClean="0">
                <a:solidFill>
                  <a:srgbClr val="002060"/>
                </a:solidFill>
                <a:ea typeface="MS PGothic" pitchFamily="34" charset="-128"/>
              </a:rPr>
              <a:t>-Globulins:</a:t>
            </a:r>
          </a:p>
          <a:p>
            <a:pPr lvl="1" eaLnBrk="1" hangingPunct="1">
              <a:buClr>
                <a:srgbClr val="969696"/>
              </a:buClr>
            </a:pPr>
            <a:r>
              <a:rPr lang="en-US" b="1" dirty="0" smtClean="0">
                <a:solidFill>
                  <a:srgbClr val="C00000"/>
                </a:solidFill>
                <a:latin typeface="Symbol" pitchFamily="18" charset="2"/>
                <a:ea typeface="MS PGothic" pitchFamily="34" charset="-128"/>
              </a:rPr>
              <a:t>a</a:t>
            </a:r>
            <a:r>
              <a:rPr lang="en-US" b="1" baseline="-25000" dirty="0" smtClean="0">
                <a:solidFill>
                  <a:srgbClr val="C00000"/>
                </a:solidFill>
                <a:ea typeface="MS PGothic" pitchFamily="34" charset="-128"/>
              </a:rPr>
              <a:t>1</a:t>
            </a:r>
            <a:r>
              <a:rPr lang="en-US" b="1" dirty="0" smtClean="0">
                <a:solidFill>
                  <a:srgbClr val="C00000"/>
                </a:solidFill>
                <a:ea typeface="MS PGothic" pitchFamily="34" charset="-128"/>
              </a:rPr>
              <a:t>-Antitrypsin, </a:t>
            </a:r>
            <a:r>
              <a:rPr lang="el-GR" b="1" dirty="0" smtClean="0">
                <a:solidFill>
                  <a:srgbClr val="C00000"/>
                </a:solidFill>
                <a:latin typeface="Times New Roman" pitchFamily="18" charset="0"/>
                <a:ea typeface="MS PGothic" pitchFamily="34" charset="-128"/>
              </a:rPr>
              <a:t>α</a:t>
            </a:r>
            <a:r>
              <a:rPr lang="en-US" b="1" dirty="0" smtClean="0">
                <a:solidFill>
                  <a:srgbClr val="C00000"/>
                </a:solidFill>
                <a:latin typeface="Times New Roman" pitchFamily="18" charset="0"/>
                <a:ea typeface="MS PGothic" pitchFamily="34" charset="-128"/>
              </a:rPr>
              <a:t>-</a:t>
            </a:r>
            <a:r>
              <a:rPr lang="en-US" b="1" dirty="0" smtClean="0">
                <a:solidFill>
                  <a:srgbClr val="C00000"/>
                </a:solidFill>
                <a:ea typeface="MS PGothic" pitchFamily="34" charset="-128"/>
              </a:rPr>
              <a:t>fetoprotein</a:t>
            </a:r>
          </a:p>
          <a:p>
            <a:pPr eaLnBrk="1" hangingPunct="1">
              <a:buClr>
                <a:srgbClr val="969696"/>
              </a:buClr>
            </a:pPr>
            <a:r>
              <a:rPr lang="el-GR" b="1" dirty="0" smtClean="0">
                <a:solidFill>
                  <a:srgbClr val="002060"/>
                </a:solidFill>
                <a:latin typeface="Times New Roman" pitchFamily="18" charset="0"/>
                <a:ea typeface="MS PGothic" pitchFamily="34" charset="-128"/>
              </a:rPr>
              <a:t>α</a:t>
            </a:r>
            <a:r>
              <a:rPr lang="en-US" b="1" baseline="-25000" dirty="0" smtClean="0">
                <a:solidFill>
                  <a:srgbClr val="002060"/>
                </a:solidFill>
                <a:latin typeface="Times New Roman" pitchFamily="18" charset="0"/>
                <a:ea typeface="MS PGothic" pitchFamily="34" charset="-128"/>
              </a:rPr>
              <a:t>2</a:t>
            </a:r>
            <a:r>
              <a:rPr lang="en-US" b="1" dirty="0" smtClean="0">
                <a:solidFill>
                  <a:srgbClr val="002060"/>
                </a:solidFill>
                <a:ea typeface="MS PGothic" pitchFamily="34" charset="-128"/>
              </a:rPr>
              <a:t>-Globulins: </a:t>
            </a:r>
          </a:p>
          <a:p>
            <a:pPr lvl="1" eaLnBrk="1" hangingPunct="1">
              <a:buClr>
                <a:srgbClr val="969696"/>
              </a:buClr>
            </a:pPr>
            <a:r>
              <a:rPr lang="en-US" b="1" dirty="0" err="1" smtClean="0">
                <a:solidFill>
                  <a:srgbClr val="C00000"/>
                </a:solidFill>
                <a:ea typeface="MS PGothic" pitchFamily="34" charset="-128"/>
              </a:rPr>
              <a:t>Ceruloplasmin</a:t>
            </a:r>
            <a:r>
              <a:rPr lang="en-US" b="1" dirty="0" smtClean="0">
                <a:solidFill>
                  <a:srgbClr val="C00000"/>
                </a:solidFill>
                <a:ea typeface="MS PGothic" pitchFamily="34" charset="-128"/>
              </a:rPr>
              <a:t>, </a:t>
            </a:r>
            <a:r>
              <a:rPr lang="en-US" b="1" dirty="0" err="1" smtClean="0">
                <a:solidFill>
                  <a:srgbClr val="C00000"/>
                </a:solidFill>
                <a:ea typeface="MS PGothic" pitchFamily="34" charset="-128"/>
              </a:rPr>
              <a:t>haptoglobin</a:t>
            </a:r>
            <a:endParaRPr lang="en-US" b="1" dirty="0" smtClean="0">
              <a:solidFill>
                <a:srgbClr val="C00000"/>
              </a:solidFill>
              <a:ea typeface="MS PGothic" pitchFamily="34" charset="-128"/>
            </a:endParaRPr>
          </a:p>
          <a:p>
            <a:pPr eaLnBrk="1" hangingPunct="1">
              <a:buClr>
                <a:srgbClr val="969696"/>
              </a:buClr>
            </a:pPr>
            <a:r>
              <a:rPr lang="el-GR" b="1" dirty="0" smtClean="0">
                <a:solidFill>
                  <a:srgbClr val="002060"/>
                </a:solidFill>
                <a:ea typeface="MS PGothic" pitchFamily="34" charset="-128"/>
              </a:rPr>
              <a:t>β</a:t>
            </a:r>
            <a:r>
              <a:rPr lang="en-US" b="1" dirty="0" smtClean="0">
                <a:solidFill>
                  <a:srgbClr val="002060"/>
                </a:solidFill>
                <a:ea typeface="MS PGothic" pitchFamily="34" charset="-128"/>
              </a:rPr>
              <a:t>-Globulins:</a:t>
            </a:r>
          </a:p>
          <a:p>
            <a:pPr lvl="1" eaLnBrk="1" hangingPunct="1">
              <a:buClr>
                <a:srgbClr val="969696"/>
              </a:buClr>
            </a:pPr>
            <a:r>
              <a:rPr lang="en-US" b="1" dirty="0" smtClean="0">
                <a:solidFill>
                  <a:srgbClr val="C00000"/>
                </a:solidFill>
                <a:ea typeface="MS PGothic" pitchFamily="34" charset="-128"/>
              </a:rPr>
              <a:t>CRP, </a:t>
            </a:r>
            <a:r>
              <a:rPr lang="en-US" b="1" dirty="0" err="1" smtClean="0">
                <a:solidFill>
                  <a:srgbClr val="C00000"/>
                </a:solidFill>
                <a:ea typeface="MS PGothic" pitchFamily="34" charset="-128"/>
              </a:rPr>
              <a:t>transferrin</a:t>
            </a:r>
            <a:r>
              <a:rPr lang="en-US" b="1" dirty="0" smtClean="0">
                <a:solidFill>
                  <a:srgbClr val="C00000"/>
                </a:solidFill>
                <a:ea typeface="MS PGothic" pitchFamily="34" charset="-128"/>
              </a:rPr>
              <a:t>, </a:t>
            </a:r>
            <a:r>
              <a:rPr lang="el-GR" b="1" dirty="0" smtClean="0">
                <a:solidFill>
                  <a:srgbClr val="C00000"/>
                </a:solidFill>
                <a:ea typeface="MS PGothic" pitchFamily="34" charset="-128"/>
              </a:rPr>
              <a:t>β</a:t>
            </a:r>
            <a:r>
              <a:rPr lang="en-US" b="1" dirty="0" smtClean="0">
                <a:solidFill>
                  <a:srgbClr val="C00000"/>
                </a:solidFill>
                <a:ea typeface="MS PGothic" pitchFamily="34" charset="-128"/>
              </a:rPr>
              <a:t>2-microglobulin</a:t>
            </a:r>
          </a:p>
          <a:p>
            <a:pPr eaLnBrk="1" hangingPunct="1">
              <a:buClr>
                <a:srgbClr val="969696"/>
              </a:buClr>
            </a:pPr>
            <a:r>
              <a:rPr lang="el-GR" b="1" dirty="0" smtClean="0">
                <a:solidFill>
                  <a:srgbClr val="002060"/>
                </a:solidFill>
                <a:ea typeface="MS PGothic" pitchFamily="34" charset="-128"/>
              </a:rPr>
              <a:t>γ</a:t>
            </a:r>
            <a:r>
              <a:rPr lang="en-US" b="1" dirty="0" smtClean="0">
                <a:solidFill>
                  <a:srgbClr val="002060"/>
                </a:solidFill>
                <a:ea typeface="MS PGothic" pitchFamily="34" charset="-128"/>
              </a:rPr>
              <a:t>- Globulins</a:t>
            </a:r>
          </a:p>
          <a:p>
            <a:pPr eaLnBrk="1" hangingPunct="1">
              <a:buClr>
                <a:srgbClr val="969696"/>
              </a:buClr>
            </a:pPr>
            <a:r>
              <a:rPr lang="en-US" b="1" dirty="0" smtClean="0">
                <a:solidFill>
                  <a:srgbClr val="002060"/>
                </a:solidFill>
                <a:ea typeface="MS PGothic" pitchFamily="34" charset="-128"/>
              </a:rPr>
              <a:t>Fibrinogen</a:t>
            </a:r>
            <a:endParaRPr lang="en-US" dirty="0" smtClean="0">
              <a:solidFill>
                <a:srgbClr val="002060"/>
              </a:solidFill>
              <a:ea typeface="MS PGothic" pitchFamily="34" charset="-128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295400" y="838200"/>
            <a:ext cx="6389688" cy="70802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74320" indent="-274320" fontAlgn="auto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defRPr/>
            </a:pPr>
            <a:r>
              <a:rPr lang="en-US" sz="4000" b="1" dirty="0">
                <a:solidFill>
                  <a:srgbClr val="3C15AB"/>
                </a:solidFill>
                <a:latin typeface="Arial" charset="0"/>
                <a:cs typeface="Arial" charset="0"/>
              </a:rPr>
              <a:t>Types of Plasma Proteins</a:t>
            </a:r>
            <a:endParaRPr lang="en-US" sz="4000" dirty="0">
              <a:solidFill>
                <a:srgbClr val="3C15AB"/>
              </a:solidFill>
              <a:latin typeface="Arial" charset="0"/>
              <a:cs typeface="Arial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04813"/>
            <a:ext cx="8229600" cy="792162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GB" b="1" dirty="0" smtClean="0"/>
              <a:t>Metabolism of Plasma Proteins</a:t>
            </a:r>
            <a:endParaRPr lang="en-GB" b="1" dirty="0"/>
          </a:p>
        </p:txBody>
      </p:sp>
      <p:sp>
        <p:nvSpPr>
          <p:cNvPr id="12291" name="Content Placeholder 2"/>
          <p:cNvSpPr>
            <a:spLocks noGrp="1"/>
          </p:cNvSpPr>
          <p:nvPr>
            <p:ph idx="1"/>
          </p:nvPr>
        </p:nvSpPr>
        <p:spPr>
          <a:xfrm>
            <a:off x="457200" y="1412875"/>
            <a:ext cx="8229600" cy="5184775"/>
          </a:xfrm>
        </p:spPr>
        <p:txBody>
          <a:bodyPr>
            <a:normAutofit/>
          </a:bodyPr>
          <a:lstStyle/>
          <a:p>
            <a:pPr eaLnBrk="1" hangingPunct="1"/>
            <a:r>
              <a:rPr lang="en-GB" smtClean="0"/>
              <a:t>The concentration of plasma proteins  (PP) is determined by 3 main factors:</a:t>
            </a:r>
          </a:p>
          <a:p>
            <a:pPr eaLnBrk="1" hangingPunct="1"/>
            <a:r>
              <a:rPr lang="en-GB" smtClean="0">
                <a:solidFill>
                  <a:srgbClr val="C00000"/>
                </a:solidFill>
              </a:rPr>
              <a:t>Rate of synthesis</a:t>
            </a:r>
          </a:p>
          <a:p>
            <a:pPr eaLnBrk="1" hangingPunct="1"/>
            <a:r>
              <a:rPr lang="en-GB" smtClean="0">
                <a:solidFill>
                  <a:srgbClr val="C00000"/>
                </a:solidFill>
              </a:rPr>
              <a:t>Distribution</a:t>
            </a:r>
          </a:p>
          <a:p>
            <a:pPr eaLnBrk="1" hangingPunct="1"/>
            <a:r>
              <a:rPr lang="en-GB" smtClean="0">
                <a:solidFill>
                  <a:srgbClr val="C00000"/>
                </a:solidFill>
              </a:rPr>
              <a:t>Rate of catabolism</a:t>
            </a:r>
          </a:p>
          <a:p>
            <a:pPr eaLnBrk="1" hangingPunct="1"/>
            <a:r>
              <a:rPr lang="en-GB" b="1" smtClean="0"/>
              <a:t>A) Synthesis:</a:t>
            </a:r>
          </a:p>
          <a:p>
            <a:pPr eaLnBrk="1" hangingPunct="1"/>
            <a:r>
              <a:rPr lang="en-GB" smtClean="0"/>
              <a:t>Most plasma proteins are synthesized in the </a:t>
            </a:r>
            <a:r>
              <a:rPr lang="en-GB" smtClean="0">
                <a:solidFill>
                  <a:srgbClr val="C00000"/>
                </a:solidFill>
              </a:rPr>
              <a:t>liver</a:t>
            </a:r>
            <a:r>
              <a:rPr lang="en-GB" smtClean="0"/>
              <a:t>, although some of them are produced  in other sites e.g.  Immunoglobulins  by lymphocytes.</a:t>
            </a:r>
          </a:p>
          <a:p>
            <a:pPr eaLnBrk="1" hangingPunct="1"/>
            <a:endParaRPr lang="en-GB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ST_ACTIVE_THIS_SESSION" val="NO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21345</TotalTime>
  <Words>3103</Words>
  <Application>Microsoft Office PowerPoint</Application>
  <PresentationFormat>On-screen Show (4:3)</PresentationFormat>
  <Paragraphs>434</Paragraphs>
  <Slides>60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17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60</vt:i4>
      </vt:variant>
    </vt:vector>
  </HeadingPairs>
  <TitlesOfParts>
    <vt:vector size="78" baseType="lpstr">
      <vt:lpstr>MS PGothic</vt:lpstr>
      <vt:lpstr>宋体</vt:lpstr>
      <vt:lpstr>宋体</vt:lpstr>
      <vt:lpstr>Arial</vt:lpstr>
      <vt:lpstr>Arial Black</vt:lpstr>
      <vt:lpstr>Calibri</vt:lpstr>
      <vt:lpstr>Calibri Light</vt:lpstr>
      <vt:lpstr>Constantia</vt:lpstr>
      <vt:lpstr>等线</vt:lpstr>
      <vt:lpstr>等线 Light</vt:lpstr>
      <vt:lpstr>Gill Sans MT</vt:lpstr>
      <vt:lpstr>Helvetica</vt:lpstr>
      <vt:lpstr>隶书</vt:lpstr>
      <vt:lpstr>Symbol</vt:lpstr>
      <vt:lpstr>Times New Roman</vt:lpstr>
      <vt:lpstr>Wingdings</vt:lpstr>
      <vt:lpstr>Wingdings 2</vt:lpstr>
      <vt:lpstr>Office Theme</vt:lpstr>
      <vt:lpstr>Plasma Proteins in Clinical Medicine</vt:lpstr>
      <vt:lpstr>Lecture objectives</vt:lpstr>
      <vt:lpstr>PowerPoint Presentation</vt:lpstr>
      <vt:lpstr>Measurements of proteins</vt:lpstr>
      <vt:lpstr>Measurement of Plasma Proteins</vt:lpstr>
      <vt:lpstr>Measurement of PP</vt:lpstr>
      <vt:lpstr>PowerPoint Presentation</vt:lpstr>
      <vt:lpstr>PowerPoint Presentation</vt:lpstr>
      <vt:lpstr>Metabolism of Plasma Proteins</vt:lpstr>
      <vt:lpstr>Metabolism of Plasma Proteins</vt:lpstr>
      <vt:lpstr>Albumin</vt:lpstr>
      <vt:lpstr>Functions of Albumin</vt:lpstr>
      <vt:lpstr>2. Maintainance of osmotic pressure</vt:lpstr>
      <vt:lpstr>PowerPoint Presentation</vt:lpstr>
      <vt:lpstr>Functions of Albumin</vt:lpstr>
      <vt:lpstr>Hypoalbuminemia</vt:lpstr>
      <vt:lpstr>Hypoalbuminemia </vt:lpstr>
      <vt:lpstr>Inherited abnormalities of albumin</vt:lpstr>
      <vt:lpstr>Hyperalbuminemia</vt:lpstr>
      <vt:lpstr>Clinical uses of albumin measurement</vt:lpstr>
      <vt:lpstr>Globulin</vt:lpstr>
      <vt:lpstr>Synthesis of Globulins </vt:lpstr>
      <vt:lpstr>α1-Antitrypsin</vt:lpstr>
      <vt:lpstr>α1-Antitrypsin</vt:lpstr>
      <vt:lpstr>Clinical consequences of α1-antitrypsin deficiency</vt:lpstr>
      <vt:lpstr> α1-antitrypsin deficiency</vt:lpstr>
      <vt:lpstr>PowerPoint Presentation</vt:lpstr>
      <vt:lpstr>Variants of α1-antitrypsin </vt:lpstr>
      <vt:lpstr>α-fetoprotein (AFP)</vt:lpstr>
      <vt:lpstr>AFP</vt:lpstr>
      <vt:lpstr>Caeruloplasmin </vt:lpstr>
      <vt:lpstr>Caeruloplasmin deficiency</vt:lpstr>
      <vt:lpstr>Haptoglobin</vt:lpstr>
      <vt:lpstr>Haptoglobin</vt:lpstr>
      <vt:lpstr>C-Reactive Protein</vt:lpstr>
      <vt:lpstr>β2-microglobulin</vt:lpstr>
      <vt:lpstr>Transferrin</vt:lpstr>
      <vt:lpstr>Clinical Significance</vt:lpstr>
      <vt:lpstr>Fibrinogen</vt:lpstr>
      <vt:lpstr>Acute Phase Proteins, APP</vt:lpstr>
      <vt:lpstr>Positive Acute Phase Proteins </vt:lpstr>
      <vt:lpstr>Acute phase reactant response</vt:lpstr>
      <vt:lpstr>PAPP</vt:lpstr>
      <vt:lpstr>Negative Acute Phase Proteins </vt:lpstr>
      <vt:lpstr>Gamma Globulins </vt:lpstr>
      <vt:lpstr> Antibody</vt:lpstr>
      <vt:lpstr>Basic Immunoglobulin Structure</vt:lpstr>
      <vt:lpstr>The Prototype Immunoglobulin Molecule</vt:lpstr>
      <vt:lpstr>Antibody</vt:lpstr>
      <vt:lpstr>Antibody</vt:lpstr>
      <vt:lpstr>Mammalian Antibody Classes</vt:lpstr>
      <vt:lpstr>Major functions of immunoglobulins</vt:lpstr>
      <vt:lpstr>Hypogammaglobulinemia</vt:lpstr>
      <vt:lpstr>Hypergammaglobulinemia </vt:lpstr>
      <vt:lpstr>Monoclonal Hypergammaglobulinemia</vt:lpstr>
      <vt:lpstr>Proteins from other body fluids</vt:lpstr>
      <vt:lpstr>Urinary Protein</vt:lpstr>
      <vt:lpstr>Protein in other body fluids</vt:lpstr>
      <vt:lpstr>Abnormal proteins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Plasma proteins &amp; their clinical use</dc:title>
  <dc:creator>user</dc:creator>
  <cp:lastModifiedBy>Windows User</cp:lastModifiedBy>
  <cp:revision>92</cp:revision>
  <dcterms:created xsi:type="dcterms:W3CDTF">2016-11-07T07:26:26Z</dcterms:created>
  <dcterms:modified xsi:type="dcterms:W3CDTF">2023-07-14T08:04:00Z</dcterms:modified>
</cp:coreProperties>
</file>