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6" r:id="rId2"/>
    <p:sldId id="268" r:id="rId3"/>
    <p:sldId id="258" r:id="rId4"/>
    <p:sldId id="269" r:id="rId5"/>
    <p:sldId id="270" r:id="rId6"/>
    <p:sldId id="273" r:id="rId7"/>
    <p:sldId id="271" r:id="rId8"/>
    <p:sldId id="272" r:id="rId9"/>
    <p:sldId id="275" r:id="rId10"/>
    <p:sldId id="276" r:id="rId11"/>
    <p:sldId id="261" r:id="rId12"/>
    <p:sldId id="263" r:id="rId13"/>
    <p:sldId id="264" r:id="rId14"/>
    <p:sldId id="279" r:id="rId15"/>
    <p:sldId id="280" r:id="rId16"/>
    <p:sldId id="265" r:id="rId17"/>
    <p:sldId id="266" r:id="rId18"/>
    <p:sldId id="286" r:id="rId19"/>
    <p:sldId id="281" r:id="rId20"/>
    <p:sldId id="282" r:id="rId21"/>
    <p:sldId id="283" r:id="rId22"/>
    <p:sldId id="287" r:id="rId23"/>
    <p:sldId id="284" r:id="rId24"/>
    <p:sldId id="288" r:id="rId25"/>
    <p:sldId id="289" r:id="rId26"/>
    <p:sldId id="290" r:id="rId27"/>
    <p:sldId id="291" r:id="rId28"/>
    <p:sldId id="292" r:id="rId29"/>
    <p:sldId id="293" r:id="rId30"/>
    <p:sldId id="297" r:id="rId31"/>
    <p:sldId id="294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8" r:id="rId44"/>
    <p:sldId id="307" r:id="rId45"/>
    <p:sldId id="309" r:id="rId46"/>
    <p:sldId id="310" r:id="rId47"/>
    <p:sldId id="31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6FC5-129E-4642-86A3-C5707543D27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E6973-F74B-4CD9-BD40-EE72AFF9E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5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6973-F74B-4CD9-BD40-EE72AFF9E4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0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E6973-F74B-4CD9-BD40-EE72AFF9E48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5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185E-8483-4A85-856C-C7ED9A7E39A0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3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D0AD-DE3A-49EE-B268-24ED156F3B9E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0E51-6DCA-479B-A104-FE8812667F4F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4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4A1-86D9-4919-AB4C-103C84A2FF33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DBB1-FA68-4F86-91B2-BCB394825630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9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B84C-20B1-4741-9A38-EC47803CC72E}" type="datetime1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9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E299-52E7-4BE9-AA32-68DB65DCD225}" type="datetime1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247-9465-423D-9433-7F57B1CCD0D4}" type="datetime1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51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2422-C1CF-456A-8BB8-2ECE10B9A259}" type="datetime1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3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0A2B-E6F3-4715-8416-D769070375A5}" type="datetime1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9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2F3E-FA61-4DD7-9CAE-9CC8931FA3A8}" type="datetime1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1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5FEC-DE8E-4136-B885-A400CD21D100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UNZA-SOM DEPT OF PSYCHIATRY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9655-2290-46BC-AF3B-60E872A9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6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Basal Ganglia</a:t>
            </a:r>
            <a:endParaRPr lang="en-GB" sz="5400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Focus- Parkinson's Disease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MbCHB-4</a:t>
            </a:r>
          </a:p>
          <a:p>
            <a:pPr algn="r"/>
            <a:r>
              <a:rPr lang="en-GB" smtClean="0">
                <a:latin typeface="AR CENA" panose="02000000000000000000" pitchFamily="2" charset="0"/>
                <a:cs typeface="Times New Roman" panose="02020603050405020304" pitchFamily="18" charset="0"/>
              </a:rPr>
              <a:t>.</a:t>
            </a:r>
            <a:endParaRPr lang="en-GB" dirty="0" smtClean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Pathways of motor loop in the BG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pathways for the motor loop in the basal ganglia are: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pathway</a:t>
            </a:r>
          </a:p>
          <a:p>
            <a:pPr lvl="2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Excitatory-enhances movement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pathway</a:t>
            </a:r>
          </a:p>
          <a:p>
            <a:pPr lvl="2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Inhibitory-suppresses movement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balance between the two loops are not well defined but work together for movement.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 they work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simultaneously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Basal Ganglia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balance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cerebral cortex,thalamus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cerebellum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basal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ganglia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smooth,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 movement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disturbance in either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will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up as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movement disorders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activity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Tone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of Movement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type?- cerebral cortex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perform? – Basal ganglia &amp; cerebellum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 in regulation –Thalamus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functions are perceived to be coordinated through two pathways: </a:t>
            </a:r>
          </a:p>
          <a:p>
            <a:pPr lvl="1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Direct &amp; Indirect pathways</a:t>
            </a:r>
          </a:p>
          <a:p>
            <a:pPr lvl="1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&amp; Functions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Striatum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Sends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inhibitory signals to the globus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pallidus and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nigra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Substantia Nigra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Globus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Pallidus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sends inhibitory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to the thalamus and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Subthalamic nucleus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Thalamus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sends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to the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motor cortex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initiate or prevent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movement, depending 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 excited or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inhibited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Subthalamic nucleus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only part of the basal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ganglia with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excitatory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neurones.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Pathway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Pathway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A)-striatum(B)-Gpi &amp; SNr (C)-Thalamus(D)-Cortex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pathway activates cortical motor neurones → activation of spinal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neurones→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movements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pathway provides +ve feedback to the motor cortex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striatum also receives fibres from somatosensory areas</a:t>
            </a:r>
          </a:p>
          <a:p>
            <a:pPr lvl="1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Integrates sensory feedback with related muscle movements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we saying?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want to move, you send an excitatory stimulus to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striatum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increasing it’s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Striatum sends increased inhibitory signals to globus pallidus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Substantia nigra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Globus pallidus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nigra fire less messages (as they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inhibited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inhibitory messages fired to the thalamus means it is less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inhibited, therefore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sends more stimulatory signals to the motor cortex, which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turn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initiates more movement.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Pathway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7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Pathway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cortex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stimulates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striatum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Striatum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inhibits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part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globus pallidus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Globus pallidus externus (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now inhibited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therefore sends less signals to the Subthalamic nucleus.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Subthalamic nucleus (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normally inhibited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now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inhibited less.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Subthalamic nucleus neurones become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active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stimulate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of the globus pallidus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Globus pallidus internus (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normally inhibits the thalamus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now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active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inhibits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thalamus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Thalamus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sends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stimulatory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 to motor cortex, so less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muscle activation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pathway inhibits cortical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neurones→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the spinal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neurones  →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movement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pathway provides –ve feedback to the motor cortices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explore the circuits within the basal ganglia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how the basal ganglia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relate how basal ganglia functions can lead to disease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specific diseases of the basal ganglia(PD)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92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summary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pathways, indirect and direct work together to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modulate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output of 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Gpi.</a:t>
            </a:r>
          </a:p>
          <a:p>
            <a:pPr lvl="1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This output to the thalamus is inhibitory in nature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inhibition to the thalamus is what controls the level of excitatory stimulation of the premotor cortex-which then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produces movements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Substantia Nigra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pathway for the BG functioning runs from 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pas compacta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SN(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black substance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the striatum: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Nigrostraiatal pathway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neurones synapse on MSN and release Dopamine(DA)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MSNs: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expressing D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Excitated by dopamine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fibres to 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GPi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SNr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direct pathway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.Those expressing D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Inhibited by DA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fibres to 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GPe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indirect pathway &amp;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indirect pathway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2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action of the nigro-striatal pathway is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excitatory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Note: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dopamine is via </a:t>
            </a:r>
            <a:r>
              <a:rPr lang="en-GB" i="1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modulating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response of striatal cells response to other transmitters as opposed to generating its own post-synaptic potentials.</a:t>
            </a:r>
          </a:p>
          <a:p>
            <a:pPr lvl="1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Dopamine its self regulates the effects of </a:t>
            </a:r>
            <a:r>
              <a:rPr lang="en-GB" b="1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glutamate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 or </a:t>
            </a:r>
            <a:r>
              <a:rPr lang="en-GB" b="1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acetylcholine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 on the direct pathway &amp; indirect pathway with the net effect of increasing or facilitating movement within the </a:t>
            </a:r>
            <a:r>
              <a:rPr lang="en-GB" smtClean="0">
                <a:latin typeface="AR CENA" panose="02000000000000000000" pitchFamily="2" charset="0"/>
                <a:cs typeface="Times New Roman" panose="02020603050405020304" pitchFamily="18" charset="0"/>
              </a:rPr>
              <a:t>basal ganglia. </a:t>
            </a:r>
            <a:endParaRPr lang="en-GB" dirty="0" smtClean="0">
              <a:latin typeface="AR CENA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Loops within the basal Ganglia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pathways we have discussed above form what are known as  loops in the brain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architecture described is best understood within the motor system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two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well studied motor loops: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Skeletomotor loop-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controls skeletal muscles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Occulomotor loop-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controls muscles that control eye ball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region of the striatum that receives these motor loops is called 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matrix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 there are a number of other neurones within the striatum known as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striosomes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.these receive input from the limbic system</a:t>
            </a:r>
          </a:p>
          <a:p>
            <a:pPr lvl="1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Limbic system is very important for emotions &amp; motivation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also other pathways that originate within the pre-frontal cortex &amp; limbic system but goes to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striosomes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gets processed within the BG &amp; returns to the limbic system.</a:t>
            </a:r>
          </a:p>
          <a:p>
            <a:pPr lvl="1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This loop is believed to be very important for motivation &amp; emotions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not only does the basal ganglia plays an important function in motor control but processes information for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non motor loops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Non-motor loops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Dorsolateral circuit(from pre-frontal cortex→BG &amp; back)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 executive functions and planning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orbitofrontal circuit(from orbital frontal cortex within the frontal lobe)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 emotions, social responses &amp; empathy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cingulate circuit (starts in the anterior cingulate gyrus)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Procedural learning, initiating movement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 well less understood, these circuits are important to appreciate because persons who suffer from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BG diseases might demonstrate lack of ability to execute functions to express emotions as seen in Parkinson’s disease.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asal Ganglia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of movements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of corticobulbar/spinal out put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tone &amp; movement  of skeletal muscles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Influences movement of eyeball muscles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functions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 types of learning/memory- procedural, motor or habit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Emotions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Empathy, behavioural drive (poorly understood)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asal Ganglia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Parkinson’s Disease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neurodegenerative condition in which the dopamine producing cells of the SNc undergo cell death.(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remember Nigrostraiatal promotes movement)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to:</a:t>
            </a:r>
          </a:p>
          <a:p>
            <a:pPr marL="457200" lvl="1" indent="0">
              <a:buNone/>
            </a:pP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Over activity of the indirect pathway &amp; reduced activity in the direct pathway</a:t>
            </a:r>
          </a:p>
          <a:p>
            <a:pPr marL="457200" lvl="1" indent="0">
              <a:buNone/>
            </a:pP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                                          ↓</a:t>
            </a:r>
          </a:p>
          <a:p>
            <a:pPr marL="457200" lvl="1" indent="0">
              <a:buNone/>
            </a:pP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                  Increased activity of the GPi</a:t>
            </a:r>
          </a:p>
          <a:p>
            <a:pPr marL="457200" lvl="1" indent="0">
              <a:buNone/>
            </a:pP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                                          ↓</a:t>
            </a:r>
          </a:p>
          <a:p>
            <a:pPr marL="457200" lvl="1" indent="0">
              <a:buNone/>
            </a:pP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    Decreased activation of the cortical motor neurones</a:t>
            </a:r>
          </a:p>
          <a:p>
            <a:pPr marL="457200" lvl="1" indent="0">
              <a:buNone/>
            </a:pP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                                         ↓</a:t>
            </a:r>
          </a:p>
          <a:p>
            <a:pPr marL="457200" lvl="1" indent="0">
              <a:buNone/>
            </a:pP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                          Hypokinetic disorder</a:t>
            </a:r>
          </a:p>
          <a:p>
            <a:pPr marL="457200" lvl="1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of PD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symptoms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(TRAP)</a:t>
            </a:r>
          </a:p>
          <a:p>
            <a:pPr lvl="1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Tremor (resting)</a:t>
            </a: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Rigidity-cogwheel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Akinesia/bradykinesia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Posture instability</a:t>
            </a:r>
          </a:p>
          <a:p>
            <a:pPr marL="0" indent="0"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basal ganglia are a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collection of nuclei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have been grouped together on the basis of their interconnections.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nuclei that play an important role in control of movement by regulating the activity of upper motor neurones.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motor neurones run in the spinal cord &amp; connect to the neurones in the cortex.</a:t>
            </a:r>
            <a:endParaRPr lang="en-GB" dirty="0" smtClean="0">
              <a:latin typeface="AR CENA" panose="02000000000000000000" pitchFamily="2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nuclei play an important role in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regulating movement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either suppressing or initiating movement.</a:t>
            </a:r>
            <a:endParaRPr lang="en-GB" dirty="0" smtClean="0">
              <a:latin typeface="AR CENA" panose="02000000000000000000" pitchFamily="2" charset="0"/>
              <a:cs typeface="Times New Roman" panose="02020603050405020304" pitchFamily="18" charset="0"/>
            </a:endParaRPr>
          </a:p>
          <a:p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criteria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Clinical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Symptoms-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unilateral resting tremor,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Bradykinesia,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rigidity, olfactory or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odour identification deficit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up to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90%)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loflupane 1-123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cocaine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analogue,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radiopharmaceutical imaging agent that is injected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reversibly binds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human recombinant dopamine transporter protein (DaT) in the brain striata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differentiate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essential tremor and PD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Acute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levodopa or apomorphine challenge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to determine whether or not motor symptoms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improved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Improvement of symptoms is diagnostic of idiopathic PD.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This test is rarely used.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Histopathology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findings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definitive upon autopsy - presence of selectively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degenerated dopaminergic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neurons and presence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Lewy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bodies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nigra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None-Motor symptoms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Psychiatric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depression, anxiety, hallucinations, delusions, dementia, cognitive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impairment, compulsions,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impulsive behaviors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Autonomic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constipation, urinary urgency or incontinence, orthostasis, sexual dysfunction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Sleep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restless legs syndrome, sleep fragmentation, insomnia, excessive daytime somnolence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Sensory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pain, numbness, paresthesias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Speech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dysarthria,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hypophonia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Olfactory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Other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fatigue, diplopia, seborrhea, weight loss, melanoma risk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Etiology/Risk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Aging-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older than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60 years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Toxins: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Pesticides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eavy metals (Lead)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Substances- carbon monoxide poisoning, MPTP 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1-methyl-4-phenyl-1,2,5,6-tetrahydropyridine-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cocaine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Drug-induced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PD-like Symptoms</a:t>
            </a:r>
          </a:p>
          <a:p>
            <a:pPr marL="457200" lvl="1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Amoxapine</a:t>
            </a:r>
          </a:p>
          <a:p>
            <a:pPr marL="457200" lvl="1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alpha-methyldopa, reserpine</a:t>
            </a:r>
          </a:p>
          <a:p>
            <a:pPr marL="457200" lvl="1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Antiemetic's- Droperidol, Prochlorperazine,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metoclopramide</a:t>
            </a:r>
          </a:p>
          <a:p>
            <a:pPr marL="457200" lvl="1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Antipsychotics- refer to Schizophrenia Spectrum and Other Psychotic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Dopaminergic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originating in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nigra pars compacta and terminating in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caudate and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putamen (nigrostriatal pathway) are lost gradually during the course of the disease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Patients initially become symptomatic after a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70-80% cell loss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these areas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Accounts for development of rigidity and akinesia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May also contribute to cognitive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Contributing to Autonomic Dysfunction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Degeneration of the intermediolateral columns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spinal cord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Degeneration of the sympathetic and parasympathetic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ganglia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Brainstem- loss of 5-HT and NE cells contributes to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depressive symptoms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Lewy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bodies-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non-specific finding and may be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unrelated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PD process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cortex, brainstem, and basal forebrain in individuals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preclinical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advanced PD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Enclosed bodies containing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eosinophils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cytosolic proteins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lack of consensus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to when to initiate symptomatic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 most healthcare providers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beginning therapy when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experiences: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 such as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Bradykinesia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rigidity,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ymptoms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dominant body-side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Notable impact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activities of daily living (ADLs) such as work status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PD treatment Guidelines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311321"/>
              </p:ext>
            </p:extLst>
          </p:nvPr>
        </p:nvGraphicFramePr>
        <p:xfrm>
          <a:off x="838200" y="1825625"/>
          <a:ext cx="10515600" cy="4485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0763"/>
                <a:gridCol w="77348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intervention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Drugs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(NICE Guidelines)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-Line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AR CENA" panose="02000000000000000000" pitchFamily="2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en-GB" baseline="0" dirty="0" smtClean="0">
                          <a:latin typeface="AR CENA" panose="02000000000000000000" pitchFamily="2" charset="0"/>
                          <a:cs typeface="Times New Roman" panose="02020603050405020304" pitchFamily="18" charset="0"/>
                        </a:rPr>
                        <a:t> agonists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Bromocriptine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Pramipexole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Ropinirole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baseline="0" dirty="0" smtClean="0">
                          <a:latin typeface="AR CENA" panose="02000000000000000000" pitchFamily="2" charset="0"/>
                          <a:cs typeface="Times New Roman" panose="02020603050405020304" pitchFamily="18" charset="0"/>
                        </a:rPr>
                        <a:t>Levodopa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baseline="0" dirty="0" smtClean="0">
                          <a:latin typeface="AR CENA" panose="02000000000000000000" pitchFamily="2" charset="0"/>
                          <a:cs typeface="Times New Roman" panose="02020603050405020304" pitchFamily="18" charset="0"/>
                        </a:rPr>
                        <a:t>MAO-B Inhibitors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Rasagiline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selegiline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Second-Line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AR CENA" panose="02000000000000000000" pitchFamily="2" charset="0"/>
                          <a:cs typeface="Times New Roman" panose="02020603050405020304" pitchFamily="18" charset="0"/>
                        </a:rPr>
                        <a:t>Anticholinerigics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Trihexiphenidyl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Benztropine </a:t>
                      </a:r>
                    </a:p>
                    <a:p>
                      <a:pPr algn="l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Third-Line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AR CENA" panose="02000000000000000000" pitchFamily="2" charset="0"/>
                          <a:cs typeface="Times New Roman" panose="02020603050405020304" pitchFamily="18" charset="0"/>
                        </a:rPr>
                        <a:t>Amantadine</a:t>
                      </a:r>
                    </a:p>
                    <a:p>
                      <a:pPr algn="l"/>
                      <a:r>
                        <a:rPr lang="en-GB" dirty="0" smtClean="0">
                          <a:latin typeface="AR CENA" panose="02000000000000000000" pitchFamily="2" charset="0"/>
                          <a:cs typeface="Times New Roman" panose="02020603050405020304" pitchFamily="18" charset="0"/>
                        </a:rPr>
                        <a:t>Beta-adrenergic antagonists</a:t>
                      </a:r>
                      <a:endParaRPr lang="en-GB" dirty="0">
                        <a:latin typeface="AR CENA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680576"/>
              </p:ext>
            </p:extLst>
          </p:nvPr>
        </p:nvGraphicFramePr>
        <p:xfrm>
          <a:off x="838200" y="1825625"/>
          <a:ext cx="10515600" cy="3489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346"/>
                <a:gridCol w="66272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intervention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Drugs (NICE guidelines)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First-Line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 CENA" panose="02000000000000000000" pitchFamily="2" charset="0"/>
                        </a:rPr>
                        <a:t>Bromocriptine </a:t>
                      </a:r>
                    </a:p>
                    <a:p>
                      <a:pPr algn="ctr"/>
                      <a:r>
                        <a:rPr lang="en-GB" dirty="0" smtClean="0">
                          <a:latin typeface="AR CENA" panose="02000000000000000000" pitchFamily="2" charset="0"/>
                        </a:rPr>
                        <a:t>Entacapone </a:t>
                      </a:r>
                    </a:p>
                    <a:p>
                      <a:pPr algn="ctr"/>
                      <a:r>
                        <a:rPr lang="en-GB" dirty="0" smtClean="0">
                          <a:latin typeface="AR CENA" panose="02000000000000000000" pitchFamily="2" charset="0"/>
                        </a:rPr>
                        <a:t>Pramipexole</a:t>
                      </a:r>
                    </a:p>
                    <a:p>
                      <a:pPr algn="ctr"/>
                      <a:r>
                        <a:rPr lang="en-GB" dirty="0" smtClean="0">
                          <a:latin typeface="AR CENA" panose="02000000000000000000" pitchFamily="2" charset="0"/>
                        </a:rPr>
                        <a:t>Rasagiline</a:t>
                      </a:r>
                      <a:r>
                        <a:rPr lang="en-GB" baseline="0" dirty="0" smtClean="0">
                          <a:latin typeface="AR CENA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aseline="0" dirty="0" smtClean="0">
                          <a:latin typeface="AR CENA" panose="02000000000000000000" pitchFamily="2" charset="0"/>
                        </a:rPr>
                        <a:t>Ropinirole</a:t>
                      </a:r>
                    </a:p>
                    <a:p>
                      <a:pPr algn="ctr"/>
                      <a:r>
                        <a:rPr lang="en-GB" baseline="0" dirty="0" smtClean="0">
                          <a:latin typeface="AR CENA" panose="02000000000000000000" pitchFamily="2" charset="0"/>
                        </a:rPr>
                        <a:t>Selegiline </a:t>
                      </a:r>
                      <a:endParaRPr lang="en-GB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Second-Line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 CENA" panose="02000000000000000000" pitchFamily="2" charset="0"/>
                        </a:rPr>
                        <a:t>Levodopa/carbidopa</a:t>
                      </a:r>
                      <a:endParaRPr lang="en-GB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Third Line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 CENA" panose="02000000000000000000" pitchFamily="2" charset="0"/>
                        </a:rPr>
                        <a:t>Amantadine </a:t>
                      </a:r>
                    </a:p>
                    <a:p>
                      <a:pPr algn="ctr"/>
                      <a:r>
                        <a:rPr lang="en-GB" dirty="0" smtClean="0">
                          <a:latin typeface="AR CENA" panose="02000000000000000000" pitchFamily="2" charset="0"/>
                        </a:rPr>
                        <a:t>Apomorphine</a:t>
                      </a:r>
                      <a:r>
                        <a:rPr lang="en-GB" baseline="0" dirty="0" smtClean="0">
                          <a:latin typeface="AR CENA" panose="02000000000000000000" pitchFamily="2" charset="0"/>
                        </a:rPr>
                        <a:t> </a:t>
                      </a:r>
                      <a:endParaRPr lang="en-GB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Later interventions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 CENA" panose="02000000000000000000" pitchFamily="2" charset="0"/>
                        </a:rPr>
                        <a:t>Tolcapone </a:t>
                      </a:r>
                      <a:endParaRPr lang="en-GB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Anticholinerigics-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Benztropine, Trihexiphenidyl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Mechanism of action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antagonize muscarinic cholinergic receptors in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striatum</a:t>
            </a:r>
          </a:p>
          <a:p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Contraindications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avoid in elderly as well as in patients who experience cognitive or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problems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excessive sleepiness, or hallucinations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Warnings/Precautions: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Weakness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CNS effects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yperthermia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Adverse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Effects-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mouth, urinary retention, dry eyes, constipation, confusion (less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Benztropine)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 CENA" panose="02000000000000000000" pitchFamily="2" charset="0"/>
              </a:rPr>
              <a:t>Amantadine</a:t>
            </a:r>
            <a:endParaRPr lang="en-GB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Mechanism of action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on presynaptic membranes to enhance the release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inhibit its uptake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Antimuscarinic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via blocking muscarinic cholinergic receptors in the CNS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 Glutamatergic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via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competitive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antagonism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NMDA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physiological stand point we have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4 major nuclei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Striatum (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main input region to the basal Ganglia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Caudate nucleus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Putamen 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Ventral striatum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nucleus accumbens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Globus Pallidus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 nigra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compacta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reticularis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Subthalamic nucleus </a:t>
            </a:r>
          </a:p>
          <a:p>
            <a:pPr lvl="1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Carbidopa/Levodopa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204620" cy="4665662"/>
          </a:xfrm>
        </p:spPr>
        <p:txBody>
          <a:bodyPr/>
          <a:lstStyle/>
          <a:p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Mechanism of action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Levodopa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converted to DA by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dopa decarboxylase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use in striatal neurons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Carbidopa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peripheral conversion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by dopa decarboxylase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thereby reducing the levodopa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eripheral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nausea, vomiting, tachycardia)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 CENA" panose="02000000000000000000" pitchFamily="2" charset="0"/>
              </a:rPr>
              <a:t>COMT </a:t>
            </a:r>
            <a:r>
              <a:rPr lang="en-GB" dirty="0" smtClean="0">
                <a:latin typeface="AR CENA" panose="02000000000000000000" pitchFamily="2" charset="0"/>
              </a:rPr>
              <a:t>Inhibitors-Entacapone, tolcapone</a:t>
            </a:r>
            <a:endParaRPr lang="en-GB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 CENA" panose="02000000000000000000" pitchFamily="2" charset="0"/>
              </a:rPr>
              <a:t>Mechanism of action-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and reversible inhibitor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COMT 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revents peripheral conversion of levodopa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inactive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</a:t>
            </a:r>
          </a:p>
          <a:p>
            <a:pPr marL="457200" lvl="1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DA  </a:t>
            </a:r>
            <a:r>
              <a:rPr lang="en-GB" sz="3200" dirty="0">
                <a:latin typeface="AR CENA" panose="02000000000000000000" pitchFamily="2" charset="0"/>
                <a:cs typeface="Times New Roman" panose="02020603050405020304" pitchFamily="18" charset="0"/>
              </a:rPr>
              <a:t>Agonists </a:t>
            </a:r>
            <a:r>
              <a:rPr lang="en-GB" sz="3200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(Pramipexole, Ropinirole</a:t>
            </a:r>
            <a:r>
              <a:rPr lang="en-GB" sz="3200" dirty="0">
                <a:latin typeface="AR CEN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GB" sz="3200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Rotigotine</a:t>
            </a:r>
            <a:r>
              <a:rPr lang="en-GB" sz="3200" dirty="0">
                <a:latin typeface="AR CEN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GB" sz="3200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Apomorphine</a:t>
            </a:r>
            <a:r>
              <a:rPr lang="en-GB" sz="3200" dirty="0">
                <a:latin typeface="AR CENA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Mechanism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of action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unknown but may stimulate postsynaptic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caudate-putamen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 CENA" panose="02000000000000000000" pitchFamily="2" charset="0"/>
              </a:rPr>
              <a:t>MAO-B </a:t>
            </a:r>
            <a:r>
              <a:rPr lang="pt-BR" dirty="0" smtClean="0">
                <a:latin typeface="AR CENA" panose="02000000000000000000" pitchFamily="2" charset="0"/>
              </a:rPr>
              <a:t>Inhibitors-selegiline</a:t>
            </a:r>
            <a:r>
              <a:rPr lang="pt-BR" dirty="0">
                <a:latin typeface="AR CENA" panose="02000000000000000000" pitchFamily="2" charset="0"/>
              </a:rPr>
              <a:t>, safinamide, </a:t>
            </a:r>
            <a:r>
              <a:rPr lang="pt-BR" dirty="0" smtClean="0">
                <a:latin typeface="AR CENA" panose="02000000000000000000" pitchFamily="2" charset="0"/>
              </a:rPr>
              <a:t>rasagiline</a:t>
            </a:r>
            <a:endParaRPr lang="en-GB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Selegiline and rasagiline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selectively and irreversibly the degradation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DA through MAO-B inhibition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Safinamide blocks selectively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reversibly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degradation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DA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MAO-B inhibition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inhibits </a:t>
            </a:r>
            <a:r>
              <a:rPr lang="en-GB" dirty="0">
                <a:latin typeface="AR CENA" panose="02000000000000000000" pitchFamily="2" charset="0"/>
                <a:cs typeface="Times New Roman" panose="02020603050405020304" pitchFamily="18" charset="0"/>
              </a:rPr>
              <a:t>voltage-gated sodium channels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stimulates the release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glutamate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 CENA" panose="02000000000000000000" pitchFamily="2" charset="0"/>
              </a:rPr>
              <a:t>Huntington’s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hereditary disorder that usually begins at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30 to 40 years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Characterised initially by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flicking movements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individual muscle muscles and progressive distortional movement of the entire body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associated with severe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dementia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believed to be caused by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loss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cell bodies of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 GABA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secreting neurones in the caudate &amp; Putamen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 secreting neurones in many other parts of the brain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abnormal gene on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chromosome 4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has a many times repeating codon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CAG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Hemiballismus</a:t>
            </a:r>
            <a:endParaRPr lang="en-GB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Involuntary flinging motion of the extremities often involving arms &amp; legs together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reduced activity in 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Subthalamic nucleus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 CENA" panose="02000000000000000000" pitchFamily="2" charset="0"/>
              </a:rPr>
              <a:t>Athetosis</a:t>
            </a:r>
            <a:endParaRPr lang="en-GB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sinuous, writhing movement, typically of the hands and feet.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associated with damage to 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striatum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can not control the movements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latin typeface="AR CENA" panose="02000000000000000000" pitchFamily="2" charset="0"/>
              </a:rPr>
              <a:t>G</a:t>
            </a:r>
            <a:r>
              <a:rPr lang="en-GB" sz="5400" dirty="0" smtClean="0">
                <a:latin typeface="AR CENA" panose="02000000000000000000" pitchFamily="2" charset="0"/>
              </a:rPr>
              <a:t>OOD LUCK!!!!</a:t>
            </a:r>
            <a:endParaRPr lang="en-GB" sz="5400" dirty="0">
              <a:latin typeface="AR CENA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Anatomy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major sensory inputs to the basal ganglia &amp; no motor tract originate in the basal ganglia</a:t>
            </a:r>
          </a:p>
          <a:p>
            <a:pPr lvl="1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The basal ganglia influences movement by regulating the activity of the upper motor neurones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basal ganglia are subcortical components of a feed back loop.</a:t>
            </a:r>
          </a:p>
          <a:p>
            <a:pPr lvl="1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Cerebral cortex—basal ganglia –thalamus---cerebral cortex</a:t>
            </a:r>
          </a:p>
          <a:p>
            <a:pPr lvl="2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Finally signals from the cerebral cortex are sent to the alpha motor neurones in the spinal cord  to facilitate movement.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4928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‘Brake Hypothesis’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general principle with which the BG functions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BG acts like a brake (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suppresses movements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prevent unwanted movements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initiate movement,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striatum in one motor circuit decreases this inhibition focally thus ‘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releasing the brake’.</a:t>
            </a:r>
          </a:p>
          <a:p>
            <a:pPr lvl="1"/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The GPi &amp; SNr are tonically active.</a:t>
            </a:r>
            <a:endParaRPr lang="en-GB" dirty="0">
              <a:latin typeface="AR CEN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Circuits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different parts of the cerebral cortex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striatum is the input region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specifically 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Medium spiny neurones(MSN)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receives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Glutamatergic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input from the cortex.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excitatory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MSN have large dendritic trees and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as projection neurones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striatum.</a:t>
            </a:r>
          </a:p>
          <a:p>
            <a:pPr lvl="2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integrate inputs from multiple cortical neurones as well as feed back from the thalamus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striatum also receives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dopaminergic input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substantial nigra which is integrated on the MSN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put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via the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GPi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SNr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Inhibits nuclei within the brain stem &amp; thalamus (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GABAergic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tonically active (</a:t>
            </a:r>
            <a:r>
              <a:rPr lang="en-GB" dirty="0" smtClean="0">
                <a:latin typeface="AR CENA" panose="02000000000000000000" pitchFamily="2" charset="0"/>
                <a:cs typeface="Times New Roman" panose="02020603050405020304" pitchFamily="18" charset="0"/>
              </a:rPr>
              <a:t>supports the break hypothesis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thalamus returns to the cerebral cortex to close the loop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UNZA-SOM DEPT OF PSYCHIATRY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1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2477</Words>
  <Application>Microsoft Office PowerPoint</Application>
  <PresentationFormat>Widescreen</PresentationFormat>
  <Paragraphs>328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 CENA</vt:lpstr>
      <vt:lpstr>Arial</vt:lpstr>
      <vt:lpstr>Calibri</vt:lpstr>
      <vt:lpstr>Calibri Light</vt:lpstr>
      <vt:lpstr>Times New Roman</vt:lpstr>
      <vt:lpstr>Office Theme</vt:lpstr>
      <vt:lpstr>Basal Ganglia</vt:lpstr>
      <vt:lpstr>Objectives </vt:lpstr>
      <vt:lpstr>Introduction </vt:lpstr>
      <vt:lpstr>PowerPoint Presentation</vt:lpstr>
      <vt:lpstr>Functional Anatomy</vt:lpstr>
      <vt:lpstr>PowerPoint Presentation</vt:lpstr>
      <vt:lpstr>The ‘Brake Hypothesis’</vt:lpstr>
      <vt:lpstr>Circuits </vt:lpstr>
      <vt:lpstr>PowerPoint Presentation</vt:lpstr>
      <vt:lpstr>Pathways of motor loop in the BG</vt:lpstr>
      <vt:lpstr>Functions of Basal Ganglia</vt:lpstr>
      <vt:lpstr>Components &amp; Functions</vt:lpstr>
      <vt:lpstr>Direct Pathway</vt:lpstr>
      <vt:lpstr>Direct Pathway (A)-striatum(B)-Gpi &amp; SNr (C)-Thalamus(D)-Cortex </vt:lpstr>
      <vt:lpstr>PowerPoint Presentation</vt:lpstr>
      <vt:lpstr>What are we saying?</vt:lpstr>
      <vt:lpstr>Indirect Pathway</vt:lpstr>
      <vt:lpstr>Indirect Pathway</vt:lpstr>
      <vt:lpstr>PowerPoint Presentation</vt:lpstr>
      <vt:lpstr>In summary</vt:lpstr>
      <vt:lpstr>The Substantia Nigra</vt:lpstr>
      <vt:lpstr>PowerPoint Presentation</vt:lpstr>
      <vt:lpstr>Loops within the basal Ganglia</vt:lpstr>
      <vt:lpstr>PowerPoint Presentation</vt:lpstr>
      <vt:lpstr>Non-motor loops</vt:lpstr>
      <vt:lpstr>PowerPoint Presentation</vt:lpstr>
      <vt:lpstr>Functions of Basal Ganglia</vt:lpstr>
      <vt:lpstr>Disorders of the Basal Ganglia Parkinson’s Disease</vt:lpstr>
      <vt:lpstr>Signs and symptoms of PD</vt:lpstr>
      <vt:lpstr>Diagnostic criteria</vt:lpstr>
      <vt:lpstr>None-Motor symptoms</vt:lpstr>
      <vt:lpstr>Etiology/Risk Factors</vt:lpstr>
      <vt:lpstr>Pathophysiology </vt:lpstr>
      <vt:lpstr>PowerPoint Presentation</vt:lpstr>
      <vt:lpstr>Treatment</vt:lpstr>
      <vt:lpstr>Early PD treatment Guidelines</vt:lpstr>
      <vt:lpstr>PowerPoint Presentation</vt:lpstr>
      <vt:lpstr>Anticholinerigics-Benztropine, Trihexiphenidyl</vt:lpstr>
      <vt:lpstr>Amantadine</vt:lpstr>
      <vt:lpstr>Carbidopa/Levodopa</vt:lpstr>
      <vt:lpstr>COMT Inhibitors-Entacapone, tolcapone</vt:lpstr>
      <vt:lpstr>MAO-B Inhibitors-selegiline, safinamide, rasagiline</vt:lpstr>
      <vt:lpstr>Huntington’s Disease</vt:lpstr>
      <vt:lpstr>PowerPoint Presentation</vt:lpstr>
      <vt:lpstr>Hemiballismus</vt:lpstr>
      <vt:lpstr>Athetosis</vt:lpstr>
      <vt:lpstr>PowerPoint Presentation</vt:lpstr>
    </vt:vector>
  </TitlesOfParts>
  <Company>University of Zambia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</dc:title>
  <dc:creator>Jordan Maliti</dc:creator>
  <cp:lastModifiedBy>Microsoft account</cp:lastModifiedBy>
  <cp:revision>127</cp:revision>
  <dcterms:created xsi:type="dcterms:W3CDTF">2019-07-03T08:34:55Z</dcterms:created>
  <dcterms:modified xsi:type="dcterms:W3CDTF">2023-11-20T10:40:48Z</dcterms:modified>
</cp:coreProperties>
</file>