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90" r:id="rId7"/>
    <p:sldId id="291" r:id="rId8"/>
    <p:sldId id="261" r:id="rId9"/>
    <p:sldId id="262" r:id="rId10"/>
    <p:sldId id="292" r:id="rId11"/>
    <p:sldId id="295" r:id="rId12"/>
    <p:sldId id="296" r:id="rId13"/>
    <p:sldId id="293" r:id="rId14"/>
    <p:sldId id="306" r:id="rId15"/>
    <p:sldId id="305" r:id="rId16"/>
    <p:sldId id="308" r:id="rId17"/>
    <p:sldId id="282" r:id="rId18"/>
    <p:sldId id="298" r:id="rId19"/>
    <p:sldId id="303" r:id="rId20"/>
    <p:sldId id="309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C9678-3F73-469A-B12B-1A2038885091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D1BE-0207-411A-9059-2FF0BDD97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2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6" name="Shape 5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139700" defTabSz="914400">
              <a:defRPr sz="1200" b="1"/>
            </a:pPr>
            <a:r>
              <a:t>First-order</a:t>
            </a:r>
            <a:r>
              <a:rPr b="0"/>
              <a:t> neurons conduct impulses from somatic receptors into the brain stem or spinal cord.</a:t>
            </a:r>
            <a:endParaRPr sz="1100"/>
          </a:p>
          <a:p>
            <a:pPr indent="139700" defTabSz="914400">
              <a:defRPr sz="1100" b="1"/>
            </a:pPr>
            <a:r>
              <a:t>Second-order neurons: </a:t>
            </a:r>
            <a:r>
              <a:rPr b="0"/>
              <a:t>interneurons that conduct impulses from the brain stem and spinal cord to the thalamus. </a:t>
            </a:r>
          </a:p>
          <a:p>
            <a:pPr indent="139700" defTabSz="914400">
              <a:defRPr sz="1100" b="1"/>
            </a:pPr>
            <a:r>
              <a:t>Third-order neurons</a:t>
            </a:r>
            <a:r>
              <a:rPr b="0"/>
              <a:t> conduct impulses from the thalamus to the area of the cerebral cortex</a:t>
            </a:r>
          </a:p>
          <a:p>
            <a:pPr marL="457200" indent="-317500" defTabSz="914400">
              <a:buClr>
                <a:srgbClr val="000000"/>
              </a:buClr>
              <a:buSzPts val="1200"/>
              <a:buFont typeface="Cambria"/>
              <a:buChar char="●"/>
              <a:defRPr sz="1200"/>
            </a:pPr>
            <a:endParaRPr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dirty="0"/>
              <a:t>Neurons in areas 3b and 1 respond primarily to cutaneous stimuli</a:t>
            </a:r>
          </a:p>
          <a:p>
            <a:pPr algn="just"/>
            <a:r>
              <a:rPr lang="en-GB" sz="1200" dirty="0"/>
              <a:t>Neurons in 3a respond mainly to stimulation of proprioceptors</a:t>
            </a:r>
          </a:p>
          <a:p>
            <a:pPr algn="just"/>
            <a:r>
              <a:rPr lang="en-GB" sz="1200" dirty="0"/>
              <a:t>Area 2 neurons process both tactile and proprioceptive stimuli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86EEF-F95F-4F7D-8741-B494E392C58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E12E-6F44-9DC3-813B-FA6104AB0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56161-3318-7A9C-7589-ED3005304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27D45-09B8-054E-9575-5ADE3C46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B81-1C42-4844-9BFF-2ACA54974E9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3F3E4-92EB-7695-6857-5158EF78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56F6-17D0-89D0-173C-2E422804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6D32-853C-440D-B5DE-C7D4387D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7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514B-E2F0-87AA-C5F4-0CFC15D9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64853-F4C4-38FC-FBAC-91911D0BB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626B9-1EF5-867D-F863-04261DC0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B81-1C42-4844-9BFF-2ACA54974E9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F4F32-902B-48EE-9FB4-CE8C3A4C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F5ADB-6F72-3BBD-4932-2910BA50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6D32-853C-440D-B5DE-C7D4387D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3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5E9CA1-0F00-FB48-7100-E35DFC942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DCE38-6764-F6E7-201C-FFF106F03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3357B-AA2C-6AF3-CC4D-47B58702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B81-1C42-4844-9BFF-2ACA54974E9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130EA-1F23-DB28-DA6F-27524FAA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28C56-46A1-00A6-3D0D-F8CAEF76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6D32-853C-440D-B5DE-C7D4387D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02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46E1-5811-54A8-7B7A-24A3886E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3653-61DE-0462-14E7-B8951E832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3738-D005-7FEA-2A82-2B3A5CC2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B81-1C42-4844-9BFF-2ACA54974E9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4435-5FB5-BE45-06B8-4D8735C1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E9D35-4BC1-42A2-0B2B-A2731260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6D32-853C-440D-B5DE-C7D4387D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7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6819-0DEE-5EE9-7A50-C6843B20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5981C-7A07-5B30-3EE8-C157A355D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6A6E8-DB9E-D225-6BEB-B7259C1E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B81-1C42-4844-9BFF-2ACA54974E9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558BE-47A1-61EC-F905-B3EAAEE5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C8F9B-5A01-9B82-E314-7BFE73A8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6D32-853C-440D-B5DE-C7D4387D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54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A8D1-AC5B-A06D-8CD6-DC8ED821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42248-14E4-995C-790C-5CD5FB8F5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F705-4411-C012-FE83-F1CCE2D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89D5E-AEFB-497B-14C2-BED92463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B81-1C42-4844-9BFF-2ACA54974E9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9909A-A1F5-8B8C-6227-C9727341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3B01B-1AE3-5E2E-901F-C9A08B55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6D32-853C-440D-B5DE-C7D4387D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4686-0208-7FF4-0866-D89166E7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88DE7-BB7F-0340-CA18-4FD76F9BE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9C2F1-C5D4-EB1F-493F-61610BF26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D123C-B89C-6B32-95B4-AD674E932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8CAD1-7B4D-0BB1-1704-B1727CDC5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A7671E-86AA-1F16-0327-A39D76E0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B81-1C42-4844-9BFF-2ACA54974E9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965C4-7620-CD58-ADC8-37D26027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F62AB-CE55-67CD-DBB9-072A6F5E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6D32-853C-440D-B5DE-C7D4387D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4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1B74-DD2E-D0C8-BAE1-CE213C2A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B6013-983A-FEFC-3391-69E5CA2D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B81-1C42-4844-9BFF-2ACA54974E9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EFE8A-2F49-73DE-A1F5-83F5E56B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4EBB3-526E-6B2A-FE66-36AFF90D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6D32-853C-440D-B5DE-C7D4387D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0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9DCD7-642C-3D18-9528-5F5A753F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B81-1C42-4844-9BFF-2ACA54974E9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E7ED1-202F-6151-5581-0A015C28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C9352-DC70-11C7-6739-D41156B0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6D32-853C-440D-B5DE-C7D4387D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7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0D19-9DB6-114B-D9F1-F44DE617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BC9A-55CC-F650-03DE-314FB1BC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51B5B-1CF8-82CF-ED4D-B9FEC4393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7F9FF-E370-B31B-D6B8-F83A527F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B81-1C42-4844-9BFF-2ACA54974E9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3F3A1-A4DB-9EB2-CBDB-2753F0CD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A8C86-5BF8-4C6D-6D7D-5C0C4EF3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6D32-853C-440D-B5DE-C7D4387D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9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2BF3-5997-5638-E3CB-3D19D8F9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48E5A9-1AD6-AB88-2A2B-7C9D92576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CB489-56AC-71C0-E29E-7B7DB9478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78659-A593-79AF-4817-605E3492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3B81-1C42-4844-9BFF-2ACA54974E9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64ACF-8AE6-463B-5C40-2A2FCE52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50BD7-8A90-566C-9DFE-C7CC31A8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A6D32-853C-440D-B5DE-C7D4387D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44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E0B9C2-23AC-B99F-8FCB-6CF230E4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DA83A-E01D-FEDA-9305-7DA9BCE07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5CC5E-6F71-D106-F1FD-69A57D224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3B81-1C42-4844-9BFF-2ACA54974E97}" type="datetimeFigureOut">
              <a:rPr lang="en-GB" smtClean="0"/>
              <a:t>16/08/2023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07A35-3062-4E49-C6BE-D86AAF8C0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A1F71-8817-5E87-690E-ED7CE14EE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6D32-853C-440D-B5DE-C7D4387D0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74E9-DC9A-365E-EE26-F850D4A5F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Somatosensory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3EAEE-E56B-D431-0067-32CE69154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Theresa Chikopela Sikazwe</a:t>
            </a:r>
          </a:p>
        </p:txBody>
      </p:sp>
    </p:spTree>
    <p:extLst>
      <p:ext uri="{BB962C8B-B14F-4D97-AF65-F5344CB8AC3E}">
        <p14:creationId xmlns:p14="http://schemas.microsoft.com/office/powerpoint/2010/main" val="170169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icture 8">
            <a:extLst>
              <a:ext uri="{FF2B5EF4-FFF2-40B4-BE49-F238E27FC236}">
                <a16:creationId xmlns:a16="http://schemas.microsoft.com/office/drawing/2014/main" id="{03CB43BE-8728-4C41-9ED1-9061489E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14">
            <a:off x="6978464" y="793544"/>
            <a:ext cx="5201896" cy="485871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B7C34-A52E-8E14-F9B2-D919682FC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1" y="299258"/>
            <a:ext cx="8429105" cy="64340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1. STIMULATION MODALITY</a:t>
            </a:r>
          </a:p>
          <a:p>
            <a:r>
              <a:rPr lang="en-US" dirty="0"/>
              <a:t>Each receptor type is most sensitive to a particular type of stimulus (modality).</a:t>
            </a:r>
          </a:p>
          <a:p>
            <a:r>
              <a:rPr lang="en-US" dirty="0"/>
              <a:t>The brain thus associates a signal coming from a specific group of receptors with a specific modality.</a:t>
            </a:r>
          </a:p>
          <a:p>
            <a:r>
              <a:rPr lang="en-US" dirty="0"/>
              <a:t>There is a direct association between a receptor and a sensation</a:t>
            </a:r>
          </a:p>
          <a:p>
            <a:r>
              <a:rPr lang="en-US" dirty="0"/>
              <a:t>These sensations follow a discrete path to the brain</a:t>
            </a:r>
          </a:p>
          <a:p>
            <a:pPr marL="0" indent="0">
              <a:buNone/>
            </a:pPr>
            <a:r>
              <a:rPr lang="en-US" b="1" dirty="0"/>
              <a:t>2. STIMULUS LOCATION</a:t>
            </a:r>
          </a:p>
          <a:p>
            <a:r>
              <a:rPr lang="en-US" dirty="0"/>
              <a:t>The site of a sensory neuron is vital to determine the location of its neural message</a:t>
            </a:r>
          </a:p>
          <a:p>
            <a:pPr lvl="1"/>
            <a:r>
              <a:rPr lang="en-US" b="1" dirty="0"/>
              <a:t>The bodily area </a:t>
            </a:r>
            <a:r>
              <a:rPr lang="en-US" dirty="0"/>
              <a:t>where a stimulus can affect a sensory receptor is called </a:t>
            </a:r>
            <a:r>
              <a:rPr lang="en-US" b="1" dirty="0"/>
              <a:t>receptive field</a:t>
            </a:r>
            <a:r>
              <a:rPr lang="en-US" dirty="0"/>
              <a:t>. </a:t>
            </a:r>
          </a:p>
          <a:p>
            <a:r>
              <a:rPr lang="en-US" dirty="0"/>
              <a:t>Areas that contain a higher number of small receptor fields can achieve better spatial resolution</a:t>
            </a:r>
          </a:p>
          <a:p>
            <a:pPr lvl="1"/>
            <a:r>
              <a:rPr lang="en-US" dirty="0"/>
              <a:t>E.g. fovea of the retina, fingertips and lips.</a:t>
            </a:r>
          </a:p>
        </p:txBody>
      </p:sp>
    </p:spTree>
    <p:extLst>
      <p:ext uri="{BB962C8B-B14F-4D97-AF65-F5344CB8AC3E}">
        <p14:creationId xmlns:p14="http://schemas.microsoft.com/office/powerpoint/2010/main" val="311904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B241-45C5-E6E9-7A64-72C24F88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3" y="415636"/>
            <a:ext cx="11272057" cy="6077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 STIMULUS INTENSITY</a:t>
            </a:r>
          </a:p>
          <a:p>
            <a:r>
              <a:rPr lang="en-US" dirty="0"/>
              <a:t>Coded by number of receptors activated (population coding) – the more the receptors, the more intense</a:t>
            </a:r>
          </a:p>
          <a:p>
            <a:r>
              <a:rPr lang="en-US" dirty="0"/>
              <a:t>Takes into consideration the frequency of action potentials (frequency coding) – the more the stimulation, the more intense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b="1" dirty="0"/>
              <a:t>4. STIMULUS DURATION</a:t>
            </a:r>
          </a:p>
          <a:p>
            <a:r>
              <a:rPr lang="en-US" dirty="0"/>
              <a:t>if a stimulus is prolonged, firing of the neuron gets slower over time (Sensory adaptation)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09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AD4C-76D9-1FEA-A139-CED55DAD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78FB-E7DA-D62B-F04D-94A4C3257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Sensory Adaptation v Habituation - YouTube">
            <a:extLst>
              <a:ext uri="{FF2B5EF4-FFF2-40B4-BE49-F238E27FC236}">
                <a16:creationId xmlns:a16="http://schemas.microsoft.com/office/drawing/2014/main" id="{593CD558-8C19-B1E5-05DC-65AB47A6B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0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AA1D-1687-D46A-BFAA-2335F198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616FB-69E8-C235-0E6D-91C03DA9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BD68BF-8AAB-3E8B-DA01-3F922AF98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3" t="21333" r="41098" b="66303"/>
          <a:stretch/>
        </p:blipFill>
        <p:spPr bwMode="auto">
          <a:xfrm>
            <a:off x="0" y="28720"/>
            <a:ext cx="12192000" cy="68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4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F6FF-A606-C088-8427-920DABA0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pPr algn="ctr"/>
            <a:r>
              <a:rPr lang="en-GB" b="1" dirty="0"/>
              <a:t>The anatomists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BC963-3686-D07D-187F-348A01C87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3" y="1280160"/>
            <a:ext cx="11909367" cy="54365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the receptors, there are specific pathways that are followed to reach the CNS</a:t>
            </a:r>
          </a:p>
          <a:p>
            <a:pPr lvl="1"/>
            <a:r>
              <a:rPr lang="en-US" dirty="0"/>
              <a:t>While some end in the spinal cord as reflexes, some are consciously perceived by moving up to the higher brain </a:t>
            </a:r>
            <a:r>
              <a:rPr lang="en-US" dirty="0" err="1"/>
              <a:t>centres</a:t>
            </a:r>
            <a:r>
              <a:rPr lang="en-US" dirty="0"/>
              <a:t> in specific pathways</a:t>
            </a:r>
          </a:p>
          <a:p>
            <a:r>
              <a:rPr lang="en-US" dirty="0"/>
              <a:t>The spinal cord have dorsal, lateral and anterior tracts</a:t>
            </a:r>
          </a:p>
          <a:p>
            <a:r>
              <a:rPr lang="en-US" dirty="0"/>
              <a:t>The dorsal column is for express sensation with high myelination compared to the other two</a:t>
            </a:r>
          </a:p>
          <a:p>
            <a:pPr lvl="1"/>
            <a:r>
              <a:rPr lang="en-US" dirty="0"/>
              <a:t>The dorsal column has highly accurate information through it and more </a:t>
            </a:r>
            <a:r>
              <a:rPr lang="en-US" dirty="0" err="1"/>
              <a:t>localised</a:t>
            </a:r>
            <a:endParaRPr lang="en-US" dirty="0"/>
          </a:p>
          <a:p>
            <a:pPr lvl="1"/>
            <a:r>
              <a:rPr lang="en-US" dirty="0"/>
              <a:t>The dorsal column carries sensation from most mechanoreceptors</a:t>
            </a:r>
          </a:p>
          <a:p>
            <a:pPr lvl="1"/>
            <a:r>
              <a:rPr lang="en-US" dirty="0"/>
              <a:t>Examples; DC - fine touch, Vibration, two point discrimination, proprioception</a:t>
            </a:r>
          </a:p>
          <a:p>
            <a:r>
              <a:rPr lang="en-US" dirty="0"/>
              <a:t>Examples; A - crude touch, L- pain and temperature</a:t>
            </a:r>
          </a:p>
          <a:p>
            <a:pPr lvl="1"/>
            <a:r>
              <a:rPr lang="en-US" dirty="0"/>
              <a:t>Sexual orgasms</a:t>
            </a:r>
          </a:p>
        </p:txBody>
      </p:sp>
    </p:spTree>
    <p:extLst>
      <p:ext uri="{BB962C8B-B14F-4D97-AF65-F5344CB8AC3E}">
        <p14:creationId xmlns:p14="http://schemas.microsoft.com/office/powerpoint/2010/main" val="271633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eneral Properties of Sensory Systems"/>
          <p:cNvSpPr txBox="1">
            <a:spLocks noGrp="1"/>
          </p:cNvSpPr>
          <p:nvPr>
            <p:ph type="title" idx="4294967295"/>
          </p:nvPr>
        </p:nvSpPr>
        <p:spPr>
          <a:xfrm>
            <a:off x="414601" y="222347"/>
            <a:ext cx="11474038" cy="66791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 sz="5600" b="1">
                <a:solidFill>
                  <a:srgbClr val="FFC000"/>
                </a:solidFill>
              </a:defRPr>
            </a:pPr>
            <a:r>
              <a:rPr sz="3200" dirty="0">
                <a:solidFill>
                  <a:schemeClr val="bg2">
                    <a:lumMod val="25000"/>
                  </a:schemeClr>
                </a:solidFill>
              </a:rPr>
              <a:t>Sensory projection pathway: brain identifies site of stimulation</a:t>
            </a:r>
            <a:endParaRPr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128" y="909168"/>
            <a:ext cx="4905501" cy="5680886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TextBox 12"/>
          <p:cNvSpPr txBox="1"/>
          <p:nvPr/>
        </p:nvSpPr>
        <p:spPr>
          <a:xfrm>
            <a:off x="3788205" y="5922880"/>
            <a:ext cx="1934219" cy="5232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>
            <a:lvl1pPr>
              <a:defRPr sz="5200" b="1">
                <a:solidFill>
                  <a:srgbClr val="FFFF00"/>
                </a:solidFill>
              </a:defRPr>
            </a:lvl1pPr>
          </a:lstStyle>
          <a:p>
            <a:r>
              <a:rPr sz="2600">
                <a:solidFill>
                  <a:schemeClr val="tx1"/>
                </a:solidFill>
              </a:rPr>
              <a:t>Stimulus</a:t>
            </a:r>
          </a:p>
        </p:txBody>
      </p:sp>
      <p:sp>
        <p:nvSpPr>
          <p:cNvPr id="514" name="Straight Arrow Connector 14"/>
          <p:cNvSpPr/>
          <p:nvPr/>
        </p:nvSpPr>
        <p:spPr>
          <a:xfrm flipH="1" flipV="1">
            <a:off x="3686719" y="5275221"/>
            <a:ext cx="257223" cy="647659"/>
          </a:xfrm>
          <a:prstGeom prst="line">
            <a:avLst/>
          </a:prstGeom>
          <a:ln w="152400">
            <a:solidFill>
              <a:schemeClr val="accent3"/>
            </a:solidFill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60960" tIns="60960" rIns="60960" bIns="60960"/>
          <a:lstStyle/>
          <a:p>
            <a:endParaRPr sz="900"/>
          </a:p>
        </p:txBody>
      </p:sp>
      <p:sp>
        <p:nvSpPr>
          <p:cNvPr id="515" name="TextBox 22"/>
          <p:cNvSpPr txBox="1"/>
          <p:nvPr/>
        </p:nvSpPr>
        <p:spPr>
          <a:xfrm>
            <a:off x="1586432" y="3217765"/>
            <a:ext cx="3526393" cy="5232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/>
          <a:p>
            <a:pPr>
              <a:defRPr sz="5200" b="1">
                <a:solidFill>
                  <a:srgbClr val="FFFF00"/>
                </a:solidFill>
              </a:defRPr>
            </a:pPr>
            <a:r>
              <a:rPr sz="26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sz="2600" baseline="31230" dirty="0">
                <a:solidFill>
                  <a:schemeClr val="bg2">
                    <a:lumMod val="25000"/>
                  </a:schemeClr>
                </a:solidFill>
              </a:rPr>
              <a:t>nd</a:t>
            </a:r>
            <a:r>
              <a:rPr sz="2600" dirty="0">
                <a:solidFill>
                  <a:schemeClr val="bg2">
                    <a:lumMod val="25000"/>
                  </a:schemeClr>
                </a:solidFill>
              </a:rPr>
              <a:t>  Order Neuron</a:t>
            </a:r>
          </a:p>
        </p:txBody>
      </p:sp>
      <p:sp>
        <p:nvSpPr>
          <p:cNvPr id="516" name="TextBox 23"/>
          <p:cNvSpPr txBox="1"/>
          <p:nvPr/>
        </p:nvSpPr>
        <p:spPr>
          <a:xfrm>
            <a:off x="1861765" y="4079103"/>
            <a:ext cx="3118441" cy="5232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/>
          <a:p>
            <a:pPr>
              <a:defRPr sz="5200" b="1">
                <a:solidFill>
                  <a:srgbClr val="FFFF00"/>
                </a:solidFill>
              </a:defRPr>
            </a:pPr>
            <a:r>
              <a:rPr sz="26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sz="2600" baseline="31230" dirty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sz="2600" dirty="0">
                <a:solidFill>
                  <a:schemeClr val="bg2">
                    <a:lumMod val="25000"/>
                  </a:schemeClr>
                </a:solidFill>
              </a:rPr>
              <a:t>  Order Neuron</a:t>
            </a:r>
          </a:p>
        </p:txBody>
      </p:sp>
      <p:sp>
        <p:nvSpPr>
          <p:cNvPr id="517" name="TextBox 24"/>
          <p:cNvSpPr txBox="1"/>
          <p:nvPr/>
        </p:nvSpPr>
        <p:spPr>
          <a:xfrm>
            <a:off x="2746760" y="4939473"/>
            <a:ext cx="1767292" cy="5232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>
            <a:lvl1pPr>
              <a:defRPr sz="5200" b="1">
                <a:solidFill>
                  <a:srgbClr val="FFFF00"/>
                </a:solidFill>
              </a:defRPr>
            </a:lvl1pPr>
          </a:lstStyle>
          <a:p>
            <a:r>
              <a:rPr sz="2600">
                <a:solidFill>
                  <a:schemeClr val="tx1"/>
                </a:solidFill>
              </a:rPr>
              <a:t>Receptor</a:t>
            </a:r>
          </a:p>
        </p:txBody>
      </p:sp>
      <p:sp>
        <p:nvSpPr>
          <p:cNvPr id="518" name="TextBox 25"/>
          <p:cNvSpPr txBox="1"/>
          <p:nvPr/>
        </p:nvSpPr>
        <p:spPr>
          <a:xfrm>
            <a:off x="772334" y="2347185"/>
            <a:ext cx="3118441" cy="5232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/>
          <a:p>
            <a:pPr>
              <a:defRPr sz="5200" b="1">
                <a:solidFill>
                  <a:srgbClr val="FFFF00"/>
                </a:solidFill>
              </a:defRPr>
            </a:pPr>
            <a:r>
              <a:rPr sz="2600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sz="2600" baseline="31230" dirty="0">
                <a:solidFill>
                  <a:schemeClr val="bg2">
                    <a:lumMod val="25000"/>
                  </a:schemeClr>
                </a:solidFill>
              </a:rPr>
              <a:t>rd</a:t>
            </a:r>
            <a:r>
              <a:rPr sz="2600" dirty="0">
                <a:solidFill>
                  <a:schemeClr val="bg2">
                    <a:lumMod val="25000"/>
                  </a:schemeClr>
                </a:solidFill>
              </a:rPr>
              <a:t> Order Neuron</a:t>
            </a:r>
          </a:p>
        </p:txBody>
      </p:sp>
      <p:sp>
        <p:nvSpPr>
          <p:cNvPr id="519" name="Straight Arrow Connector 32"/>
          <p:cNvSpPr/>
          <p:nvPr/>
        </p:nvSpPr>
        <p:spPr>
          <a:xfrm flipH="1" flipV="1">
            <a:off x="3326006" y="4399620"/>
            <a:ext cx="257224" cy="647660"/>
          </a:xfrm>
          <a:prstGeom prst="line">
            <a:avLst/>
          </a:prstGeom>
          <a:ln w="152400">
            <a:solidFill>
              <a:schemeClr val="accent3"/>
            </a:solidFill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60960" tIns="60960" rIns="60960" bIns="60960"/>
          <a:lstStyle/>
          <a:p>
            <a:endParaRPr sz="900"/>
          </a:p>
        </p:txBody>
      </p:sp>
      <p:sp>
        <p:nvSpPr>
          <p:cNvPr id="520" name="Straight Arrow Connector 33"/>
          <p:cNvSpPr/>
          <p:nvPr/>
        </p:nvSpPr>
        <p:spPr>
          <a:xfrm flipH="1" flipV="1">
            <a:off x="2893959" y="3530504"/>
            <a:ext cx="257223" cy="647659"/>
          </a:xfrm>
          <a:prstGeom prst="line">
            <a:avLst/>
          </a:prstGeom>
          <a:ln w="152400">
            <a:solidFill>
              <a:schemeClr val="accent3"/>
            </a:solidFill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60960" tIns="60960" rIns="60960" bIns="60960"/>
          <a:lstStyle/>
          <a:p>
            <a:endParaRPr sz="900"/>
          </a:p>
        </p:txBody>
      </p:sp>
      <p:sp>
        <p:nvSpPr>
          <p:cNvPr id="521" name="Straight Arrow Connector 34"/>
          <p:cNvSpPr/>
          <p:nvPr/>
        </p:nvSpPr>
        <p:spPr>
          <a:xfrm flipH="1" flipV="1">
            <a:off x="2533919" y="2694100"/>
            <a:ext cx="257223" cy="647660"/>
          </a:xfrm>
          <a:prstGeom prst="line">
            <a:avLst/>
          </a:prstGeom>
          <a:ln w="152400">
            <a:solidFill>
              <a:schemeClr val="accent3"/>
            </a:solidFill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60960" tIns="60960" rIns="60960" bIns="60960"/>
          <a:lstStyle/>
          <a:p>
            <a:endParaRPr sz="900"/>
          </a:p>
        </p:txBody>
      </p:sp>
      <p:sp>
        <p:nvSpPr>
          <p:cNvPr id="522" name="Straight Arrow Connector 35"/>
          <p:cNvSpPr/>
          <p:nvPr/>
        </p:nvSpPr>
        <p:spPr>
          <a:xfrm flipH="1" flipV="1">
            <a:off x="2101870" y="1801152"/>
            <a:ext cx="257224" cy="647659"/>
          </a:xfrm>
          <a:prstGeom prst="line">
            <a:avLst/>
          </a:prstGeom>
          <a:ln w="152400">
            <a:solidFill>
              <a:schemeClr val="accent3"/>
            </a:solidFill>
            <a:tailEnd type="triangle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</p:spPr>
        <p:txBody>
          <a:bodyPr lIns="60960" tIns="60960" rIns="60960" bIns="60960"/>
          <a:lstStyle/>
          <a:p>
            <a:endParaRPr sz="900"/>
          </a:p>
        </p:txBody>
      </p:sp>
      <p:sp>
        <p:nvSpPr>
          <p:cNvPr id="523" name="TextBox 36"/>
          <p:cNvSpPr txBox="1"/>
          <p:nvPr/>
        </p:nvSpPr>
        <p:spPr>
          <a:xfrm>
            <a:off x="480941" y="1124642"/>
            <a:ext cx="4769521" cy="9233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>
            <a:lvl1pPr>
              <a:defRPr sz="5200" b="1">
                <a:solidFill>
                  <a:srgbClr val="FFFF00"/>
                </a:solidFill>
              </a:defRPr>
            </a:lvl1pPr>
          </a:lstStyle>
          <a:p>
            <a:r>
              <a:rPr sz="2600" dirty="0">
                <a:solidFill>
                  <a:schemeClr val="tx1"/>
                </a:solidFill>
              </a:rPr>
              <a:t>Cerebral Cortex - Perception</a:t>
            </a:r>
          </a:p>
        </p:txBody>
      </p:sp>
      <p:sp>
        <p:nvSpPr>
          <p:cNvPr id="524" name="TextBox 26"/>
          <p:cNvSpPr txBox="1"/>
          <p:nvPr/>
        </p:nvSpPr>
        <p:spPr>
          <a:xfrm>
            <a:off x="3680816" y="4488769"/>
            <a:ext cx="2437847" cy="5232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0960" tIns="60960" rIns="60960" bIns="60960">
            <a:spAutoFit/>
          </a:bodyPr>
          <a:lstStyle>
            <a:lvl1pPr>
              <a:defRPr sz="5200" b="1">
                <a:solidFill>
                  <a:srgbClr val="FFC000"/>
                </a:solidFill>
              </a:defRPr>
            </a:lvl1pPr>
          </a:lstStyle>
          <a:p>
            <a:r>
              <a:rPr sz="2600">
                <a:solidFill>
                  <a:schemeClr val="tx1"/>
                </a:solidFill>
              </a:rPr>
              <a:t>Transduction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" grpId="0" animBg="1" advAuto="0"/>
      <p:bldP spid="514" grpId="0" animBg="1" advAuto="0"/>
      <p:bldP spid="515" grpId="0" animBg="1" advAuto="0"/>
      <p:bldP spid="516" grpId="0" animBg="1" advAuto="0"/>
      <p:bldP spid="517" grpId="0" animBg="1" advAuto="0"/>
      <p:bldP spid="518" grpId="0" animBg="1" advAuto="0"/>
      <p:bldP spid="519" grpId="0" animBg="1" advAuto="0"/>
      <p:bldP spid="520" grpId="0" animBg="1" advAuto="0"/>
      <p:bldP spid="521" grpId="0" animBg="1" advAuto="0"/>
      <p:bldP spid="522" grpId="0" animBg="1" advAuto="0"/>
      <p:bldP spid="523" grpId="0" animBg="1" advAuto="0"/>
      <p:bldP spid="524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D403-EE7A-65B2-7907-193B7C07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37694"/>
            <a:ext cx="8488680" cy="83190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When signal reaches the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CCDC-D373-C0CF-6F6F-12482CE33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197034"/>
            <a:ext cx="6301037" cy="5503024"/>
          </a:xfrm>
        </p:spPr>
        <p:txBody>
          <a:bodyPr>
            <a:normAutofit/>
          </a:bodyPr>
          <a:lstStyle/>
          <a:p>
            <a:r>
              <a:rPr lang="en-GB" dirty="0"/>
              <a:t>The brain has a pretty good representation of your body</a:t>
            </a:r>
          </a:p>
          <a:p>
            <a:r>
              <a:rPr lang="en-GB" dirty="0"/>
              <a:t>Topography – </a:t>
            </a:r>
          </a:p>
          <a:p>
            <a:pPr lvl="1"/>
            <a:r>
              <a:rPr lang="en-US" b="1" dirty="0"/>
              <a:t>Primary sensory cortical areas </a:t>
            </a:r>
            <a:r>
              <a:rPr lang="en-US" dirty="0"/>
              <a:t>contain neurons that construct a location-specific organization. </a:t>
            </a:r>
          </a:p>
          <a:p>
            <a:r>
              <a:rPr lang="en-US" dirty="0"/>
              <a:t>Somatotopic representation- </a:t>
            </a:r>
          </a:p>
          <a:p>
            <a:pPr lvl="1"/>
            <a:r>
              <a:rPr lang="en-US" dirty="0"/>
              <a:t>Displays in the primary sensory cortex </a:t>
            </a:r>
          </a:p>
          <a:p>
            <a:pPr lvl="1"/>
            <a:r>
              <a:rPr lang="en-US" dirty="0"/>
              <a:t>Distorted anatomical version of the body called a sensory homunculus.</a:t>
            </a:r>
          </a:p>
          <a:p>
            <a:pPr lvl="1"/>
            <a:r>
              <a:rPr lang="en-US" dirty="0"/>
              <a:t>It is based on sensitivity</a:t>
            </a:r>
          </a:p>
        </p:txBody>
      </p:sp>
      <p:pic>
        <p:nvPicPr>
          <p:cNvPr id="6" name="Picture 9" descr="Picture 9">
            <a:extLst>
              <a:ext uri="{FF2B5EF4-FFF2-40B4-BE49-F238E27FC236}">
                <a16:creationId xmlns:a16="http://schemas.microsoft.com/office/drawing/2014/main" id="{6211F0B2-53C1-5747-B0AD-7007B5CB2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"/>
          <a:stretch/>
        </p:blipFill>
        <p:spPr>
          <a:xfrm>
            <a:off x="6306589" y="1029948"/>
            <a:ext cx="5702531" cy="45187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0145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87" t="1357" b="28929"/>
          <a:stretch/>
        </p:blipFill>
        <p:spPr>
          <a:xfrm>
            <a:off x="1274202" y="832513"/>
            <a:ext cx="9790513" cy="6025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72"/>
            <a:ext cx="10515600" cy="767641"/>
          </a:xfrm>
        </p:spPr>
        <p:txBody>
          <a:bodyPr/>
          <a:lstStyle/>
          <a:p>
            <a:pPr algn="ctr"/>
            <a:r>
              <a:rPr lang="en-GB" dirty="0"/>
              <a:t>The somatosensory cortex</a:t>
            </a:r>
          </a:p>
        </p:txBody>
      </p:sp>
    </p:spTree>
    <p:extLst>
      <p:ext uri="{BB962C8B-B14F-4D97-AF65-F5344CB8AC3E}">
        <p14:creationId xmlns:p14="http://schemas.microsoft.com/office/powerpoint/2010/main" val="39928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Broadmann’s</a:t>
            </a:r>
            <a:r>
              <a:rPr lang="en-GB" dirty="0"/>
              <a:t> areas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037230"/>
            <a:ext cx="5870224" cy="56365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primary somatosensory cortex is located in a ridge of cortex called the </a:t>
            </a:r>
            <a:r>
              <a:rPr lang="en-GB" dirty="0" err="1"/>
              <a:t>postcentral</a:t>
            </a:r>
            <a:r>
              <a:rPr lang="en-GB" dirty="0"/>
              <a:t> </a:t>
            </a:r>
            <a:r>
              <a:rPr lang="en-GB" dirty="0" err="1"/>
              <a:t>gyrus</a:t>
            </a:r>
            <a:endParaRPr lang="en-GB" dirty="0"/>
          </a:p>
          <a:p>
            <a:pPr lvl="1"/>
            <a:r>
              <a:rPr lang="en-GB" dirty="0"/>
              <a:t>It is found in the parietal lobe. </a:t>
            </a:r>
          </a:p>
          <a:p>
            <a:pPr lvl="1"/>
            <a:r>
              <a:rPr lang="en-GB" dirty="0"/>
              <a:t>just posterior to the central sulcus</a:t>
            </a:r>
          </a:p>
          <a:p>
            <a:pPr lvl="1"/>
            <a:r>
              <a:rPr lang="en-GB" dirty="0"/>
              <a:t>Brodmann's areas 3a, 3b, 1, and 2.</a:t>
            </a:r>
          </a:p>
          <a:p>
            <a:r>
              <a:rPr lang="en-GB" dirty="0"/>
              <a:t>The secondary somatosensory cortex (SII; area 40) is in the lower parietal lobe. </a:t>
            </a:r>
          </a:p>
          <a:p>
            <a:pPr lvl="1"/>
            <a:r>
              <a:rPr lang="en-GB" dirty="0"/>
              <a:t>This receives connections from the primary sensory cortex and also less specific thalamic nuclei. </a:t>
            </a:r>
          </a:p>
          <a:p>
            <a:pPr lvl="1"/>
            <a:r>
              <a:rPr lang="en-GB" dirty="0"/>
              <a:t>It then sends projections to limbic structures such as the amygdala and hippocampus</a:t>
            </a:r>
          </a:p>
          <a:p>
            <a:endParaRPr lang="en-GB" dirty="0"/>
          </a:p>
        </p:txBody>
      </p:sp>
      <p:pic>
        <p:nvPicPr>
          <p:cNvPr id="4" name="Picture 2" descr="Image result for brodmann's for sens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61" y="919541"/>
            <a:ext cx="5513582" cy="57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5C04BB-91F6-CA06-FF70-E30F0B3C3C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42" t="1357" b="66929"/>
          <a:stretch/>
        </p:blipFill>
        <p:spPr>
          <a:xfrm>
            <a:off x="6540760" y="4557795"/>
            <a:ext cx="3009623" cy="21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40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8811" b="11194"/>
          <a:stretch/>
        </p:blipFill>
        <p:spPr>
          <a:xfrm>
            <a:off x="5431809" y="0"/>
            <a:ext cx="6760191" cy="6858000"/>
          </a:xfrm>
          <a:prstGeom prst="rect">
            <a:avLst/>
          </a:prstGeom>
        </p:spPr>
      </p:pic>
      <p:pic>
        <p:nvPicPr>
          <p:cNvPr id="4100" name="Picture 4" descr="Image result for homunculus sens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7" y="714375"/>
            <a:ext cx="4830078" cy="54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6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2042E-BB92-DAD7-39D5-1753CCAD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</p:spPr>
        <p:txBody>
          <a:bodyPr/>
          <a:lstStyle/>
          <a:p>
            <a:r>
              <a:rPr lang="en-GB" dirty="0"/>
              <a:t>Sensory receptors – let us begin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82F0-DFC6-7A2A-B352-5EB0D00E8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446415"/>
            <a:ext cx="11405062" cy="51705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Sensory receptors are specialized epithelial cell or neuronal proteins</a:t>
            </a:r>
          </a:p>
          <a:p>
            <a:r>
              <a:rPr lang="en-US" dirty="0"/>
              <a:t>They physically interact with a force, energy or chemical</a:t>
            </a:r>
          </a:p>
          <a:p>
            <a:r>
              <a:rPr lang="en-US" dirty="0"/>
              <a:t>They then transduce the energy of the stimuli into a change in membrane potential.</a:t>
            </a:r>
          </a:p>
          <a:p>
            <a:r>
              <a:rPr lang="en-US" dirty="0"/>
              <a:t>Often surrounded by non-neural cells to form a sense organ</a:t>
            </a:r>
          </a:p>
          <a:p>
            <a:r>
              <a:rPr lang="en-US" dirty="0"/>
              <a:t>They transmit impulses through </a:t>
            </a:r>
            <a:r>
              <a:rPr lang="en-US" dirty="0" err="1"/>
              <a:t>fibres</a:t>
            </a:r>
            <a:r>
              <a:rPr lang="en-US" dirty="0"/>
              <a:t> – each terminating on a specific point in the CNS</a:t>
            </a:r>
          </a:p>
          <a:p>
            <a:r>
              <a:rPr lang="en-US" dirty="0"/>
              <a:t>With the information coming from the sensory receptors, the brain creates an internal representation of the external environment</a:t>
            </a:r>
          </a:p>
          <a:p>
            <a:r>
              <a:rPr lang="en-US" dirty="0"/>
              <a:t>It then alters organs function to maintain homeostasis.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917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5CCB-71E2-2D79-86A6-A9215486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E6017-310F-B179-2E6B-D5FABE011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were to design a sensory system:</a:t>
            </a:r>
          </a:p>
          <a:p>
            <a:pPr lvl="1"/>
            <a:r>
              <a:rPr lang="en-US" dirty="0"/>
              <a:t>What would be your key question?</a:t>
            </a:r>
          </a:p>
          <a:p>
            <a:pPr lvl="1"/>
            <a:r>
              <a:rPr lang="en-US" dirty="0"/>
              <a:t>What is the system designed to detect?</a:t>
            </a:r>
          </a:p>
          <a:p>
            <a:pPr lvl="1"/>
            <a:r>
              <a:rPr lang="en-US" dirty="0"/>
              <a:t>What would be the components of the system?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102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Rounded Rectangle 24"/>
          <p:cNvGrpSpPr/>
          <p:nvPr/>
        </p:nvGrpSpPr>
        <p:grpSpPr>
          <a:xfrm>
            <a:off x="1309853" y="941109"/>
            <a:ext cx="2487022" cy="1392793"/>
            <a:chOff x="0" y="0"/>
            <a:chExt cx="4974042" cy="2785585"/>
          </a:xfrm>
        </p:grpSpPr>
        <p:sp>
          <p:nvSpPr>
            <p:cNvPr id="559" name="Rounded Rectangle"/>
            <p:cNvSpPr/>
            <p:nvPr/>
          </p:nvSpPr>
          <p:spPr>
            <a:xfrm>
              <a:off x="0" y="753333"/>
              <a:ext cx="4974043" cy="2032253"/>
            </a:xfrm>
            <a:prstGeom prst="roundRect">
              <a:avLst>
                <a:gd name="adj" fmla="val 16667"/>
              </a:avLst>
            </a:prstGeom>
            <a:solidFill>
              <a:srgbClr val="EBEBEB"/>
            </a:solidFill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0960" tIns="60960" rIns="60960" bIns="60960" numCol="1" anchor="b">
              <a:noAutofit/>
            </a:bodyPr>
            <a:lstStyle/>
            <a:p>
              <a:pPr>
                <a:lnSpc>
                  <a:spcPct val="90000"/>
                </a:lnSpc>
                <a:tabLst>
                  <a:tab pos="4673600" algn="l"/>
                </a:tabLst>
              </a:pPr>
              <a:endParaRPr sz="8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60" name="Force/energy/Chemical"/>
            <p:cNvSpPr txBox="1"/>
            <p:nvPr/>
          </p:nvSpPr>
          <p:spPr>
            <a:xfrm>
              <a:off x="280799" y="0"/>
              <a:ext cx="4412445" cy="264690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b">
              <a:noAutofit/>
            </a:bodyPr>
            <a:lstStyle>
              <a:lvl1pPr>
                <a:lnSpc>
                  <a:spcPct val="90000"/>
                </a:lnSpc>
                <a:tabLst>
                  <a:tab pos="9347200" algn="l"/>
                </a:tabLst>
                <a:defRPr sz="4800"/>
              </a:lvl1pPr>
            </a:lstStyle>
            <a:p>
              <a:r>
                <a:rPr sz="2000">
                  <a:solidFill>
                    <a:schemeClr val="bg2">
                      <a:lumMod val="25000"/>
                    </a:schemeClr>
                  </a:solidFill>
                </a:rPr>
                <a:t>Force/energy/Chemical</a:t>
              </a:r>
            </a:p>
          </p:txBody>
        </p:sp>
      </p:grpSp>
      <p:sp>
        <p:nvSpPr>
          <p:cNvPr id="562" name="Down Arrow 26"/>
          <p:cNvSpPr/>
          <p:nvPr/>
        </p:nvSpPr>
        <p:spPr>
          <a:xfrm flipH="1">
            <a:off x="2363528" y="2460387"/>
            <a:ext cx="379673" cy="408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574"/>
                </a:moveTo>
                <a:lnTo>
                  <a:pt x="5400" y="11574"/>
                </a:lnTo>
                <a:lnTo>
                  <a:pt x="5400" y="0"/>
                </a:lnTo>
                <a:lnTo>
                  <a:pt x="16200" y="0"/>
                </a:lnTo>
                <a:lnTo>
                  <a:pt x="16200" y="11574"/>
                </a:lnTo>
                <a:lnTo>
                  <a:pt x="21600" y="1157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 w="25400">
            <a:miter lim="400000"/>
          </a:ln>
          <a:effectLst>
            <a:outerShdw blurRad="165100" dist="63500" dir="3806097" rotWithShape="0">
              <a:srgbClr val="006666"/>
            </a:outerShdw>
          </a:effectLst>
        </p:spPr>
        <p:txBody>
          <a:bodyPr lIns="60960" tIns="60960" rIns="60960" bIns="60960" anchor="b"/>
          <a:lstStyle/>
          <a:p>
            <a:pPr>
              <a:lnSpc>
                <a:spcPct val="90000"/>
              </a:lnSpc>
              <a:tabLst>
                <a:tab pos="4673600" algn="l"/>
              </a:tabLst>
              <a:defRPr sz="2600">
                <a:solidFill>
                  <a:srgbClr val="4D4D4D"/>
                </a:solidFill>
              </a:defRPr>
            </a:pPr>
            <a:endParaRPr sz="120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65" name="Rounded Rectangle 30"/>
          <p:cNvGrpSpPr/>
          <p:nvPr/>
        </p:nvGrpSpPr>
        <p:grpSpPr>
          <a:xfrm>
            <a:off x="1752600" y="3094820"/>
            <a:ext cx="1676401" cy="544832"/>
            <a:chOff x="0" y="0"/>
            <a:chExt cx="3352800" cy="1089662"/>
          </a:xfrm>
        </p:grpSpPr>
        <p:sp>
          <p:nvSpPr>
            <p:cNvPr id="563" name="Rounded Rectangle"/>
            <p:cNvSpPr/>
            <p:nvPr/>
          </p:nvSpPr>
          <p:spPr>
            <a:xfrm>
              <a:off x="0" y="0"/>
              <a:ext cx="3352800" cy="108966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3">
                    <a:hueOff val="129625"/>
                    <a:satOff val="38655"/>
                    <a:lumOff val="13014"/>
                  </a:schemeClr>
                </a:gs>
                <a:gs pos="35000">
                  <a:srgbClr val="D9EBFF"/>
                </a:gs>
                <a:gs pos="100000">
                  <a:schemeClr val="accent3">
                    <a:hueOff val="183072"/>
                    <a:satOff val="38655"/>
                    <a:lumOff val="20423"/>
                  </a:schemeClr>
                </a:gs>
              </a:gsLst>
              <a:lin ang="16200000" scaled="0"/>
            </a:gradFill>
            <a:ln w="25400" cap="flat">
              <a:solidFill>
                <a:srgbClr val="9AC1E4"/>
              </a:solidFill>
              <a:prstDash val="solid"/>
              <a:round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0960" tIns="60960" rIns="60960" bIns="60960" numCol="1" anchor="ctr">
              <a:noAutofit/>
            </a:bodyPr>
            <a:lstStyle/>
            <a:p>
              <a:pPr>
                <a:lnSpc>
                  <a:spcPct val="90000"/>
                </a:lnSpc>
                <a:tabLst>
                  <a:tab pos="4673600" algn="l"/>
                </a:tabLst>
              </a:pPr>
              <a:endParaRPr sz="8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64" name="Detector"/>
            <p:cNvSpPr txBox="1"/>
            <p:nvPr/>
          </p:nvSpPr>
          <p:spPr>
            <a:xfrm>
              <a:off x="187812" y="89322"/>
              <a:ext cx="2977178" cy="9110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ctr">
              <a:spAutoFit/>
            </a:bodyPr>
            <a:lstStyle>
              <a:lvl1pPr>
                <a:lnSpc>
                  <a:spcPct val="90000"/>
                </a:lnSpc>
                <a:tabLst>
                  <a:tab pos="9347200" algn="l"/>
                </a:tabLst>
                <a:defRPr sz="5200"/>
              </a:lvl1pPr>
            </a:lstStyle>
            <a:p>
              <a:r>
                <a:rPr sz="2400">
                  <a:solidFill>
                    <a:schemeClr val="bg2">
                      <a:lumMod val="25000"/>
                    </a:schemeClr>
                  </a:solidFill>
                </a:rPr>
                <a:t>Detector</a:t>
              </a:r>
            </a:p>
          </p:txBody>
        </p:sp>
      </p:grpSp>
      <p:sp>
        <p:nvSpPr>
          <p:cNvPr id="566" name="Right Arrow 31"/>
          <p:cNvSpPr/>
          <p:nvPr/>
        </p:nvSpPr>
        <p:spPr>
          <a:xfrm>
            <a:off x="3490128" y="3021575"/>
            <a:ext cx="557997" cy="6297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>
            <a:miter lim="400000"/>
          </a:ln>
          <a:effectLst>
            <a:outerShdw blurRad="165100" dist="63500" dir="3806097" rotWithShape="0">
              <a:srgbClr val="006666"/>
            </a:outerShdw>
          </a:effectLst>
        </p:spPr>
        <p:txBody>
          <a:bodyPr lIns="60960" tIns="60960" rIns="60960" bIns="60960" anchor="b"/>
          <a:lstStyle/>
          <a:p>
            <a:pPr>
              <a:lnSpc>
                <a:spcPct val="90000"/>
              </a:lnSpc>
              <a:tabLst>
                <a:tab pos="4673600" algn="l"/>
              </a:tabLst>
              <a:defRPr sz="2600">
                <a:solidFill>
                  <a:srgbClr val="4D4D4D"/>
                </a:solidFill>
              </a:defRPr>
            </a:pPr>
            <a:endParaRPr sz="120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69" name="Rounded Rectangle 33"/>
          <p:cNvGrpSpPr/>
          <p:nvPr/>
        </p:nvGrpSpPr>
        <p:grpSpPr>
          <a:xfrm>
            <a:off x="4038600" y="2976520"/>
            <a:ext cx="1905000" cy="871729"/>
            <a:chOff x="0" y="0"/>
            <a:chExt cx="3810000" cy="1743456"/>
          </a:xfrm>
        </p:grpSpPr>
        <p:sp>
          <p:nvSpPr>
            <p:cNvPr id="567" name="Rounded Rectangle"/>
            <p:cNvSpPr/>
            <p:nvPr/>
          </p:nvSpPr>
          <p:spPr>
            <a:xfrm>
              <a:off x="0" y="0"/>
              <a:ext cx="3810000" cy="174345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2">
                    <a:hueOff val="257492"/>
                    <a:satOff val="39106"/>
                    <a:lumOff val="20858"/>
                  </a:schemeClr>
                </a:gs>
                <a:gs pos="35000">
                  <a:srgbClr val="CBE2FF"/>
                </a:gs>
                <a:gs pos="100000">
                  <a:schemeClr val="accent2">
                    <a:hueOff val="331027"/>
                    <a:satOff val="39106"/>
                    <a:lumOff val="31174"/>
                  </a:schemeClr>
                </a:gs>
              </a:gsLst>
              <a:lin ang="16200000" scaled="0"/>
            </a:gradFill>
            <a:ln w="25400" cap="flat">
              <a:solidFill>
                <a:srgbClr val="6AA4DA"/>
              </a:solidFill>
              <a:prstDash val="solid"/>
              <a:round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0960" tIns="60960" rIns="60960" bIns="60960" numCol="1" anchor="b">
              <a:noAutofit/>
            </a:bodyPr>
            <a:lstStyle/>
            <a:p>
              <a:pPr>
                <a:lnSpc>
                  <a:spcPct val="90000"/>
                </a:lnSpc>
                <a:tabLst>
                  <a:tab pos="4673600" algn="l"/>
                </a:tabLst>
              </a:pPr>
              <a:endParaRPr sz="8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68" name="Output Mechanism"/>
            <p:cNvSpPr txBox="1"/>
            <p:nvPr/>
          </p:nvSpPr>
          <p:spPr>
            <a:xfrm>
              <a:off x="219730" y="291434"/>
              <a:ext cx="3370542" cy="13542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b">
              <a:spAutoFit/>
            </a:bodyPr>
            <a:lstStyle>
              <a:lvl1pPr>
                <a:lnSpc>
                  <a:spcPct val="90000"/>
                </a:lnSpc>
                <a:tabLst>
                  <a:tab pos="9347200" algn="l"/>
                </a:tabLst>
                <a:defRPr sz="4800"/>
              </a:lvl1pPr>
            </a:lstStyle>
            <a:p>
              <a:r>
                <a:rPr sz="2000">
                  <a:solidFill>
                    <a:schemeClr val="bg2">
                      <a:lumMod val="25000"/>
                    </a:schemeClr>
                  </a:solidFill>
                </a:rPr>
                <a:t>Output Mechanism</a:t>
              </a:r>
            </a:p>
          </p:txBody>
        </p:sp>
      </p:grpSp>
      <p:grpSp>
        <p:nvGrpSpPr>
          <p:cNvPr id="572" name="Rounded Rectangle 34"/>
          <p:cNvGrpSpPr/>
          <p:nvPr/>
        </p:nvGrpSpPr>
        <p:grpSpPr>
          <a:xfrm>
            <a:off x="6629400" y="2976520"/>
            <a:ext cx="1905000" cy="871729"/>
            <a:chOff x="0" y="0"/>
            <a:chExt cx="3810000" cy="1743456"/>
          </a:xfrm>
        </p:grpSpPr>
        <p:sp>
          <p:nvSpPr>
            <p:cNvPr id="570" name="Rounded Rectangle"/>
            <p:cNvSpPr/>
            <p:nvPr/>
          </p:nvSpPr>
          <p:spPr>
            <a:xfrm>
              <a:off x="0" y="0"/>
              <a:ext cx="3810000" cy="174345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5">
                    <a:lumOff val="7810"/>
                  </a:schemeClr>
                </a:gs>
                <a:gs pos="35000">
                  <a:srgbClr val="F2F2F2"/>
                </a:gs>
                <a:gs pos="100000">
                  <a:schemeClr val="accent5">
                    <a:lumOff val="12838"/>
                  </a:schemeClr>
                </a:gs>
              </a:gsLst>
              <a:lin ang="16200000" scaled="0"/>
            </a:gradFill>
            <a:ln w="25400" cap="flat">
              <a:solidFill>
                <a:srgbClr val="D4D4D4"/>
              </a:solidFill>
              <a:prstDash val="solid"/>
              <a:round/>
            </a:ln>
            <a:effectLst>
              <a:outerShdw blurRad="101600" dist="508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60960" tIns="60960" rIns="60960" bIns="60960" numCol="1" anchor="b">
              <a:noAutofit/>
            </a:bodyPr>
            <a:lstStyle/>
            <a:p>
              <a:pPr>
                <a:lnSpc>
                  <a:spcPct val="90000"/>
                </a:lnSpc>
                <a:tabLst>
                  <a:tab pos="4673600" algn="l"/>
                </a:tabLst>
              </a:pPr>
              <a:endParaRPr sz="8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71" name="Interpreter/Integrator"/>
            <p:cNvSpPr txBox="1"/>
            <p:nvPr/>
          </p:nvSpPr>
          <p:spPr>
            <a:xfrm>
              <a:off x="219730" y="291434"/>
              <a:ext cx="3370542" cy="13542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b">
              <a:spAutoFit/>
            </a:bodyPr>
            <a:lstStyle>
              <a:lvl1pPr>
                <a:lnSpc>
                  <a:spcPct val="90000"/>
                </a:lnSpc>
                <a:tabLst>
                  <a:tab pos="9347200" algn="l"/>
                </a:tabLst>
                <a:defRPr sz="4800"/>
              </a:lvl1pPr>
            </a:lstStyle>
            <a:p>
              <a:r>
                <a:rPr sz="2000">
                  <a:solidFill>
                    <a:schemeClr val="bg2">
                      <a:lumMod val="25000"/>
                    </a:schemeClr>
                  </a:solidFill>
                </a:rPr>
                <a:t>Interpreter/Integrator</a:t>
              </a:r>
            </a:p>
          </p:txBody>
        </p:sp>
      </p:grpSp>
      <p:grpSp>
        <p:nvGrpSpPr>
          <p:cNvPr id="575" name="Rounded Rectangle 37"/>
          <p:cNvGrpSpPr/>
          <p:nvPr/>
        </p:nvGrpSpPr>
        <p:grpSpPr>
          <a:xfrm>
            <a:off x="9372600" y="2949728"/>
            <a:ext cx="1752600" cy="871729"/>
            <a:chOff x="0" y="0"/>
            <a:chExt cx="3505200" cy="1743456"/>
          </a:xfrm>
        </p:grpSpPr>
        <p:sp>
          <p:nvSpPr>
            <p:cNvPr id="573" name="Rounded Rectangle"/>
            <p:cNvSpPr/>
            <p:nvPr/>
          </p:nvSpPr>
          <p:spPr>
            <a:xfrm>
              <a:off x="0" y="0"/>
              <a:ext cx="3505200" cy="1743456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0960" tIns="60960" rIns="60960" bIns="60960" numCol="1" anchor="b">
              <a:noAutofit/>
            </a:bodyPr>
            <a:lstStyle/>
            <a:p>
              <a:pPr>
                <a:lnSpc>
                  <a:spcPct val="90000"/>
                </a:lnSpc>
                <a:tabLst>
                  <a:tab pos="4673600" algn="l"/>
                </a:tabLst>
              </a:pPr>
              <a:endParaRPr sz="8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74" name="Output/ Response"/>
            <p:cNvSpPr txBox="1"/>
            <p:nvPr/>
          </p:nvSpPr>
          <p:spPr>
            <a:xfrm>
              <a:off x="240896" y="270266"/>
              <a:ext cx="3023410" cy="13542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b">
              <a:spAutoFit/>
            </a:bodyPr>
            <a:lstStyle>
              <a:lvl1pPr>
                <a:lnSpc>
                  <a:spcPct val="90000"/>
                </a:lnSpc>
                <a:tabLst>
                  <a:tab pos="9347200" algn="l"/>
                </a:tabLst>
                <a:defRPr sz="4800"/>
              </a:lvl1pPr>
            </a:lstStyle>
            <a:p>
              <a:r>
                <a:rPr sz="2000">
                  <a:solidFill>
                    <a:schemeClr val="bg2">
                      <a:lumMod val="25000"/>
                    </a:schemeClr>
                  </a:solidFill>
                </a:rPr>
                <a:t>Output/ Response</a:t>
              </a:r>
            </a:p>
          </p:txBody>
        </p:sp>
      </p:grpSp>
      <p:sp>
        <p:nvSpPr>
          <p:cNvPr id="576" name="Right Arrow 38"/>
          <p:cNvSpPr/>
          <p:nvPr/>
        </p:nvSpPr>
        <p:spPr>
          <a:xfrm>
            <a:off x="8763000" y="3114136"/>
            <a:ext cx="457200" cy="6297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>
            <a:miter lim="400000"/>
          </a:ln>
          <a:effectLst>
            <a:outerShdw blurRad="165100" dist="63500" dir="3806097" rotWithShape="0">
              <a:srgbClr val="006666"/>
            </a:outerShdw>
          </a:effectLst>
        </p:spPr>
        <p:txBody>
          <a:bodyPr lIns="60960" tIns="60960" rIns="60960" bIns="60960" anchor="b"/>
          <a:lstStyle/>
          <a:p>
            <a:pPr>
              <a:lnSpc>
                <a:spcPct val="90000"/>
              </a:lnSpc>
              <a:tabLst>
                <a:tab pos="4673600" algn="l"/>
              </a:tabLst>
              <a:defRPr sz="2600">
                <a:solidFill>
                  <a:srgbClr val="4D4D4D"/>
                </a:solidFill>
              </a:defRPr>
            </a:pPr>
            <a:endParaRPr sz="120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79" name="Rounded Rectangle 39"/>
          <p:cNvGrpSpPr/>
          <p:nvPr/>
        </p:nvGrpSpPr>
        <p:grpSpPr>
          <a:xfrm>
            <a:off x="4953000" y="5826781"/>
            <a:ext cx="2209800" cy="626556"/>
            <a:chOff x="0" y="34034"/>
            <a:chExt cx="4419600" cy="1253110"/>
          </a:xfrm>
        </p:grpSpPr>
        <p:sp>
          <p:nvSpPr>
            <p:cNvPr id="577" name="Rounded Rectangle"/>
            <p:cNvSpPr/>
            <p:nvPr/>
          </p:nvSpPr>
          <p:spPr>
            <a:xfrm>
              <a:off x="0" y="34034"/>
              <a:ext cx="4419600" cy="125311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0960" tIns="60960" rIns="60960" bIns="60960" numCol="1" anchor="b">
              <a:noAutofit/>
            </a:bodyPr>
            <a:lstStyle/>
            <a:p>
              <a:pPr>
                <a:lnSpc>
                  <a:spcPct val="90000"/>
                </a:lnSpc>
                <a:tabLst>
                  <a:tab pos="4673600" algn="l"/>
                </a:tabLst>
              </a:pPr>
              <a:endParaRPr sz="8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78" name="Modulator"/>
            <p:cNvSpPr txBox="1"/>
            <p:nvPr/>
          </p:nvSpPr>
          <p:spPr>
            <a:xfrm>
              <a:off x="216958" y="170292"/>
              <a:ext cx="3985686" cy="10218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b">
              <a:spAutoFit/>
            </a:bodyPr>
            <a:lstStyle>
              <a:lvl1pPr>
                <a:lnSpc>
                  <a:spcPct val="90000"/>
                </a:lnSpc>
                <a:tabLst>
                  <a:tab pos="9347200" algn="l"/>
                </a:tabLst>
                <a:defRPr sz="6400"/>
              </a:lvl1pPr>
            </a:lstStyle>
            <a:p>
              <a:r>
                <a:rPr sz="2800">
                  <a:solidFill>
                    <a:schemeClr val="bg2">
                      <a:lumMod val="25000"/>
                    </a:schemeClr>
                  </a:solidFill>
                </a:rPr>
                <a:t>Modulator</a:t>
              </a:r>
            </a:p>
          </p:txBody>
        </p:sp>
      </p:grpSp>
      <p:sp>
        <p:nvSpPr>
          <p:cNvPr id="580" name="Straight Arrow Connector 40"/>
          <p:cNvSpPr/>
          <p:nvPr/>
        </p:nvSpPr>
        <p:spPr>
          <a:xfrm flipH="1" flipV="1">
            <a:off x="2895600" y="3648224"/>
            <a:ext cx="2057401" cy="2212976"/>
          </a:xfrm>
          <a:prstGeom prst="line">
            <a:avLst/>
          </a:prstGeom>
          <a:ln w="152400">
            <a:solidFill>
              <a:srgbClr val="FAC090"/>
            </a:solidFill>
            <a:tailEnd type="triangle"/>
          </a:ln>
          <a:effectLst>
            <a:outerShdw blurRad="101600" dist="50800" dir="5400000" rotWithShape="0">
              <a:srgbClr val="808080">
                <a:alpha val="37999"/>
              </a:srgbClr>
            </a:outerShdw>
          </a:effectLst>
        </p:spPr>
        <p:txBody>
          <a:bodyPr lIns="60960" tIns="60960" rIns="60960" bIns="60960"/>
          <a:lstStyle/>
          <a:p>
            <a:endParaRPr sz="8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1" name="Straight Arrow Connector 41"/>
          <p:cNvSpPr/>
          <p:nvPr/>
        </p:nvSpPr>
        <p:spPr>
          <a:xfrm flipV="1">
            <a:off x="7162800" y="3899048"/>
            <a:ext cx="2209801" cy="1962151"/>
          </a:xfrm>
          <a:prstGeom prst="line">
            <a:avLst/>
          </a:prstGeom>
          <a:ln w="152400">
            <a:solidFill>
              <a:srgbClr val="FAC090"/>
            </a:solidFill>
            <a:tailEnd type="triangle"/>
          </a:ln>
          <a:effectLst>
            <a:outerShdw blurRad="101600" dist="50800" dir="5400000" rotWithShape="0">
              <a:srgbClr val="808080">
                <a:alpha val="37999"/>
              </a:srgbClr>
            </a:outerShdw>
          </a:effectLst>
        </p:spPr>
        <p:txBody>
          <a:bodyPr lIns="60960" tIns="60960" rIns="60960" bIns="60960"/>
          <a:lstStyle/>
          <a:p>
            <a:endParaRPr sz="8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2" name="Straight Arrow Connector 43"/>
          <p:cNvSpPr/>
          <p:nvPr/>
        </p:nvSpPr>
        <p:spPr>
          <a:xfrm flipH="1" flipV="1">
            <a:off x="4724400" y="3899048"/>
            <a:ext cx="1085851" cy="1868489"/>
          </a:xfrm>
          <a:prstGeom prst="line">
            <a:avLst/>
          </a:prstGeom>
          <a:ln w="152400">
            <a:solidFill>
              <a:srgbClr val="FAC090"/>
            </a:solidFill>
            <a:tailEnd type="triangle"/>
          </a:ln>
          <a:effectLst>
            <a:outerShdw blurRad="101600" dist="50800" dir="5400000" rotWithShape="0">
              <a:srgbClr val="808080">
                <a:alpha val="37999"/>
              </a:srgbClr>
            </a:outerShdw>
          </a:effectLst>
        </p:spPr>
        <p:txBody>
          <a:bodyPr lIns="60960" tIns="60960" rIns="60960" bIns="60960"/>
          <a:lstStyle/>
          <a:p>
            <a:endParaRPr sz="8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3" name="Straight Arrow Connector 44"/>
          <p:cNvSpPr/>
          <p:nvPr/>
        </p:nvSpPr>
        <p:spPr>
          <a:xfrm flipV="1">
            <a:off x="6305550" y="3899048"/>
            <a:ext cx="1085851" cy="1868489"/>
          </a:xfrm>
          <a:prstGeom prst="line">
            <a:avLst/>
          </a:prstGeom>
          <a:ln w="152400">
            <a:solidFill>
              <a:srgbClr val="FAC090"/>
            </a:solidFill>
            <a:tailEnd type="triangle"/>
          </a:ln>
          <a:effectLst>
            <a:outerShdw blurRad="101600" dist="50800" dir="5400000" rotWithShape="0">
              <a:srgbClr val="808080">
                <a:alpha val="37999"/>
              </a:srgbClr>
            </a:outerShdw>
          </a:effectLst>
        </p:spPr>
        <p:txBody>
          <a:bodyPr lIns="60960" tIns="60960" rIns="60960" bIns="60960"/>
          <a:lstStyle/>
          <a:p>
            <a:endParaRPr sz="8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4" name="Right Arrow 50"/>
          <p:cNvSpPr/>
          <p:nvPr/>
        </p:nvSpPr>
        <p:spPr>
          <a:xfrm>
            <a:off x="6088574" y="3104877"/>
            <a:ext cx="533401" cy="6297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>
            <a:miter lim="400000"/>
          </a:ln>
          <a:effectLst>
            <a:outerShdw blurRad="165100" dist="63500" dir="3806097" rotWithShape="0">
              <a:srgbClr val="006666"/>
            </a:outerShdw>
          </a:effectLst>
        </p:spPr>
        <p:txBody>
          <a:bodyPr lIns="60960" tIns="60960" rIns="60960" bIns="60960" anchor="b"/>
          <a:lstStyle/>
          <a:p>
            <a:pPr>
              <a:lnSpc>
                <a:spcPct val="90000"/>
              </a:lnSpc>
              <a:tabLst>
                <a:tab pos="4673600" algn="l"/>
              </a:tabLst>
              <a:defRPr sz="2600">
                <a:solidFill>
                  <a:srgbClr val="4D4D4D"/>
                </a:solidFill>
              </a:defRPr>
            </a:pPr>
            <a:endParaRPr sz="12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6" name="TextBox 1"/>
          <p:cNvSpPr txBox="1"/>
          <p:nvPr/>
        </p:nvSpPr>
        <p:spPr>
          <a:xfrm>
            <a:off x="3726952" y="1523401"/>
            <a:ext cx="1496962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>
            <a:lvl1pPr>
              <a:defRPr sz="5200" b="1">
                <a:solidFill>
                  <a:srgbClr val="FFFF00"/>
                </a:solidFill>
              </a:defRPr>
            </a:lvl1pPr>
          </a:lstStyle>
          <a:p>
            <a:r>
              <a:rPr sz="2400">
                <a:solidFill>
                  <a:schemeClr val="bg2">
                    <a:lumMod val="25000"/>
                  </a:schemeClr>
                </a:solidFill>
              </a:rPr>
              <a:t>Stimuli</a:t>
            </a:r>
          </a:p>
        </p:txBody>
      </p:sp>
      <p:sp>
        <p:nvSpPr>
          <p:cNvPr id="587" name="TextBox 17"/>
          <p:cNvSpPr txBox="1"/>
          <p:nvPr/>
        </p:nvSpPr>
        <p:spPr>
          <a:xfrm>
            <a:off x="144713" y="3112600"/>
            <a:ext cx="1554481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>
            <a:lvl1pPr>
              <a:defRPr sz="5200" b="1">
                <a:solidFill>
                  <a:srgbClr val="FFFF00"/>
                </a:solidFill>
              </a:defRPr>
            </a:lvl1pPr>
          </a:lstStyle>
          <a:p>
            <a:r>
              <a:rPr sz="2400" dirty="0">
                <a:solidFill>
                  <a:schemeClr val="bg2">
                    <a:lumMod val="25000"/>
                  </a:schemeClr>
                </a:solidFill>
              </a:rPr>
              <a:t>Receptor</a:t>
            </a:r>
          </a:p>
        </p:txBody>
      </p:sp>
      <p:sp>
        <p:nvSpPr>
          <p:cNvPr id="588" name="TextBox 18"/>
          <p:cNvSpPr txBox="1"/>
          <p:nvPr/>
        </p:nvSpPr>
        <p:spPr>
          <a:xfrm>
            <a:off x="3933097" y="2512152"/>
            <a:ext cx="2254346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>
            <a:lvl1pPr>
              <a:defRPr sz="5200" b="1">
                <a:solidFill>
                  <a:srgbClr val="FFFF00"/>
                </a:solidFill>
              </a:defRPr>
            </a:lvl1pPr>
          </a:lstStyle>
          <a:p>
            <a:r>
              <a:rPr sz="2400">
                <a:solidFill>
                  <a:schemeClr val="bg2">
                    <a:lumMod val="25000"/>
                  </a:schemeClr>
                </a:solidFill>
              </a:rPr>
              <a:t>Transduction</a:t>
            </a:r>
          </a:p>
        </p:txBody>
      </p:sp>
      <p:sp>
        <p:nvSpPr>
          <p:cNvPr id="589" name="TextBox 19"/>
          <p:cNvSpPr txBox="1"/>
          <p:nvPr/>
        </p:nvSpPr>
        <p:spPr>
          <a:xfrm>
            <a:off x="7113848" y="2403894"/>
            <a:ext cx="936105" cy="4924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>
            <a:lvl1pPr>
              <a:defRPr sz="5200" b="1">
                <a:solidFill>
                  <a:srgbClr val="FFFF00"/>
                </a:solidFill>
              </a:defRPr>
            </a:lvl1pPr>
          </a:lstStyle>
          <a:p>
            <a:r>
              <a:rPr sz="2400">
                <a:solidFill>
                  <a:schemeClr val="bg2">
                    <a:lumMod val="25000"/>
                  </a:schemeClr>
                </a:solidFill>
              </a:rPr>
              <a:t>CNS</a:t>
            </a:r>
          </a:p>
        </p:txBody>
      </p:sp>
      <p:sp>
        <p:nvSpPr>
          <p:cNvPr id="590" name="TextBox 20"/>
          <p:cNvSpPr txBox="1"/>
          <p:nvPr/>
        </p:nvSpPr>
        <p:spPr>
          <a:xfrm>
            <a:off x="9788759" y="1752919"/>
            <a:ext cx="1808879" cy="10464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/>
          <a:p>
            <a:pPr>
              <a:defRPr sz="4800" b="1">
                <a:solidFill>
                  <a:srgbClr val="FFFF00"/>
                </a:solidFill>
              </a:defRPr>
            </a:pPr>
            <a:r>
              <a:rPr sz="2000">
                <a:solidFill>
                  <a:schemeClr val="bg2">
                    <a:lumMod val="25000"/>
                  </a:schemeClr>
                </a:solidFill>
              </a:rPr>
              <a:t>Motor, Hormonal Memory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0" advAuto="0"/>
      <p:bldP spid="562" grpId="0" animBg="1" advAuto="0"/>
      <p:bldP spid="565" grpId="0" advAuto="0"/>
      <p:bldP spid="566" grpId="0" animBg="1" advAuto="0"/>
      <p:bldP spid="569" grpId="0" advAuto="0"/>
      <p:bldP spid="572" grpId="0" advAuto="0"/>
      <p:bldP spid="575" grpId="0" advAuto="0"/>
      <p:bldP spid="576" grpId="0" animBg="1" advAuto="0"/>
      <p:bldP spid="579" grpId="0" advAuto="0"/>
      <p:bldP spid="580" grpId="0" animBg="1" advAuto="0"/>
      <p:bldP spid="581" grpId="0" animBg="1" advAuto="0"/>
      <p:bldP spid="582" grpId="0" animBg="1" advAuto="0"/>
      <p:bldP spid="583" grpId="0" animBg="1" advAuto="0"/>
      <p:bldP spid="584" grpId="0" animBg="1" advAuto="0"/>
      <p:bldP spid="586" grpId="0" animBg="1" advAuto="0"/>
      <p:bldP spid="587" grpId="0" animBg="1" advAuto="0"/>
      <p:bldP spid="588" grpId="0" animBg="1" advAuto="0"/>
      <p:bldP spid="589" grpId="0" animBg="1" advAuto="0"/>
      <p:bldP spid="590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4138-6872-6D94-0669-D8F0975F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8"/>
            <a:ext cx="10515600" cy="61577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E9402-FA44-BBF4-46BF-CF90576B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6" y="748150"/>
            <a:ext cx="12025744" cy="61264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Receptors can be classified based on;</a:t>
            </a:r>
          </a:p>
          <a:p>
            <a:r>
              <a:rPr lang="en-US" dirty="0"/>
              <a:t>Distribution; somatic or visceral as well as special</a:t>
            </a:r>
          </a:p>
          <a:p>
            <a:r>
              <a:rPr lang="en-US" dirty="0"/>
              <a:t>Location of stimuli; </a:t>
            </a:r>
          </a:p>
          <a:p>
            <a:pPr lvl="1"/>
            <a:r>
              <a:rPr lang="en-US" dirty="0"/>
              <a:t>Exteroceptors (external stimuli – pressure, touch, pain, temp, special senses), proprioceptors (within connective tissue, muscle, joints, tendons, inner ear), </a:t>
            </a:r>
            <a:r>
              <a:rPr lang="en-US" dirty="0" err="1"/>
              <a:t>interoceptors</a:t>
            </a:r>
            <a:r>
              <a:rPr lang="en-US" dirty="0"/>
              <a:t>, </a:t>
            </a:r>
            <a:r>
              <a:rPr lang="en-US" dirty="0" err="1"/>
              <a:t>visceroceptors</a:t>
            </a:r>
            <a:r>
              <a:rPr lang="en-US" dirty="0"/>
              <a:t> (internal)</a:t>
            </a:r>
          </a:p>
          <a:p>
            <a:r>
              <a:rPr lang="en-US" dirty="0"/>
              <a:t>Morphology; </a:t>
            </a:r>
          </a:p>
          <a:p>
            <a:pPr lvl="1"/>
            <a:r>
              <a:rPr lang="en-US" dirty="0"/>
              <a:t>free nerve endings (pain, temperature, light touch), encapsulated nerve endings (pressure, vibration, deep touch) and specialized cells – special senses</a:t>
            </a:r>
          </a:p>
          <a:p>
            <a:r>
              <a:rPr lang="en-US" dirty="0"/>
              <a:t>The type of stimulus for which they respond to; also known as modality  - light, sound, temperature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Adaptation to stimulus</a:t>
            </a:r>
          </a:p>
          <a:p>
            <a:pPr lvl="1"/>
            <a:r>
              <a:rPr lang="en-US" dirty="0"/>
              <a:t>When applied stimulus acts for a prolonged duration, some receptors may stop responding in the course of time. </a:t>
            </a:r>
          </a:p>
          <a:p>
            <a:pPr lvl="1"/>
            <a:r>
              <a:rPr lang="en-US" dirty="0"/>
              <a:t>Reduction of action potential transmission in nerve fiber</a:t>
            </a:r>
          </a:p>
          <a:p>
            <a:pPr lvl="1"/>
            <a:r>
              <a:rPr lang="en-US" dirty="0"/>
              <a:t>Some receptors take time to reach this point (slowly adapting), others reach faster (fast adapting)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AA4B-BE90-F1F3-B634-CD3D15CE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653"/>
          </a:xfrm>
        </p:spPr>
        <p:txBody>
          <a:bodyPr>
            <a:normAutofit fontScale="90000"/>
          </a:bodyPr>
          <a:lstStyle/>
          <a:p>
            <a:r>
              <a:rPr lang="en-GB" dirty="0"/>
              <a:t>Modality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A5E6F-FD7F-8B4B-1FFF-BD1F97FEF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07" y="1030778"/>
            <a:ext cx="11671069" cy="5462097"/>
          </a:xfrm>
        </p:spPr>
        <p:txBody>
          <a:bodyPr>
            <a:normAutofit/>
          </a:bodyPr>
          <a:lstStyle/>
          <a:p>
            <a:r>
              <a:rPr lang="en-US" b="1" dirty="0"/>
              <a:t>Thermoreceptors: </a:t>
            </a:r>
            <a:r>
              <a:rPr lang="en-US" dirty="0"/>
              <a:t>respond to temperature changes</a:t>
            </a:r>
          </a:p>
          <a:p>
            <a:r>
              <a:rPr lang="en-US" b="1" dirty="0"/>
              <a:t>Photoreceptors</a:t>
            </a:r>
            <a:r>
              <a:rPr lang="en-US" dirty="0"/>
              <a:t>: react to light, including the receptors in the retinas of the eyes.</a:t>
            </a:r>
          </a:p>
          <a:p>
            <a:r>
              <a:rPr lang="en-US" b="1" dirty="0"/>
              <a:t>Nociceptors</a:t>
            </a:r>
            <a:r>
              <a:rPr lang="en-US" dirty="0"/>
              <a:t>: respond to damaging stimuli, resulting in pain, which include extreme cold or heat, excessive pressure, and inflammatory chemicals</a:t>
            </a:r>
          </a:p>
          <a:p>
            <a:r>
              <a:rPr lang="en-US" b="1" dirty="0"/>
              <a:t>Chemoreceptors</a:t>
            </a:r>
            <a:r>
              <a:rPr lang="en-US" dirty="0"/>
              <a:t>: respond to chemicals in a solution, such as molecules that are tasted or smelled, or any changes in chemistries of blood or interstitial fluid</a:t>
            </a:r>
          </a:p>
          <a:p>
            <a:r>
              <a:rPr lang="en-US" b="1" dirty="0"/>
              <a:t>Mechanoreceptors</a:t>
            </a:r>
            <a:r>
              <a:rPr lang="en-US" dirty="0"/>
              <a:t>: react to mechanical forces, including BP, other types of pressure, touch, stretching, and vibrations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36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72B8288B-BCE3-94F1-D6FB-9E3CB968F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97" y="1645920"/>
            <a:ext cx="8652303" cy="52120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4D4E7-564D-E800-4760-EEA098F9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15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Mechanoreceptors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B38D-CEA4-3DE0-A3CF-6F42E58B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847898"/>
            <a:ext cx="6932815" cy="58189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four classes of mechanoreceptors</a:t>
            </a:r>
          </a:p>
          <a:p>
            <a:pPr lvl="1"/>
            <a:r>
              <a:rPr lang="en-US" dirty="0"/>
              <a:t>Tactile receptors</a:t>
            </a:r>
          </a:p>
          <a:p>
            <a:pPr lvl="1"/>
            <a:r>
              <a:rPr lang="en-US" dirty="0"/>
              <a:t>Proprioceptors</a:t>
            </a:r>
          </a:p>
          <a:p>
            <a:pPr lvl="1"/>
            <a:r>
              <a:rPr lang="en-US" dirty="0"/>
              <a:t>Baroreceptors</a:t>
            </a:r>
          </a:p>
          <a:p>
            <a:pPr lvl="1"/>
            <a:r>
              <a:rPr lang="en-US" dirty="0"/>
              <a:t>Organ of </a:t>
            </a:r>
            <a:r>
              <a:rPr lang="en-US" dirty="0" err="1"/>
              <a:t>Corti</a:t>
            </a:r>
            <a:r>
              <a:rPr lang="en-US" dirty="0"/>
              <a:t> and vestibular system hair cells.</a:t>
            </a:r>
          </a:p>
          <a:p>
            <a:r>
              <a:rPr lang="en-GB" dirty="0"/>
              <a:t>Tactile receptors detect innocuous stimuli in skin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Meissner’s corpus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Merkel’s disks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Free nerve endings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Pacinian corpuscles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Ruffini corpuscles</a:t>
            </a:r>
          </a:p>
        </p:txBody>
      </p:sp>
    </p:spTree>
    <p:extLst>
      <p:ext uri="{BB962C8B-B14F-4D97-AF65-F5344CB8AC3E}">
        <p14:creationId xmlns:p14="http://schemas.microsoft.com/office/powerpoint/2010/main" val="203347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62" y="191069"/>
            <a:ext cx="6720721" cy="6566850"/>
          </a:xfrm>
        </p:spPr>
        <p:txBody>
          <a:bodyPr>
            <a:normAutofit/>
          </a:bodyPr>
          <a:lstStyle/>
          <a:p>
            <a:pPr algn="just"/>
            <a:r>
              <a:rPr lang="en-GB" b="1" dirty="0"/>
              <a:t>Meissner corpuscles:</a:t>
            </a:r>
          </a:p>
          <a:p>
            <a:pPr lvl="1" algn="just"/>
            <a:r>
              <a:rPr lang="en-GB" dirty="0"/>
              <a:t>Dendrites encapsulated in connective tissue</a:t>
            </a:r>
          </a:p>
          <a:p>
            <a:pPr lvl="1" algn="just"/>
            <a:r>
              <a:rPr lang="en-GB" dirty="0"/>
              <a:t>Respond to changes in texture and slow vibrations. </a:t>
            </a:r>
          </a:p>
          <a:p>
            <a:pPr lvl="1" algn="just"/>
            <a:r>
              <a:rPr lang="en-GB" dirty="0"/>
              <a:t>Beneath epidermis - papillae</a:t>
            </a:r>
          </a:p>
          <a:p>
            <a:pPr algn="just"/>
            <a:r>
              <a:rPr lang="en-GB" b="1" dirty="0"/>
              <a:t>Merkel cells: </a:t>
            </a:r>
          </a:p>
          <a:p>
            <a:pPr lvl="1" algn="just"/>
            <a:r>
              <a:rPr lang="en-GB" sz="2600" dirty="0"/>
              <a:t>Expanded dendritic endings</a:t>
            </a:r>
          </a:p>
          <a:p>
            <a:pPr lvl="1" algn="just"/>
            <a:r>
              <a:rPr lang="en-GB" sz="2600" dirty="0"/>
              <a:t>Respond to sustained pressure and touch. </a:t>
            </a:r>
          </a:p>
          <a:p>
            <a:pPr lvl="1" algn="just"/>
            <a:r>
              <a:rPr lang="en-GB" sz="2600" dirty="0"/>
              <a:t>Upper layers of skin near base of epidermis</a:t>
            </a:r>
          </a:p>
          <a:p>
            <a:pPr lvl="1" algn="just"/>
            <a:r>
              <a:rPr lang="en-GB" sz="2600" dirty="0"/>
              <a:t>Found mostly in fingers and palms</a:t>
            </a:r>
          </a:p>
          <a:p>
            <a:pPr lvl="1" algn="just"/>
            <a:r>
              <a:rPr lang="en-GB" sz="2600" dirty="0"/>
              <a:t>Small with well defined boarder</a:t>
            </a:r>
          </a:p>
          <a:p>
            <a:pPr lvl="1" algn="just"/>
            <a:r>
              <a:rPr lang="en-GB" sz="2600" dirty="0"/>
              <a:t>Sensitive to edges</a:t>
            </a:r>
          </a:p>
          <a:p>
            <a:pPr lvl="1" algn="just"/>
            <a:r>
              <a:rPr lang="en-GB" sz="2600" dirty="0"/>
              <a:t>Typing, texting etc</a:t>
            </a:r>
          </a:p>
        </p:txBody>
      </p:sp>
      <p:pic>
        <p:nvPicPr>
          <p:cNvPr id="8" name="Picture 7" descr="Picture 3">
            <a:extLst>
              <a:ext uri="{FF2B5EF4-FFF2-40B4-BE49-F238E27FC236}">
                <a16:creationId xmlns:a16="http://schemas.microsoft.com/office/drawing/2014/main" id="{B7B1F13D-E4F2-08A3-1920-1BB705F33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7"/>
          <a:stretch/>
        </p:blipFill>
        <p:spPr>
          <a:xfrm rot="16200000">
            <a:off x="6670323" y="1138838"/>
            <a:ext cx="5791200" cy="5212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244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62" y="191070"/>
            <a:ext cx="6734366" cy="6482686"/>
          </a:xfrm>
        </p:spPr>
        <p:txBody>
          <a:bodyPr>
            <a:noAutofit/>
          </a:bodyPr>
          <a:lstStyle/>
          <a:p>
            <a:r>
              <a:rPr lang="en-GB" b="1" dirty="0"/>
              <a:t>Ruffini corpuscles </a:t>
            </a:r>
          </a:p>
          <a:p>
            <a:pPr lvl="1"/>
            <a:r>
              <a:rPr lang="en-GB" dirty="0"/>
              <a:t>Enlarged dendritic endings with elongated capsules</a:t>
            </a:r>
          </a:p>
          <a:p>
            <a:pPr lvl="1"/>
            <a:r>
              <a:rPr lang="en-GB" dirty="0"/>
              <a:t>Respond to sustained pressure and skin stretch, joint deformation</a:t>
            </a:r>
          </a:p>
          <a:p>
            <a:pPr lvl="1"/>
            <a:r>
              <a:rPr lang="en-GB" dirty="0"/>
              <a:t>Deeper in dermis – hairy skin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/>
              <a:t>Pacinian corpuscles </a:t>
            </a:r>
          </a:p>
          <a:p>
            <a:pPr lvl="1"/>
            <a:r>
              <a:rPr lang="en-GB" dirty="0"/>
              <a:t>unmyelinated dendritic endings </a:t>
            </a:r>
          </a:p>
          <a:p>
            <a:pPr lvl="1"/>
            <a:r>
              <a:rPr lang="en-GB" dirty="0"/>
              <a:t>Encapsulated by concentric lamellae of connective tissue- onion. </a:t>
            </a:r>
          </a:p>
          <a:p>
            <a:pPr lvl="1"/>
            <a:r>
              <a:rPr lang="en-GB" dirty="0"/>
              <a:t>respond to deep pressure and fast vibration</a:t>
            </a:r>
          </a:p>
          <a:p>
            <a:pPr lvl="1"/>
            <a:r>
              <a:rPr lang="en-GB" dirty="0"/>
              <a:t>Viscera like pancreas, breasts, genitals</a:t>
            </a:r>
          </a:p>
          <a:p>
            <a:pPr lvl="1"/>
            <a:r>
              <a:rPr lang="en-GB" dirty="0"/>
              <a:t>Usually in deep dermis of globose skin</a:t>
            </a:r>
          </a:p>
        </p:txBody>
      </p:sp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76237157-608F-A08C-8079-8C70423F1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7"/>
          <a:stretch/>
        </p:blipFill>
        <p:spPr>
          <a:xfrm rot="16200000">
            <a:off x="6670323" y="1138838"/>
            <a:ext cx="5791200" cy="52120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517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51AD-F641-CC9C-BDB1-9B7065DC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52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General properties of receptors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43AB-D54D-E292-EC2F-F99E08158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8" y="947652"/>
            <a:ext cx="11521440" cy="5545222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Excitability:</a:t>
            </a:r>
          </a:p>
          <a:p>
            <a:pPr lvl="1"/>
            <a:r>
              <a:rPr lang="en-US" sz="2800" dirty="0"/>
              <a:t>They can initiate action potentials</a:t>
            </a:r>
          </a:p>
          <a:p>
            <a:pPr lvl="1"/>
            <a:r>
              <a:rPr lang="en-US" sz="2800" dirty="0"/>
              <a:t>They also produce graded potentials (local or subthreshold potentials) – difference between generator and receptor potentials</a:t>
            </a:r>
          </a:p>
          <a:p>
            <a:r>
              <a:rPr lang="en-US" sz="3200" b="1" dirty="0"/>
              <a:t>Adequate stimulus:</a:t>
            </a:r>
          </a:p>
          <a:p>
            <a:pPr lvl="1"/>
            <a:r>
              <a:rPr lang="en-US" sz="2800" dirty="0"/>
              <a:t>Require enough strength of stimulus to excite the receptor to initiate action potentials.</a:t>
            </a:r>
          </a:p>
          <a:p>
            <a:r>
              <a:rPr lang="en-US" sz="3200" b="1" dirty="0"/>
              <a:t>Receptor protein specificity: </a:t>
            </a:r>
          </a:p>
          <a:p>
            <a:pPr lvl="1"/>
            <a:r>
              <a:rPr lang="en-US" sz="2800" dirty="0"/>
              <a:t>Sensory receptors are optimally selective for a single type of stimulus.</a:t>
            </a:r>
          </a:p>
          <a:p>
            <a:pPr lvl="1"/>
            <a:r>
              <a:rPr lang="en-US" sz="2800" dirty="0"/>
              <a:t>Some are polymodal – respond to more than one type of stimulation</a:t>
            </a:r>
          </a:p>
          <a:p>
            <a:pPr lvl="1"/>
            <a:endParaRPr lang="en-US" sz="28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4055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EA1A-8023-48D7-7B62-F1237C56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2"/>
          </a:xfrm>
        </p:spPr>
        <p:txBody>
          <a:bodyPr/>
          <a:lstStyle/>
          <a:p>
            <a:pPr algn="ctr"/>
            <a:r>
              <a:rPr lang="en-GB" b="1" dirty="0"/>
              <a:t>Sensation and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5900C-2B46-9253-ABAC-433A56F21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3" y="1379913"/>
            <a:ext cx="11671069" cy="5237018"/>
          </a:xfrm>
        </p:spPr>
        <p:txBody>
          <a:bodyPr>
            <a:normAutofit/>
          </a:bodyPr>
          <a:lstStyle/>
          <a:p>
            <a:r>
              <a:rPr lang="en-US" b="1" dirty="0"/>
              <a:t>Sensation</a:t>
            </a:r>
            <a:r>
              <a:rPr lang="en-US" dirty="0"/>
              <a:t> - process of receiving information and encoding it to transmit to various areas of the nervous system</a:t>
            </a:r>
          </a:p>
          <a:p>
            <a:pPr lvl="1"/>
            <a:r>
              <a:rPr lang="en-US" dirty="0"/>
              <a:t>To create an accurate neural representation of sensory stimuli, the brain must distinguish FOUR stimulus properties</a:t>
            </a:r>
          </a:p>
          <a:p>
            <a:pPr lvl="1"/>
            <a:r>
              <a:rPr lang="en-US" b="1" dirty="0"/>
              <a:t>Modality</a:t>
            </a:r>
            <a:r>
              <a:rPr lang="en-US" dirty="0"/>
              <a:t> - Type/kind of energy </a:t>
            </a:r>
          </a:p>
          <a:p>
            <a:pPr lvl="1"/>
            <a:r>
              <a:rPr lang="en-US" b="1" dirty="0"/>
              <a:t>Location </a:t>
            </a:r>
            <a:r>
              <a:rPr lang="en-US" dirty="0"/>
              <a:t> - site on the body or space where the stimulus originated </a:t>
            </a:r>
          </a:p>
          <a:p>
            <a:pPr lvl="1"/>
            <a:r>
              <a:rPr lang="en-US" b="1" dirty="0"/>
              <a:t>Intensity</a:t>
            </a:r>
            <a:r>
              <a:rPr lang="en-US" dirty="0"/>
              <a:t> - frequency of APs generated</a:t>
            </a:r>
          </a:p>
          <a:p>
            <a:pPr lvl="1"/>
            <a:r>
              <a:rPr lang="en-US" b="1" dirty="0"/>
              <a:t>Duration</a:t>
            </a:r>
            <a:r>
              <a:rPr lang="en-US" dirty="0"/>
              <a:t> - the time from start to end of a response in the receptor</a:t>
            </a:r>
          </a:p>
          <a:p>
            <a:pPr lvl="1"/>
            <a:endParaRPr lang="en-US" dirty="0"/>
          </a:p>
          <a:p>
            <a:r>
              <a:rPr lang="en-US" b="1" dirty="0"/>
              <a:t>Perception -</a:t>
            </a:r>
            <a:r>
              <a:rPr lang="en-US" dirty="0"/>
              <a:t> process of receiving and interpreting the sensations</a:t>
            </a:r>
          </a:p>
          <a:p>
            <a:pPr lvl="1"/>
            <a:r>
              <a:rPr lang="en-US" dirty="0"/>
              <a:t>Based on the present state of the internal and external environment, and the memory of similar situations.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339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RESA">
      <a:majorFont>
        <a:latin typeface="Rockwell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1294</Words>
  <Application>Microsoft Office PowerPoint</Application>
  <PresentationFormat>Widescreen</PresentationFormat>
  <Paragraphs>155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Cambria</vt:lpstr>
      <vt:lpstr>Rockwell</vt:lpstr>
      <vt:lpstr>Office Theme</vt:lpstr>
      <vt:lpstr>The Somatosensory system</vt:lpstr>
      <vt:lpstr>Sensory receptors – let us begin</vt:lpstr>
      <vt:lpstr>Classification </vt:lpstr>
      <vt:lpstr>Modality </vt:lpstr>
      <vt:lpstr>Mechanoreceptors </vt:lpstr>
      <vt:lpstr>PowerPoint Presentation</vt:lpstr>
      <vt:lpstr>PowerPoint Presentation</vt:lpstr>
      <vt:lpstr>General properties of receptors </vt:lpstr>
      <vt:lpstr>Sensation and perception</vt:lpstr>
      <vt:lpstr>PowerPoint Presentation</vt:lpstr>
      <vt:lpstr>PowerPoint Presentation</vt:lpstr>
      <vt:lpstr>PowerPoint Presentation</vt:lpstr>
      <vt:lpstr>PowerPoint Presentation</vt:lpstr>
      <vt:lpstr>The anatomists - </vt:lpstr>
      <vt:lpstr>Sensory projection pathway: brain identifies site of stimulation</vt:lpstr>
      <vt:lpstr>When signal reaches the brain</vt:lpstr>
      <vt:lpstr>The somatosensory cortex</vt:lpstr>
      <vt:lpstr>Broadmann’s areas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Somatosensory system</dc:title>
  <dc:creator>theresa</dc:creator>
  <cp:lastModifiedBy>theresa</cp:lastModifiedBy>
  <cp:revision>5</cp:revision>
  <dcterms:created xsi:type="dcterms:W3CDTF">2023-08-16T16:25:09Z</dcterms:created>
  <dcterms:modified xsi:type="dcterms:W3CDTF">2023-08-17T18:25:22Z</dcterms:modified>
</cp:coreProperties>
</file>