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99" r:id="rId29"/>
    <p:sldId id="300" r:id="rId30"/>
    <p:sldId id="301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674EB-974B-41B7-8FD2-6F842ACA2F4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B73F2-8D4C-490C-B7C5-CFABB671E6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91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B73F2-8D4C-490C-B7C5-CFABB671E6FA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025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1E45-BDB5-4240-9CB9-80F40BAE8D12}" type="datetime1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0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2B06-CDDA-4B7C-8432-F0C1EA3A1ABB}" type="datetime1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51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41051-B54F-47B2-AC58-16D6BB39E608}" type="datetime1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52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3B145-3FEB-44BB-A8DD-FBA0AEC3B64A}" type="datetime1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43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161F0-C566-4914-AED5-B933E103560F}" type="datetime1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67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4EF9-A920-4C6F-AD20-3DE2AA7F7268}" type="datetime1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87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3EC1C-F919-4798-976B-7CA124FC249A}" type="datetime1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8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7260-D121-4E05-A4B6-5312D1973D40}" type="datetime1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8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B74E5-F66A-45EF-BB31-6E8C2EC38AF0}" type="datetime1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60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8E9A-0C08-43DE-9736-20C39179204E}" type="datetime1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22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E5A9-B9E5-4998-B5D9-3ED800AAA51A}" type="datetime1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561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F3C3C-70F1-4F24-88A2-7BF18A05D033}" type="datetime1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B3B5B-C8CC-4EB6-ACBD-DF9730327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03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Drugs Used in the Management of Depression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MBcHB-4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NEUROPHARMACOLOGY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18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Serotonin-norepinephrine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reuptake inhibitor and serotonin receptors antagonism antidepressant with potent antipsychotic D2 receptor blockade/antagonism (SNRISA with potent antipsychotic D2 receptor blockade/antagonism).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orepinephrine reuptake inhibitor with serotonin receptors antagonism (NRISA)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Noradrenergic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α2‑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receptor antagonist with specific serotonergic receptors‑2 and‑3 antagonism (NASSA).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elective norepinephrine reuptake inhibitors (NRIs)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Dual norepinephrine‑dopamine reuptake inhibitor (NDRI)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553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Atypical antipsychotics that exhibit weak D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receptor antagonism with potently strong 5‑HT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receptor blockade.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N‑methyl‑D‑aspartate (NMDA)‑glutamatergic ionoceptor antagonist/inverse agonist/partial agonist that exhibit a direct action on the excitatory glutamatergic neurotransmission system.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470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other therapies for depression which include: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orms of psychotherapy,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lectroconvulsive therapy (ECT)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 other various augmenting methods such as daily left prefrontal repetitive Transcranial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agnetic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timulation therapy (rTMS).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809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Monoaminergic Theory of Depression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tates that depression is related to a deficiency in the amount or function of cortical and limbic biogenic monoamines, namely: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(5‑HT)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orepinephrine (NE)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opamine (DA).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964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of this present moment, eleven (11) out of these thirteen (13) classes of antidepressants accomplish their pharmacological actions by: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Blocking one or more of the reuptake transporter pumps and/or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eceptors for these three monoaminergic neurotransmitters.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twelfth class inhibits the enzyme monoamine oxidase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thirteenth class works by blocking the NMDA- Glutamatergic ionoceptor.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069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Increasing neurotransmission seems to be the result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desensitization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down-regulation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of certain key neurotransmitter receptors.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Interestingly, this desensitization has a delayed onset, just like the therapeutic actions of antidepressants.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of tolerance to side effects of antidepressants also occurs with delayed onset. </a:t>
            </a:r>
          </a:p>
          <a:p>
            <a:pPr lvl="1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20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Emerging Glutamatergic Hypothesis of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Attempts to develop antidepressants that work on other neurotransmitter systems are currently ongoing.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of such neurotransmitter system is the excitatory Glutamatergic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neurotransmitter pathway that appears to be important in the pathophysiology of depression.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is hypothesized that depression is associated with the hyperfunction of NMDA receptors in subcortical regions (i.e. hippocampus, locus coeruleus, and amygdala);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whereas at the same time, depression is associated with the hypofunction of NMDA receptors in cortical regions (i.e. prefrontal, perirhinal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temporal cortices).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254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linical study reported that the non-competitive NMDA‑ Glutamatergic receptor antagonist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ketamine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produced rapid and prolonged antidepressant effects in patients suffering from MDD.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51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Classes of Clinically Available Antidepressants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Interestingly, no subsequent antidepressants have surpassed the classical antidepressant agents in overall efficacy in clinical trials. However, the nonclassical agents are far safer and better tolerated.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106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TCAs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amitriptyline, imipramine, desipramine, Nortriptyline, clomipramine, trimipramine, protriptyline, and doxepin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MAOIs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phenelzine, nialamide, isocarboxazid,hydracarbazine, tranylcypromine, moclobemide,bifemelane, pirlindole, toloxatone, selegiline, rasagiline,and safinamide.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SSRIs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fluoxetine, sertraline, paroxetine, citalopram, escitalopram, and fluvoxamine.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SNRI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such as venlafaxine, desvenlafaxine, duloxetine, and levomilnacipran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70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currently available clinical antidepressants can be classified into 13 different classes based on their mechanisms of action.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basic pharmacological concepts thoroughly elucidate and unravel the therapeutic actions and side effects of the wide range of antidepressants currently available.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depressive disorder (MDD), also known as unipolar depression, is a mental disorder characterized by at least 2 weeks of low mood that is present across most situations.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462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Norepinephrine‑dopamine reuptake inhibitor(NDRI)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bupropion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Selective NRIs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as reboxetine and atomoxetine.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receptors antagonist with serotonin reuptake inhibition (SARI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such as trazodone, nefazodone, and vortioxetine.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5‑HT</a:t>
            </a:r>
            <a:r>
              <a:rPr lang="en-GB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autoreceptor partial agonist with serotonin reuptake inhibition (SPARI)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vilazodone.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8051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Noradrenergic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α2‑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receptor antagonist with specific serotonergic receptors‑2 and‑3 antagonism (NASSA)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as mirtazapine and Mianserin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Norepinephrine reuptake inhibitor with serotonin receptors antagonism (NRISA)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Maprotiline.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Serotonin-norepinephrine reuptake inhibitor and serotonin receptors antagonism antidepressant with potent antipsychotic D2 receptor blockade/antagonism (SNRISA with potent antipsychotic D2 receptor blockade/antagonism)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as Amoxapine.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504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Atypical antipsychotics that exhibit weak D</a:t>
            </a:r>
            <a:r>
              <a:rPr lang="en-GB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receptor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antagonism with potently strong 5‑HT</a:t>
            </a:r>
            <a:r>
              <a:rPr lang="en-GB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2A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receptor blockade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as olanzapine, quetiapine, risperidone, Lurasidone, and Aripiprazole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NMDA‑glutamatergic ionoceptor antagonist/inverse agonist/partial agonist that exhibit a direct action on the excitatory glutamatergic neurotransmission system such as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ketamine.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77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Dynamics of Antidepressants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TCA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TCAs were the dominant class of antidepressants until the introduction of SSRIs in the 1980s and 1990s.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work mainly by blocking the reuptake pumps of norepinephrine (NET) and serotonin (SERT), with little or no action on dopamine reuptake pumps (DAT).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Imipramine is highly anticholinergic and is a relatively strong SRI as well as NRI.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contrast, desipramine is much less anticholinergic and is a more potent and somewhat more selective NRI than is imipramine.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333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TCAs are actually five or more drugs in one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A serotonin reuptake inhibitor (SRI)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(2)a norepinephrine reuptake inhibitor (NRI)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(3)Some have weak dopamine reuptake inhibitor (DRI) activity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(4)An anticholinergic ‑antimuscarinic drug (unselective muscarinic acetylcholine M receptors blockade activity)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(5)An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α1‑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adrenergic antagonist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(6)An antihistamine (H1).</a:t>
            </a: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also inhibit sodium channels at overdose levels, causing potentially lethal cardiac arrhythmias and seizures. 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901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therapeutic actions of TCAs are due to serotonin reuptake inhibition (SRI) as well as norepinephrine reuptake inhibition (NRI).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degree and selectivity of inhibition of the SERT versus NET differ across the family of TCAs,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ith clomipramine being a preferential inhibitor of the SERT reuptake pumps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hile desipramine is a preferential inhibitor of the NET reuptake pumps.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2985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 of the TCA can be explained by their (unwanted) blockade of neurotransmitter receptors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(antihistamine) blockade of histamine receptors causes weight gain and drowsiness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nselective blockade of muscarinic acetylcholine M receptors (anticholinergic antimuscarinic activity) causes constipation, blurred vision, dry mouth, and drowsiness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blockade causes the side effects of dizziness, decreased blood pressure, and drowsiness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723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the present time, the TCAs are reserved primarily for depression that is unresponsive to more commonly prescribed antidepressants such as the SSRIs or SNRIs or NASSA.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loss of popularity stems in large part from relatively poorer tolerability compared to the relatively newer nonclassical agents, to difficulty of use, and to lethality in overdose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uses for TCAs include the treatment of neuropathic and chronic pain conditions, enuresis, and insomnia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764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Which </a:t>
            </a:r>
            <a:r>
              <a:rPr lang="en-US" b="1" dirty="0"/>
              <a:t>of the following is not a reuptake inhibitor?</a:t>
            </a:r>
          </a:p>
          <a:p>
            <a:pPr marL="0" indent="0">
              <a:buNone/>
            </a:pPr>
            <a:r>
              <a:rPr lang="en-US" dirty="0"/>
              <a:t>A.	Cocaine </a:t>
            </a:r>
          </a:p>
          <a:p>
            <a:pPr marL="0" indent="0">
              <a:buNone/>
            </a:pPr>
            <a:r>
              <a:rPr lang="en-US" dirty="0"/>
              <a:t>B.	Sertraline</a:t>
            </a:r>
          </a:p>
          <a:p>
            <a:pPr marL="0" indent="0">
              <a:buNone/>
            </a:pPr>
            <a:r>
              <a:rPr lang="en-US" dirty="0"/>
              <a:t>C.	Clomipramine </a:t>
            </a:r>
          </a:p>
          <a:p>
            <a:pPr marL="0" indent="0">
              <a:buNone/>
            </a:pPr>
            <a:r>
              <a:rPr lang="en-US" dirty="0"/>
              <a:t>D.	Bupropion</a:t>
            </a:r>
          </a:p>
          <a:p>
            <a:pPr marL="0" indent="0">
              <a:buNone/>
            </a:pPr>
            <a:r>
              <a:rPr lang="en-US" dirty="0"/>
              <a:t>E.	Buspirone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794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Which </a:t>
            </a:r>
            <a:r>
              <a:rPr lang="en-GB" b="1" dirty="0"/>
              <a:t>of the following combination is NOT paired correctly?</a:t>
            </a:r>
          </a:p>
          <a:p>
            <a:pPr marL="0" indent="0">
              <a:buNone/>
            </a:pPr>
            <a:r>
              <a:rPr lang="en-GB" dirty="0"/>
              <a:t>A.	Alprazolam: benzodiazepine</a:t>
            </a:r>
          </a:p>
          <a:p>
            <a:pPr marL="0" indent="0">
              <a:buNone/>
            </a:pPr>
            <a:r>
              <a:rPr lang="en-GB" dirty="0"/>
              <a:t>B.	Zopiclone: hypnotic</a:t>
            </a:r>
          </a:p>
          <a:p>
            <a:pPr marL="0" indent="0">
              <a:buNone/>
            </a:pPr>
            <a:r>
              <a:rPr lang="en-GB" dirty="0"/>
              <a:t>C.	Haloperidol: butyrophenone</a:t>
            </a:r>
          </a:p>
          <a:p>
            <a:pPr marL="0" indent="0">
              <a:buNone/>
            </a:pPr>
            <a:r>
              <a:rPr lang="en-GB" dirty="0"/>
              <a:t>D.	Phenytoin: anticonvulsant</a:t>
            </a:r>
          </a:p>
          <a:p>
            <a:pPr marL="0" indent="0">
              <a:buNone/>
            </a:pPr>
            <a:r>
              <a:rPr lang="en-GB" dirty="0"/>
              <a:t>E.	Acamprosate: opiates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8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often accompanied by: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 self‑esteem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oss of interest in normally pleasurable activities (anhedonia).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 energy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Feeling of worthlessness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Sense of rejection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ense of guilt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oss of appetite,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Insomnia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nnecessary and excessive worry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uicidal thoughts,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ain without a clear cause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50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Which </a:t>
            </a:r>
            <a:r>
              <a:rPr lang="en-GB" b="1" dirty="0"/>
              <a:t>of the following regarding mirtazapine is TRUE? It is:</a:t>
            </a:r>
          </a:p>
          <a:p>
            <a:pPr marL="0" indent="0">
              <a:buNone/>
            </a:pPr>
            <a:r>
              <a:rPr lang="en-GB" dirty="0"/>
              <a:t>A.	A central alpha 2 autoreceptor antagonist</a:t>
            </a:r>
          </a:p>
          <a:p>
            <a:pPr marL="0" indent="0">
              <a:buNone/>
            </a:pPr>
            <a:r>
              <a:rPr lang="en-GB" dirty="0"/>
              <a:t>B.	A serotonin noradrenaline reuptake inhibitor</a:t>
            </a:r>
          </a:p>
          <a:p>
            <a:pPr marL="0" indent="0">
              <a:buNone/>
            </a:pPr>
            <a:r>
              <a:rPr lang="en-GB" dirty="0"/>
              <a:t>C.	A selective serotonin reuptake inhibitor</a:t>
            </a:r>
          </a:p>
          <a:p>
            <a:pPr marL="0" indent="0">
              <a:buNone/>
            </a:pPr>
            <a:r>
              <a:rPr lang="en-GB" dirty="0"/>
              <a:t>D.	A tricyclic antidepressant</a:t>
            </a:r>
          </a:p>
          <a:p>
            <a:pPr marL="0" indent="0">
              <a:buNone/>
            </a:pPr>
            <a:r>
              <a:rPr lang="en-GB" dirty="0"/>
              <a:t>E.	A dopamine noradrenaline reuptake inhibitor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3873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Monoamine Oxidase Inhibitors (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MAOI’s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MAOIs are a class of drugs that inhibit the activity of one 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monoamine oxidase enzymes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namely: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onoamine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oxidase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MAO‑A)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onoamine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oxidase B (MAO‑B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MAOIs act by inhibiting the activity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monoamine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oxidase enzyme(s), thus preventing the breakdown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monoaminergic neurotransmitters and thereby increasing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synaptic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availability.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05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MAO-A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preferentially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deaminates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melatonin, epinephrine,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norepinephrine.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MAO‑A preferentially deaminates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trace amines, such as tyramine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MAO‑B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preferentially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deaminates phenethylamine and certain other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amines;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Dopamine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deaminated by both types.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net effect of 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MAOI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the availability of the monoamine neurotransmitters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DA, and 5‑HT by blocking their metabolism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3225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in treating atypical depression, Parkinson’s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several other disorders.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classical MAOIs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hydrazine and nonhydrazine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derivatives.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hydrazine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derivatives are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phenelzine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nialamide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isocarboxazid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hydracarbazine.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nonhydrazine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derivative is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tranylcypromine.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classical MAOIs exhibit unselective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irreversible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3033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newer MAOIs are selective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either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MAO‑A or MAO‑B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isoenzyme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well as reversible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MAO‑A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Reversible inhibitors of monoamine oxidase A(RIMAs)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subclass of MAOIs that selectively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reversibly inhibit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MAO‑A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enzyme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RIMAs are used clinically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of depression and dysthymia although they have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gained widespread clinical prescription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worldwide.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Furthermore,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selective inhibitors of MAO‑B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are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currently available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are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selegiline, rasagiline,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safinamide.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high‑dosage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treatment, 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lose their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selectivity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require dietary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restrictions.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1701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lethal dietary and drug interactions, MAOIs have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historically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reserved as a last line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oncomitant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medication use or certain dietary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intake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tyramine‑containing meal or drinks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must be stringently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avoided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monitored, or well overseen as they can cause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dangerous 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fatal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syndrome or hypertensive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Tyramine-containing foods/drinks include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cheeses, red wine, beers (including non-alcoholic beers), fermented and processed meat products, yeast products, soya and some vegetables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proprietary medicines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cold cures contain phenylpropanolamine,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ephedrine.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9105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an interaction (termed the ‘‘cheese effect’’), is attributed to the dramatic rise in blood pressure due to the sudden release of noradrenaline from peripheral sympathetic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terminals.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 due to the displacement of noradrenaline from its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Intraneuronal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vesicles by the primary amine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tyramine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side effects of the MAOIs include,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somewhat surprisingly, orthostatic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hypotension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thought to be due to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accumulation of dopamine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sympathetic cervical ganglia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it acts as 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inhibitory transmitter,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0553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Selective Serotonin Reuptake Inhibitors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SSRI’s)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primary mechanism of action is via inhibition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reuptake transporter (SERT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Their development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of search for chemicals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had: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igh affinity 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monoaminergic reuptake transporter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pumps and/or Receptors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lacked the affinity for histamine,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acetylcholine, and α1 adrenoceptors 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seen with the TCAs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8207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popularity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SSRIs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stems largely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heir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ease of use, safety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overdose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tolerability &amp; cost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breadth of their therapeutic profile, extending far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beyond antidepressant actions:</a:t>
            </a:r>
          </a:p>
          <a:p>
            <a:pPr lvl="2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disorder, generalized anxiety disorders,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obsessive–compulsive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disorder (OCD), and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bulimia.</a:t>
            </a:r>
          </a:p>
          <a:p>
            <a:pPr lvl="2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ncouraging findings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social phobia, post-traumatic stress disorder,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premenstrual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dysphoric disorder, migraine,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dysthymia.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700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 for selective serotonin reuptake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primary mechanism of action of SSRIs is usually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simply by their selective inhibition of the serotonin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transporter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(SERT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precise mechanism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SSRI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 action is “delayed disinhibition of serotonergic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neurotransmission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at least four key pathways that occur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desensitization of 5‑HT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5‑HT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1B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autoreceptor.”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summary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pharmacologic profile of an SSRI is to cause powerful if delayed disinhibition of neurotransmission process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serotonergic fiber in the central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nervous system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(CNS).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930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 may also occasionally have: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nshakable beliefs that may not necessarily be false but lack substantial evidence to support them (delusion)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see or hear things that others cannot perceive (hallucination)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9567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 associated with selective serotonin reuptake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Anxiety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Sleep disturbances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sexual dysfunction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Gastrointestinal disturbances.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Nocturnal myoclonus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Akathisia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timulation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subsequent desensitization or downregulation of some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5‑HT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5-HT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888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Serotonin‑Norepinephrine Reuptake Inhibitors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SNRI’s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SNRIs include venlafaxine, its metabolite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desvenlafaxine, duloxetine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levomilnacipran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addition to their use in major depression,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SNRIs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in  the treatment of pain disorders: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neuropathies and fibromyalgia.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SNRIs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also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treatment of generalized anxiety disorder, stress urinary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incontinence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vasomotor symptoms of menopause.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3268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pharmacological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 of SNRIs are dose dependent,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at low doses, they behave essentially like 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SSRI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medium doses, additional NE reuptake inhibition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occurs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high‑to‑very high doses, they weakly inhibit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reuptake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dopamine.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evidence, showing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norepinephrine transporter also transports some dopamine as well, since dopamine is inactivated by norepinephrine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reuptake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pumps in the prefrontal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cortex.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prefrontal cortex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dopamine reuptake transporters (DAT)</a:t>
            </a:r>
          </a:p>
          <a:p>
            <a:pPr lvl="1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4674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Recently, levomilnacipran,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found to act as an inhibitor of beta‑site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amyloid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precursor protein cleaving enzyme‑1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(BACE-1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Enzyme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 for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β‑amyloid plaque formation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a potentially useful drug in the treatment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Alzheimer’s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near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4821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Norepinephrine‑Dopamine Reuptake Inhibitor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NDRI)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NDRI antidepressant drug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bupropion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ignores the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serotonergic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and acts selectively to inhibit the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noradrenergic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(NET) and dopaminergic (DAT) reuptake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transporter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pump systems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Both preclinical studies and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empiric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observations suggest that symptoms of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dopamine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deficiency could include psychomotor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retardation, anhedonia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hypersomnia, cognitive slowing, inattention,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pseudodementia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craving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pharmacology of bupropion suggests clinical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areas where boosting norepinephrine and dopamine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would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especially desired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7927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novel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of the noradrenergic and dopaminergic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pharmacology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bupropion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attention‑deficit hyperactive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disorder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ADHD)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treatment of substance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abuse dependence disorders such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as: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opioid withdrawal,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alcohol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withdrawal, smoking cessation, and psychostimulants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addiction.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craving during opioid, alcohol, nicotine, 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psychostimulants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withdrawal may be mitigated by boosting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dopamine level in order to stimulate the dopaminergic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neurotransmission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pathways in the rewarding and pleasure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nucleus accumbens.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626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Selective Norepinephrine Reuptake Inhibitors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NRI’s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Reboxetine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Atomoxetine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belong to the selective NRIs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antidepressants used for the treatment of major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also been used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off‑label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panic disorder, ADHD, bulimia nervosa, narcolepsy,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treating therapy‑resistant pediatric nocturnal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enuresis.</a:t>
            </a:r>
          </a:p>
          <a:p>
            <a:pPr marL="0" indent="0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04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Antidepressants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Regarding the evolution of antidepressant classification, from the time past, there have been several attempts to classify them based on different criteria which include: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based on their chemical structures.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lassification based on their pharmacological mechanisms of action, and among others.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 of these classification criteria, the classification based on their pharmacological mechanisms of action was most elaborate and useful in that: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32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 completely thorough information about the drug(s) in each class using the dynamically evolving neuroscience base nomenclature 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of:</a:t>
            </a:r>
          </a:p>
          <a:p>
            <a:pPr lvl="2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onoaminergic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reuptake transporter pumps 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inhibition,</a:t>
            </a:r>
          </a:p>
          <a:p>
            <a:pPr lvl="2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Monoamine oxidase inhibition and receptors’ pharmacoactivity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phenomenon.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classification based on chemical structure has not been so much useful pharmacologically, except in the area of prediction and analysis of structural activity relationship for the drugs: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Hence, this approach is of limited pharmacological importance when compared to the mechanisms of action‑based classification.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226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Considering chemical structure‑based classification, antidepressants can be classified as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Unicyclic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-Bupropion</a:t>
            </a:r>
          </a:p>
          <a:p>
            <a:pPr lvl="1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Tricyclic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-Imipramine, desipramine, and amitriptyline</a:t>
            </a: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etracyclic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-Mirtazapine, mianserin, maprotiline, and Amoxapine</a:t>
            </a: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ulti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‑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ring structure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ilazodone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270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in this Lecture, focus will be on the classification that is based on the pharmacological mechanisms of action.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currently available clinical antidepressants work by 13 different mechanisms: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mechanisms of action include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that are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that are relatively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nonclassical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49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classical mechanisms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action are those exhibited by Tricyclic antidepressants (TCAs) and by Monoamine oxidase inhibitors (MAOIs). 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relatively nonclassical categories Include: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elective serotonin reuptake inhibitors (SSRIs)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Dual serotonin‑norepinephrine reuptake inhibitors(SNRIs)</a:t>
            </a:r>
          </a:p>
          <a:p>
            <a:pPr lvl="1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receptors antagonist with serotonin reuptake inhibition (SARI)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Serotonin 5‑HT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autoreceptor partial agonist with serotonin reuptake inhibition (SPARI)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B3B5B-C8CC-4EB6-ACBD-DF97303279A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76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2739</Words>
  <Application>Microsoft Office PowerPoint</Application>
  <PresentationFormat>Widescreen</PresentationFormat>
  <Paragraphs>254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Times New Roman</vt:lpstr>
      <vt:lpstr>Office Theme</vt:lpstr>
      <vt:lpstr>Drugs Used in the Management of Depression</vt:lpstr>
      <vt:lpstr>Introduction</vt:lpstr>
      <vt:lpstr>PowerPoint Presentation</vt:lpstr>
      <vt:lpstr>PowerPoint Presentation</vt:lpstr>
      <vt:lpstr>Classification of Antidepressants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Monoaminergic Theory of Depression</vt:lpstr>
      <vt:lpstr>PowerPoint Presentation</vt:lpstr>
      <vt:lpstr>PowerPoint Presentation</vt:lpstr>
      <vt:lpstr>The Emerging Glutamatergic Hypothesis of Depression</vt:lpstr>
      <vt:lpstr>PowerPoint Presentation</vt:lpstr>
      <vt:lpstr>Classes of Clinically Available Antidepressants</vt:lpstr>
      <vt:lpstr>PowerPoint Presentation</vt:lpstr>
      <vt:lpstr>PowerPoint Presentation</vt:lpstr>
      <vt:lpstr>PowerPoint Presentation</vt:lpstr>
      <vt:lpstr>PowerPoint Presentation</vt:lpstr>
      <vt:lpstr>Group Dynamics of Antidepressants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Monoamine Oxidase Inhibitors (MAOI’s)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Selective Serotonin Reuptake Inhibitors (SSRI’s)</vt:lpstr>
      <vt:lpstr>PowerPoint Presentation</vt:lpstr>
      <vt:lpstr>Mechanism of action for selective serotonin reuptake inhibitors</vt:lpstr>
      <vt:lpstr>Side effects associated with selective serotonin reuptake inhibitors administration</vt:lpstr>
      <vt:lpstr>Serotonin‑Norepinephrine Reuptake Inhibitors (SNRI’s)</vt:lpstr>
      <vt:lpstr>PowerPoint Presentation</vt:lpstr>
      <vt:lpstr>PowerPoint Presentation</vt:lpstr>
      <vt:lpstr>Norepinephrine‑Dopamine Reuptake Inhibitor (NDRI)</vt:lpstr>
      <vt:lpstr>PowerPoint Presentation</vt:lpstr>
      <vt:lpstr>Selective Norepinephrine Reuptake Inhibitors (NRI’s)</vt:lpstr>
    </vt:vector>
  </TitlesOfParts>
  <Company>University of Zambia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Management of Depression</dc:title>
  <dc:creator>Microsoft account</dc:creator>
  <cp:lastModifiedBy>james</cp:lastModifiedBy>
  <cp:revision>60</cp:revision>
  <dcterms:created xsi:type="dcterms:W3CDTF">2023-11-07T11:01:12Z</dcterms:created>
  <dcterms:modified xsi:type="dcterms:W3CDTF">2023-11-14T12:13:08Z</dcterms:modified>
</cp:coreProperties>
</file>