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9" r:id="rId3"/>
    <p:sldId id="257" r:id="rId4"/>
    <p:sldId id="277" r:id="rId5"/>
    <p:sldId id="258" r:id="rId6"/>
    <p:sldId id="27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955-BEF1-4EFF-B455-BC0AF8D2380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B0E1-0028-4E5F-B60D-5B907B1FA62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955-BEF1-4EFF-B455-BC0AF8D2380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B0E1-0028-4E5F-B60D-5B907B1FA62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955-BEF1-4EFF-B455-BC0AF8D2380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B0E1-0028-4E5F-B60D-5B907B1FA62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955-BEF1-4EFF-B455-BC0AF8D2380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B0E1-0028-4E5F-B60D-5B907B1FA62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955-BEF1-4EFF-B455-BC0AF8D2380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B0E1-0028-4E5F-B60D-5B907B1FA62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955-BEF1-4EFF-B455-BC0AF8D2380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B0E1-0028-4E5F-B60D-5B907B1FA62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955-BEF1-4EFF-B455-BC0AF8D2380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B0E1-0028-4E5F-B60D-5B907B1FA62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955-BEF1-4EFF-B455-BC0AF8D2380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B0E1-0028-4E5F-B60D-5B907B1FA62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955-BEF1-4EFF-B455-BC0AF8D2380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B0E1-0028-4E5F-B60D-5B907B1FA62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955-BEF1-4EFF-B455-BC0AF8D2380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B0E1-0028-4E5F-B60D-5B907B1FA62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955-BEF1-4EFF-B455-BC0AF8D2380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B0E1-0028-4E5F-B60D-5B907B1FA62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2D955-BEF1-4EFF-B455-BC0AF8D2380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8B0E1-0028-4E5F-B60D-5B907B1FA62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AR CENA" panose="02000000000000000000" pitchFamily="2" charset="0"/>
              </a:rPr>
              <a:t>Atypical Antipsychotics</a:t>
            </a:r>
            <a:endParaRPr lang="en-GB" dirty="0">
              <a:latin typeface="AR CENA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mtClean="0">
                <a:latin typeface="AR CENA" panose="02000000000000000000" pitchFamily="2" charset="0"/>
              </a:rPr>
              <a:t>MED IV &amp; III</a:t>
            </a:r>
            <a:endParaRPr lang="en-GB" dirty="0">
              <a:latin typeface="AR CENA" panose="02000000000000000000" pitchFamily="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E. </a:t>
            </a:r>
            <a:r>
              <a:rPr lang="en-GB" dirty="0">
                <a:latin typeface="AR CENA" panose="02000000000000000000" pitchFamily="2" charset="0"/>
              </a:rPr>
              <a:t>Serotonin 1A </a:t>
            </a:r>
            <a:r>
              <a:rPr lang="en-GB" dirty="0" smtClean="0">
                <a:latin typeface="AR CENA" panose="02000000000000000000" pitchFamily="2" charset="0"/>
              </a:rPr>
              <a:t>(5HT,</a:t>
            </a:r>
            <a:r>
              <a:rPr lang="en-GB" baseline="-25000" dirty="0" smtClean="0">
                <a:latin typeface="AR CENA" panose="02000000000000000000" pitchFamily="2" charset="0"/>
              </a:rPr>
              <a:t>1A</a:t>
            </a:r>
            <a:r>
              <a:rPr lang="en-GB" dirty="0">
                <a:latin typeface="AR CENA" panose="02000000000000000000" pitchFamily="2" charset="0"/>
              </a:rPr>
              <a:t>) partial agonism</a:t>
            </a:r>
          </a:p>
          <a:p>
            <a:r>
              <a:rPr lang="en-GB" b="1" dirty="0"/>
              <a:t>i. </a:t>
            </a:r>
            <a:r>
              <a:rPr lang="en-GB" dirty="0"/>
              <a:t>May </a:t>
            </a:r>
            <a:r>
              <a:rPr lang="en-GB" u="sng" dirty="0"/>
              <a:t>increase the release of DA in </a:t>
            </a:r>
            <a:r>
              <a:rPr lang="en-GB" dirty="0"/>
              <a:t>the </a:t>
            </a:r>
            <a:r>
              <a:rPr lang="en-GB" dirty="0">
                <a:latin typeface="AR CENA" panose="02000000000000000000" pitchFamily="2" charset="0"/>
              </a:rPr>
              <a:t>prefrontal cortex </a:t>
            </a:r>
            <a:r>
              <a:rPr lang="en-GB" dirty="0"/>
              <a:t>which in turn may have </a:t>
            </a:r>
            <a:r>
              <a:rPr lang="en-GB" dirty="0" smtClean="0"/>
              <a:t>a beneficial </a:t>
            </a:r>
            <a:r>
              <a:rPr lang="en-GB" dirty="0"/>
              <a:t>effect on </a:t>
            </a:r>
            <a:r>
              <a:rPr lang="en-GB" dirty="0">
                <a:latin typeface="AR CENA" panose="02000000000000000000" pitchFamily="2" charset="0"/>
              </a:rPr>
              <a:t>cognition</a:t>
            </a:r>
          </a:p>
          <a:p>
            <a:r>
              <a:rPr lang="en-GB" b="1" dirty="0"/>
              <a:t>ii</a:t>
            </a:r>
            <a:r>
              <a:rPr lang="en-GB" dirty="0"/>
              <a:t>. Can also potentially reduce the </a:t>
            </a:r>
            <a:r>
              <a:rPr lang="en-GB" dirty="0">
                <a:latin typeface="AR CENA" panose="02000000000000000000" pitchFamily="2" charset="0"/>
              </a:rPr>
              <a:t>risk of EPS </a:t>
            </a:r>
            <a:r>
              <a:rPr lang="en-GB" dirty="0"/>
              <a:t>and improve mood</a:t>
            </a:r>
          </a:p>
          <a:p>
            <a:r>
              <a:rPr lang="en-GB" b="1" dirty="0"/>
              <a:t>iii. </a:t>
            </a:r>
            <a:r>
              <a:rPr lang="en-GB" dirty="0"/>
              <a:t>Clozapine, quetiapine, and ziprasidone have </a:t>
            </a:r>
            <a:r>
              <a:rPr lang="en-GB" dirty="0" smtClean="0"/>
              <a:t>some </a:t>
            </a:r>
            <a:r>
              <a:rPr lang="en-GB" dirty="0" smtClean="0">
                <a:latin typeface="AR CENA" panose="02000000000000000000" pitchFamily="2" charset="0"/>
              </a:rPr>
              <a:t>5HT,</a:t>
            </a:r>
            <a:r>
              <a:rPr lang="en-GB" baseline="-25000" dirty="0" smtClean="0">
                <a:latin typeface="AR CENA" panose="02000000000000000000" pitchFamily="2" charset="0"/>
              </a:rPr>
              <a:t>1A </a:t>
            </a:r>
            <a:r>
              <a:rPr lang="en-GB" dirty="0" smtClean="0">
                <a:latin typeface="AR CENA" panose="02000000000000000000" pitchFamily="2" charset="0"/>
              </a:rPr>
              <a:t>partial </a:t>
            </a:r>
            <a:r>
              <a:rPr lang="en-GB" dirty="0">
                <a:latin typeface="AR CENA" panose="02000000000000000000" pitchFamily="2" charset="0"/>
              </a:rPr>
              <a:t>agonism </a:t>
            </a:r>
            <a:r>
              <a:rPr lang="en-GB" dirty="0"/>
              <a:t>effect </a:t>
            </a:r>
            <a:r>
              <a:rPr lang="en-GB" dirty="0" smtClean="0"/>
              <a:t>but newer </a:t>
            </a:r>
            <a:r>
              <a:rPr lang="en-GB" dirty="0"/>
              <a:t>antipsychotics </a:t>
            </a:r>
            <a:r>
              <a:rPr lang="en-GB" dirty="0" smtClean="0"/>
              <a:t>(Aripiprazole</a:t>
            </a:r>
            <a:r>
              <a:rPr lang="en-GB" dirty="0"/>
              <a:t>, </a:t>
            </a:r>
            <a:r>
              <a:rPr lang="en-GB" dirty="0" smtClean="0"/>
              <a:t>Brexipiprazole, </a:t>
            </a:r>
            <a:r>
              <a:rPr lang="en-GB" dirty="0"/>
              <a:t>and </a:t>
            </a:r>
            <a:r>
              <a:rPr lang="en-GB" dirty="0" smtClean="0"/>
              <a:t>Cariprazine) </a:t>
            </a:r>
            <a:r>
              <a:rPr lang="en-GB" dirty="0"/>
              <a:t>appear to have a </a:t>
            </a:r>
            <a:r>
              <a:rPr lang="en-GB" dirty="0" smtClean="0"/>
              <a:t>more potent </a:t>
            </a:r>
            <a:r>
              <a:rPr lang="en-GB" dirty="0"/>
              <a:t>effect on this receptor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>
                <a:latin typeface="AR CENA" panose="02000000000000000000" pitchFamily="2" charset="0"/>
              </a:rPr>
              <a:t>Dosing</a:t>
            </a:r>
            <a:br>
              <a:rPr lang="en-GB" dirty="0" smtClean="0">
                <a:latin typeface="AR CENA" panose="02000000000000000000" pitchFamily="2" charset="0"/>
              </a:rPr>
            </a:br>
            <a:r>
              <a:rPr lang="en-GB" sz="3600" dirty="0">
                <a:latin typeface="AR CENA" panose="02000000000000000000" pitchFamily="2" charset="0"/>
              </a:rPr>
              <a:t>Initial Adult Dosing, Titration, and Maximum Dosing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dirty="0"/>
              <a:t>A. </a:t>
            </a:r>
            <a:r>
              <a:rPr lang="en-GB" dirty="0"/>
              <a:t>Initiation of a SGA should be done at a </a:t>
            </a:r>
            <a:r>
              <a:rPr lang="en-GB" dirty="0">
                <a:latin typeface="AR CENA" panose="02000000000000000000" pitchFamily="2" charset="0"/>
              </a:rPr>
              <a:t>low dose </a:t>
            </a:r>
            <a:r>
              <a:rPr lang="en-GB" dirty="0"/>
              <a:t>and titrated in order to improve </a:t>
            </a:r>
            <a:r>
              <a:rPr lang="en-GB" dirty="0">
                <a:latin typeface="AR CENA" panose="02000000000000000000" pitchFamily="2" charset="0"/>
              </a:rPr>
              <a:t>tolerability</a:t>
            </a:r>
          </a:p>
          <a:p>
            <a:pPr marL="0" indent="0">
              <a:buNone/>
            </a:pPr>
            <a:r>
              <a:rPr lang="en-GB" b="1" dirty="0"/>
              <a:t>B. </a:t>
            </a:r>
            <a:r>
              <a:rPr lang="en-GB" dirty="0"/>
              <a:t>Patients can be titrated up to </a:t>
            </a:r>
            <a:r>
              <a:rPr lang="en-GB" dirty="0" smtClean="0"/>
              <a:t>the </a:t>
            </a:r>
            <a:r>
              <a:rPr lang="en-GB" dirty="0"/>
              <a:t>approved maximum dose based upon tolerability and response</a:t>
            </a:r>
          </a:p>
          <a:p>
            <a:pPr marL="0" indent="0">
              <a:buNone/>
            </a:pPr>
            <a:r>
              <a:rPr lang="en-GB" b="1" dirty="0"/>
              <a:t>C. </a:t>
            </a:r>
            <a:r>
              <a:rPr lang="en-GB" dirty="0">
                <a:latin typeface="AR CENA" panose="02000000000000000000" pitchFamily="2" charset="0"/>
              </a:rPr>
              <a:t>The lower half of the recommended dose range should be the initial goal dose for first </a:t>
            </a:r>
            <a:r>
              <a:rPr lang="en-GB" dirty="0" smtClean="0">
                <a:latin typeface="AR CENA" panose="02000000000000000000" pitchFamily="2" charset="0"/>
              </a:rPr>
              <a:t>episode schizophrenia</a:t>
            </a:r>
            <a:r>
              <a:rPr lang="en-GB" dirty="0" smtClean="0"/>
              <a:t>: E.g.:</a:t>
            </a:r>
          </a:p>
          <a:p>
            <a:r>
              <a:rPr lang="en-GB" dirty="0" smtClean="0"/>
              <a:t>Risperidone </a:t>
            </a:r>
            <a:r>
              <a:rPr lang="en-GB" dirty="0"/>
              <a:t>3-4 </a:t>
            </a:r>
            <a:r>
              <a:rPr lang="en-GB" dirty="0" smtClean="0"/>
              <a:t>mg/day</a:t>
            </a:r>
            <a:r>
              <a:rPr lang="en-GB" dirty="0"/>
              <a:t>, </a:t>
            </a:r>
            <a:r>
              <a:rPr lang="en-GB" dirty="0" smtClean="0"/>
              <a:t>Olanzapine </a:t>
            </a:r>
            <a:r>
              <a:rPr lang="en-GB" dirty="0"/>
              <a:t>10 mg/day) due to increased </a:t>
            </a:r>
            <a:r>
              <a:rPr lang="en-GB" dirty="0" smtClean="0"/>
              <a:t>responsiveness and </a:t>
            </a:r>
            <a:r>
              <a:rPr lang="en-GB" dirty="0"/>
              <a:t>sensitivity to adverse </a:t>
            </a:r>
            <a:r>
              <a:rPr lang="en-GB" dirty="0" smtClean="0"/>
              <a:t>effects.</a:t>
            </a:r>
          </a:p>
          <a:p>
            <a:r>
              <a:rPr lang="en-GB" dirty="0" smtClean="0"/>
              <a:t>Quetiapine </a:t>
            </a:r>
            <a:r>
              <a:rPr lang="en-GB" dirty="0">
                <a:latin typeface="AR CENA" panose="02000000000000000000" pitchFamily="2" charset="0"/>
              </a:rPr>
              <a:t>is the exception to </a:t>
            </a:r>
            <a:r>
              <a:rPr lang="en-GB" dirty="0"/>
              <a:t>this general guideline and often </a:t>
            </a:r>
            <a:r>
              <a:rPr lang="en-GB" dirty="0" smtClean="0"/>
              <a:t>will need </a:t>
            </a:r>
            <a:r>
              <a:rPr lang="en-GB" dirty="0"/>
              <a:t>to be titrated to 500-600 mg/day to be </a:t>
            </a:r>
            <a:r>
              <a:rPr lang="en-GB" dirty="0" smtClean="0"/>
              <a:t>effective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D. </a:t>
            </a:r>
            <a:r>
              <a:rPr lang="en-GB" dirty="0"/>
              <a:t>It is recommended that clozapine be dosed between </a:t>
            </a:r>
            <a:r>
              <a:rPr lang="en-GB" dirty="0">
                <a:latin typeface="AR CENA" panose="02000000000000000000" pitchFamily="2" charset="0"/>
              </a:rPr>
              <a:t>300-800 mg/day</a:t>
            </a:r>
            <a:r>
              <a:rPr lang="en-GB" dirty="0"/>
              <a:t> for at least </a:t>
            </a:r>
            <a:r>
              <a:rPr lang="en-GB" dirty="0">
                <a:latin typeface="AR CENA" panose="02000000000000000000" pitchFamily="2" charset="0"/>
              </a:rPr>
              <a:t>eight weeks </a:t>
            </a:r>
            <a:r>
              <a:rPr lang="en-GB" dirty="0"/>
              <a:t>as </a:t>
            </a:r>
            <a:r>
              <a:rPr lang="en-GB" dirty="0" smtClean="0"/>
              <a:t>an adequate </a:t>
            </a:r>
            <a:r>
              <a:rPr lang="en-GB" dirty="0"/>
              <a:t>trial in treatment-resistant schizophrenia</a:t>
            </a:r>
          </a:p>
          <a:p>
            <a:pPr marL="0" indent="0">
              <a:buNone/>
            </a:pPr>
            <a:r>
              <a:rPr lang="en-GB" b="1" dirty="0"/>
              <a:t>E</a:t>
            </a:r>
            <a:r>
              <a:rPr lang="en-GB" dirty="0"/>
              <a:t>. Information specific to both oral and parenteral administration is similar to </a:t>
            </a:r>
            <a:r>
              <a:rPr lang="en-GB" dirty="0" smtClean="0"/>
              <a:t>FGAs.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AR CENA" panose="02000000000000000000" pitchFamily="2" charset="0"/>
              </a:rPr>
              <a:t>Contraindications</a:t>
            </a:r>
            <a:endParaRPr lang="en-GB" dirty="0">
              <a:latin typeface="AR CENA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A. </a:t>
            </a:r>
            <a:r>
              <a:rPr lang="en-GB" dirty="0"/>
              <a:t>General contraindications as a class - </a:t>
            </a:r>
            <a:r>
              <a:rPr lang="en-GB" dirty="0">
                <a:latin typeface="AR CENA" panose="02000000000000000000" pitchFamily="2" charset="0"/>
              </a:rPr>
              <a:t>known hypersensitivity to the agent</a:t>
            </a:r>
          </a:p>
          <a:p>
            <a:pPr marL="0" indent="0">
              <a:buNone/>
            </a:pPr>
            <a:r>
              <a:rPr lang="en-GB" b="1" dirty="0"/>
              <a:t>B</a:t>
            </a:r>
            <a:r>
              <a:rPr lang="en-GB" dirty="0"/>
              <a:t>. </a:t>
            </a:r>
            <a:r>
              <a:rPr lang="en-GB" dirty="0">
                <a:latin typeface="AR CENA" panose="02000000000000000000" pitchFamily="2" charset="0"/>
              </a:rPr>
              <a:t>Clozapine </a:t>
            </a:r>
            <a:r>
              <a:rPr lang="en-GB" dirty="0"/>
              <a:t>- myeloproliferative disorders, uncontrolled epilepsy, paralytic ileus, history of </a:t>
            </a:r>
            <a:r>
              <a:rPr lang="en-GB" dirty="0" smtClean="0"/>
              <a:t>clozapine-induced Agranulocytosis </a:t>
            </a:r>
            <a:r>
              <a:rPr lang="en-GB" dirty="0"/>
              <a:t>or severe granulocytopenia, severe CNS depression or comatose states, </a:t>
            </a:r>
            <a:r>
              <a:rPr lang="en-GB" dirty="0" smtClean="0"/>
              <a:t>and </a:t>
            </a:r>
            <a:r>
              <a:rPr lang="en-GB" dirty="0" smtClean="0">
                <a:latin typeface="AR CENA" panose="02000000000000000000" pitchFamily="2" charset="0"/>
              </a:rPr>
              <a:t>not </a:t>
            </a:r>
            <a:r>
              <a:rPr lang="en-GB" dirty="0">
                <a:latin typeface="AR CENA" panose="02000000000000000000" pitchFamily="2" charset="0"/>
              </a:rPr>
              <a:t>to be used in combination with other agents known to cause </a:t>
            </a:r>
            <a:r>
              <a:rPr lang="en-GB" dirty="0" smtClean="0">
                <a:latin typeface="AR CENA" panose="02000000000000000000" pitchFamily="2" charset="0"/>
              </a:rPr>
              <a:t>Agranulocytosis</a:t>
            </a:r>
            <a:endParaRPr lang="en-GB" dirty="0">
              <a:latin typeface="AR CENA" panose="02000000000000000000" pitchFamily="2" charset="0"/>
            </a:endParaRPr>
          </a:p>
          <a:p>
            <a:pPr marL="0" indent="0">
              <a:buNone/>
            </a:pPr>
            <a:r>
              <a:rPr lang="en-GB" b="1" dirty="0"/>
              <a:t>C. </a:t>
            </a:r>
            <a:r>
              <a:rPr lang="en-GB" dirty="0">
                <a:latin typeface="AR CENA" panose="02000000000000000000" pitchFamily="2" charset="0"/>
              </a:rPr>
              <a:t>Lurasidone</a:t>
            </a:r>
            <a:r>
              <a:rPr lang="en-GB" dirty="0"/>
              <a:t> - concomitant use with a strong </a:t>
            </a:r>
            <a:r>
              <a:rPr lang="en-GB" dirty="0">
                <a:latin typeface="AR CENA" panose="02000000000000000000" pitchFamily="2" charset="0"/>
              </a:rPr>
              <a:t>CYP3</a:t>
            </a:r>
            <a:r>
              <a:rPr lang="en-GB" baseline="-25000" dirty="0">
                <a:latin typeface="AR CENA" panose="02000000000000000000" pitchFamily="2" charset="0"/>
              </a:rPr>
              <a:t>A4</a:t>
            </a:r>
            <a:r>
              <a:rPr lang="en-GB" dirty="0"/>
              <a:t> inhibitor </a:t>
            </a:r>
            <a:r>
              <a:rPr lang="en-GB" dirty="0" smtClean="0"/>
              <a:t>or inducer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AR CENA" panose="02000000000000000000" pitchFamily="2" charset="0"/>
              </a:rPr>
              <a:t>Warnings/Precautions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>
                <a:latin typeface="AR CENA" panose="02000000000000000000" pitchFamily="2" charset="0"/>
              </a:rPr>
              <a:t>General warnings and precautions </a:t>
            </a:r>
            <a:r>
              <a:rPr lang="en-GB" dirty="0" smtClean="0">
                <a:latin typeface="AR CENA" panose="02000000000000000000" pitchFamily="2" charset="0"/>
              </a:rPr>
              <a:t>include:</a:t>
            </a:r>
          </a:p>
          <a:p>
            <a:r>
              <a:rPr lang="en-GB" sz="2400" dirty="0" smtClean="0"/>
              <a:t>Increased mortality </a:t>
            </a:r>
            <a:r>
              <a:rPr lang="en-GB" sz="2400" dirty="0"/>
              <a:t>in </a:t>
            </a:r>
            <a:r>
              <a:rPr lang="en-GB" sz="2400" dirty="0" smtClean="0"/>
              <a:t>elderly patients </a:t>
            </a:r>
            <a:r>
              <a:rPr lang="en-GB" sz="2400" dirty="0"/>
              <a:t>with dementia-related </a:t>
            </a:r>
            <a:r>
              <a:rPr lang="en-GB" sz="2400" dirty="0" smtClean="0"/>
              <a:t>psychosis</a:t>
            </a:r>
          </a:p>
          <a:p>
            <a:r>
              <a:rPr lang="en-GB" sz="2400" dirty="0" smtClean="0"/>
              <a:t>Increased incidence </a:t>
            </a:r>
            <a:r>
              <a:rPr lang="en-GB" sz="2400" dirty="0"/>
              <a:t>of cerebrovascular adverse events </a:t>
            </a:r>
            <a:r>
              <a:rPr lang="en-GB" sz="2400" dirty="0" smtClean="0"/>
              <a:t>in elderly </a:t>
            </a:r>
            <a:r>
              <a:rPr lang="en-GB" sz="2400" dirty="0"/>
              <a:t>patients with dementia-related </a:t>
            </a:r>
            <a:r>
              <a:rPr lang="en-GB" sz="2400" dirty="0" smtClean="0"/>
              <a:t>psychosis.</a:t>
            </a:r>
          </a:p>
          <a:p>
            <a:r>
              <a:rPr lang="en-GB" sz="2400" dirty="0"/>
              <a:t>F</a:t>
            </a:r>
            <a:r>
              <a:rPr lang="en-GB" sz="2400" dirty="0" smtClean="0"/>
              <a:t>alls </a:t>
            </a:r>
            <a:r>
              <a:rPr lang="en-GB" sz="2400" dirty="0"/>
              <a:t>which may be caused by postural </a:t>
            </a:r>
            <a:r>
              <a:rPr lang="en-GB" sz="2400" dirty="0" smtClean="0"/>
              <a:t>hypotension, somnolence, </a:t>
            </a:r>
            <a:r>
              <a:rPr lang="en-GB" sz="2400" dirty="0"/>
              <a:t>and/or </a:t>
            </a:r>
            <a:r>
              <a:rPr lang="en-GB" sz="2400" dirty="0" smtClean="0"/>
              <a:t>impairment </a:t>
            </a:r>
            <a:r>
              <a:rPr lang="en-GB" sz="2400" dirty="0"/>
              <a:t>in motor and sensory </a:t>
            </a:r>
            <a:r>
              <a:rPr lang="en-GB" sz="2400" dirty="0" smtClean="0"/>
              <a:t>stability,NMS</a:t>
            </a:r>
            <a:r>
              <a:rPr lang="en-GB" sz="2400" dirty="0"/>
              <a:t>. </a:t>
            </a:r>
            <a:r>
              <a:rPr lang="en-GB" sz="2400" dirty="0" smtClean="0"/>
              <a:t>TD.</a:t>
            </a:r>
          </a:p>
          <a:p>
            <a:r>
              <a:rPr lang="en-GB" sz="2400" dirty="0" smtClean="0"/>
              <a:t>Metabolic changes </a:t>
            </a:r>
            <a:r>
              <a:rPr lang="en-GB" sz="2400" dirty="0"/>
              <a:t>such </a:t>
            </a:r>
            <a:r>
              <a:rPr lang="en-GB" sz="2400" dirty="0" smtClean="0"/>
              <a:t>as:</a:t>
            </a:r>
            <a:endParaRPr lang="en-GB" sz="2400" dirty="0"/>
          </a:p>
          <a:p>
            <a:r>
              <a:rPr lang="en-GB" sz="2400" dirty="0" smtClean="0">
                <a:latin typeface="AR CENA" panose="02000000000000000000" pitchFamily="2" charset="0"/>
              </a:rPr>
              <a:t>Hyperglycaemia, </a:t>
            </a:r>
            <a:r>
              <a:rPr lang="en-GB" sz="2400" dirty="0">
                <a:latin typeface="AR CENA" panose="02000000000000000000" pitchFamily="2" charset="0"/>
              </a:rPr>
              <a:t>diabetes mellitus, </a:t>
            </a:r>
            <a:r>
              <a:rPr lang="en-GB" sz="2400" dirty="0" smtClean="0">
                <a:latin typeface="AR CENA" panose="02000000000000000000" pitchFamily="2" charset="0"/>
              </a:rPr>
              <a:t>dyslipidaemia, </a:t>
            </a:r>
            <a:r>
              <a:rPr lang="en-GB" sz="2400" dirty="0">
                <a:latin typeface="AR CENA" panose="02000000000000000000" pitchFamily="2" charset="0"/>
              </a:rPr>
              <a:t>and weight gain that may increase risk of </a:t>
            </a:r>
            <a:r>
              <a:rPr lang="en-GB" sz="2400" dirty="0" smtClean="0">
                <a:latin typeface="AR CENA" panose="02000000000000000000" pitchFamily="2" charset="0"/>
              </a:rPr>
              <a:t>cardiovascular or </a:t>
            </a:r>
            <a:r>
              <a:rPr lang="en-GB" sz="2400" dirty="0">
                <a:latin typeface="AR CENA" panose="02000000000000000000" pitchFamily="2" charset="0"/>
              </a:rPr>
              <a:t>cerebrovascular </a:t>
            </a:r>
            <a:r>
              <a:rPr lang="en-GB" sz="2400" dirty="0" smtClean="0">
                <a:latin typeface="AR CENA" panose="02000000000000000000" pitchFamily="2" charset="0"/>
              </a:rPr>
              <a:t>events</a:t>
            </a:r>
            <a:r>
              <a:rPr lang="en-GB" sz="2400" dirty="0" smtClean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Hyperprolactinaemia, leukopenia, neutropenia, and Agranulocytosis, orthostatic hypotension and syncope.</a:t>
            </a:r>
          </a:p>
          <a:p>
            <a:r>
              <a:rPr lang="en-GB" dirty="0" smtClean="0"/>
              <a:t>Seizures</a:t>
            </a:r>
          </a:p>
          <a:p>
            <a:r>
              <a:rPr lang="en-GB" dirty="0" smtClean="0"/>
              <a:t>Potential for cognitive/motor impairment</a:t>
            </a:r>
          </a:p>
          <a:p>
            <a:r>
              <a:rPr lang="en-GB" dirty="0" smtClean="0"/>
              <a:t>Changes in body temperature regulation,</a:t>
            </a:r>
          </a:p>
          <a:p>
            <a:r>
              <a:rPr lang="en-GB" dirty="0" smtClean="0">
                <a:latin typeface="AR CENA" panose="02000000000000000000" pitchFamily="2" charset="0"/>
              </a:rPr>
              <a:t>Suicide, and dysphagia.</a:t>
            </a:r>
          </a:p>
          <a:p>
            <a:pPr marL="0" indent="0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AR CENA" panose="02000000000000000000" pitchFamily="2" charset="0"/>
              </a:rPr>
              <a:t>Adverse Events and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A. </a:t>
            </a:r>
            <a:r>
              <a:rPr lang="en-GB" dirty="0">
                <a:latin typeface="AR CENA" panose="02000000000000000000" pitchFamily="2" charset="0"/>
              </a:rPr>
              <a:t>Agranulocytosis</a:t>
            </a:r>
          </a:p>
          <a:p>
            <a:pPr marL="0" indent="0">
              <a:buNone/>
            </a:pPr>
            <a:r>
              <a:rPr lang="en-GB" b="1" dirty="0"/>
              <a:t>1. </a:t>
            </a:r>
            <a:r>
              <a:rPr lang="en-GB" dirty="0">
                <a:latin typeface="AR CENA" panose="02000000000000000000" pitchFamily="2" charset="0"/>
              </a:rPr>
              <a:t>Less than 1% </a:t>
            </a:r>
            <a:r>
              <a:rPr lang="en-GB" dirty="0"/>
              <a:t>incidence worldwide with clozapine but may be as low as </a:t>
            </a:r>
            <a:r>
              <a:rPr lang="en-GB" dirty="0">
                <a:latin typeface="AR CENA" panose="02000000000000000000" pitchFamily="2" charset="0"/>
              </a:rPr>
              <a:t>0.05%.</a:t>
            </a:r>
          </a:p>
          <a:p>
            <a:pPr marL="0" indent="0">
              <a:buNone/>
            </a:pPr>
            <a:r>
              <a:rPr lang="en-GB" b="1" dirty="0"/>
              <a:t>2. </a:t>
            </a:r>
            <a:r>
              <a:rPr lang="en-GB" dirty="0"/>
              <a:t>Risk is </a:t>
            </a:r>
            <a:r>
              <a:rPr lang="en-GB" dirty="0">
                <a:latin typeface="AR CENA" panose="02000000000000000000" pitchFamily="2" charset="0"/>
              </a:rPr>
              <a:t>greatest in the first year </a:t>
            </a:r>
            <a:r>
              <a:rPr lang="en-GB" dirty="0"/>
              <a:t>with increased risk in females, older adults, and those </a:t>
            </a:r>
            <a:r>
              <a:rPr lang="en-GB" dirty="0" smtClean="0"/>
              <a:t>patients taking </a:t>
            </a:r>
            <a:r>
              <a:rPr lang="en-GB" dirty="0"/>
              <a:t>multiple psychotropic medications</a:t>
            </a:r>
          </a:p>
          <a:p>
            <a:pPr marL="0" indent="0">
              <a:buNone/>
            </a:pPr>
            <a:r>
              <a:rPr lang="en-GB" b="1" dirty="0"/>
              <a:t>3. </a:t>
            </a:r>
            <a:r>
              <a:rPr lang="en-GB" dirty="0"/>
              <a:t>Case reports with the other SGAs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B. </a:t>
            </a:r>
            <a:r>
              <a:rPr lang="en-GB" dirty="0" smtClean="0">
                <a:latin typeface="AR CENA" panose="02000000000000000000" pitchFamily="2" charset="0"/>
              </a:rPr>
              <a:t>QTc </a:t>
            </a:r>
            <a:r>
              <a:rPr lang="en-GB" dirty="0">
                <a:latin typeface="AR CENA" panose="02000000000000000000" pitchFamily="2" charset="0"/>
              </a:rPr>
              <a:t>prolongation</a:t>
            </a:r>
          </a:p>
          <a:p>
            <a:pPr marL="0" indent="0">
              <a:buNone/>
            </a:pPr>
            <a:r>
              <a:rPr lang="en-GB" b="1" dirty="0"/>
              <a:t>1. </a:t>
            </a:r>
            <a:r>
              <a:rPr lang="en-GB" dirty="0"/>
              <a:t>Medications with a high risk of causing a prolonged QTc interval should be avoided or used </a:t>
            </a:r>
            <a:r>
              <a:rPr lang="en-GB" dirty="0" smtClean="0"/>
              <a:t>with caution </a:t>
            </a:r>
            <a:r>
              <a:rPr lang="en-GB" dirty="0"/>
              <a:t>in patients with congenital long QT, history of arrhythmias, bradycardia, </a:t>
            </a:r>
            <a:r>
              <a:rPr lang="en-GB" dirty="0" smtClean="0"/>
              <a:t>hypokalemia,hypomagnesemia</a:t>
            </a:r>
            <a:r>
              <a:rPr lang="en-GB" dirty="0"/>
              <a:t>, or when there is concurrent use of other QTc prolonging </a:t>
            </a:r>
            <a:r>
              <a:rPr lang="en-GB" dirty="0" smtClean="0"/>
              <a:t>agents: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/>
              <a:t>C. </a:t>
            </a:r>
            <a:r>
              <a:rPr lang="en-GB" dirty="0" smtClean="0">
                <a:latin typeface="AR CENA" panose="02000000000000000000" pitchFamily="2" charset="0"/>
              </a:rPr>
              <a:t>Hyperprolactinaemia</a:t>
            </a:r>
            <a:endParaRPr lang="en-GB" dirty="0">
              <a:latin typeface="AR CENA" panose="02000000000000000000" pitchFamily="2" charset="0"/>
            </a:endParaRPr>
          </a:p>
          <a:p>
            <a:pPr marL="0" indent="0">
              <a:buNone/>
            </a:pPr>
            <a:r>
              <a:rPr lang="en-GB" b="1" dirty="0"/>
              <a:t>1. </a:t>
            </a:r>
            <a:r>
              <a:rPr lang="en-GB" dirty="0"/>
              <a:t>Bone mineral density (BMD) is decreased in patients with schizophrenia as compared to </a:t>
            </a:r>
            <a:r>
              <a:rPr lang="en-GB" dirty="0" smtClean="0"/>
              <a:t>persons without </a:t>
            </a:r>
            <a:r>
              <a:rPr lang="en-GB" dirty="0"/>
              <a:t>the disease with</a:t>
            </a:r>
            <a:r>
              <a:rPr lang="en-GB" dirty="0">
                <a:latin typeface="AR CENA" panose="02000000000000000000" pitchFamily="2" charset="0"/>
              </a:rPr>
              <a:t> osteoporosis </a:t>
            </a:r>
            <a:r>
              <a:rPr lang="en-GB" dirty="0"/>
              <a:t>being nearly </a:t>
            </a:r>
            <a:r>
              <a:rPr lang="en-GB" dirty="0">
                <a:latin typeface="AR CENA" panose="02000000000000000000" pitchFamily="2" charset="0"/>
              </a:rPr>
              <a:t>three times </a:t>
            </a:r>
            <a:r>
              <a:rPr lang="en-GB" dirty="0"/>
              <a:t>more prevalent in this population.</a:t>
            </a:r>
          </a:p>
          <a:p>
            <a:pPr lvl="1"/>
            <a:r>
              <a:rPr lang="en-GB" dirty="0">
                <a:latin typeface="AR CENA" panose="02000000000000000000" pitchFamily="2" charset="0"/>
              </a:rPr>
              <a:t>This may be because of lifestyle factors and/or the use of antipsychotic medications.</a:t>
            </a:r>
          </a:p>
          <a:p>
            <a:pPr marL="0" indent="0">
              <a:buNone/>
            </a:pPr>
            <a:r>
              <a:rPr lang="en-GB" dirty="0"/>
              <a:t>2. A recent </a:t>
            </a:r>
            <a:r>
              <a:rPr lang="en-GB" dirty="0">
                <a:latin typeface="AR CENA" panose="02000000000000000000" pitchFamily="2" charset="0"/>
              </a:rPr>
              <a:t>meta-analysis</a:t>
            </a:r>
            <a:r>
              <a:rPr lang="en-GB" dirty="0"/>
              <a:t> found a significant difference in BMD in patients receiving </a:t>
            </a:r>
            <a:r>
              <a:rPr lang="en-GB" dirty="0" smtClean="0"/>
              <a:t>prolactin raising versus </a:t>
            </a:r>
            <a:r>
              <a:rPr lang="en-GB" dirty="0"/>
              <a:t>prolactin-sparing antipsychotics</a:t>
            </a:r>
          </a:p>
          <a:p>
            <a:pPr marL="0" indent="0">
              <a:buNone/>
            </a:pPr>
            <a:r>
              <a:rPr lang="en-GB" b="1" dirty="0"/>
              <a:t>3. </a:t>
            </a:r>
            <a:r>
              <a:rPr lang="en-GB" dirty="0"/>
              <a:t>Risperidone and </a:t>
            </a:r>
            <a:r>
              <a:rPr lang="en-GB" dirty="0" smtClean="0"/>
              <a:t>Paliperidone </a:t>
            </a:r>
            <a:r>
              <a:rPr lang="en-GB" dirty="0"/>
              <a:t>have the highest risk of </a:t>
            </a:r>
            <a:r>
              <a:rPr lang="en-GB" dirty="0" smtClean="0"/>
              <a:t>causing hyperprolactinaemia</a:t>
            </a:r>
            <a:endParaRPr lang="en-GB" dirty="0"/>
          </a:p>
          <a:p>
            <a:pPr marL="0" indent="0">
              <a:buNone/>
            </a:pPr>
            <a:r>
              <a:rPr lang="en-GB" b="1" dirty="0"/>
              <a:t>4. </a:t>
            </a:r>
            <a:r>
              <a:rPr lang="en-GB" dirty="0"/>
              <a:t>Clozapine and quetiapine only transiently increase prolactin</a:t>
            </a:r>
          </a:p>
          <a:p>
            <a:pPr marL="0" indent="0">
              <a:buNone/>
            </a:pPr>
            <a:r>
              <a:rPr lang="en-GB" b="1" i="1" dirty="0"/>
              <a:t>5. </a:t>
            </a:r>
            <a:r>
              <a:rPr lang="en-GB" dirty="0"/>
              <a:t>Aripiprazole lowers prolactin secondary to partial agonist activity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D</a:t>
            </a:r>
            <a:r>
              <a:rPr lang="en-GB" dirty="0"/>
              <a:t>. </a:t>
            </a:r>
            <a:r>
              <a:rPr lang="en-GB" dirty="0" smtClean="0">
                <a:latin typeface="AR CENA" panose="02000000000000000000" pitchFamily="2" charset="0"/>
              </a:rPr>
              <a:t>Weight gain</a:t>
            </a:r>
            <a:endParaRPr lang="en-GB" dirty="0">
              <a:latin typeface="AR CENA" panose="02000000000000000000" pitchFamily="2" charset="0"/>
            </a:endParaRPr>
          </a:p>
          <a:p>
            <a:pPr marL="0" indent="0">
              <a:buNone/>
            </a:pPr>
            <a:r>
              <a:rPr lang="en-GB" b="1" dirty="0"/>
              <a:t>1. </a:t>
            </a:r>
            <a:r>
              <a:rPr lang="en-GB" dirty="0"/>
              <a:t>Besides the </a:t>
            </a:r>
            <a:r>
              <a:rPr lang="en-GB" dirty="0" smtClean="0">
                <a:latin typeface="AR CENA" panose="02000000000000000000" pitchFamily="2" charset="0"/>
              </a:rPr>
              <a:t>antipsychotics</a:t>
            </a:r>
            <a:r>
              <a:rPr lang="en-GB" dirty="0" smtClean="0"/>
              <a:t> </a:t>
            </a:r>
            <a:r>
              <a:rPr lang="en-GB" dirty="0"/>
              <a:t>and </a:t>
            </a:r>
            <a:r>
              <a:rPr lang="en-GB" dirty="0">
                <a:latin typeface="AR CENA" panose="02000000000000000000" pitchFamily="2" charset="0"/>
              </a:rPr>
              <a:t>dose</a:t>
            </a:r>
            <a:r>
              <a:rPr lang="en-GB" dirty="0"/>
              <a:t>, other factors for increased risk for weight gain include </a:t>
            </a:r>
            <a:r>
              <a:rPr lang="en-GB" dirty="0" smtClean="0">
                <a:latin typeface="AR CENA" panose="02000000000000000000" pitchFamily="2" charset="0"/>
              </a:rPr>
              <a:t>young age</a:t>
            </a:r>
            <a:r>
              <a:rPr lang="en-GB" dirty="0"/>
              <a:t>, </a:t>
            </a:r>
            <a:r>
              <a:rPr lang="en-GB" dirty="0">
                <a:latin typeface="AR CENA" panose="02000000000000000000" pitchFamily="2" charset="0"/>
              </a:rPr>
              <a:t>antipsychotic naive, low BMI </a:t>
            </a:r>
            <a:r>
              <a:rPr lang="en-GB" dirty="0"/>
              <a:t>before treatment initiation, and </a:t>
            </a:r>
            <a:r>
              <a:rPr lang="en-GB" dirty="0" smtClean="0">
                <a:latin typeface="AR CENA" panose="02000000000000000000" pitchFamily="2" charset="0"/>
              </a:rPr>
              <a:t>polypharmacy</a:t>
            </a:r>
            <a:endParaRPr lang="en-GB" dirty="0">
              <a:latin typeface="AR CENA" panose="02000000000000000000" pitchFamily="2" charset="0"/>
            </a:endParaRPr>
          </a:p>
          <a:p>
            <a:pPr marL="0" indent="0">
              <a:buNone/>
            </a:pPr>
            <a:r>
              <a:rPr lang="en-GB" b="1" dirty="0"/>
              <a:t>2. </a:t>
            </a:r>
            <a:r>
              <a:rPr lang="en-GB" dirty="0">
                <a:latin typeface="AR CENA" panose="02000000000000000000" pitchFamily="2" charset="0"/>
              </a:rPr>
              <a:t>Nearly 50% </a:t>
            </a:r>
            <a:r>
              <a:rPr lang="en-GB" dirty="0"/>
              <a:t>of patients with first-episode schizophrenia spectrum disorders (FES) are </a:t>
            </a:r>
            <a:r>
              <a:rPr lang="en-GB" dirty="0">
                <a:latin typeface="AR CENA" panose="02000000000000000000" pitchFamily="2" charset="0"/>
              </a:rPr>
              <a:t>obese </a:t>
            </a:r>
            <a:r>
              <a:rPr lang="en-GB" dirty="0" smtClean="0">
                <a:latin typeface="AR CENA" panose="02000000000000000000" pitchFamily="2" charset="0"/>
              </a:rPr>
              <a:t>or overweight </a:t>
            </a:r>
            <a:r>
              <a:rPr lang="en-GB" dirty="0"/>
              <a:t>which is likely from the interplay among the disease, antipsychotic medications </a:t>
            </a:r>
            <a:r>
              <a:rPr lang="en-GB" dirty="0" smtClean="0"/>
              <a:t>used to </a:t>
            </a:r>
            <a:r>
              <a:rPr lang="en-GB" dirty="0"/>
              <a:t>treat the disease, and unhealthy lifestyles</a:t>
            </a:r>
          </a:p>
          <a:p>
            <a:pPr marL="0" indent="0">
              <a:buNone/>
            </a:pPr>
            <a:r>
              <a:rPr lang="en-GB" b="1" dirty="0"/>
              <a:t>3. </a:t>
            </a:r>
            <a:r>
              <a:rPr lang="en-GB" dirty="0" smtClean="0">
                <a:latin typeface="AR CENA" panose="02000000000000000000" pitchFamily="2" charset="0"/>
              </a:rPr>
              <a:t>Behavioural </a:t>
            </a:r>
            <a:r>
              <a:rPr lang="en-GB" dirty="0">
                <a:latin typeface="AR CENA" panose="02000000000000000000" pitchFamily="2" charset="0"/>
              </a:rPr>
              <a:t>interventions, </a:t>
            </a:r>
            <a:r>
              <a:rPr lang="en-GB" dirty="0"/>
              <a:t>including health coaching, appear to be most beneficial in </a:t>
            </a:r>
            <a:r>
              <a:rPr lang="en-GB" dirty="0" smtClean="0"/>
              <a:t>managing weight </a:t>
            </a:r>
            <a:r>
              <a:rPr lang="en-GB" dirty="0"/>
              <a:t>loss</a:t>
            </a:r>
          </a:p>
          <a:p>
            <a:pPr marL="0" indent="0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AR CENA" panose="02000000000000000000" pitchFamily="2" charset="0"/>
              </a:rPr>
              <a:t>PHARMACOECONOMICS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In general, SGAs still </a:t>
            </a:r>
            <a:r>
              <a:rPr lang="en-GB" dirty="0">
                <a:latin typeface="AR CENA" panose="02000000000000000000" pitchFamily="2" charset="0"/>
              </a:rPr>
              <a:t>within patent </a:t>
            </a:r>
            <a:r>
              <a:rPr lang="en-GB" dirty="0"/>
              <a:t>are more likely to be expensive agents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>
                <a:latin typeface="AR CENA" panose="02000000000000000000" pitchFamily="2" charset="0"/>
              </a:rPr>
              <a:t>However, the approval </a:t>
            </a:r>
            <a:r>
              <a:rPr lang="en-GB" dirty="0" smtClean="0">
                <a:latin typeface="AR CENA" panose="02000000000000000000" pitchFamily="2" charset="0"/>
              </a:rPr>
              <a:t>of generic </a:t>
            </a:r>
            <a:r>
              <a:rPr lang="en-GB" dirty="0">
                <a:latin typeface="AR CENA" panose="02000000000000000000" pitchFamily="2" charset="0"/>
              </a:rPr>
              <a:t>forms of risperidone, olanzapine, quetiapine, ziprasidone, and aripiprazole may change the </a:t>
            </a:r>
            <a:r>
              <a:rPr lang="en-GB" dirty="0" smtClean="0">
                <a:latin typeface="AR CENA" panose="02000000000000000000" pitchFamily="2" charset="0"/>
              </a:rPr>
              <a:t>cost differential </a:t>
            </a:r>
            <a:r>
              <a:rPr lang="en-GB" dirty="0">
                <a:latin typeface="AR CENA" panose="02000000000000000000" pitchFamily="2" charset="0"/>
              </a:rPr>
              <a:t>between FGAs and </a:t>
            </a:r>
            <a:r>
              <a:rPr lang="en-GB" dirty="0" smtClean="0">
                <a:latin typeface="AR CENA" panose="02000000000000000000" pitchFamily="2" charset="0"/>
              </a:rPr>
              <a:t>SGAs</a:t>
            </a:r>
          </a:p>
          <a:p>
            <a:pPr marL="0" indent="0">
              <a:buNone/>
            </a:pPr>
            <a:r>
              <a:rPr lang="en-GB" dirty="0"/>
              <a:t>At this time, no generic forms of SGA LAls are available on </a:t>
            </a:r>
            <a:r>
              <a:rPr lang="en-GB" dirty="0" smtClean="0"/>
              <a:t>the market</a:t>
            </a:r>
            <a:r>
              <a:rPr lang="en-GB" i="1" dirty="0" smtClean="0"/>
              <a:t>.</a:t>
            </a:r>
          </a:p>
          <a:p>
            <a:pPr marL="0" indent="0">
              <a:buNone/>
            </a:pPr>
            <a:r>
              <a:rPr lang="en-GB" dirty="0">
                <a:latin typeface="AR CENA" panose="02000000000000000000" pitchFamily="2" charset="0"/>
              </a:rPr>
              <a:t>Additional/imitations to literature analysis include differences between </a:t>
            </a:r>
            <a:r>
              <a:rPr lang="en-GB" dirty="0" smtClean="0">
                <a:latin typeface="AR CENA" panose="02000000000000000000" pitchFamily="2" charset="0"/>
              </a:rPr>
              <a:t>availability/cost/other factors </a:t>
            </a:r>
            <a:r>
              <a:rPr lang="en-GB" dirty="0">
                <a:latin typeface="AR CENA" panose="02000000000000000000" pitchFamily="2" charset="0"/>
              </a:rPr>
              <a:t>for different countries studied and variability of methods used for different evaluations. </a:t>
            </a:r>
            <a:r>
              <a:rPr lang="en-GB" dirty="0" smtClean="0">
                <a:latin typeface="AR CENA" panose="02000000000000000000" pitchFamily="2" charset="0"/>
              </a:rPr>
              <a:t>Head-to head comparisons </a:t>
            </a:r>
            <a:r>
              <a:rPr lang="en-GB" dirty="0">
                <a:latin typeface="AR CENA" panose="02000000000000000000" pitchFamily="2" charset="0"/>
              </a:rPr>
              <a:t>are limited</a:t>
            </a:r>
            <a:r>
              <a:rPr lang="en-GB" i="1" dirty="0">
                <a:latin typeface="AR CENA" panose="02000000000000000000" pitchFamily="2" charset="0"/>
              </a:rPr>
              <a:t>.</a:t>
            </a:r>
            <a:endParaRPr lang="en-GB" dirty="0">
              <a:latin typeface="AR CENA" panose="02000000000000000000" pitchFamily="2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4. </a:t>
            </a:r>
            <a:r>
              <a:rPr lang="en-GB" dirty="0">
                <a:latin typeface="AR CENA" panose="02000000000000000000" pitchFamily="2" charset="0"/>
              </a:rPr>
              <a:t>Pharmacological </a:t>
            </a:r>
            <a:r>
              <a:rPr lang="en-GB" dirty="0" smtClean="0">
                <a:latin typeface="AR CENA" panose="02000000000000000000" pitchFamily="2" charset="0"/>
              </a:rPr>
              <a:t>interventions</a:t>
            </a:r>
          </a:p>
          <a:p>
            <a:pPr marL="514350" indent="-514350">
              <a:buAutoNum type="alphaLcPeriod"/>
            </a:pPr>
            <a:r>
              <a:rPr lang="en-GB" dirty="0" smtClean="0">
                <a:latin typeface="AR CENA" panose="02000000000000000000" pitchFamily="2" charset="0"/>
              </a:rPr>
              <a:t>Topiramate</a:t>
            </a:r>
            <a:r>
              <a:rPr lang="en-GB" dirty="0" smtClean="0"/>
              <a:t> </a:t>
            </a:r>
            <a:r>
              <a:rPr lang="en-GB" dirty="0"/>
              <a:t>has been shown to result in </a:t>
            </a:r>
            <a:r>
              <a:rPr lang="en-GB" dirty="0">
                <a:latin typeface="AR CENA" panose="02000000000000000000" pitchFamily="2" charset="0"/>
              </a:rPr>
              <a:t>weight loss </a:t>
            </a:r>
            <a:r>
              <a:rPr lang="en-GB" dirty="0"/>
              <a:t>although it is generally not </a:t>
            </a:r>
            <a:r>
              <a:rPr lang="en-GB" dirty="0" smtClean="0"/>
              <a:t>considered first-line </a:t>
            </a:r>
            <a:r>
              <a:rPr lang="en-GB" dirty="0"/>
              <a:t>treatment for </a:t>
            </a:r>
            <a:r>
              <a:rPr lang="en-GB" dirty="0" smtClean="0"/>
              <a:t>weight gain</a:t>
            </a:r>
          </a:p>
          <a:p>
            <a:pPr marL="514350" indent="-514350">
              <a:buAutoNum type="alphaLcPeriod"/>
            </a:pPr>
            <a:r>
              <a:rPr lang="en-GB" dirty="0" smtClean="0"/>
              <a:t>Current </a:t>
            </a:r>
            <a:r>
              <a:rPr lang="en-GB" dirty="0"/>
              <a:t>data for the use of </a:t>
            </a:r>
            <a:r>
              <a:rPr lang="en-GB" dirty="0">
                <a:latin typeface="AR CENA" panose="02000000000000000000" pitchFamily="2" charset="0"/>
              </a:rPr>
              <a:t>metformin</a:t>
            </a:r>
            <a:r>
              <a:rPr lang="en-GB" dirty="0"/>
              <a:t> to prevent or manage weight gain or </a:t>
            </a:r>
            <a:r>
              <a:rPr lang="en-GB" dirty="0" smtClean="0">
                <a:latin typeface="AR CENA" panose="02000000000000000000" pitchFamily="2" charset="0"/>
              </a:rPr>
              <a:t>metabolic parameters </a:t>
            </a:r>
            <a:r>
              <a:rPr lang="en-GB" dirty="0">
                <a:latin typeface="AR CENA" panose="02000000000000000000" pitchFamily="2" charset="0"/>
              </a:rPr>
              <a:t>are limited </a:t>
            </a:r>
            <a:r>
              <a:rPr lang="en-GB" dirty="0"/>
              <a:t>although there may be some possible benefit in terms of weight </a:t>
            </a:r>
            <a:r>
              <a:rPr lang="en-GB" dirty="0" smtClean="0"/>
              <a:t>loss when </a:t>
            </a:r>
            <a:r>
              <a:rPr lang="en-GB" dirty="0"/>
              <a:t>metformin is used for antipsychotic-induced weight gain, in particular </a:t>
            </a:r>
            <a:r>
              <a:rPr lang="en-GB" dirty="0" smtClean="0">
                <a:latin typeface="AR CENA" panose="02000000000000000000" pitchFamily="2" charset="0"/>
              </a:rPr>
              <a:t>olanzapine</a:t>
            </a:r>
          </a:p>
          <a:p>
            <a:pPr marL="514350" indent="-514350">
              <a:buAutoNum type="alphaLcPeriod"/>
            </a:pPr>
            <a:r>
              <a:rPr lang="en-GB" dirty="0" smtClean="0">
                <a:latin typeface="AR CENA" panose="02000000000000000000" pitchFamily="2" charset="0"/>
              </a:rPr>
              <a:t>Orlistat</a:t>
            </a:r>
            <a:r>
              <a:rPr lang="en-GB" dirty="0" smtClean="0"/>
              <a:t> </a:t>
            </a:r>
            <a:r>
              <a:rPr lang="en-GB" dirty="0"/>
              <a:t>has been shown to result in </a:t>
            </a:r>
            <a:r>
              <a:rPr lang="en-GB" dirty="0">
                <a:latin typeface="AR CENA" panose="02000000000000000000" pitchFamily="2" charset="0"/>
              </a:rPr>
              <a:t>weight loss for men </a:t>
            </a:r>
            <a:r>
              <a:rPr lang="en-GB" dirty="0"/>
              <a:t>with clozapine or </a:t>
            </a:r>
            <a:r>
              <a:rPr lang="en-GB" dirty="0" smtClean="0"/>
              <a:t>olanzapine-induced weight </a:t>
            </a:r>
            <a:r>
              <a:rPr lang="en-GB" dirty="0"/>
              <a:t>gain but </a:t>
            </a:r>
            <a:r>
              <a:rPr lang="en-GB" dirty="0">
                <a:latin typeface="AR CENA" panose="02000000000000000000" pitchFamily="2" charset="0"/>
              </a:rPr>
              <a:t>not in women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5. </a:t>
            </a:r>
            <a:r>
              <a:rPr lang="en-GB" dirty="0"/>
              <a:t>Women taking a SGA may gain more weight during pregnancy raising the risk of </a:t>
            </a:r>
            <a:r>
              <a:rPr lang="en-GB" dirty="0" smtClean="0"/>
              <a:t>gestational </a:t>
            </a:r>
            <a:r>
              <a:rPr lang="en-GB" dirty="0" smtClean="0">
                <a:latin typeface="AR CENA" panose="02000000000000000000" pitchFamily="2" charset="0"/>
              </a:rPr>
              <a:t>diabetes </a:t>
            </a:r>
            <a:r>
              <a:rPr lang="en-GB" dirty="0">
                <a:latin typeface="AR CENA" panose="02000000000000000000" pitchFamily="2" charset="0"/>
              </a:rPr>
              <a:t>(case reports with clozapine and olanzapine)</a:t>
            </a:r>
          </a:p>
          <a:p>
            <a:pPr marL="0" indent="0">
              <a:buNone/>
            </a:pPr>
            <a:r>
              <a:rPr lang="en-GB" b="1" dirty="0"/>
              <a:t>6. </a:t>
            </a:r>
            <a:r>
              <a:rPr lang="en-GB" dirty="0">
                <a:latin typeface="AR CENA" panose="02000000000000000000" pitchFamily="2" charset="0"/>
              </a:rPr>
              <a:t>Changing to an antipsychotic with less propensity for weight gain should be considered </a:t>
            </a:r>
            <a:r>
              <a:rPr lang="en-GB" dirty="0" smtClean="0">
                <a:latin typeface="AR CENA" panose="02000000000000000000" pitchFamily="2" charset="0"/>
              </a:rPr>
              <a:t>in patients </a:t>
            </a:r>
            <a:r>
              <a:rPr lang="en-GB" dirty="0">
                <a:latin typeface="AR CENA" panose="02000000000000000000" pitchFamily="2" charset="0"/>
              </a:rPr>
              <a:t>who have gained equal to or greater than 5% of baseline weight if clinically </a:t>
            </a:r>
            <a:r>
              <a:rPr lang="en-GB" dirty="0" smtClean="0">
                <a:latin typeface="AR CENA" panose="02000000000000000000" pitchFamily="2" charset="0"/>
              </a:rPr>
              <a:t>possible based </a:t>
            </a:r>
            <a:r>
              <a:rPr lang="en-GB" dirty="0">
                <a:latin typeface="AR CENA" panose="02000000000000000000" pitchFamily="2" charset="0"/>
              </a:rPr>
              <a:t>upon individual patient symptoms and drug therapy response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E. </a:t>
            </a:r>
            <a:r>
              <a:rPr lang="en-GB" dirty="0">
                <a:latin typeface="AR CENA" panose="02000000000000000000" pitchFamily="2" charset="0"/>
              </a:rPr>
              <a:t>Glucose intolerance</a:t>
            </a:r>
          </a:p>
          <a:p>
            <a:pPr marL="0" indent="0">
              <a:buNone/>
            </a:pPr>
            <a:r>
              <a:rPr lang="en-GB" dirty="0"/>
              <a:t>1. Prevalence of adult-onset diabetes in patients with schizophrenia (most </a:t>
            </a:r>
            <a:r>
              <a:rPr lang="en-GB" dirty="0" smtClean="0"/>
              <a:t>of whom </a:t>
            </a:r>
            <a:r>
              <a:rPr lang="en-GB" dirty="0"/>
              <a:t>are likely </a:t>
            </a:r>
            <a:r>
              <a:rPr lang="en-GB" dirty="0" smtClean="0"/>
              <a:t>treated with </a:t>
            </a:r>
            <a:r>
              <a:rPr lang="en-GB" dirty="0"/>
              <a:t>antipsychotics) is approximately twice the population rate </a:t>
            </a:r>
            <a:r>
              <a:rPr lang="en-GB" dirty="0">
                <a:latin typeface="AR CENA" panose="02000000000000000000" pitchFamily="2" charset="0"/>
              </a:rPr>
              <a:t>(13%)</a:t>
            </a:r>
          </a:p>
          <a:p>
            <a:pPr marL="0" indent="0">
              <a:buNone/>
            </a:pPr>
            <a:r>
              <a:rPr lang="en-GB" b="1" dirty="0"/>
              <a:t>2. </a:t>
            </a:r>
            <a:r>
              <a:rPr lang="en-GB" dirty="0">
                <a:latin typeface="AR CENA" panose="02000000000000000000" pitchFamily="2" charset="0"/>
              </a:rPr>
              <a:t>Impaired fasting glucose tolerance </a:t>
            </a:r>
            <a:r>
              <a:rPr lang="en-GB" dirty="0"/>
              <a:t>has been noted in </a:t>
            </a:r>
            <a:r>
              <a:rPr lang="en-GB" dirty="0">
                <a:latin typeface="AR CENA" panose="02000000000000000000" pitchFamily="2" charset="0"/>
              </a:rPr>
              <a:t>medication-naive</a:t>
            </a:r>
            <a:r>
              <a:rPr lang="en-GB" dirty="0"/>
              <a:t> patients </a:t>
            </a:r>
            <a:r>
              <a:rPr lang="en-GB" dirty="0" smtClean="0"/>
              <a:t>with schizophrenia</a:t>
            </a:r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F. </a:t>
            </a:r>
            <a:r>
              <a:rPr lang="en-GB" dirty="0">
                <a:latin typeface="AR CENA" panose="02000000000000000000" pitchFamily="2" charset="0"/>
              </a:rPr>
              <a:t>Lipid abnormalities</a:t>
            </a:r>
          </a:p>
          <a:p>
            <a:pPr marL="0" indent="0">
              <a:buNone/>
            </a:pPr>
            <a:r>
              <a:rPr lang="en-GB" b="1" dirty="0"/>
              <a:t>1. </a:t>
            </a:r>
            <a:r>
              <a:rPr lang="en-GB" dirty="0" smtClean="0">
                <a:latin typeface="AR CENA" panose="02000000000000000000" pitchFamily="2" charset="0"/>
              </a:rPr>
              <a:t>Dyslipidaemia</a:t>
            </a:r>
            <a:r>
              <a:rPr lang="en-GB" dirty="0" smtClean="0"/>
              <a:t> </a:t>
            </a:r>
            <a:r>
              <a:rPr lang="en-GB" dirty="0"/>
              <a:t>was observed in </a:t>
            </a:r>
            <a:r>
              <a:rPr lang="en-GB" dirty="0">
                <a:latin typeface="AR CENA" panose="02000000000000000000" pitchFamily="2" charset="0"/>
              </a:rPr>
              <a:t>56.5% </a:t>
            </a:r>
            <a:r>
              <a:rPr lang="en-GB" dirty="0"/>
              <a:t>of patients with FES in the RAISE-ETP study</a:t>
            </a:r>
          </a:p>
          <a:p>
            <a:pPr marL="0" indent="0">
              <a:buNone/>
            </a:pPr>
            <a:r>
              <a:rPr lang="en-GB" b="1" dirty="0"/>
              <a:t>2. </a:t>
            </a:r>
            <a:r>
              <a:rPr lang="en-GB" dirty="0">
                <a:latin typeface="AR CENA" panose="02000000000000000000" pitchFamily="2" charset="0"/>
              </a:rPr>
              <a:t>Monitoring for lipids is recommended for all anti psychotics regardless of risk</a:t>
            </a:r>
          </a:p>
          <a:p>
            <a:pPr marL="0" indent="0">
              <a:buNone/>
            </a:pPr>
            <a:r>
              <a:rPr lang="en-GB" b="1" dirty="0"/>
              <a:t>3. </a:t>
            </a:r>
            <a:r>
              <a:rPr lang="en-GB" dirty="0"/>
              <a:t>Triglyceride changes generally observed clinically more often than other lipid changes</a:t>
            </a:r>
          </a:p>
          <a:p>
            <a:pPr marL="0" indent="0">
              <a:buNone/>
            </a:pPr>
            <a:r>
              <a:rPr lang="en-GB" b="1" dirty="0"/>
              <a:t>4</a:t>
            </a:r>
            <a:r>
              <a:rPr lang="en-GB" b="1" dirty="0">
                <a:latin typeface="AR CENA" panose="02000000000000000000" pitchFamily="2" charset="0"/>
              </a:rPr>
              <a:t>. </a:t>
            </a:r>
            <a:r>
              <a:rPr lang="en-GB" dirty="0">
                <a:latin typeface="AR CENA" panose="02000000000000000000" pitchFamily="2" charset="0"/>
              </a:rPr>
              <a:t>Statins </a:t>
            </a:r>
            <a:r>
              <a:rPr lang="en-GB" dirty="0"/>
              <a:t>may be used </a:t>
            </a:r>
            <a:r>
              <a:rPr lang="en-GB" i="1" dirty="0"/>
              <a:t>but </a:t>
            </a:r>
            <a:r>
              <a:rPr lang="en-GB" dirty="0">
                <a:latin typeface="AR CENA" panose="02000000000000000000" pitchFamily="2" charset="0"/>
              </a:rPr>
              <a:t>risk versus benefit </a:t>
            </a:r>
            <a:r>
              <a:rPr lang="en-GB" dirty="0"/>
              <a:t>including drug-drug interactions and adverse </a:t>
            </a:r>
            <a:r>
              <a:rPr lang="en-GB" dirty="0" smtClean="0"/>
              <a:t>effects must </a:t>
            </a:r>
            <a:r>
              <a:rPr lang="en-GB" dirty="0"/>
              <a:t>be considered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AR CENA" panose="02000000000000000000" pitchFamily="2" charset="0"/>
              </a:rPr>
              <a:t>Patient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Patients should be educated regarding recommended metabolic monitoring to be done </a:t>
            </a:r>
            <a:r>
              <a:rPr lang="en-GB" dirty="0" smtClean="0"/>
              <a:t>routinely, including </a:t>
            </a:r>
            <a:r>
              <a:rPr lang="en-GB" dirty="0">
                <a:latin typeface="AR CENA" panose="02000000000000000000" pitchFamily="2" charset="0"/>
              </a:rPr>
              <a:t>blood pressure, HgbA </a:t>
            </a:r>
            <a:r>
              <a:rPr lang="en-GB" dirty="0" smtClean="0">
                <a:latin typeface="AR CENA" panose="02000000000000000000" pitchFamily="2" charset="0"/>
              </a:rPr>
              <a:t>1c</a:t>
            </a:r>
            <a:r>
              <a:rPr lang="en-GB" dirty="0">
                <a:latin typeface="AR CENA" panose="02000000000000000000" pitchFamily="2" charset="0"/>
              </a:rPr>
              <a:t>, fasting blood glucose, lipid profile, weight, and </a:t>
            </a:r>
            <a:r>
              <a:rPr lang="en-GB" dirty="0" smtClean="0">
                <a:latin typeface="AR CENA" panose="02000000000000000000" pitchFamily="2" charset="0"/>
              </a:rPr>
              <a:t>waist circumference</a:t>
            </a:r>
          </a:p>
          <a:p>
            <a:r>
              <a:rPr lang="en-GB" dirty="0">
                <a:latin typeface="AR CENA" panose="02000000000000000000" pitchFamily="2" charset="0"/>
              </a:rPr>
              <a:t>Early in drug therapy, </a:t>
            </a:r>
            <a:r>
              <a:rPr lang="en-GB" dirty="0"/>
              <a:t>the patient should be given information regarding the risk of weight gain </a:t>
            </a:r>
            <a:r>
              <a:rPr lang="en-GB" dirty="0" smtClean="0"/>
              <a:t>and lifestyle </a:t>
            </a:r>
            <a:r>
              <a:rPr lang="en-GB" dirty="0"/>
              <a:t>changes that may be initiated to prevent or reduce this </a:t>
            </a:r>
            <a:r>
              <a:rPr lang="en-GB" dirty="0" smtClean="0"/>
              <a:t>risk.</a:t>
            </a:r>
          </a:p>
          <a:p>
            <a:r>
              <a:rPr lang="en-GB" dirty="0">
                <a:latin typeface="AR CENA" panose="02000000000000000000" pitchFamily="2" charset="0"/>
              </a:rPr>
              <a:t>Administration with food or beverages</a:t>
            </a:r>
          </a:p>
          <a:p>
            <a:pPr marL="0" indent="0">
              <a:buNone/>
            </a:pPr>
            <a:r>
              <a:rPr lang="en-GB" b="1" dirty="0"/>
              <a:t>1. </a:t>
            </a:r>
            <a:r>
              <a:rPr lang="en-GB" dirty="0" smtClean="0"/>
              <a:t>Ziprasidone </a:t>
            </a:r>
            <a:r>
              <a:rPr lang="en-GB" dirty="0"/>
              <a:t>should be taken </a:t>
            </a:r>
            <a:r>
              <a:rPr lang="en-GB" dirty="0">
                <a:latin typeface="AR CENA" panose="02000000000000000000" pitchFamily="2" charset="0"/>
              </a:rPr>
              <a:t>with a meal</a:t>
            </a:r>
            <a:r>
              <a:rPr lang="en-GB" dirty="0"/>
              <a:t> containing a minimum </a:t>
            </a:r>
            <a:r>
              <a:rPr lang="en-GB" dirty="0">
                <a:latin typeface="AR CENA" panose="02000000000000000000" pitchFamily="2" charset="0"/>
              </a:rPr>
              <a:t>of 500 calories</a:t>
            </a:r>
          </a:p>
          <a:p>
            <a:pPr marL="0" indent="0">
              <a:buNone/>
            </a:pPr>
            <a:r>
              <a:rPr lang="en-GB" b="1" dirty="0"/>
              <a:t>2. </a:t>
            </a:r>
            <a:r>
              <a:rPr lang="en-GB" dirty="0">
                <a:latin typeface="AR CENA" panose="02000000000000000000" pitchFamily="2" charset="0"/>
              </a:rPr>
              <a:t>Lurasidone</a:t>
            </a:r>
            <a:r>
              <a:rPr lang="en-GB" dirty="0"/>
              <a:t> should be taken with </a:t>
            </a:r>
            <a:r>
              <a:rPr lang="en-GB" dirty="0">
                <a:latin typeface="AR CENA" panose="02000000000000000000" pitchFamily="2" charset="0"/>
              </a:rPr>
              <a:t>a meal </a:t>
            </a:r>
            <a:r>
              <a:rPr lang="en-GB" dirty="0"/>
              <a:t>containing a minimum </a:t>
            </a:r>
            <a:r>
              <a:rPr lang="en-GB" dirty="0">
                <a:latin typeface="AR CENA" panose="02000000000000000000" pitchFamily="2" charset="0"/>
              </a:rPr>
              <a:t>of 350 calories</a:t>
            </a:r>
          </a:p>
          <a:p>
            <a:pPr marL="0" indent="0">
              <a:buNone/>
            </a:pPr>
            <a:r>
              <a:rPr lang="en-GB" b="1" dirty="0"/>
              <a:t>3. </a:t>
            </a:r>
            <a:r>
              <a:rPr lang="en-GB" dirty="0"/>
              <a:t>Patients should </a:t>
            </a:r>
            <a:r>
              <a:rPr lang="en-GB" dirty="0">
                <a:latin typeface="AR CENA" panose="02000000000000000000" pitchFamily="2" charset="0"/>
              </a:rPr>
              <a:t>refrain</a:t>
            </a:r>
            <a:r>
              <a:rPr lang="en-GB" dirty="0"/>
              <a:t> from eating or drinking for at least </a:t>
            </a:r>
            <a:r>
              <a:rPr lang="en-GB" dirty="0" smtClean="0">
                <a:latin typeface="AR CENA" panose="02000000000000000000" pitchFamily="2" charset="0"/>
              </a:rPr>
              <a:t>10 </a:t>
            </a:r>
            <a:r>
              <a:rPr lang="en-GB" dirty="0">
                <a:latin typeface="AR CENA" panose="02000000000000000000" pitchFamily="2" charset="0"/>
              </a:rPr>
              <a:t>minutes after taking </a:t>
            </a:r>
            <a:r>
              <a:rPr lang="en-GB" dirty="0" smtClean="0">
                <a:latin typeface="AR CENA" panose="02000000000000000000" pitchFamily="2" charset="0"/>
              </a:rPr>
              <a:t>sublingual Asenapine</a:t>
            </a:r>
            <a:endParaRPr lang="en-GB" dirty="0">
              <a:latin typeface="AR CENA" panose="02000000000000000000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>
                <a:latin typeface="AR CENA" panose="02000000000000000000" pitchFamily="2" charset="0"/>
              </a:rPr>
              <a:t>A 28-year-old with a diagnosis of schizophrenia and benign ethnic neutropenia was started </a:t>
            </a:r>
            <a:r>
              <a:rPr lang="en-GB" dirty="0" smtClean="0">
                <a:latin typeface="AR CENA" panose="02000000000000000000" pitchFamily="2" charset="0"/>
              </a:rPr>
              <a:t>on clozapine </a:t>
            </a:r>
            <a:r>
              <a:rPr lang="en-GB" dirty="0">
                <a:latin typeface="AR CENA" panose="02000000000000000000" pitchFamily="2" charset="0"/>
              </a:rPr>
              <a:t>three weeks ago at the outpatient clozapine clinic. The patient's current dose of clozapine </a:t>
            </a:r>
            <a:r>
              <a:rPr lang="en-GB" dirty="0" smtClean="0">
                <a:latin typeface="AR CENA" panose="02000000000000000000" pitchFamily="2" charset="0"/>
              </a:rPr>
              <a:t>is 100 </a:t>
            </a:r>
            <a:r>
              <a:rPr lang="en-GB" dirty="0">
                <a:latin typeface="AR CENA" panose="02000000000000000000" pitchFamily="2" charset="0"/>
              </a:rPr>
              <a:t>mg every morning and 300 mg every evening. The patient has experienced a reduction in </a:t>
            </a:r>
            <a:r>
              <a:rPr lang="en-GB" dirty="0" smtClean="0">
                <a:latin typeface="AR CENA" panose="02000000000000000000" pitchFamily="2" charset="0"/>
              </a:rPr>
              <a:t>positive symptoms </a:t>
            </a:r>
            <a:r>
              <a:rPr lang="en-GB" dirty="0">
                <a:latin typeface="AR CENA" panose="02000000000000000000" pitchFamily="2" charset="0"/>
              </a:rPr>
              <a:t>and is less aggressive. The patient's most recent absolute neutrophil count </a:t>
            </a:r>
            <a:r>
              <a:rPr lang="en-GB" dirty="0" smtClean="0">
                <a:latin typeface="AR CENA" panose="02000000000000000000" pitchFamily="2" charset="0"/>
              </a:rPr>
              <a:t>laboratory results </a:t>
            </a:r>
            <a:r>
              <a:rPr lang="en-GB" dirty="0">
                <a:latin typeface="AR CENA" panose="02000000000000000000" pitchFamily="2" charset="0"/>
              </a:rPr>
              <a:t>were </a:t>
            </a:r>
            <a:r>
              <a:rPr lang="en-GB" dirty="0" smtClean="0">
                <a:latin typeface="AR CENA" panose="02000000000000000000" pitchFamily="2" charset="0"/>
              </a:rPr>
              <a:t>1300µg/L</a:t>
            </a:r>
            <a:r>
              <a:rPr lang="en-GB" dirty="0">
                <a:latin typeface="AR CENA" panose="02000000000000000000" pitchFamily="2" charset="0"/>
              </a:rPr>
              <a:t>. A review of the medical chart shows the following absolute neutrophil </a:t>
            </a:r>
            <a:r>
              <a:rPr lang="en-GB" dirty="0" smtClean="0">
                <a:latin typeface="AR CENA" panose="02000000000000000000" pitchFamily="2" charset="0"/>
              </a:rPr>
              <a:t>count results</a:t>
            </a:r>
            <a:r>
              <a:rPr lang="en-GB" dirty="0">
                <a:latin typeface="AR CENA" panose="02000000000000000000" pitchFamily="2" charset="0"/>
              </a:rPr>
              <a:t>: </a:t>
            </a:r>
            <a:r>
              <a:rPr lang="en-GB" dirty="0" smtClean="0">
                <a:latin typeface="AR CENA" panose="02000000000000000000" pitchFamily="2" charset="0"/>
              </a:rPr>
              <a:t>4400 µg/L </a:t>
            </a:r>
            <a:r>
              <a:rPr lang="en-GB" dirty="0">
                <a:latin typeface="AR CENA" panose="02000000000000000000" pitchFamily="2" charset="0"/>
              </a:rPr>
              <a:t>(baseline/3 weeks ago}t </a:t>
            </a:r>
            <a:r>
              <a:rPr lang="en-GB" dirty="0" smtClean="0">
                <a:latin typeface="AR CENA" panose="02000000000000000000" pitchFamily="2" charset="0"/>
              </a:rPr>
              <a:t>2800 µg/L (2 </a:t>
            </a:r>
            <a:r>
              <a:rPr lang="en-GB" dirty="0">
                <a:latin typeface="AR CENA" panose="02000000000000000000" pitchFamily="2" charset="0"/>
              </a:rPr>
              <a:t>weeks ago}, and </a:t>
            </a:r>
            <a:r>
              <a:rPr lang="en-GB" dirty="0" smtClean="0">
                <a:latin typeface="AR CENA" panose="02000000000000000000" pitchFamily="2" charset="0"/>
              </a:rPr>
              <a:t>1900</a:t>
            </a:r>
            <a:r>
              <a:rPr lang="en-GB" dirty="0">
                <a:latin typeface="AR CENA" panose="02000000000000000000" pitchFamily="2" charset="0"/>
              </a:rPr>
              <a:t> </a:t>
            </a:r>
            <a:r>
              <a:rPr lang="en-GB" dirty="0" smtClean="0">
                <a:latin typeface="AR CENA" panose="02000000000000000000" pitchFamily="2" charset="0"/>
              </a:rPr>
              <a:t>µg/L  (1week </a:t>
            </a:r>
            <a:r>
              <a:rPr lang="en-GB" dirty="0">
                <a:latin typeface="AR CENA" panose="02000000000000000000" pitchFamily="2" charset="0"/>
              </a:rPr>
              <a:t>ago}.</a:t>
            </a:r>
          </a:p>
          <a:p>
            <a:pPr marL="0" indent="0">
              <a:buNone/>
            </a:pPr>
            <a:r>
              <a:rPr lang="en-GB" dirty="0">
                <a:latin typeface="AR CENA" panose="02000000000000000000" pitchFamily="2" charset="0"/>
              </a:rPr>
              <a:t>Based upon these results, what action would you take?</a:t>
            </a:r>
          </a:p>
          <a:p>
            <a:pPr marL="0" indent="0">
              <a:buNone/>
            </a:pPr>
            <a:r>
              <a:rPr lang="en-GB" b="1" dirty="0"/>
              <a:t>a</a:t>
            </a:r>
            <a:r>
              <a:rPr lang="en-GB" dirty="0"/>
              <a:t>.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Decrease clozapine dose and add filgrastim</a:t>
            </a:r>
          </a:p>
          <a:p>
            <a:pPr marL="0" indent="0">
              <a:buNone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Increase monitoring interval to three times weekly</a:t>
            </a:r>
          </a:p>
          <a:p>
            <a:pPr marL="0" indent="0">
              <a:buNone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Continue current clozapine dose and monitoring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schedule</a:t>
            </a:r>
          </a:p>
          <a:p>
            <a:pPr marL="0" indent="0">
              <a:buNone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 to a different second-generation antipsychotic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AR CENA" panose="02000000000000000000" pitchFamily="2" charset="0"/>
              </a:rPr>
              <a:t>answer</a:t>
            </a:r>
            <a:endParaRPr lang="en-GB" dirty="0">
              <a:latin typeface="AR CENA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C. </a:t>
            </a:r>
            <a:r>
              <a:rPr lang="en-GB" b="1" dirty="0"/>
              <a:t>Continue current clozapine dose and monitoring </a:t>
            </a:r>
            <a:r>
              <a:rPr lang="en-GB" b="1" dirty="0" smtClean="0"/>
              <a:t>schedule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r>
              <a:rPr lang="en-GB" dirty="0" smtClean="0">
                <a:latin typeface="AR CENA" panose="02000000000000000000" pitchFamily="2" charset="0"/>
              </a:rPr>
              <a:t>As </a:t>
            </a:r>
            <a:r>
              <a:rPr lang="en-GB" dirty="0">
                <a:latin typeface="AR CENA" panose="02000000000000000000" pitchFamily="2" charset="0"/>
              </a:rPr>
              <a:t>this patient </a:t>
            </a:r>
            <a:r>
              <a:rPr lang="en-GB" dirty="0" smtClean="0">
                <a:latin typeface="AR CENA" panose="02000000000000000000" pitchFamily="2" charset="0"/>
              </a:rPr>
              <a:t>has benign </a:t>
            </a:r>
            <a:r>
              <a:rPr lang="en-GB" dirty="0">
                <a:latin typeface="AR CENA" panose="02000000000000000000" pitchFamily="2" charset="0"/>
              </a:rPr>
              <a:t>ethnic neutropenia, the monitoring recommendation is to continue therapy </a:t>
            </a:r>
            <a:r>
              <a:rPr lang="en-GB" dirty="0" smtClean="0">
                <a:latin typeface="AR CENA" panose="02000000000000000000" pitchFamily="2" charset="0"/>
              </a:rPr>
              <a:t>and regular </a:t>
            </a:r>
            <a:r>
              <a:rPr lang="en-GB" dirty="0">
                <a:latin typeface="AR CENA" panose="02000000000000000000" pitchFamily="2" charset="0"/>
              </a:rPr>
              <a:t>monitoring interval. Had this patient been in the general population, increasing </a:t>
            </a:r>
            <a:r>
              <a:rPr lang="en-GB" dirty="0" smtClean="0">
                <a:latin typeface="AR CENA" panose="02000000000000000000" pitchFamily="2" charset="0"/>
              </a:rPr>
              <a:t>the monitoring </a:t>
            </a:r>
            <a:r>
              <a:rPr lang="en-GB" dirty="0">
                <a:latin typeface="AR CENA" panose="02000000000000000000" pitchFamily="2" charset="0"/>
              </a:rPr>
              <a:t>interval to three times weekly until the patient's ANC was in usual range </a:t>
            </a:r>
            <a:r>
              <a:rPr lang="en-GB" dirty="0" smtClean="0">
                <a:latin typeface="AR CENA" panose="02000000000000000000" pitchFamily="2" charset="0"/>
              </a:rPr>
              <a:t>would be </a:t>
            </a:r>
            <a:r>
              <a:rPr lang="en-GB" dirty="0">
                <a:latin typeface="AR CENA" panose="02000000000000000000" pitchFamily="2" charset="0"/>
              </a:rPr>
              <a:t>indicated. There is no indication to reduce the dose of clozapine or switch to a </a:t>
            </a:r>
            <a:r>
              <a:rPr lang="en-GB" dirty="0" smtClean="0">
                <a:latin typeface="AR CENA" panose="02000000000000000000" pitchFamily="2" charset="0"/>
              </a:rPr>
              <a:t>different second generation </a:t>
            </a:r>
            <a:r>
              <a:rPr lang="en-GB" dirty="0">
                <a:latin typeface="AR CENA" panose="02000000000000000000" pitchFamily="2" charset="0"/>
              </a:rPr>
              <a:t>antipsychotic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 CENA" panose="02000000000000000000" pitchFamily="2" charset="0"/>
              </a:rPr>
              <a:t>When educating a patient on a new prescription for ziprasidone, which statement would be </a:t>
            </a:r>
            <a:r>
              <a:rPr lang="en-GB" dirty="0" smtClean="0">
                <a:latin typeface="AR CENA" panose="02000000000000000000" pitchFamily="2" charset="0"/>
              </a:rPr>
              <a:t>considered the </a:t>
            </a:r>
            <a:r>
              <a:rPr lang="en-GB" dirty="0">
                <a:latin typeface="AR CENA" panose="02000000000000000000" pitchFamily="2" charset="0"/>
              </a:rPr>
              <a:t>most appropriate regarding taking the medication?</a:t>
            </a:r>
          </a:p>
          <a:p>
            <a:pPr marL="0" indent="0">
              <a:buNone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the dose just prior to bedtime to obtain the best effect</a:t>
            </a:r>
          </a:p>
          <a:p>
            <a:pPr marL="0" indent="0">
              <a:buNone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Use caution when being outdoors in hot weather for prolonged periods of time</a:t>
            </a:r>
          </a:p>
          <a:p>
            <a:pPr marL="0" indent="0">
              <a:buNone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side effects are short-lived and will resolve within 4 weeks</a:t>
            </a:r>
          </a:p>
          <a:p>
            <a:pPr marL="0" indent="0">
              <a:buNone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sure to take dose with a meal of at least 350 calories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AR CENA" panose="02000000000000000000" pitchFamily="2" charset="0"/>
              </a:rPr>
              <a:t>answer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B. Use with </a:t>
            </a:r>
            <a:r>
              <a:rPr lang="en-GB" b="1" dirty="0"/>
              <a:t>caution when being </a:t>
            </a:r>
            <a:r>
              <a:rPr lang="en-GB" b="1" dirty="0" smtClean="0"/>
              <a:t>out doors </a:t>
            </a:r>
            <a:r>
              <a:rPr lang="en-GB" b="1" dirty="0"/>
              <a:t>in </a:t>
            </a:r>
            <a:r>
              <a:rPr lang="en-GB" b="1" dirty="0" smtClean="0"/>
              <a:t>hot </a:t>
            </a:r>
            <a:r>
              <a:rPr lang="en-GB" b="1" dirty="0"/>
              <a:t>weather for prolonged periods of time</a:t>
            </a:r>
            <a:r>
              <a:rPr lang="en-GB" b="1" dirty="0" smtClean="0"/>
              <a:t>:</a:t>
            </a:r>
            <a:endParaRPr lang="en-GB" b="1" dirty="0"/>
          </a:p>
          <a:p>
            <a:pPr marL="0" indent="0">
              <a:buNone/>
            </a:pPr>
            <a:r>
              <a:rPr lang="en-GB" dirty="0">
                <a:latin typeface="AR CENA" panose="02000000000000000000" pitchFamily="2" charset="0"/>
              </a:rPr>
              <a:t>Changes in body temperature regulation can occur with any of the </a:t>
            </a:r>
            <a:r>
              <a:rPr lang="en-GB" dirty="0" smtClean="0">
                <a:latin typeface="AR CENA" panose="02000000000000000000" pitchFamily="2" charset="0"/>
              </a:rPr>
              <a:t>antipsychotics. Ziprasidone </a:t>
            </a:r>
            <a:r>
              <a:rPr lang="en-GB" dirty="0">
                <a:latin typeface="AR CENA" panose="02000000000000000000" pitchFamily="2" charset="0"/>
              </a:rPr>
              <a:t>should be taken with meals of at least 500 calories to ensure </a:t>
            </a:r>
            <a:r>
              <a:rPr lang="en-GB" dirty="0" smtClean="0">
                <a:latin typeface="AR CENA" panose="02000000000000000000" pitchFamily="2" charset="0"/>
              </a:rPr>
              <a:t>adequate absorption</a:t>
            </a:r>
            <a:r>
              <a:rPr lang="en-GB" dirty="0">
                <a:latin typeface="AR CENA" panose="02000000000000000000" pitchFamily="2" charset="0"/>
              </a:rPr>
              <a:t>. Time of administration does not impact the effectiveness of </a:t>
            </a:r>
            <a:r>
              <a:rPr lang="en-GB" dirty="0" smtClean="0">
                <a:latin typeface="AR CENA" panose="02000000000000000000" pitchFamily="2" charset="0"/>
              </a:rPr>
              <a:t>ziprasidone. Although </a:t>
            </a:r>
            <a:r>
              <a:rPr lang="en-GB" dirty="0">
                <a:latin typeface="AR CENA" panose="02000000000000000000" pitchFamily="2" charset="0"/>
              </a:rPr>
              <a:t>many side effects may resolve, </a:t>
            </a:r>
            <a:r>
              <a:rPr lang="en-GB" dirty="0" smtClean="0">
                <a:latin typeface="AR CENA" panose="02000000000000000000" pitchFamily="2" charset="0"/>
              </a:rPr>
              <a:t>others </a:t>
            </a:r>
            <a:r>
              <a:rPr lang="en-GB" dirty="0">
                <a:latin typeface="AR CENA" panose="02000000000000000000" pitchFamily="2" charset="0"/>
              </a:rPr>
              <a:t>may persist.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AR CENA" panose="02000000000000000000" pitchFamily="2" charset="0"/>
              </a:rPr>
              <a:t>Mechanism of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UcPeriod"/>
            </a:pPr>
            <a:r>
              <a:rPr lang="en-GB" dirty="0" smtClean="0">
                <a:latin typeface="AR CENA" panose="02000000000000000000" pitchFamily="2" charset="0"/>
              </a:rPr>
              <a:t>Clinical</a:t>
            </a:r>
          </a:p>
          <a:p>
            <a:r>
              <a:rPr lang="en-GB" dirty="0"/>
              <a:t>1. </a:t>
            </a:r>
            <a:r>
              <a:rPr lang="en-GB" dirty="0">
                <a:latin typeface="AR CENA" panose="02000000000000000000" pitchFamily="2" charset="0"/>
              </a:rPr>
              <a:t>"Atypical" antipsychotics, or SGAs, were first identified as having less risk of EPS vs. FGAs </a:t>
            </a:r>
            <a:r>
              <a:rPr lang="en-GB" dirty="0" smtClean="0">
                <a:latin typeface="AR CENA" panose="02000000000000000000" pitchFamily="2" charset="0"/>
              </a:rPr>
              <a:t>at doses </a:t>
            </a:r>
            <a:r>
              <a:rPr lang="en-GB" dirty="0">
                <a:latin typeface="AR CENA" panose="02000000000000000000" pitchFamily="2" charset="0"/>
              </a:rPr>
              <a:t>producing antipsychotic effects</a:t>
            </a:r>
          </a:p>
          <a:p>
            <a:r>
              <a:rPr lang="en-GB" b="1" dirty="0"/>
              <a:t>a. </a:t>
            </a:r>
            <a:r>
              <a:rPr lang="en-GB" dirty="0"/>
              <a:t>Originally thought to be better for </a:t>
            </a:r>
            <a:r>
              <a:rPr lang="en-GB" dirty="0">
                <a:latin typeface="AR CENA" panose="02000000000000000000" pitchFamily="2" charset="0"/>
              </a:rPr>
              <a:t>negative symptoms </a:t>
            </a:r>
            <a:r>
              <a:rPr lang="en-GB" dirty="0"/>
              <a:t>because of effects on the </a:t>
            </a:r>
            <a:r>
              <a:rPr lang="en-GB" dirty="0" smtClean="0">
                <a:latin typeface="AR CENA" panose="02000000000000000000" pitchFamily="2" charset="0"/>
              </a:rPr>
              <a:t>mesocortical dopamine </a:t>
            </a:r>
            <a:r>
              <a:rPr lang="en-GB" dirty="0">
                <a:latin typeface="AR CENA" panose="02000000000000000000" pitchFamily="2" charset="0"/>
              </a:rPr>
              <a:t>pathway </a:t>
            </a:r>
            <a:r>
              <a:rPr lang="en-GB" dirty="0"/>
              <a:t>in the midbrain ventral </a:t>
            </a:r>
            <a:r>
              <a:rPr lang="en-GB" dirty="0" smtClean="0"/>
              <a:t>tegmental, </a:t>
            </a:r>
            <a:r>
              <a:rPr lang="en-GB" dirty="0"/>
              <a:t>although this has not been proven </a:t>
            </a:r>
            <a:r>
              <a:rPr lang="en-GB" dirty="0" smtClean="0"/>
              <a:t>in clinical </a:t>
            </a:r>
            <a:r>
              <a:rPr lang="en-GB" dirty="0"/>
              <a:t>trials</a:t>
            </a:r>
          </a:p>
          <a:p>
            <a:r>
              <a:rPr lang="en-GB" b="1" dirty="0"/>
              <a:t>b. </a:t>
            </a:r>
            <a:r>
              <a:rPr lang="en-GB" dirty="0"/>
              <a:t>May be due to not causing secondary negative symptoms as compared to having </a:t>
            </a:r>
            <a:r>
              <a:rPr lang="en-GB" dirty="0" smtClean="0"/>
              <a:t>positive effects </a:t>
            </a:r>
            <a:r>
              <a:rPr lang="en-GB" dirty="0"/>
              <a:t>on negative symptoms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dirty="0"/>
              <a:t>2. </a:t>
            </a:r>
            <a:r>
              <a:rPr lang="en-GB" dirty="0">
                <a:latin typeface="AR CENA" panose="02000000000000000000" pitchFamily="2" charset="0"/>
              </a:rPr>
              <a:t>Four different mechanisms of action may contribute to the "atypical" profile of an SGA, </a:t>
            </a:r>
            <a:r>
              <a:rPr lang="en-GB" dirty="0" smtClean="0">
                <a:latin typeface="AR CENA" panose="02000000000000000000" pitchFamily="2" charset="0"/>
              </a:rPr>
              <a:t>though not </a:t>
            </a:r>
            <a:r>
              <a:rPr lang="en-GB" dirty="0">
                <a:latin typeface="AR CENA" panose="02000000000000000000" pitchFamily="2" charset="0"/>
              </a:rPr>
              <a:t>all SGAs possess all </a:t>
            </a:r>
            <a:r>
              <a:rPr lang="en-GB" dirty="0" smtClean="0">
                <a:latin typeface="AR CENA" panose="02000000000000000000" pitchFamily="2" charset="0"/>
              </a:rPr>
              <a:t>criteria:</a:t>
            </a:r>
          </a:p>
          <a:p>
            <a:pPr marL="514350" indent="-514350">
              <a:buAutoNum type="alphaLcPeriod"/>
            </a:pPr>
            <a:r>
              <a:rPr lang="en-GB" dirty="0" smtClean="0">
                <a:latin typeface="AR CENA" panose="02000000000000000000" pitchFamily="2" charset="0"/>
              </a:rPr>
              <a:t>Serotonin </a:t>
            </a:r>
            <a:r>
              <a:rPr lang="en-GB" dirty="0">
                <a:latin typeface="AR CENA" panose="02000000000000000000" pitchFamily="2" charset="0"/>
              </a:rPr>
              <a:t>type 2 </a:t>
            </a:r>
            <a:r>
              <a:rPr lang="en-GB" dirty="0" smtClean="0">
                <a:latin typeface="AR CENA" panose="02000000000000000000" pitchFamily="2" charset="0"/>
              </a:rPr>
              <a:t>(5HT</a:t>
            </a:r>
            <a:r>
              <a:rPr lang="en-GB" baseline="-25000" dirty="0" smtClean="0">
                <a:latin typeface="AR CENA" panose="02000000000000000000" pitchFamily="2" charset="0"/>
              </a:rPr>
              <a:t>2</a:t>
            </a:r>
            <a:r>
              <a:rPr lang="en-GB" dirty="0" smtClean="0">
                <a:latin typeface="AR CENA" panose="02000000000000000000" pitchFamily="2" charset="0"/>
              </a:rPr>
              <a:t>) </a:t>
            </a:r>
            <a:r>
              <a:rPr lang="en-GB" dirty="0">
                <a:latin typeface="AR CENA" panose="02000000000000000000" pitchFamily="2" charset="0"/>
              </a:rPr>
              <a:t>and DA antagonism: </a:t>
            </a:r>
            <a:r>
              <a:rPr lang="en-GB" dirty="0" smtClean="0"/>
              <a:t>A </a:t>
            </a:r>
            <a:r>
              <a:rPr lang="en-GB" dirty="0"/>
              <a:t>common feature of most </a:t>
            </a:r>
            <a:r>
              <a:rPr lang="en-GB" dirty="0" smtClean="0"/>
              <a:t>"atypical "antipsychotics; </a:t>
            </a:r>
            <a:r>
              <a:rPr lang="en-GB" dirty="0">
                <a:latin typeface="AR CENA" panose="02000000000000000000" pitchFamily="2" charset="0"/>
              </a:rPr>
              <a:t>most FGAs do not have significant effects at </a:t>
            </a:r>
            <a:r>
              <a:rPr lang="en-GB" i="1" dirty="0">
                <a:latin typeface="AR CENA" panose="02000000000000000000" pitchFamily="2" charset="0"/>
              </a:rPr>
              <a:t>5</a:t>
            </a:r>
            <a:r>
              <a:rPr lang="en-GB" i="1" dirty="0" smtClean="0">
                <a:latin typeface="AR CENA" panose="02000000000000000000" pitchFamily="2" charset="0"/>
              </a:rPr>
              <a:t>HT </a:t>
            </a:r>
            <a:r>
              <a:rPr lang="en-GB" dirty="0">
                <a:latin typeface="AR CENA" panose="02000000000000000000" pitchFamily="2" charset="0"/>
              </a:rPr>
              <a:t>receptors at usual </a:t>
            </a:r>
            <a:r>
              <a:rPr lang="en-GB" dirty="0" smtClean="0">
                <a:latin typeface="AR CENA" panose="02000000000000000000" pitchFamily="2" charset="0"/>
              </a:rPr>
              <a:t>doses.</a:t>
            </a:r>
          </a:p>
          <a:p>
            <a:pPr marL="514350" indent="-514350">
              <a:buAutoNum type="alphaLcPeriod"/>
            </a:pPr>
            <a:r>
              <a:rPr lang="en-GB" dirty="0" smtClean="0">
                <a:latin typeface="AR CENA" panose="02000000000000000000" pitchFamily="2" charset="0"/>
              </a:rPr>
              <a:t>D</a:t>
            </a:r>
            <a:r>
              <a:rPr lang="en-GB" baseline="-25000" dirty="0" smtClean="0">
                <a:latin typeface="AR CENA" panose="02000000000000000000" pitchFamily="2" charset="0"/>
              </a:rPr>
              <a:t>2</a:t>
            </a:r>
            <a:r>
              <a:rPr lang="en-GB" dirty="0" smtClean="0">
                <a:latin typeface="AR CENA" panose="02000000000000000000" pitchFamily="2" charset="0"/>
              </a:rPr>
              <a:t> </a:t>
            </a:r>
            <a:r>
              <a:rPr lang="en-GB" dirty="0">
                <a:latin typeface="AR CENA" panose="02000000000000000000" pitchFamily="2" charset="0"/>
              </a:rPr>
              <a:t>antagonism with </a:t>
            </a:r>
            <a:r>
              <a:rPr lang="en-GB" u="sng" dirty="0">
                <a:latin typeface="AR CENA" panose="02000000000000000000" pitchFamily="2" charset="0"/>
              </a:rPr>
              <a:t>rapid</a:t>
            </a:r>
            <a:r>
              <a:rPr lang="en-GB" dirty="0">
                <a:latin typeface="AR CENA" panose="02000000000000000000" pitchFamily="2" charset="0"/>
              </a:rPr>
              <a:t> dissociation</a:t>
            </a:r>
          </a:p>
          <a:p>
            <a:pPr marL="457200" lvl="1" indent="0">
              <a:buNone/>
            </a:pPr>
            <a:r>
              <a:rPr lang="en-GB" b="1" dirty="0"/>
              <a:t>i</a:t>
            </a:r>
            <a:r>
              <a:rPr lang="en-GB" dirty="0"/>
              <a:t>. FGAs have long receptor occupancy </a:t>
            </a:r>
            <a:r>
              <a:rPr lang="en-GB" dirty="0" smtClean="0"/>
              <a:t>times on </a:t>
            </a:r>
            <a:r>
              <a:rPr lang="en-GB" dirty="0" smtClean="0">
                <a:latin typeface="AR CENA" panose="02000000000000000000" pitchFamily="2" charset="0"/>
              </a:rPr>
              <a:t>D</a:t>
            </a:r>
            <a:r>
              <a:rPr lang="en-GB" baseline="-25000" dirty="0" smtClean="0">
                <a:latin typeface="AR CENA" panose="02000000000000000000" pitchFamily="2" charset="0"/>
              </a:rPr>
              <a:t>2 </a:t>
            </a:r>
            <a:r>
              <a:rPr lang="en-GB" dirty="0" smtClean="0"/>
              <a:t>receptors</a:t>
            </a:r>
            <a:endParaRPr lang="en-GB" dirty="0"/>
          </a:p>
          <a:p>
            <a:pPr marL="457200" lvl="1" indent="0">
              <a:buNone/>
            </a:pPr>
            <a:r>
              <a:rPr lang="en-GB" b="1" dirty="0"/>
              <a:t>ii</a:t>
            </a:r>
            <a:r>
              <a:rPr lang="en-GB" dirty="0"/>
              <a:t>. Lower potency SGAs have faster dissociation/weaker affinity binding (e.g., </a:t>
            </a:r>
            <a:r>
              <a:rPr lang="en-GB" dirty="0" smtClean="0"/>
              <a:t>quetiapine and </a:t>
            </a:r>
            <a:r>
              <a:rPr lang="en-GB" dirty="0"/>
              <a:t>clozapine) than higher potency SGAs (e.g., </a:t>
            </a:r>
            <a:r>
              <a:rPr lang="en-GB" dirty="0" smtClean="0"/>
              <a:t>Risperidone </a:t>
            </a:r>
            <a:r>
              <a:rPr lang="en-GB" dirty="0"/>
              <a:t>and </a:t>
            </a:r>
            <a:r>
              <a:rPr lang="en-GB" dirty="0" smtClean="0"/>
              <a:t>Paliperidone)</a:t>
            </a:r>
            <a:endParaRPr lang="en-GB" dirty="0">
              <a:latin typeface="AR CENA" panose="02000000000000000000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C</a:t>
            </a:r>
            <a:r>
              <a:rPr lang="en-GB" dirty="0" smtClean="0"/>
              <a:t>. </a:t>
            </a:r>
            <a:r>
              <a:rPr lang="en-GB" dirty="0">
                <a:latin typeface="AR CENA" panose="02000000000000000000" pitchFamily="2" charset="0"/>
              </a:rPr>
              <a:t>D</a:t>
            </a:r>
            <a:r>
              <a:rPr lang="en-GB" baseline="-25000" dirty="0">
                <a:latin typeface="AR CENA" panose="02000000000000000000" pitchFamily="2" charset="0"/>
              </a:rPr>
              <a:t>2 </a:t>
            </a:r>
            <a:r>
              <a:rPr lang="en-GB" dirty="0">
                <a:latin typeface="AR CENA" panose="02000000000000000000" pitchFamily="2" charset="0"/>
              </a:rPr>
              <a:t>partial agonism </a:t>
            </a:r>
            <a:r>
              <a:rPr lang="en-GB" dirty="0" smtClean="0">
                <a:latin typeface="AR CENA" panose="02000000000000000000" pitchFamily="2" charset="0"/>
              </a:rPr>
              <a:t>(Aripiprazole</a:t>
            </a:r>
            <a:r>
              <a:rPr lang="en-GB" dirty="0">
                <a:latin typeface="AR CENA" panose="02000000000000000000" pitchFamily="2" charset="0"/>
              </a:rPr>
              <a:t>, </a:t>
            </a:r>
            <a:r>
              <a:rPr lang="en-GB" dirty="0" smtClean="0">
                <a:latin typeface="AR CENA" panose="02000000000000000000" pitchFamily="2" charset="0"/>
              </a:rPr>
              <a:t>Brexipiprazole, Cariprazine)</a:t>
            </a:r>
            <a:endParaRPr lang="en-GB" dirty="0">
              <a:latin typeface="AR CENA" panose="02000000000000000000" pitchFamily="2" charset="0"/>
            </a:endParaRPr>
          </a:p>
          <a:p>
            <a:pPr marL="0" indent="0">
              <a:buNone/>
            </a:pPr>
            <a:r>
              <a:rPr lang="en-GB" b="1" dirty="0"/>
              <a:t>i</a:t>
            </a:r>
            <a:r>
              <a:rPr lang="en-GB" dirty="0"/>
              <a:t>. Stabilization of DA neurotransmission by reduction of D2 hyperactivity in </a:t>
            </a:r>
            <a:r>
              <a:rPr lang="en-GB" dirty="0" smtClean="0"/>
              <a:t>mesolimbic DA neurons</a:t>
            </a:r>
            <a:endParaRPr lang="en-GB" dirty="0"/>
          </a:p>
          <a:p>
            <a:pPr marL="0" indent="0">
              <a:buNone/>
            </a:pPr>
            <a:r>
              <a:rPr lang="en-GB" b="1" dirty="0"/>
              <a:t>ii</a:t>
            </a:r>
            <a:r>
              <a:rPr lang="en-GB" dirty="0"/>
              <a:t>. Limited reduction/partial agonism of DA activity in nigrostriatal system allows </a:t>
            </a:r>
            <a:r>
              <a:rPr lang="en-GB" dirty="0" smtClean="0"/>
              <a:t>some signal </a:t>
            </a:r>
            <a:r>
              <a:rPr lang="en-GB" dirty="0"/>
              <a:t>transduction through D</a:t>
            </a:r>
            <a:r>
              <a:rPr lang="en-GB" baseline="-25000" dirty="0"/>
              <a:t>2</a:t>
            </a:r>
            <a:r>
              <a:rPr lang="en-GB" dirty="0"/>
              <a:t> receptors so as to </a:t>
            </a:r>
            <a:r>
              <a:rPr lang="en-GB" dirty="0">
                <a:latin typeface="AR CENA" panose="02000000000000000000" pitchFamily="2" charset="0"/>
              </a:rPr>
              <a:t>reduce EPS </a:t>
            </a:r>
            <a:r>
              <a:rPr lang="en-GB" dirty="0" smtClean="0">
                <a:latin typeface="AR CENA" panose="02000000000000000000" pitchFamily="2" charset="0"/>
              </a:rPr>
              <a:t>symptoms</a:t>
            </a:r>
          </a:p>
          <a:p>
            <a:pPr marL="0" indent="0">
              <a:buNone/>
            </a:pPr>
            <a:r>
              <a:rPr lang="en-GB" b="1" dirty="0" smtClean="0"/>
              <a:t>D</a:t>
            </a:r>
            <a:r>
              <a:rPr lang="en-GB" dirty="0" smtClean="0"/>
              <a:t>. </a:t>
            </a:r>
            <a:r>
              <a:rPr lang="en-GB" dirty="0"/>
              <a:t>Cariprazine has high potency at the D</a:t>
            </a:r>
            <a:r>
              <a:rPr lang="en-GB" baseline="-25000" dirty="0"/>
              <a:t>3</a:t>
            </a:r>
            <a:r>
              <a:rPr lang="en-GB" dirty="0"/>
              <a:t> receptor which potentially may be a benefit in </a:t>
            </a:r>
            <a:r>
              <a:rPr lang="en-GB" dirty="0" smtClean="0"/>
              <a:t>terms of </a:t>
            </a:r>
            <a:r>
              <a:rPr lang="en-GB" dirty="0">
                <a:latin typeface="AR CENA" panose="02000000000000000000" pitchFamily="2" charset="0"/>
              </a:rPr>
              <a:t>cognition and negative symptoms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1810</Words>
  <Application>Microsoft Office PowerPoint</Application>
  <PresentationFormat>Widescreen</PresentationFormat>
  <Paragraphs>105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 CENA</vt:lpstr>
      <vt:lpstr>Arial</vt:lpstr>
      <vt:lpstr>Calibri</vt:lpstr>
      <vt:lpstr>Calibri Light</vt:lpstr>
      <vt:lpstr>Times New Roman</vt:lpstr>
      <vt:lpstr>Office Theme</vt:lpstr>
      <vt:lpstr>Atypical Antipsychotics</vt:lpstr>
      <vt:lpstr>PHARMACOECONOMICS</vt:lpstr>
      <vt:lpstr>PowerPoint Presentation</vt:lpstr>
      <vt:lpstr>answer</vt:lpstr>
      <vt:lpstr>PowerPoint Presentation</vt:lpstr>
      <vt:lpstr>answer</vt:lpstr>
      <vt:lpstr>Mechanism of Action</vt:lpstr>
      <vt:lpstr>PowerPoint Presentation</vt:lpstr>
      <vt:lpstr>PowerPoint Presentation</vt:lpstr>
      <vt:lpstr>PowerPoint Presentation</vt:lpstr>
      <vt:lpstr>Dosing Initial Adult Dosing, Titration, and Maximum Dosing</vt:lpstr>
      <vt:lpstr>PowerPoint Presentation</vt:lpstr>
      <vt:lpstr>Contraindications</vt:lpstr>
      <vt:lpstr>Warnings/Precautions</vt:lpstr>
      <vt:lpstr>PowerPoint Presentation</vt:lpstr>
      <vt:lpstr>Adverse Events and Management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Patient Education</vt:lpstr>
    </vt:vector>
  </TitlesOfParts>
  <Company>University of Zambia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Atypical Antipsychotics</dc:title>
  <dc:creator>Jordan Maliti</dc:creator>
  <cp:lastModifiedBy>Microsoft account</cp:lastModifiedBy>
  <cp:revision>51</cp:revision>
  <dcterms:created xsi:type="dcterms:W3CDTF">2020-07-16T07:11:00Z</dcterms:created>
  <dcterms:modified xsi:type="dcterms:W3CDTF">2023-11-15T11:59:13Z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1033-11.2.0.9669</vt:lpwstr>
  </property>
</Properties>
</file>