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70"/>
  </p:notesMasterIdLst>
  <p:sldIdLst>
    <p:sldId id="650" r:id="rId2"/>
    <p:sldId id="722" r:id="rId3"/>
    <p:sldId id="774" r:id="rId4"/>
    <p:sldId id="776" r:id="rId5"/>
    <p:sldId id="778" r:id="rId6"/>
    <p:sldId id="849" r:id="rId7"/>
    <p:sldId id="780" r:id="rId8"/>
    <p:sldId id="781" r:id="rId9"/>
    <p:sldId id="782" r:id="rId10"/>
    <p:sldId id="783" r:id="rId11"/>
    <p:sldId id="784" r:id="rId12"/>
    <p:sldId id="785" r:id="rId13"/>
    <p:sldId id="786" r:id="rId14"/>
    <p:sldId id="787" r:id="rId15"/>
    <p:sldId id="788" r:id="rId16"/>
    <p:sldId id="789" r:id="rId17"/>
    <p:sldId id="790" r:id="rId18"/>
    <p:sldId id="791" r:id="rId19"/>
    <p:sldId id="794" r:id="rId20"/>
    <p:sldId id="795" r:id="rId21"/>
    <p:sldId id="850" r:id="rId22"/>
    <p:sldId id="797" r:id="rId23"/>
    <p:sldId id="799" r:id="rId24"/>
    <p:sldId id="800" r:id="rId25"/>
    <p:sldId id="801" r:id="rId26"/>
    <p:sldId id="802" r:id="rId27"/>
    <p:sldId id="803" r:id="rId28"/>
    <p:sldId id="804" r:id="rId29"/>
    <p:sldId id="805" r:id="rId30"/>
    <p:sldId id="806" r:id="rId31"/>
    <p:sldId id="807" r:id="rId32"/>
    <p:sldId id="808" r:id="rId33"/>
    <p:sldId id="809" r:id="rId34"/>
    <p:sldId id="810" r:id="rId35"/>
    <p:sldId id="811" r:id="rId36"/>
    <p:sldId id="814" r:id="rId37"/>
    <p:sldId id="816" r:id="rId38"/>
    <p:sldId id="817" r:id="rId39"/>
    <p:sldId id="818" r:id="rId40"/>
    <p:sldId id="819" r:id="rId41"/>
    <p:sldId id="820" r:id="rId42"/>
    <p:sldId id="821" r:id="rId43"/>
    <p:sldId id="822" r:id="rId44"/>
    <p:sldId id="823" r:id="rId45"/>
    <p:sldId id="824" r:id="rId46"/>
    <p:sldId id="825" r:id="rId47"/>
    <p:sldId id="826" r:id="rId48"/>
    <p:sldId id="827" r:id="rId49"/>
    <p:sldId id="828" r:id="rId50"/>
    <p:sldId id="829" r:id="rId51"/>
    <p:sldId id="830" r:id="rId52"/>
    <p:sldId id="831" r:id="rId53"/>
    <p:sldId id="832" r:id="rId54"/>
    <p:sldId id="833" r:id="rId55"/>
    <p:sldId id="834" r:id="rId56"/>
    <p:sldId id="835" r:id="rId57"/>
    <p:sldId id="836" r:id="rId58"/>
    <p:sldId id="837" r:id="rId59"/>
    <p:sldId id="838" r:id="rId60"/>
    <p:sldId id="839" r:id="rId61"/>
    <p:sldId id="840" r:id="rId62"/>
    <p:sldId id="841" r:id="rId63"/>
    <p:sldId id="842" r:id="rId64"/>
    <p:sldId id="843" r:id="rId65"/>
    <p:sldId id="844" r:id="rId66"/>
    <p:sldId id="845" r:id="rId67"/>
    <p:sldId id="846" r:id="rId68"/>
    <p:sldId id="848" r:id="rId69"/>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Calibri" pitchFamily="34" charset="0"/>
        <a:ea typeface="+mn-ea"/>
        <a:cs typeface="Arial" pitchFamily="34" charset="0"/>
      </a:defRPr>
    </a:lvl1pPr>
    <a:lvl2pPr marL="457200" algn="l" rtl="0" fontAlgn="base">
      <a:spcBef>
        <a:spcPct val="0"/>
      </a:spcBef>
      <a:spcAft>
        <a:spcPct val="0"/>
      </a:spcAft>
      <a:defRPr kern="1200">
        <a:solidFill>
          <a:schemeClr val="tx1"/>
        </a:solidFill>
        <a:latin typeface="Calibri" pitchFamily="34" charset="0"/>
        <a:ea typeface="+mn-ea"/>
        <a:cs typeface="Arial" pitchFamily="34" charset="0"/>
      </a:defRPr>
    </a:lvl2pPr>
    <a:lvl3pPr marL="914400" algn="l" rtl="0" fontAlgn="base">
      <a:spcBef>
        <a:spcPct val="0"/>
      </a:spcBef>
      <a:spcAft>
        <a:spcPct val="0"/>
      </a:spcAft>
      <a:defRPr kern="1200">
        <a:solidFill>
          <a:schemeClr val="tx1"/>
        </a:solidFill>
        <a:latin typeface="Calibri" pitchFamily="34" charset="0"/>
        <a:ea typeface="+mn-ea"/>
        <a:cs typeface="Arial" pitchFamily="34" charset="0"/>
      </a:defRPr>
    </a:lvl3pPr>
    <a:lvl4pPr marL="1371600" algn="l" rtl="0" fontAlgn="base">
      <a:spcBef>
        <a:spcPct val="0"/>
      </a:spcBef>
      <a:spcAft>
        <a:spcPct val="0"/>
      </a:spcAft>
      <a:defRPr kern="1200">
        <a:solidFill>
          <a:schemeClr val="tx1"/>
        </a:solidFill>
        <a:latin typeface="Calibri" pitchFamily="34" charset="0"/>
        <a:ea typeface="+mn-ea"/>
        <a:cs typeface="Arial" pitchFamily="34" charset="0"/>
      </a:defRPr>
    </a:lvl4pPr>
    <a:lvl5pPr marL="1828800" algn="l" rtl="0" fontAlgn="base">
      <a:spcBef>
        <a:spcPct val="0"/>
      </a:spcBef>
      <a:spcAft>
        <a:spcPct val="0"/>
      </a:spcAft>
      <a:defRPr kern="1200">
        <a:solidFill>
          <a:schemeClr val="tx1"/>
        </a:solidFill>
        <a:latin typeface="Calibri" pitchFamily="34" charset="0"/>
        <a:ea typeface="+mn-ea"/>
        <a:cs typeface="Arial" pitchFamily="34" charset="0"/>
      </a:defRPr>
    </a:lvl5pPr>
    <a:lvl6pPr marL="2286000" algn="l" defTabSz="914400" rtl="0" eaLnBrk="1" latinLnBrk="0" hangingPunct="1">
      <a:defRPr kern="1200">
        <a:solidFill>
          <a:schemeClr val="tx1"/>
        </a:solidFill>
        <a:latin typeface="Calibri" pitchFamily="34" charset="0"/>
        <a:ea typeface="+mn-ea"/>
        <a:cs typeface="Arial" pitchFamily="34" charset="0"/>
      </a:defRPr>
    </a:lvl6pPr>
    <a:lvl7pPr marL="2743200" algn="l" defTabSz="914400" rtl="0" eaLnBrk="1" latinLnBrk="0" hangingPunct="1">
      <a:defRPr kern="1200">
        <a:solidFill>
          <a:schemeClr val="tx1"/>
        </a:solidFill>
        <a:latin typeface="Calibri" pitchFamily="34" charset="0"/>
        <a:ea typeface="+mn-ea"/>
        <a:cs typeface="Arial" pitchFamily="34" charset="0"/>
      </a:defRPr>
    </a:lvl7pPr>
    <a:lvl8pPr marL="3200400" algn="l" defTabSz="914400" rtl="0" eaLnBrk="1" latinLnBrk="0" hangingPunct="1">
      <a:defRPr kern="1200">
        <a:solidFill>
          <a:schemeClr val="tx1"/>
        </a:solidFill>
        <a:latin typeface="Calibri" pitchFamily="34" charset="0"/>
        <a:ea typeface="+mn-ea"/>
        <a:cs typeface="Arial" pitchFamily="34" charset="0"/>
      </a:defRPr>
    </a:lvl8pPr>
    <a:lvl9pPr marL="3657600" algn="l" defTabSz="914400" rtl="0" eaLnBrk="1" latinLnBrk="0" hangingPunct="1">
      <a:defRPr kern="1200">
        <a:solidFill>
          <a:schemeClr val="tx1"/>
        </a:solidFill>
        <a:latin typeface="Calibri" pitchFamily="34" charset="0"/>
        <a:ea typeface="+mn-ea"/>
        <a:cs typeface="Arial"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1416" y="6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 Type="http://schemas.openxmlformats.org/officeDocument/2006/relationships/slide" Target="slides/slide6.xml"/><Relationship Id="rId71"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viewProps" Target="viewProp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smtClean="0">
                <a:latin typeface="+mn-lt"/>
                <a:cs typeface="+mn-cs"/>
              </a:defRPr>
            </a:lvl1pPr>
          </a:lstStyle>
          <a:p>
            <a:pPr>
              <a:defRPr/>
            </a:pPr>
            <a:fld id="{2D3C6A49-FA7E-4D40-983D-5B7A66BB4B5B}" type="datetimeFigureOut">
              <a:rPr lang="en-US"/>
              <a:pPr>
                <a:defRPr/>
              </a:pPr>
              <a:t>10/21/2020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smtClean="0">
                <a:latin typeface="+mn-lt"/>
                <a:cs typeface="+mn-cs"/>
              </a:defRPr>
            </a:lvl1pPr>
          </a:lstStyle>
          <a:p>
            <a:pPr>
              <a:defRPr/>
            </a:pPr>
            <a:fld id="{AE73D298-3A64-4AFE-8535-9AF1889BD89E}" type="slidenum">
              <a:rPr lang="en-US"/>
              <a:pPr>
                <a:defRPr/>
              </a:pPr>
              <a:t>‹#›</a:t>
            </a:fld>
            <a:endParaRPr lang="en-US"/>
          </a:p>
        </p:txBody>
      </p:sp>
    </p:spTree>
    <p:extLst>
      <p:ext uri="{BB962C8B-B14F-4D97-AF65-F5344CB8AC3E}">
        <p14:creationId xmlns:p14="http://schemas.microsoft.com/office/powerpoint/2010/main" val="1760340917"/>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1"/>
        <p:cNvGrpSpPr/>
        <p:nvPr/>
      </p:nvGrpSpPr>
      <p:grpSpPr>
        <a:xfrm>
          <a:off x="0" y="0"/>
          <a:ext cx="0" cy="0"/>
          <a:chOff x="0" y="0"/>
          <a:chExt cx="0" cy="0"/>
        </a:xfrm>
      </p:grpSpPr>
      <p:sp>
        <p:nvSpPr>
          <p:cNvPr id="182" name="Google Shape;182;p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83" name="Google Shape;183;p4: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90286325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7"/>
        <p:cNvGrpSpPr/>
        <p:nvPr/>
      </p:nvGrpSpPr>
      <p:grpSpPr>
        <a:xfrm>
          <a:off x="0" y="0"/>
          <a:ext cx="0" cy="0"/>
          <a:chOff x="0" y="0"/>
          <a:chExt cx="0" cy="0"/>
        </a:xfrm>
      </p:grpSpPr>
      <p:sp>
        <p:nvSpPr>
          <p:cNvPr id="198" name="Google Shape;198;p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99" name="Google Shape;199;p7: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8522494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1"/>
        <p:cNvGrpSpPr/>
        <p:nvPr/>
      </p:nvGrpSpPr>
      <p:grpSpPr>
        <a:xfrm>
          <a:off x="0" y="0"/>
          <a:ext cx="0" cy="0"/>
          <a:chOff x="0" y="0"/>
          <a:chExt cx="0" cy="0"/>
        </a:xfrm>
      </p:grpSpPr>
      <p:sp>
        <p:nvSpPr>
          <p:cNvPr id="192" name="Google Shape;192;p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93" name="Google Shape;193;p6: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77196288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7"/>
        <p:cNvGrpSpPr/>
        <p:nvPr/>
      </p:nvGrpSpPr>
      <p:grpSpPr>
        <a:xfrm>
          <a:off x="0" y="0"/>
          <a:ext cx="0" cy="0"/>
          <a:chOff x="0" y="0"/>
          <a:chExt cx="0" cy="0"/>
        </a:xfrm>
      </p:grpSpPr>
      <p:sp>
        <p:nvSpPr>
          <p:cNvPr id="198" name="Google Shape;198;p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99" name="Google Shape;199;p7: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93834098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7"/>
        <p:cNvGrpSpPr/>
        <p:nvPr/>
      </p:nvGrpSpPr>
      <p:grpSpPr>
        <a:xfrm>
          <a:off x="0" y="0"/>
          <a:ext cx="0" cy="0"/>
          <a:chOff x="0" y="0"/>
          <a:chExt cx="0" cy="0"/>
        </a:xfrm>
      </p:grpSpPr>
      <p:sp>
        <p:nvSpPr>
          <p:cNvPr id="198" name="Google Shape;198;p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99" name="Google Shape;199;p7: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78382617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7"/>
        <p:cNvGrpSpPr/>
        <p:nvPr/>
      </p:nvGrpSpPr>
      <p:grpSpPr>
        <a:xfrm>
          <a:off x="0" y="0"/>
          <a:ext cx="0" cy="0"/>
          <a:chOff x="0" y="0"/>
          <a:chExt cx="0" cy="0"/>
        </a:xfrm>
      </p:grpSpPr>
      <p:sp>
        <p:nvSpPr>
          <p:cNvPr id="198" name="Google Shape;198;p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99" name="Google Shape;199;p7: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80834732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1"/>
        <p:cNvGrpSpPr/>
        <p:nvPr/>
      </p:nvGrpSpPr>
      <p:grpSpPr>
        <a:xfrm>
          <a:off x="0" y="0"/>
          <a:ext cx="0" cy="0"/>
          <a:chOff x="0" y="0"/>
          <a:chExt cx="0" cy="0"/>
        </a:xfrm>
      </p:grpSpPr>
      <p:sp>
        <p:nvSpPr>
          <p:cNvPr id="192" name="Google Shape;192;p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93" name="Google Shape;193;p6: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02085887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1"/>
        <p:cNvGrpSpPr/>
        <p:nvPr/>
      </p:nvGrpSpPr>
      <p:grpSpPr>
        <a:xfrm>
          <a:off x="0" y="0"/>
          <a:ext cx="0" cy="0"/>
          <a:chOff x="0" y="0"/>
          <a:chExt cx="0" cy="0"/>
        </a:xfrm>
      </p:grpSpPr>
      <p:sp>
        <p:nvSpPr>
          <p:cNvPr id="192" name="Google Shape;192;p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93" name="Google Shape;193;p6: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415725795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7"/>
        <p:cNvGrpSpPr/>
        <p:nvPr/>
      </p:nvGrpSpPr>
      <p:grpSpPr>
        <a:xfrm>
          <a:off x="0" y="0"/>
          <a:ext cx="0" cy="0"/>
          <a:chOff x="0" y="0"/>
          <a:chExt cx="0" cy="0"/>
        </a:xfrm>
      </p:grpSpPr>
      <p:sp>
        <p:nvSpPr>
          <p:cNvPr id="198" name="Google Shape;198;p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99" name="Google Shape;199;p7: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423392491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7"/>
        <p:cNvGrpSpPr/>
        <p:nvPr/>
      </p:nvGrpSpPr>
      <p:grpSpPr>
        <a:xfrm>
          <a:off x="0" y="0"/>
          <a:ext cx="0" cy="0"/>
          <a:chOff x="0" y="0"/>
          <a:chExt cx="0" cy="0"/>
        </a:xfrm>
      </p:grpSpPr>
      <p:sp>
        <p:nvSpPr>
          <p:cNvPr id="198" name="Google Shape;198;p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99" name="Google Shape;199;p7: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08364528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7"/>
        <p:cNvGrpSpPr/>
        <p:nvPr/>
      </p:nvGrpSpPr>
      <p:grpSpPr>
        <a:xfrm>
          <a:off x="0" y="0"/>
          <a:ext cx="0" cy="0"/>
          <a:chOff x="0" y="0"/>
          <a:chExt cx="0" cy="0"/>
        </a:xfrm>
      </p:grpSpPr>
      <p:sp>
        <p:nvSpPr>
          <p:cNvPr id="198" name="Google Shape;198;p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99" name="Google Shape;199;p7: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59645571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1"/>
        <p:cNvGrpSpPr/>
        <p:nvPr/>
      </p:nvGrpSpPr>
      <p:grpSpPr>
        <a:xfrm>
          <a:off x="0" y="0"/>
          <a:ext cx="0" cy="0"/>
          <a:chOff x="0" y="0"/>
          <a:chExt cx="0" cy="0"/>
        </a:xfrm>
      </p:grpSpPr>
      <p:sp>
        <p:nvSpPr>
          <p:cNvPr id="192" name="Google Shape;192;p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93" name="Google Shape;193;p6: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21664049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1"/>
        <p:cNvGrpSpPr/>
        <p:nvPr/>
      </p:nvGrpSpPr>
      <p:grpSpPr>
        <a:xfrm>
          <a:off x="0" y="0"/>
          <a:ext cx="0" cy="0"/>
          <a:chOff x="0" y="0"/>
          <a:chExt cx="0" cy="0"/>
        </a:xfrm>
      </p:grpSpPr>
      <p:sp>
        <p:nvSpPr>
          <p:cNvPr id="192" name="Google Shape;192;p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93" name="Google Shape;193;p6: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423358163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7"/>
        <p:cNvGrpSpPr/>
        <p:nvPr/>
      </p:nvGrpSpPr>
      <p:grpSpPr>
        <a:xfrm>
          <a:off x="0" y="0"/>
          <a:ext cx="0" cy="0"/>
          <a:chOff x="0" y="0"/>
          <a:chExt cx="0" cy="0"/>
        </a:xfrm>
      </p:grpSpPr>
      <p:sp>
        <p:nvSpPr>
          <p:cNvPr id="198" name="Google Shape;198;p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99" name="Google Shape;199;p7: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24638902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fld id="{6CD4636A-9C70-44BB-8FBB-77D17272DBBC}" type="datetime1">
              <a:rPr lang="en-US" smtClean="0"/>
              <a:t>10/21/2020</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24043FB9-DBEC-4513-B982-236ED0094EFF}" type="slidenum">
              <a:rPr lang="en-US"/>
              <a:pPr>
                <a:defRPr/>
              </a:pPr>
              <a:t>‹#›</a:t>
            </a:fld>
            <a:endParaRPr lang="en-US"/>
          </a:p>
        </p:txBody>
      </p:sp>
    </p:spTree>
    <p:extLst>
      <p:ext uri="{BB962C8B-B14F-4D97-AF65-F5344CB8AC3E}">
        <p14:creationId xmlns:p14="http://schemas.microsoft.com/office/powerpoint/2010/main" val="12260654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A9F15210-3145-47F5-94A6-E5C2E4FA5479}" type="datetime1">
              <a:rPr lang="en-US" smtClean="0"/>
              <a:t>10/21/2020</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4DCF173D-F307-45DC-8355-613C2C9A0B57}" type="slidenum">
              <a:rPr lang="en-US"/>
              <a:pPr>
                <a:defRPr/>
              </a:pPr>
              <a:t>‹#›</a:t>
            </a:fld>
            <a:endParaRPr lang="en-US"/>
          </a:p>
        </p:txBody>
      </p:sp>
    </p:spTree>
    <p:extLst>
      <p:ext uri="{BB962C8B-B14F-4D97-AF65-F5344CB8AC3E}">
        <p14:creationId xmlns:p14="http://schemas.microsoft.com/office/powerpoint/2010/main" val="383235767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3D688712-10ED-4337-A9E8-F176DC9F9F94}" type="datetime1">
              <a:rPr lang="en-US" smtClean="0"/>
              <a:t>10/21/2020</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20094E92-8326-46C7-89A1-743D7F0C6A8E}" type="slidenum">
              <a:rPr lang="en-US"/>
              <a:pPr>
                <a:defRPr/>
              </a:pPr>
              <a:t>‹#›</a:t>
            </a:fld>
            <a:endParaRPr lang="en-US"/>
          </a:p>
        </p:txBody>
      </p:sp>
    </p:spTree>
    <p:extLst>
      <p:ext uri="{BB962C8B-B14F-4D97-AF65-F5344CB8AC3E}">
        <p14:creationId xmlns:p14="http://schemas.microsoft.com/office/powerpoint/2010/main" val="377300634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B7240E4B-49F8-4312-BF07-C9D062660391}" type="datetime1">
              <a:rPr lang="en-US" smtClean="0"/>
              <a:t>10/21/2020</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49CB16CD-1FBA-49E2-80D4-BDD57A24C24F}" type="slidenum">
              <a:rPr lang="en-US"/>
              <a:pPr>
                <a:defRPr/>
              </a:pPr>
              <a:t>‹#›</a:t>
            </a:fld>
            <a:endParaRPr lang="en-US"/>
          </a:p>
        </p:txBody>
      </p:sp>
    </p:spTree>
    <p:extLst>
      <p:ext uri="{BB962C8B-B14F-4D97-AF65-F5344CB8AC3E}">
        <p14:creationId xmlns:p14="http://schemas.microsoft.com/office/powerpoint/2010/main" val="17265162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A47B8F08-809E-4837-968D-C1E12407D208}" type="datetime1">
              <a:rPr lang="en-US" smtClean="0"/>
              <a:t>10/21/2020</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83965CBB-9F39-48B5-B3C2-CB7292156EB8}" type="slidenum">
              <a:rPr lang="en-US"/>
              <a:pPr>
                <a:defRPr/>
              </a:pPr>
              <a:t>‹#›</a:t>
            </a:fld>
            <a:endParaRPr lang="en-US"/>
          </a:p>
        </p:txBody>
      </p:sp>
    </p:spTree>
    <p:extLst>
      <p:ext uri="{BB962C8B-B14F-4D97-AF65-F5344CB8AC3E}">
        <p14:creationId xmlns:p14="http://schemas.microsoft.com/office/powerpoint/2010/main" val="27035609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fld id="{983D0B34-5188-4C4B-B7D7-685E1474082A}" type="datetime1">
              <a:rPr lang="en-US" smtClean="0"/>
              <a:t>10/21/2020</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2708808C-E14B-4764-9E67-989FEC91E0A8}" type="slidenum">
              <a:rPr lang="en-US"/>
              <a:pPr>
                <a:defRPr/>
              </a:pPr>
              <a:t>‹#›</a:t>
            </a:fld>
            <a:endParaRPr lang="en-US"/>
          </a:p>
        </p:txBody>
      </p:sp>
    </p:spTree>
    <p:extLst>
      <p:ext uri="{BB962C8B-B14F-4D97-AF65-F5344CB8AC3E}">
        <p14:creationId xmlns:p14="http://schemas.microsoft.com/office/powerpoint/2010/main" val="17299028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fld id="{9551322A-07A1-4089-A0AD-BD7469CA320F}" type="datetime1">
              <a:rPr lang="en-US" smtClean="0"/>
              <a:t>10/21/2020</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D1A19472-E9DC-420E-A3EC-749774E21262}" type="slidenum">
              <a:rPr lang="en-US"/>
              <a:pPr>
                <a:defRPr/>
              </a:pPr>
              <a:t>‹#›</a:t>
            </a:fld>
            <a:endParaRPr lang="en-US"/>
          </a:p>
        </p:txBody>
      </p:sp>
    </p:spTree>
    <p:extLst>
      <p:ext uri="{BB962C8B-B14F-4D97-AF65-F5344CB8AC3E}">
        <p14:creationId xmlns:p14="http://schemas.microsoft.com/office/powerpoint/2010/main" val="9741738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fld id="{FE88ED68-CE74-4E01-AE7D-8650E9450177}" type="datetime1">
              <a:rPr lang="en-US" smtClean="0"/>
              <a:t>10/21/2020</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BDE53C0C-F46A-4960-88D8-0BEA22EC34D6}" type="slidenum">
              <a:rPr lang="en-US"/>
              <a:pPr>
                <a:defRPr/>
              </a:pPr>
              <a:t>‹#›</a:t>
            </a:fld>
            <a:endParaRPr lang="en-US"/>
          </a:p>
        </p:txBody>
      </p:sp>
    </p:spTree>
    <p:extLst>
      <p:ext uri="{BB962C8B-B14F-4D97-AF65-F5344CB8AC3E}">
        <p14:creationId xmlns:p14="http://schemas.microsoft.com/office/powerpoint/2010/main" val="350240706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8CC4CDB9-3BDD-4BEB-83E3-48DFB0E2B600}" type="datetime1">
              <a:rPr lang="en-US" smtClean="0"/>
              <a:t>10/21/2020</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A7849A33-9083-4F20-91BC-A623E2F2B185}" type="slidenum">
              <a:rPr lang="en-US"/>
              <a:pPr>
                <a:defRPr/>
              </a:pPr>
              <a:t>‹#›</a:t>
            </a:fld>
            <a:endParaRPr lang="en-US"/>
          </a:p>
        </p:txBody>
      </p:sp>
    </p:spTree>
    <p:extLst>
      <p:ext uri="{BB962C8B-B14F-4D97-AF65-F5344CB8AC3E}">
        <p14:creationId xmlns:p14="http://schemas.microsoft.com/office/powerpoint/2010/main" val="365540116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E4BEADD0-FC85-46A3-AFA6-629973238C47}" type="datetime1">
              <a:rPr lang="en-US" smtClean="0"/>
              <a:t>10/21/2020</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09F9A76F-30DA-4288-BEB1-E58BCAB9D2C6}" type="slidenum">
              <a:rPr lang="en-US"/>
              <a:pPr>
                <a:defRPr/>
              </a:pPr>
              <a:t>‹#›</a:t>
            </a:fld>
            <a:endParaRPr lang="en-US"/>
          </a:p>
        </p:txBody>
      </p:sp>
    </p:spTree>
    <p:extLst>
      <p:ext uri="{BB962C8B-B14F-4D97-AF65-F5344CB8AC3E}">
        <p14:creationId xmlns:p14="http://schemas.microsoft.com/office/powerpoint/2010/main" val="723183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2F4DBE75-CA40-4D56-81FB-3B8EED79C31C}" type="datetime1">
              <a:rPr lang="en-US" smtClean="0"/>
              <a:t>10/21/2020</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0C0D6731-E62D-4BD0-8138-33D1282805F8}" type="slidenum">
              <a:rPr lang="en-US"/>
              <a:pPr>
                <a:defRPr/>
              </a:pPr>
              <a:t>‹#›</a:t>
            </a:fld>
            <a:endParaRPr lang="en-US"/>
          </a:p>
        </p:txBody>
      </p:sp>
    </p:spTree>
    <p:extLst>
      <p:ext uri="{BB962C8B-B14F-4D97-AF65-F5344CB8AC3E}">
        <p14:creationId xmlns:p14="http://schemas.microsoft.com/office/powerpoint/2010/main" val="10770149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smtClean="0">
                <a:solidFill>
                  <a:schemeClr val="tx1">
                    <a:tint val="75000"/>
                  </a:schemeClr>
                </a:solidFill>
                <a:latin typeface="+mn-lt"/>
                <a:cs typeface="+mn-cs"/>
              </a:defRPr>
            </a:lvl1pPr>
          </a:lstStyle>
          <a:p>
            <a:pPr>
              <a:defRPr/>
            </a:pPr>
            <a:fld id="{CD0AE464-C046-4515-A2E8-A46FF9CB6765}" type="datetime1">
              <a:rPr lang="en-US" smtClean="0"/>
              <a:t>10/21/2020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cs typeface="+mn-cs"/>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smtClean="0">
                <a:solidFill>
                  <a:schemeClr val="tx1">
                    <a:tint val="75000"/>
                  </a:schemeClr>
                </a:solidFill>
                <a:latin typeface="+mn-lt"/>
                <a:cs typeface="+mn-cs"/>
              </a:defRPr>
            </a:lvl1pPr>
          </a:lstStyle>
          <a:p>
            <a:pPr>
              <a:defRPr/>
            </a:pPr>
            <a:fld id="{B0798EF1-89EE-41D1-A783-33FDAF70D8A7}"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Lst>
  <p:hf hdr="0" ftr="0" dt="0"/>
  <p:txStyles>
    <p:titleStyle>
      <a:lvl1pPr algn="ctr" rtl="0" fontAlgn="base">
        <a:spcBef>
          <a:spcPct val="0"/>
        </a:spcBef>
        <a:spcAft>
          <a:spcPct val="0"/>
        </a:spcAft>
        <a:defRPr sz="4400" kern="1200">
          <a:solidFill>
            <a:schemeClr val="tx1"/>
          </a:solidFill>
          <a:latin typeface="+mj-lt"/>
          <a:ea typeface="+mj-ea"/>
          <a:cs typeface="+mj-cs"/>
        </a:defRPr>
      </a:lvl1pPr>
      <a:lvl2pPr algn="ctr" rtl="0" fontAlgn="base">
        <a:spcBef>
          <a:spcPct val="0"/>
        </a:spcBef>
        <a:spcAft>
          <a:spcPct val="0"/>
        </a:spcAft>
        <a:defRPr sz="4400">
          <a:solidFill>
            <a:schemeClr val="tx1"/>
          </a:solidFill>
          <a:latin typeface="Calibri" pitchFamily="34" charset="0"/>
        </a:defRPr>
      </a:lvl2pPr>
      <a:lvl3pPr algn="ctr" rtl="0" fontAlgn="base">
        <a:spcBef>
          <a:spcPct val="0"/>
        </a:spcBef>
        <a:spcAft>
          <a:spcPct val="0"/>
        </a:spcAft>
        <a:defRPr sz="4400">
          <a:solidFill>
            <a:schemeClr val="tx1"/>
          </a:solidFill>
          <a:latin typeface="Calibri" pitchFamily="34" charset="0"/>
        </a:defRPr>
      </a:lvl3pPr>
      <a:lvl4pPr algn="ctr" rtl="0" fontAlgn="base">
        <a:spcBef>
          <a:spcPct val="0"/>
        </a:spcBef>
        <a:spcAft>
          <a:spcPct val="0"/>
        </a:spcAft>
        <a:defRPr sz="4400">
          <a:solidFill>
            <a:schemeClr val="tx1"/>
          </a:solidFill>
          <a:latin typeface="Calibri" pitchFamily="34" charset="0"/>
        </a:defRPr>
      </a:lvl4pPr>
      <a:lvl5pPr algn="ctr" rtl="0" fontAlgn="base">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fontAlgn="base">
        <a:spcBef>
          <a:spcPct val="20000"/>
        </a:spcBef>
        <a:spcAft>
          <a:spcPct val="0"/>
        </a:spcAft>
        <a:buFont typeface="Arial" pitchFamily="34" charset="0"/>
        <a:buChar char="•"/>
        <a:defRPr sz="3200" kern="1200">
          <a:solidFill>
            <a:schemeClr val="tx1"/>
          </a:solidFill>
          <a:latin typeface="+mn-lt"/>
          <a:ea typeface="+mn-ea"/>
          <a:cs typeface="+mn-cs"/>
        </a:defRPr>
      </a:lvl1pPr>
      <a:lvl2pPr marL="742950" indent="-285750" algn="l" rtl="0" fontAlgn="base">
        <a:spcBef>
          <a:spcPct val="20000"/>
        </a:spcBef>
        <a:spcAft>
          <a:spcPct val="0"/>
        </a:spcAft>
        <a:buFont typeface="Arial" pitchFamily="34" charset="0"/>
        <a:buChar char="–"/>
        <a:defRPr sz="2800" kern="1200">
          <a:solidFill>
            <a:schemeClr val="tx1"/>
          </a:solidFill>
          <a:latin typeface="+mn-lt"/>
          <a:ea typeface="+mn-ea"/>
          <a:cs typeface="+mn-cs"/>
        </a:defRPr>
      </a:lvl2pPr>
      <a:lvl3pPr marL="1143000" indent="-228600" algn="l" rtl="0" fontAlgn="base">
        <a:spcBef>
          <a:spcPct val="20000"/>
        </a:spcBef>
        <a:spcAft>
          <a:spcPct val="0"/>
        </a:spcAft>
        <a:buFont typeface="Arial" pitchFamily="34" charset="0"/>
        <a:buChar char="•"/>
        <a:defRPr sz="2400" kern="1200">
          <a:solidFill>
            <a:schemeClr val="tx1"/>
          </a:solidFill>
          <a:latin typeface="+mn-lt"/>
          <a:ea typeface="+mn-ea"/>
          <a:cs typeface="+mn-cs"/>
        </a:defRPr>
      </a:lvl3pPr>
      <a:lvl4pPr marL="1600200" indent="-228600" algn="l" rtl="0" fontAlgn="base">
        <a:spcBef>
          <a:spcPct val="20000"/>
        </a:spcBef>
        <a:spcAft>
          <a:spcPct val="0"/>
        </a:spcAft>
        <a:buFont typeface="Arial" pitchFamily="34" charset="0"/>
        <a:buChar char="–"/>
        <a:defRPr sz="2000" kern="1200">
          <a:solidFill>
            <a:schemeClr val="tx1"/>
          </a:solidFill>
          <a:latin typeface="+mn-lt"/>
          <a:ea typeface="+mn-ea"/>
          <a:cs typeface="+mn-cs"/>
        </a:defRPr>
      </a:lvl4pPr>
      <a:lvl5pPr marL="2057400" indent="-228600" algn="l" rtl="0" fontAlgn="base">
        <a:spcBef>
          <a:spcPct val="20000"/>
        </a:spcBef>
        <a:spcAft>
          <a:spcPct val="0"/>
        </a:spcAft>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84"/>
        <p:cNvGrpSpPr/>
        <p:nvPr/>
      </p:nvGrpSpPr>
      <p:grpSpPr>
        <a:xfrm>
          <a:off x="0" y="0"/>
          <a:ext cx="0" cy="0"/>
          <a:chOff x="0" y="0"/>
          <a:chExt cx="0" cy="0"/>
        </a:xfrm>
      </p:grpSpPr>
      <p:sp>
        <p:nvSpPr>
          <p:cNvPr id="210" name="Google Shape;210;p30"/>
          <p:cNvSpPr txBox="1"/>
          <p:nvPr/>
        </p:nvSpPr>
        <p:spPr>
          <a:xfrm>
            <a:off x="204717" y="1201003"/>
            <a:ext cx="8707272" cy="4361597"/>
          </a:xfrm>
          <a:prstGeom prst="rect">
            <a:avLst/>
          </a:prstGeom>
          <a:noFill/>
          <a:ln>
            <a:noFill/>
          </a:ln>
        </p:spPr>
        <p:txBody>
          <a:bodyPr spcFirstLastPara="1" wrap="square" lIns="91425" tIns="45700" rIns="91425" bIns="45700" anchor="t" anchorCtr="0">
            <a:noAutofit/>
          </a:bodyPr>
          <a:lstStyle/>
          <a:p>
            <a:pPr marL="0" marR="0" lvl="0" indent="0" algn="ctr" rtl="0">
              <a:lnSpc>
                <a:spcPct val="100000"/>
              </a:lnSpc>
              <a:spcBef>
                <a:spcPts val="0"/>
              </a:spcBef>
              <a:spcAft>
                <a:spcPts val="0"/>
              </a:spcAft>
              <a:buClr>
                <a:srgbClr val="C00000"/>
              </a:buClr>
              <a:buFont typeface="Rockwell"/>
              <a:buNone/>
            </a:pPr>
            <a:endParaRPr lang="en-US" sz="4000" b="1" dirty="0" smtClean="0">
              <a:solidFill>
                <a:srgbClr val="53181A"/>
              </a:solidFill>
              <a:effectLst>
                <a:outerShdw blurRad="38100" dist="38100" dir="2700000" algn="tl">
                  <a:srgbClr val="000000">
                    <a:alpha val="43137"/>
                  </a:srgbClr>
                </a:outerShdw>
              </a:effectLst>
              <a:latin typeface="Georgia" panose="02040502050405020303" charset="0"/>
              <a:ea typeface="Rockwell"/>
              <a:cs typeface="Georgia" panose="02040502050405020303" charset="0"/>
              <a:sym typeface="Rockwell"/>
            </a:endParaRPr>
          </a:p>
          <a:p>
            <a:pPr lvl="0" algn="ctr">
              <a:buClr>
                <a:srgbClr val="C00000"/>
              </a:buClr>
            </a:pPr>
            <a:endParaRPr lang="en-US" sz="4000" b="1" dirty="0" smtClean="0">
              <a:solidFill>
                <a:srgbClr val="53181A"/>
              </a:solidFill>
              <a:latin typeface="Georgia" panose="02040502050405020303" charset="0"/>
              <a:ea typeface="Rockwell"/>
              <a:cs typeface="Georgia" panose="02040502050405020303" charset="0"/>
              <a:sym typeface="Rockwell"/>
            </a:endParaRPr>
          </a:p>
          <a:p>
            <a:pPr lvl="0" algn="ctr">
              <a:buClr>
                <a:srgbClr val="C00000"/>
              </a:buClr>
            </a:pPr>
            <a:endParaRPr lang="en-US" sz="4000" b="1" dirty="0" smtClean="0">
              <a:solidFill>
                <a:srgbClr val="53181A"/>
              </a:solidFill>
              <a:latin typeface="Georgia" panose="02040502050405020303" charset="0"/>
              <a:ea typeface="Rockwell"/>
              <a:cs typeface="Georgia" panose="02040502050405020303" charset="0"/>
              <a:sym typeface="Rockwell"/>
            </a:endParaRPr>
          </a:p>
          <a:p>
            <a:pPr lvl="0" algn="ctr">
              <a:buClr>
                <a:srgbClr val="C00000"/>
              </a:buClr>
            </a:pPr>
            <a:r>
              <a:rPr lang="en-US" sz="4000" b="1" dirty="0" smtClean="0">
                <a:solidFill>
                  <a:srgbClr val="53181A"/>
                </a:solidFill>
                <a:latin typeface="Georgia" panose="02040502050405020303" charset="0"/>
                <a:ea typeface="Rockwell"/>
                <a:cs typeface="Georgia" panose="02040502050405020303" charset="0"/>
                <a:sym typeface="Rockwell"/>
              </a:rPr>
              <a:t>NEUROPHARMACOLOGY</a:t>
            </a:r>
            <a:endParaRPr lang="en-US" sz="4000" b="1" dirty="0">
              <a:solidFill>
                <a:srgbClr val="53181A"/>
              </a:solidFill>
              <a:latin typeface="Georgia" panose="02040502050405020303" charset="0"/>
              <a:ea typeface="Rockwell"/>
              <a:cs typeface="Georgia" panose="02040502050405020303" charset="0"/>
              <a:sym typeface="Rockwell"/>
            </a:endParaRPr>
          </a:p>
          <a:p>
            <a:pPr lvl="0" algn="ctr">
              <a:buClr>
                <a:srgbClr val="C00000"/>
              </a:buClr>
            </a:pPr>
            <a:endParaRPr lang="en-IN" altLang="en-US" sz="4000" b="1" dirty="0">
              <a:solidFill>
                <a:srgbClr val="53181A"/>
              </a:solidFill>
              <a:effectLst>
                <a:outerShdw blurRad="38100" dist="38100" dir="2700000" algn="tl">
                  <a:srgbClr val="000000">
                    <a:alpha val="43137"/>
                  </a:srgbClr>
                </a:outerShdw>
              </a:effectLst>
              <a:latin typeface="Georgia" panose="02040502050405020303" charset="0"/>
              <a:ea typeface="Rockwell"/>
              <a:cs typeface="Georgia" panose="02040502050405020303" charset="0"/>
              <a:sym typeface="Rockwell"/>
            </a:endParaRPr>
          </a:p>
        </p:txBody>
      </p:sp>
    </p:spTree>
    <p:extLst>
      <p:ext uri="{BB962C8B-B14F-4D97-AF65-F5344CB8AC3E}">
        <p14:creationId xmlns:p14="http://schemas.microsoft.com/office/powerpoint/2010/main" val="100200985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77091" y="110836"/>
            <a:ext cx="8617527" cy="955964"/>
          </a:xfrm>
          <a:prstGeom prst="roundRect">
            <a:avLst/>
          </a:prstGeom>
          <a:noFill/>
          <a:ln>
            <a:noFill/>
          </a:ln>
        </p:spPr>
        <p:style>
          <a:lnRef idx="2">
            <a:schemeClr val="accent1"/>
          </a:lnRef>
          <a:fillRef idx="1">
            <a:schemeClr val="lt1"/>
          </a:fillRef>
          <a:effectRef idx="0">
            <a:schemeClr val="accent1"/>
          </a:effectRef>
          <a:fontRef idx="minor">
            <a:schemeClr val="dk1"/>
          </a:fontRef>
        </p:style>
        <p:txBody>
          <a:bodyPr>
            <a:noAutofit/>
          </a:bodyPr>
          <a:lstStyle/>
          <a:p>
            <a:pPr algn="l"/>
            <a:r>
              <a:rPr lang="en-US" sz="2600" b="1" cap="all" dirty="0">
                <a:latin typeface="Georgia" panose="02040502050405020303" pitchFamily="18" charset="0"/>
              </a:rPr>
              <a:t>A</a:t>
            </a:r>
            <a:r>
              <a:rPr lang="en-US" sz="2600" b="1" cap="all" dirty="0" smtClean="0">
                <a:latin typeface="Georgia" panose="02040502050405020303" pitchFamily="18" charset="0"/>
              </a:rPr>
              <a:t>ctivity of local </a:t>
            </a:r>
            <a:r>
              <a:rPr lang="en-US" sz="2600" b="1" cap="all" dirty="0" err="1" smtClean="0">
                <a:latin typeface="Georgia" panose="02040502050405020303" pitchFamily="18" charset="0"/>
              </a:rPr>
              <a:t>anaesthetics</a:t>
            </a:r>
            <a:r>
              <a:rPr lang="en-US" sz="2600" b="1" cap="all" dirty="0" smtClean="0">
                <a:latin typeface="Georgia" panose="02040502050405020303" pitchFamily="18" charset="0"/>
              </a:rPr>
              <a:t> …. CONT’D</a:t>
            </a:r>
            <a:endParaRPr lang="en-US" sz="2600" cap="all" dirty="0">
              <a:latin typeface="Georgia" panose="02040502050405020303" pitchFamily="18" charset="0"/>
            </a:endParaRPr>
          </a:p>
        </p:txBody>
      </p:sp>
      <p:sp>
        <p:nvSpPr>
          <p:cNvPr id="3" name="Content Placeholder 2"/>
          <p:cNvSpPr>
            <a:spLocks noGrp="1"/>
          </p:cNvSpPr>
          <p:nvPr>
            <p:ph idx="1"/>
          </p:nvPr>
        </p:nvSpPr>
        <p:spPr>
          <a:xfrm>
            <a:off x="277091" y="1205344"/>
            <a:ext cx="8617527" cy="5420881"/>
          </a:xfrm>
          <a:noFill/>
          <a:ln>
            <a:noFill/>
          </a:ln>
        </p:spPr>
        <p:style>
          <a:lnRef idx="2">
            <a:schemeClr val="accent2"/>
          </a:lnRef>
          <a:fillRef idx="1">
            <a:schemeClr val="lt1"/>
          </a:fillRef>
          <a:effectRef idx="0">
            <a:schemeClr val="accent2"/>
          </a:effectRef>
          <a:fontRef idx="minor">
            <a:schemeClr val="dk1"/>
          </a:fontRef>
        </p:style>
        <p:txBody>
          <a:bodyPr>
            <a:noAutofit/>
          </a:bodyPr>
          <a:lstStyle/>
          <a:p>
            <a:pPr>
              <a:spcBef>
                <a:spcPts val="1200"/>
              </a:spcBef>
              <a:buNone/>
            </a:pPr>
            <a:r>
              <a:rPr lang="en-US" sz="2300" b="1" dirty="0">
                <a:latin typeface="Georgia" panose="02040502050405020303" pitchFamily="18" charset="0"/>
              </a:rPr>
              <a:t>Percent ionization</a:t>
            </a:r>
          </a:p>
          <a:p>
            <a:pPr>
              <a:spcBef>
                <a:spcPts val="1200"/>
              </a:spcBef>
            </a:pPr>
            <a:r>
              <a:rPr lang="en-US" sz="2300" dirty="0">
                <a:latin typeface="Georgia" panose="02040502050405020303" pitchFamily="18" charset="0"/>
              </a:rPr>
              <a:t>The speed of onset of action increases with the proportion of non-ionized form because the non-ionized portion is the form that is capable of diffusing across nerve membranes and blocking sodium channels</a:t>
            </a:r>
          </a:p>
          <a:p>
            <a:pPr>
              <a:spcBef>
                <a:spcPts val="1200"/>
              </a:spcBef>
            </a:pPr>
            <a:r>
              <a:rPr lang="en-US" sz="2300" dirty="0">
                <a:latin typeface="Georgia" panose="02040502050405020303" pitchFamily="18" charset="0"/>
              </a:rPr>
              <a:t>A decrease in pH shifts equilibrium toward the ionized form, delaying onset of action. This explains why local anesthetics are slower in onset of action and less effective in the presence of inflammation, which creates a more acidic environment with lower </a:t>
            </a:r>
            <a:r>
              <a:rPr lang="en-US" sz="2300" dirty="0" err="1">
                <a:latin typeface="Georgia" panose="02040502050405020303" pitchFamily="18" charset="0"/>
              </a:rPr>
              <a:t>pH.</a:t>
            </a:r>
            <a:r>
              <a:rPr lang="en-US" sz="2300" dirty="0">
                <a:latin typeface="Georgia" panose="02040502050405020303" pitchFamily="18" charset="0"/>
              </a:rPr>
              <a:t> </a:t>
            </a:r>
          </a:p>
          <a:p>
            <a:pPr>
              <a:spcBef>
                <a:spcPts val="1200"/>
              </a:spcBef>
            </a:pPr>
            <a:r>
              <a:rPr lang="en-US" sz="2300" dirty="0">
                <a:latin typeface="Georgia" panose="02040502050405020303" pitchFamily="18" charset="0"/>
              </a:rPr>
              <a:t>Addition of sodium bicarbonate is used clinically to increase the pH of local anesthetic solutions thereby enhancing onset of action</a:t>
            </a:r>
          </a:p>
        </p:txBody>
      </p:sp>
      <p:sp>
        <p:nvSpPr>
          <p:cNvPr id="4" name="Slide Number Placeholder 3"/>
          <p:cNvSpPr>
            <a:spLocks noGrp="1"/>
          </p:cNvSpPr>
          <p:nvPr>
            <p:ph type="sldNum" sz="quarter" idx="12"/>
          </p:nvPr>
        </p:nvSpPr>
        <p:spPr/>
        <p:txBody>
          <a:bodyPr/>
          <a:lstStyle/>
          <a:p>
            <a:fld id="{A8B5DE04-1E38-463E-8975-F48C132887D4}" type="slidenum">
              <a:rPr lang="en-US" smtClean="0"/>
              <a:pPr/>
              <a:t>10</a:t>
            </a:fld>
            <a:endParaRPr lang="en-US"/>
          </a:p>
        </p:txBody>
      </p:sp>
    </p:spTree>
    <p:extLst>
      <p:ext uri="{BB962C8B-B14F-4D97-AF65-F5344CB8AC3E}">
        <p14:creationId xmlns:p14="http://schemas.microsoft.com/office/powerpoint/2010/main" val="43066476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9382" y="138546"/>
            <a:ext cx="8631382" cy="961592"/>
          </a:xfrm>
          <a:prstGeom prst="roundRect">
            <a:avLst/>
          </a:prstGeom>
          <a:noFill/>
          <a:ln>
            <a:noFill/>
          </a:ln>
        </p:spPr>
        <p:style>
          <a:lnRef idx="2">
            <a:schemeClr val="accent1"/>
          </a:lnRef>
          <a:fillRef idx="1">
            <a:schemeClr val="lt1"/>
          </a:fillRef>
          <a:effectRef idx="0">
            <a:schemeClr val="accent1"/>
          </a:effectRef>
          <a:fontRef idx="minor">
            <a:schemeClr val="dk1"/>
          </a:fontRef>
        </p:style>
        <p:txBody>
          <a:bodyPr>
            <a:noAutofit/>
          </a:bodyPr>
          <a:lstStyle/>
          <a:p>
            <a:pPr algn="l"/>
            <a:r>
              <a:rPr lang="en-US" sz="2800" b="1" cap="all" dirty="0" smtClean="0">
                <a:latin typeface="Georgia" panose="02040502050405020303" pitchFamily="18" charset="0"/>
              </a:rPr>
              <a:t>Termination of local </a:t>
            </a:r>
            <a:r>
              <a:rPr lang="en-US" sz="2800" b="1" cap="all" dirty="0" err="1" smtClean="0">
                <a:latin typeface="Georgia" panose="02040502050405020303" pitchFamily="18" charset="0"/>
              </a:rPr>
              <a:t>anaesthetic</a:t>
            </a:r>
            <a:r>
              <a:rPr lang="en-US" sz="2800" b="1" cap="all" dirty="0" smtClean="0">
                <a:latin typeface="Georgia" panose="02040502050405020303" pitchFamily="18" charset="0"/>
              </a:rPr>
              <a:t> effects</a:t>
            </a:r>
            <a:endParaRPr lang="en-US" sz="2800" cap="all" dirty="0">
              <a:latin typeface="Georgia" panose="02040502050405020303" pitchFamily="18" charset="0"/>
            </a:endParaRPr>
          </a:p>
        </p:txBody>
      </p:sp>
      <p:sp>
        <p:nvSpPr>
          <p:cNvPr id="3" name="Content Placeholder 2"/>
          <p:cNvSpPr>
            <a:spLocks noGrp="1"/>
          </p:cNvSpPr>
          <p:nvPr>
            <p:ph idx="1"/>
          </p:nvPr>
        </p:nvSpPr>
        <p:spPr>
          <a:xfrm>
            <a:off x="249382" y="1219199"/>
            <a:ext cx="8631382" cy="5407025"/>
          </a:xfrm>
          <a:noFill/>
          <a:ln>
            <a:noFill/>
          </a:ln>
        </p:spPr>
        <p:style>
          <a:lnRef idx="2">
            <a:schemeClr val="accent2"/>
          </a:lnRef>
          <a:fillRef idx="1">
            <a:schemeClr val="lt1"/>
          </a:fillRef>
          <a:effectRef idx="0">
            <a:schemeClr val="accent2"/>
          </a:effectRef>
          <a:fontRef idx="minor">
            <a:schemeClr val="dk1"/>
          </a:fontRef>
        </p:style>
        <p:txBody>
          <a:bodyPr/>
          <a:lstStyle/>
          <a:p>
            <a:pPr marL="0" indent="0">
              <a:spcBef>
                <a:spcPts val="1800"/>
              </a:spcBef>
              <a:buNone/>
            </a:pPr>
            <a:r>
              <a:rPr lang="en-US" sz="2600" dirty="0" smtClean="0">
                <a:latin typeface="Georgia" panose="02040502050405020303" pitchFamily="18" charset="0"/>
              </a:rPr>
              <a:t>Local </a:t>
            </a:r>
            <a:r>
              <a:rPr lang="en-US" sz="2600" dirty="0" err="1" smtClean="0">
                <a:latin typeface="Georgia" panose="02040502050405020303" pitchFamily="18" charset="0"/>
              </a:rPr>
              <a:t>anaesthetic</a:t>
            </a:r>
            <a:r>
              <a:rPr lang="en-US" sz="2600" dirty="0" smtClean="0">
                <a:latin typeface="Georgia" panose="02040502050405020303" pitchFamily="18" charset="0"/>
              </a:rPr>
              <a:t> effects are terminated by uptake into the systemic circulation </a:t>
            </a:r>
          </a:p>
          <a:p>
            <a:pPr marL="0" indent="0">
              <a:spcBef>
                <a:spcPts val="1800"/>
              </a:spcBef>
              <a:buNone/>
            </a:pPr>
            <a:r>
              <a:rPr lang="en-US" sz="2600" dirty="0" smtClean="0">
                <a:latin typeface="Georgia" panose="02040502050405020303" pitchFamily="18" charset="0"/>
              </a:rPr>
              <a:t>The rate of systemic absorption is determined by:</a:t>
            </a:r>
          </a:p>
          <a:p>
            <a:pPr>
              <a:spcBef>
                <a:spcPts val="1800"/>
              </a:spcBef>
            </a:pPr>
            <a:r>
              <a:rPr lang="en-US" sz="2600" dirty="0">
                <a:latin typeface="Georgia" panose="02040502050405020303" pitchFamily="18" charset="0"/>
              </a:rPr>
              <a:t>P</a:t>
            </a:r>
            <a:r>
              <a:rPr lang="en-US" sz="2600" dirty="0" smtClean="0">
                <a:latin typeface="Georgia" panose="02040502050405020303" pitchFamily="18" charset="0"/>
              </a:rPr>
              <a:t>harmacokinetic properties of the drug</a:t>
            </a:r>
          </a:p>
          <a:p>
            <a:pPr>
              <a:spcBef>
                <a:spcPts val="1800"/>
              </a:spcBef>
            </a:pPr>
            <a:r>
              <a:rPr lang="en-US" sz="2600" dirty="0">
                <a:latin typeface="Georgia" panose="02040502050405020303" pitchFamily="18" charset="0"/>
              </a:rPr>
              <a:t>V</a:t>
            </a:r>
            <a:r>
              <a:rPr lang="en-US" sz="2600" dirty="0" smtClean="0">
                <a:latin typeface="Georgia" panose="02040502050405020303" pitchFamily="18" charset="0"/>
              </a:rPr>
              <a:t>ascularity of the area</a:t>
            </a:r>
          </a:p>
          <a:p>
            <a:pPr>
              <a:spcBef>
                <a:spcPts val="1800"/>
              </a:spcBef>
            </a:pPr>
            <a:r>
              <a:rPr lang="en-US" sz="2600" dirty="0">
                <a:latin typeface="Georgia" panose="02040502050405020303" pitchFamily="18" charset="0"/>
              </a:rPr>
              <a:t>C</a:t>
            </a:r>
            <a:r>
              <a:rPr lang="en-US" sz="2600" dirty="0" smtClean="0">
                <a:latin typeface="Georgia" panose="02040502050405020303" pitchFamily="18" charset="0"/>
              </a:rPr>
              <a:t>oncentration of the solution</a:t>
            </a:r>
          </a:p>
        </p:txBody>
      </p:sp>
      <p:sp>
        <p:nvSpPr>
          <p:cNvPr id="4" name="Slide Number Placeholder 3"/>
          <p:cNvSpPr>
            <a:spLocks noGrp="1"/>
          </p:cNvSpPr>
          <p:nvPr>
            <p:ph type="sldNum" sz="quarter" idx="12"/>
          </p:nvPr>
        </p:nvSpPr>
        <p:spPr/>
        <p:txBody>
          <a:bodyPr/>
          <a:lstStyle/>
          <a:p>
            <a:fld id="{A8B5DE04-1E38-463E-8975-F48C132887D4}" type="slidenum">
              <a:rPr lang="en-US" smtClean="0"/>
              <a:pPr/>
              <a:t>11</a:t>
            </a:fld>
            <a:endParaRPr lang="en-US"/>
          </a:p>
        </p:txBody>
      </p:sp>
    </p:spTree>
    <p:extLst>
      <p:ext uri="{BB962C8B-B14F-4D97-AF65-F5344CB8AC3E}">
        <p14:creationId xmlns:p14="http://schemas.microsoft.com/office/powerpoint/2010/main" val="146094677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18655" y="124691"/>
            <a:ext cx="8575963" cy="900545"/>
          </a:xfrm>
          <a:prstGeom prst="roundRect">
            <a:avLst/>
          </a:prstGeom>
          <a:noFill/>
          <a:ln>
            <a:noFill/>
          </a:ln>
        </p:spPr>
        <p:style>
          <a:lnRef idx="2">
            <a:schemeClr val="accent1"/>
          </a:lnRef>
          <a:fillRef idx="1">
            <a:schemeClr val="lt1"/>
          </a:fillRef>
          <a:effectRef idx="0">
            <a:schemeClr val="accent1"/>
          </a:effectRef>
          <a:fontRef idx="minor">
            <a:schemeClr val="dk1"/>
          </a:fontRef>
        </p:style>
        <p:txBody>
          <a:bodyPr>
            <a:noAutofit/>
          </a:bodyPr>
          <a:lstStyle/>
          <a:p>
            <a:pPr algn="l"/>
            <a:r>
              <a:rPr lang="en-US" sz="2800" b="1" cap="all" dirty="0" smtClean="0">
                <a:latin typeface="Georgia" panose="02040502050405020303" pitchFamily="18" charset="0"/>
              </a:rPr>
              <a:t>Use of vasoconstrictors with local </a:t>
            </a:r>
            <a:r>
              <a:rPr lang="en-US" sz="2800" b="1" cap="all" dirty="0" err="1" smtClean="0">
                <a:latin typeface="Georgia" panose="02040502050405020303" pitchFamily="18" charset="0"/>
              </a:rPr>
              <a:t>anaesthetics</a:t>
            </a:r>
            <a:endParaRPr lang="en-US" sz="2800" cap="all" dirty="0">
              <a:latin typeface="Georgia" panose="02040502050405020303" pitchFamily="18" charset="0"/>
            </a:endParaRPr>
          </a:p>
        </p:txBody>
      </p:sp>
      <p:sp>
        <p:nvSpPr>
          <p:cNvPr id="3" name="Content Placeholder 2"/>
          <p:cNvSpPr>
            <a:spLocks noGrp="1"/>
          </p:cNvSpPr>
          <p:nvPr>
            <p:ph idx="1"/>
          </p:nvPr>
        </p:nvSpPr>
        <p:spPr>
          <a:xfrm>
            <a:off x="318655" y="1246909"/>
            <a:ext cx="8575963" cy="5379315"/>
          </a:xfrm>
          <a:noFill/>
          <a:ln>
            <a:noFill/>
          </a:ln>
        </p:spPr>
        <p:style>
          <a:lnRef idx="2">
            <a:schemeClr val="accent2"/>
          </a:lnRef>
          <a:fillRef idx="1">
            <a:schemeClr val="lt1"/>
          </a:fillRef>
          <a:effectRef idx="0">
            <a:schemeClr val="accent2"/>
          </a:effectRef>
          <a:fontRef idx="minor">
            <a:schemeClr val="dk1"/>
          </a:fontRef>
        </p:style>
        <p:txBody>
          <a:bodyPr>
            <a:normAutofit/>
          </a:bodyPr>
          <a:lstStyle/>
          <a:p>
            <a:pPr>
              <a:spcBef>
                <a:spcPts val="1800"/>
              </a:spcBef>
            </a:pPr>
            <a:r>
              <a:rPr lang="en-US" sz="2600" dirty="0" smtClean="0">
                <a:latin typeface="Georgia" panose="02040502050405020303" pitchFamily="18" charset="0"/>
              </a:rPr>
              <a:t>All local anesthetics, with the exception of cocaine, are vasodilators</a:t>
            </a:r>
          </a:p>
          <a:p>
            <a:pPr>
              <a:spcBef>
                <a:spcPts val="1800"/>
              </a:spcBef>
            </a:pPr>
            <a:r>
              <a:rPr lang="en-US" sz="2600" dirty="0" smtClean="0">
                <a:latin typeface="Georgia" panose="02040502050405020303" pitchFamily="18" charset="0"/>
              </a:rPr>
              <a:t>Vasodilatation occurs via direct relaxation of peripheral arteriolar smooth muscle fibers</a:t>
            </a:r>
          </a:p>
          <a:p>
            <a:pPr>
              <a:spcBef>
                <a:spcPts val="1800"/>
              </a:spcBef>
            </a:pPr>
            <a:r>
              <a:rPr lang="en-US" sz="2600" dirty="0" smtClean="0">
                <a:latin typeface="Georgia" panose="02040502050405020303" pitchFamily="18" charset="0"/>
              </a:rPr>
              <a:t>Greater vasodilator activity of a local anesthetic leads to faster absorption of the local </a:t>
            </a:r>
            <a:r>
              <a:rPr lang="en-US" sz="2600" dirty="0" err="1" smtClean="0">
                <a:latin typeface="Georgia" panose="02040502050405020303" pitchFamily="18" charset="0"/>
              </a:rPr>
              <a:t>anaesthetic</a:t>
            </a:r>
            <a:r>
              <a:rPr lang="en-US" sz="2600" dirty="0" smtClean="0">
                <a:latin typeface="Georgia" panose="02040502050405020303" pitchFamily="18" charset="0"/>
              </a:rPr>
              <a:t> into the blood stream and thus shorter duration of action</a:t>
            </a:r>
          </a:p>
        </p:txBody>
      </p:sp>
      <p:sp>
        <p:nvSpPr>
          <p:cNvPr id="4" name="Slide Number Placeholder 3"/>
          <p:cNvSpPr>
            <a:spLocks noGrp="1"/>
          </p:cNvSpPr>
          <p:nvPr>
            <p:ph type="sldNum" sz="quarter" idx="12"/>
          </p:nvPr>
        </p:nvSpPr>
        <p:spPr/>
        <p:txBody>
          <a:bodyPr/>
          <a:lstStyle/>
          <a:p>
            <a:fld id="{A8B5DE04-1E38-463E-8975-F48C132887D4}" type="slidenum">
              <a:rPr lang="en-US" smtClean="0"/>
              <a:pPr/>
              <a:t>12</a:t>
            </a:fld>
            <a:endParaRPr lang="en-US"/>
          </a:p>
        </p:txBody>
      </p:sp>
    </p:spTree>
    <p:extLst>
      <p:ext uri="{BB962C8B-B14F-4D97-AF65-F5344CB8AC3E}">
        <p14:creationId xmlns:p14="http://schemas.microsoft.com/office/powerpoint/2010/main" val="108266168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18655" y="124691"/>
            <a:ext cx="8575963" cy="900545"/>
          </a:xfrm>
          <a:prstGeom prst="roundRect">
            <a:avLst/>
          </a:prstGeom>
          <a:noFill/>
          <a:ln>
            <a:noFill/>
          </a:ln>
        </p:spPr>
        <p:style>
          <a:lnRef idx="2">
            <a:schemeClr val="accent1"/>
          </a:lnRef>
          <a:fillRef idx="1">
            <a:schemeClr val="lt1"/>
          </a:fillRef>
          <a:effectRef idx="0">
            <a:schemeClr val="accent1"/>
          </a:effectRef>
          <a:fontRef idx="minor">
            <a:schemeClr val="dk1"/>
          </a:fontRef>
        </p:style>
        <p:txBody>
          <a:bodyPr>
            <a:noAutofit/>
          </a:bodyPr>
          <a:lstStyle/>
          <a:p>
            <a:pPr algn="l"/>
            <a:r>
              <a:rPr lang="en-US" sz="2800" b="1" cap="all" dirty="0" smtClean="0">
                <a:latin typeface="Georgia" panose="02040502050405020303" pitchFamily="18" charset="0"/>
              </a:rPr>
              <a:t>Use of vasoconstrictors with local </a:t>
            </a:r>
            <a:r>
              <a:rPr lang="en-US" sz="2800" b="1" cap="all" dirty="0" err="1" smtClean="0">
                <a:latin typeface="Georgia" panose="02040502050405020303" pitchFamily="18" charset="0"/>
              </a:rPr>
              <a:t>anaesthetics</a:t>
            </a:r>
            <a:r>
              <a:rPr lang="en-US" sz="2800" b="1" cap="all" dirty="0" smtClean="0">
                <a:latin typeface="Georgia" panose="02040502050405020303" pitchFamily="18" charset="0"/>
              </a:rPr>
              <a:t> …. CONT’D</a:t>
            </a:r>
            <a:endParaRPr lang="en-US" sz="2800" cap="all" dirty="0">
              <a:latin typeface="Georgia" panose="02040502050405020303" pitchFamily="18" charset="0"/>
            </a:endParaRPr>
          </a:p>
        </p:txBody>
      </p:sp>
      <p:sp>
        <p:nvSpPr>
          <p:cNvPr id="3" name="Content Placeholder 2"/>
          <p:cNvSpPr>
            <a:spLocks noGrp="1"/>
          </p:cNvSpPr>
          <p:nvPr>
            <p:ph idx="1"/>
          </p:nvPr>
        </p:nvSpPr>
        <p:spPr>
          <a:xfrm>
            <a:off x="318655" y="1246909"/>
            <a:ext cx="8575963" cy="5379315"/>
          </a:xfrm>
          <a:noFill/>
          <a:ln>
            <a:noFill/>
          </a:ln>
        </p:spPr>
        <p:style>
          <a:lnRef idx="2">
            <a:schemeClr val="accent2"/>
          </a:lnRef>
          <a:fillRef idx="1">
            <a:schemeClr val="lt1"/>
          </a:fillRef>
          <a:effectRef idx="0">
            <a:schemeClr val="accent2"/>
          </a:effectRef>
          <a:fontRef idx="minor">
            <a:schemeClr val="dk1"/>
          </a:fontRef>
        </p:style>
        <p:txBody>
          <a:bodyPr>
            <a:noAutofit/>
          </a:bodyPr>
          <a:lstStyle/>
          <a:p>
            <a:pPr>
              <a:spcBef>
                <a:spcPts val="1800"/>
              </a:spcBef>
            </a:pPr>
            <a:r>
              <a:rPr lang="en-US" sz="2500" dirty="0">
                <a:latin typeface="Georgia" panose="02040502050405020303" pitchFamily="18" charset="0"/>
              </a:rPr>
              <a:t>To counteract this vasodilatation, epinephrine (which induces vasoconstriction) is often included in local anesthetic solutions to:</a:t>
            </a:r>
          </a:p>
          <a:p>
            <a:pPr lvl="1">
              <a:spcBef>
                <a:spcPts val="1800"/>
              </a:spcBef>
            </a:pPr>
            <a:r>
              <a:rPr lang="en-US" sz="2500" dirty="0">
                <a:latin typeface="Georgia" panose="02040502050405020303" pitchFamily="18" charset="0"/>
              </a:rPr>
              <a:t>To delay systemic absorption hence prolonging the local block</a:t>
            </a:r>
          </a:p>
          <a:p>
            <a:pPr lvl="1">
              <a:spcBef>
                <a:spcPts val="1800"/>
              </a:spcBef>
            </a:pPr>
            <a:r>
              <a:rPr lang="en-US" sz="2500" dirty="0">
                <a:latin typeface="Georgia" panose="02040502050405020303" pitchFamily="18" charset="0"/>
              </a:rPr>
              <a:t>To limit toxicity (allows administration of lower doses)</a:t>
            </a:r>
          </a:p>
          <a:p>
            <a:pPr>
              <a:spcBef>
                <a:spcPts val="1800"/>
              </a:spcBef>
            </a:pPr>
            <a:r>
              <a:rPr lang="en-US" sz="2500" dirty="0">
                <a:latin typeface="Georgia" panose="02040502050405020303" pitchFamily="18" charset="0"/>
              </a:rPr>
              <a:t>Vasoconstrictors should be avoided in areas supplied by end arteries e.g. toes, fingers, nose, ears, penis (gangrene may occur</a:t>
            </a:r>
            <a:r>
              <a:rPr lang="en-US" sz="2500" dirty="0" smtClean="0">
                <a:latin typeface="Georgia" panose="02040502050405020303" pitchFamily="18" charset="0"/>
              </a:rPr>
              <a:t>)</a:t>
            </a:r>
            <a:endParaRPr lang="en-US" sz="2500" dirty="0">
              <a:latin typeface="Georgia" panose="02040502050405020303" pitchFamily="18" charset="0"/>
            </a:endParaRPr>
          </a:p>
        </p:txBody>
      </p:sp>
      <p:sp>
        <p:nvSpPr>
          <p:cNvPr id="4" name="Slide Number Placeholder 3"/>
          <p:cNvSpPr>
            <a:spLocks noGrp="1"/>
          </p:cNvSpPr>
          <p:nvPr>
            <p:ph type="sldNum" sz="quarter" idx="12"/>
          </p:nvPr>
        </p:nvSpPr>
        <p:spPr/>
        <p:txBody>
          <a:bodyPr/>
          <a:lstStyle/>
          <a:p>
            <a:fld id="{A8B5DE04-1E38-463E-8975-F48C132887D4}" type="slidenum">
              <a:rPr lang="en-US" smtClean="0"/>
              <a:pPr/>
              <a:t>13</a:t>
            </a:fld>
            <a:endParaRPr lang="en-US"/>
          </a:p>
        </p:txBody>
      </p:sp>
    </p:spTree>
    <p:extLst>
      <p:ext uri="{BB962C8B-B14F-4D97-AF65-F5344CB8AC3E}">
        <p14:creationId xmlns:p14="http://schemas.microsoft.com/office/powerpoint/2010/main" val="72869290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77091" y="274638"/>
            <a:ext cx="8617527" cy="715962"/>
          </a:xfrm>
          <a:prstGeom prst="roundRect">
            <a:avLst/>
          </a:prstGeom>
          <a:noFill/>
          <a:ln>
            <a:noFill/>
          </a:ln>
        </p:spPr>
        <p:style>
          <a:lnRef idx="2">
            <a:schemeClr val="accent1"/>
          </a:lnRef>
          <a:fillRef idx="1">
            <a:schemeClr val="lt1"/>
          </a:fillRef>
          <a:effectRef idx="0">
            <a:schemeClr val="accent1"/>
          </a:effectRef>
          <a:fontRef idx="minor">
            <a:schemeClr val="dk1"/>
          </a:fontRef>
        </p:style>
        <p:txBody>
          <a:bodyPr>
            <a:normAutofit/>
          </a:bodyPr>
          <a:lstStyle/>
          <a:p>
            <a:pPr algn="l"/>
            <a:r>
              <a:rPr lang="en-US" sz="2800" b="1" cap="all" dirty="0">
                <a:latin typeface="Georgia" panose="02040502050405020303" pitchFamily="18" charset="0"/>
              </a:rPr>
              <a:t>L</a:t>
            </a:r>
            <a:r>
              <a:rPr lang="en-US" sz="2800" b="1" cap="all" dirty="0" smtClean="0">
                <a:latin typeface="Georgia" panose="02040502050405020303" pitchFamily="18" charset="0"/>
              </a:rPr>
              <a:t>ocal </a:t>
            </a:r>
            <a:r>
              <a:rPr lang="en-US" sz="2800" b="1" cap="all" dirty="0" err="1" smtClean="0">
                <a:latin typeface="Georgia" panose="02040502050405020303" pitchFamily="18" charset="0"/>
              </a:rPr>
              <a:t>anaesthetics</a:t>
            </a:r>
            <a:r>
              <a:rPr lang="en-US" sz="2800" b="1" cap="all" dirty="0" smtClean="0">
                <a:latin typeface="Georgia" panose="02040502050405020303" pitchFamily="18" charset="0"/>
              </a:rPr>
              <a:t>: CLASSIFICATION</a:t>
            </a:r>
            <a:endParaRPr lang="en-US" sz="2800" cap="all" dirty="0">
              <a:latin typeface="Georgia" panose="02040502050405020303" pitchFamily="18" charset="0"/>
            </a:endParaRPr>
          </a:p>
        </p:txBody>
      </p:sp>
      <p:sp>
        <p:nvSpPr>
          <p:cNvPr id="3" name="Content Placeholder 2"/>
          <p:cNvSpPr>
            <a:spLocks noGrp="1"/>
          </p:cNvSpPr>
          <p:nvPr>
            <p:ph idx="1"/>
          </p:nvPr>
        </p:nvSpPr>
        <p:spPr>
          <a:xfrm>
            <a:off x="277091" y="1260764"/>
            <a:ext cx="8617527" cy="5365461"/>
          </a:xfrm>
          <a:ln>
            <a:noFill/>
          </a:ln>
        </p:spPr>
        <p:style>
          <a:lnRef idx="2">
            <a:schemeClr val="accent2"/>
          </a:lnRef>
          <a:fillRef idx="1">
            <a:schemeClr val="lt1"/>
          </a:fillRef>
          <a:effectRef idx="0">
            <a:schemeClr val="accent2"/>
          </a:effectRef>
          <a:fontRef idx="minor">
            <a:schemeClr val="dk1"/>
          </a:fontRef>
        </p:style>
        <p:txBody>
          <a:bodyPr>
            <a:normAutofit/>
          </a:bodyPr>
          <a:lstStyle/>
          <a:p>
            <a:pPr lvl="0">
              <a:spcBef>
                <a:spcPts val="1800"/>
              </a:spcBef>
              <a:buNone/>
            </a:pPr>
            <a:r>
              <a:rPr lang="en-US" sz="2400" b="1" dirty="0" smtClean="0">
                <a:latin typeface="Georgia" panose="02040502050405020303" pitchFamily="18" charset="0"/>
              </a:rPr>
              <a:t>Esters</a:t>
            </a:r>
          </a:p>
          <a:p>
            <a:pPr lvl="0">
              <a:spcBef>
                <a:spcPts val="1800"/>
              </a:spcBef>
            </a:pPr>
            <a:r>
              <a:rPr lang="en-US" sz="2400" dirty="0" smtClean="0">
                <a:latin typeface="Georgia" panose="02040502050405020303" pitchFamily="18" charset="0"/>
              </a:rPr>
              <a:t>E.g. cocaine, procaine, </a:t>
            </a:r>
            <a:r>
              <a:rPr lang="en-US" sz="2400" dirty="0" err="1" smtClean="0">
                <a:latin typeface="Georgia" panose="02040502050405020303" pitchFamily="18" charset="0"/>
              </a:rPr>
              <a:t>amethocaine</a:t>
            </a:r>
            <a:r>
              <a:rPr lang="en-US" sz="2400" dirty="0" smtClean="0">
                <a:latin typeface="Georgia" panose="02040502050405020303" pitchFamily="18" charset="0"/>
              </a:rPr>
              <a:t>, </a:t>
            </a:r>
            <a:r>
              <a:rPr lang="en-US" sz="2400" dirty="0" err="1" smtClean="0">
                <a:latin typeface="Georgia" panose="02040502050405020303" pitchFamily="18" charset="0"/>
              </a:rPr>
              <a:t>tetracaine</a:t>
            </a:r>
            <a:r>
              <a:rPr lang="en-US" sz="2400" dirty="0" smtClean="0">
                <a:latin typeface="Georgia" panose="02040502050405020303" pitchFamily="18" charset="0"/>
              </a:rPr>
              <a:t> and </a:t>
            </a:r>
            <a:r>
              <a:rPr lang="en-US" sz="2400" dirty="0" err="1" smtClean="0">
                <a:latin typeface="Georgia" panose="02040502050405020303" pitchFamily="18" charset="0"/>
              </a:rPr>
              <a:t>chloroprocaine</a:t>
            </a:r>
            <a:endParaRPr lang="en-US" sz="2400" dirty="0" smtClean="0">
              <a:latin typeface="Georgia" panose="02040502050405020303" pitchFamily="18" charset="0"/>
            </a:endParaRPr>
          </a:p>
          <a:p>
            <a:pPr lvl="0">
              <a:spcBef>
                <a:spcPts val="1800"/>
              </a:spcBef>
            </a:pPr>
            <a:r>
              <a:rPr lang="en-US" sz="2400" dirty="0" smtClean="0">
                <a:latin typeface="Georgia" panose="02040502050405020303" pitchFamily="18" charset="0"/>
              </a:rPr>
              <a:t>They are metabolized in plasma by </a:t>
            </a:r>
            <a:r>
              <a:rPr lang="en-US" sz="2400" dirty="0" err="1" smtClean="0">
                <a:latin typeface="Georgia" panose="02040502050405020303" pitchFamily="18" charset="0"/>
              </a:rPr>
              <a:t>esterases</a:t>
            </a:r>
            <a:endParaRPr lang="en-US" sz="2400" dirty="0" smtClean="0">
              <a:latin typeface="Georgia" panose="02040502050405020303" pitchFamily="18" charset="0"/>
            </a:endParaRPr>
          </a:p>
          <a:p>
            <a:pPr lvl="0">
              <a:spcBef>
                <a:spcPts val="1800"/>
              </a:spcBef>
            </a:pPr>
            <a:r>
              <a:rPr lang="en-US" sz="2400" dirty="0" smtClean="0">
                <a:latin typeface="Georgia" panose="02040502050405020303" pitchFamily="18" charset="0"/>
              </a:rPr>
              <a:t>Most likely to cause allergic reactions</a:t>
            </a:r>
            <a:endParaRPr lang="en-US" sz="2400" b="1" dirty="0" smtClean="0">
              <a:latin typeface="Georgia" panose="02040502050405020303" pitchFamily="18" charset="0"/>
            </a:endParaRPr>
          </a:p>
          <a:p>
            <a:pPr lvl="0">
              <a:spcBef>
                <a:spcPts val="1800"/>
              </a:spcBef>
              <a:buNone/>
            </a:pPr>
            <a:r>
              <a:rPr lang="en-US" sz="2400" b="1" dirty="0" smtClean="0">
                <a:latin typeface="Georgia" panose="02040502050405020303" pitchFamily="18" charset="0"/>
              </a:rPr>
              <a:t>Amides</a:t>
            </a:r>
          </a:p>
          <a:p>
            <a:pPr lvl="0">
              <a:spcBef>
                <a:spcPts val="1800"/>
              </a:spcBef>
            </a:pPr>
            <a:r>
              <a:rPr lang="en-US" sz="2400" dirty="0" smtClean="0">
                <a:latin typeface="Georgia" panose="02040502050405020303" pitchFamily="18" charset="0"/>
              </a:rPr>
              <a:t>E.g. </a:t>
            </a:r>
            <a:r>
              <a:rPr lang="en-US" sz="2400" dirty="0" err="1" smtClean="0">
                <a:latin typeface="Georgia" panose="02040502050405020303" pitchFamily="18" charset="0"/>
              </a:rPr>
              <a:t>lignocaine</a:t>
            </a:r>
            <a:r>
              <a:rPr lang="en-US" sz="2400" dirty="0" smtClean="0">
                <a:latin typeface="Georgia" panose="02040502050405020303" pitchFamily="18" charset="0"/>
              </a:rPr>
              <a:t>, </a:t>
            </a:r>
            <a:r>
              <a:rPr lang="en-US" sz="2400" dirty="0" err="1" smtClean="0">
                <a:latin typeface="Georgia" panose="02040502050405020303" pitchFamily="18" charset="0"/>
              </a:rPr>
              <a:t>bupivacaine</a:t>
            </a:r>
            <a:r>
              <a:rPr lang="en-US" sz="2400" dirty="0" smtClean="0">
                <a:latin typeface="Georgia" panose="02040502050405020303" pitchFamily="18" charset="0"/>
              </a:rPr>
              <a:t>, </a:t>
            </a:r>
            <a:r>
              <a:rPr lang="en-US" sz="2400" dirty="0" err="1" smtClean="0">
                <a:latin typeface="Georgia" panose="02040502050405020303" pitchFamily="18" charset="0"/>
              </a:rPr>
              <a:t>prilocaine</a:t>
            </a:r>
            <a:r>
              <a:rPr lang="en-US" sz="2400" dirty="0" smtClean="0">
                <a:latin typeface="Georgia" panose="02040502050405020303" pitchFamily="18" charset="0"/>
              </a:rPr>
              <a:t>, </a:t>
            </a:r>
            <a:r>
              <a:rPr lang="en-US" sz="2400" dirty="0" err="1" smtClean="0">
                <a:latin typeface="Georgia" panose="02040502050405020303" pitchFamily="18" charset="0"/>
              </a:rPr>
              <a:t>cinchocaine</a:t>
            </a:r>
            <a:r>
              <a:rPr lang="en-US" sz="2400" dirty="0" smtClean="0">
                <a:latin typeface="Georgia" panose="02040502050405020303" pitchFamily="18" charset="0"/>
              </a:rPr>
              <a:t>, </a:t>
            </a:r>
            <a:r>
              <a:rPr lang="en-US" sz="2400" dirty="0" err="1" smtClean="0">
                <a:latin typeface="Georgia" panose="02040502050405020303" pitchFamily="18" charset="0"/>
              </a:rPr>
              <a:t>mepivacaine</a:t>
            </a:r>
            <a:r>
              <a:rPr lang="en-US" sz="2400" dirty="0" smtClean="0">
                <a:latin typeface="Georgia" panose="02040502050405020303" pitchFamily="18" charset="0"/>
              </a:rPr>
              <a:t>, </a:t>
            </a:r>
            <a:r>
              <a:rPr lang="en-US" sz="2400" dirty="0" err="1" smtClean="0">
                <a:latin typeface="Georgia" panose="02040502050405020303" pitchFamily="18" charset="0"/>
              </a:rPr>
              <a:t>etidocaine</a:t>
            </a:r>
            <a:endParaRPr lang="en-US" sz="2400" dirty="0" smtClean="0">
              <a:latin typeface="Georgia" panose="02040502050405020303" pitchFamily="18" charset="0"/>
            </a:endParaRPr>
          </a:p>
          <a:p>
            <a:pPr lvl="0">
              <a:spcBef>
                <a:spcPts val="1800"/>
              </a:spcBef>
            </a:pPr>
            <a:r>
              <a:rPr lang="en-US" sz="2400" dirty="0" smtClean="0">
                <a:latin typeface="Georgia" panose="02040502050405020303" pitchFamily="18" charset="0"/>
              </a:rPr>
              <a:t>Metabolized in the liver by cytochrome P450 enzymes</a:t>
            </a:r>
          </a:p>
        </p:txBody>
      </p:sp>
      <p:sp>
        <p:nvSpPr>
          <p:cNvPr id="4" name="Slide Number Placeholder 3"/>
          <p:cNvSpPr>
            <a:spLocks noGrp="1"/>
          </p:cNvSpPr>
          <p:nvPr>
            <p:ph type="sldNum" sz="quarter" idx="12"/>
          </p:nvPr>
        </p:nvSpPr>
        <p:spPr/>
        <p:txBody>
          <a:bodyPr/>
          <a:lstStyle/>
          <a:p>
            <a:fld id="{A8B5DE04-1E38-463E-8975-F48C132887D4}" type="slidenum">
              <a:rPr lang="en-US" smtClean="0"/>
              <a:pPr/>
              <a:t>14</a:t>
            </a:fld>
            <a:endParaRPr lang="en-US"/>
          </a:p>
        </p:txBody>
      </p:sp>
    </p:spTree>
    <p:extLst>
      <p:ext uri="{BB962C8B-B14F-4D97-AF65-F5344CB8AC3E}">
        <p14:creationId xmlns:p14="http://schemas.microsoft.com/office/powerpoint/2010/main" val="313495135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32509" y="207818"/>
            <a:ext cx="8478982" cy="834448"/>
          </a:xfrm>
          <a:prstGeom prst="roundRect">
            <a:avLst/>
          </a:prstGeom>
          <a:noFill/>
          <a:ln>
            <a:noFill/>
          </a:ln>
        </p:spPr>
        <p:style>
          <a:lnRef idx="2">
            <a:schemeClr val="accent1"/>
          </a:lnRef>
          <a:fillRef idx="1">
            <a:schemeClr val="lt1"/>
          </a:fillRef>
          <a:effectRef idx="0">
            <a:schemeClr val="accent1"/>
          </a:effectRef>
          <a:fontRef idx="minor">
            <a:schemeClr val="dk1"/>
          </a:fontRef>
        </p:style>
        <p:txBody>
          <a:bodyPr>
            <a:noAutofit/>
          </a:bodyPr>
          <a:lstStyle/>
          <a:p>
            <a:pPr algn="l"/>
            <a:r>
              <a:rPr lang="en-US" sz="2700" b="1" cap="all" dirty="0" smtClean="0">
                <a:latin typeface="Georgia" panose="02040502050405020303" pitchFamily="18" charset="0"/>
              </a:rPr>
              <a:t>local </a:t>
            </a:r>
            <a:r>
              <a:rPr lang="en-US" sz="2700" b="1" cap="all" dirty="0" err="1" smtClean="0">
                <a:latin typeface="Georgia" panose="02040502050405020303" pitchFamily="18" charset="0"/>
              </a:rPr>
              <a:t>anaesthetics</a:t>
            </a:r>
            <a:r>
              <a:rPr lang="en-US" sz="2700" b="1" cap="all" dirty="0" smtClean="0">
                <a:latin typeface="Georgia" panose="02040502050405020303" pitchFamily="18" charset="0"/>
              </a:rPr>
              <a:t>: ADVERSE EFFECTS</a:t>
            </a:r>
            <a:endParaRPr lang="en-US" sz="2700" cap="all" dirty="0">
              <a:latin typeface="Georgia" panose="02040502050405020303" pitchFamily="18" charset="0"/>
            </a:endParaRPr>
          </a:p>
        </p:txBody>
      </p:sp>
      <p:sp>
        <p:nvSpPr>
          <p:cNvPr id="3" name="Content Placeholder 2"/>
          <p:cNvSpPr>
            <a:spLocks noGrp="1"/>
          </p:cNvSpPr>
          <p:nvPr>
            <p:ph idx="1"/>
          </p:nvPr>
        </p:nvSpPr>
        <p:spPr>
          <a:xfrm>
            <a:off x="332509" y="1143000"/>
            <a:ext cx="8478982" cy="5382491"/>
          </a:xfrm>
          <a:ln>
            <a:noFill/>
          </a:ln>
        </p:spPr>
        <p:style>
          <a:lnRef idx="2">
            <a:schemeClr val="accent2"/>
          </a:lnRef>
          <a:fillRef idx="1">
            <a:schemeClr val="lt1"/>
          </a:fillRef>
          <a:effectRef idx="0">
            <a:schemeClr val="accent2"/>
          </a:effectRef>
          <a:fontRef idx="minor">
            <a:schemeClr val="dk1"/>
          </a:fontRef>
        </p:style>
        <p:txBody>
          <a:bodyPr>
            <a:normAutofit/>
          </a:bodyPr>
          <a:lstStyle/>
          <a:p>
            <a:pPr lvl="0">
              <a:spcBef>
                <a:spcPts val="1200"/>
              </a:spcBef>
            </a:pPr>
            <a:r>
              <a:rPr lang="en-US" sz="2300" dirty="0" smtClean="0">
                <a:latin typeface="Georgia" panose="02040502050405020303" pitchFamily="18" charset="0"/>
              </a:rPr>
              <a:t>Allergic reactions (ester-type local </a:t>
            </a:r>
            <a:r>
              <a:rPr lang="en-US" sz="2300" dirty="0" err="1" smtClean="0">
                <a:latin typeface="Georgia" panose="02040502050405020303" pitchFamily="18" charset="0"/>
              </a:rPr>
              <a:t>anaesthetics</a:t>
            </a:r>
            <a:r>
              <a:rPr lang="en-US" sz="2300" dirty="0" smtClean="0">
                <a:latin typeface="Georgia" panose="02040502050405020303" pitchFamily="18" charset="0"/>
              </a:rPr>
              <a:t>)</a:t>
            </a:r>
          </a:p>
          <a:p>
            <a:pPr lvl="0">
              <a:spcBef>
                <a:spcPts val="1200"/>
              </a:spcBef>
            </a:pPr>
            <a:r>
              <a:rPr lang="en-US" sz="2300" dirty="0" smtClean="0">
                <a:latin typeface="Georgia" panose="02040502050405020303" pitchFamily="18" charset="0"/>
              </a:rPr>
              <a:t>Adverse effects on systemic absorption:</a:t>
            </a:r>
          </a:p>
          <a:p>
            <a:pPr lvl="1">
              <a:spcBef>
                <a:spcPts val="1200"/>
              </a:spcBef>
              <a:buFont typeface="Calibri" pitchFamily="34" charset="0"/>
              <a:buChar char="−"/>
            </a:pPr>
            <a:r>
              <a:rPr lang="en-US" sz="2300" dirty="0">
                <a:latin typeface="Georgia" panose="02040502050405020303" pitchFamily="18" charset="0"/>
              </a:rPr>
              <a:t>M</a:t>
            </a:r>
            <a:r>
              <a:rPr lang="en-US" sz="2300" dirty="0" smtClean="0">
                <a:latin typeface="Georgia" panose="02040502050405020303" pitchFamily="18" charset="0"/>
              </a:rPr>
              <a:t>yocardial depression</a:t>
            </a:r>
          </a:p>
          <a:p>
            <a:pPr lvl="1">
              <a:spcBef>
                <a:spcPts val="1200"/>
              </a:spcBef>
              <a:buFont typeface="Calibri" pitchFamily="34" charset="0"/>
              <a:buChar char="−"/>
            </a:pPr>
            <a:r>
              <a:rPr lang="en-US" sz="2300" dirty="0" smtClean="0">
                <a:latin typeface="Georgia" panose="02040502050405020303" pitchFamily="18" charset="0"/>
              </a:rPr>
              <a:t>Vasodilatation (except cocaine)</a:t>
            </a:r>
          </a:p>
          <a:p>
            <a:pPr lvl="1">
              <a:spcBef>
                <a:spcPts val="1200"/>
              </a:spcBef>
              <a:buFont typeface="Calibri" pitchFamily="34" charset="0"/>
              <a:buChar char="−"/>
            </a:pPr>
            <a:r>
              <a:rPr lang="en-US" sz="2300" dirty="0" smtClean="0">
                <a:latin typeface="Georgia" panose="02040502050405020303" pitchFamily="18" charset="0"/>
              </a:rPr>
              <a:t>Hypotension (except cocaine)</a:t>
            </a:r>
          </a:p>
          <a:p>
            <a:pPr lvl="1">
              <a:spcBef>
                <a:spcPts val="1200"/>
              </a:spcBef>
              <a:buFont typeface="Calibri" pitchFamily="34" charset="0"/>
              <a:buChar char="−"/>
            </a:pPr>
            <a:r>
              <a:rPr lang="en-US" sz="2300" dirty="0" smtClean="0">
                <a:latin typeface="Georgia" panose="02040502050405020303" pitchFamily="18" charset="0"/>
              </a:rPr>
              <a:t>CNS excitation (restlessness, tremors, fits) followed by CNS depression</a:t>
            </a:r>
          </a:p>
          <a:p>
            <a:pPr lvl="1">
              <a:spcBef>
                <a:spcPts val="1200"/>
              </a:spcBef>
              <a:buFont typeface="Calibri" pitchFamily="34" charset="0"/>
              <a:buChar char="−"/>
            </a:pPr>
            <a:r>
              <a:rPr lang="en-US" sz="2300" dirty="0">
                <a:latin typeface="Georgia" panose="02040502050405020303" pitchFamily="18" charset="0"/>
              </a:rPr>
              <a:t>D</a:t>
            </a:r>
            <a:r>
              <a:rPr lang="en-US" sz="2300" dirty="0" smtClean="0">
                <a:latin typeface="Georgia" panose="02040502050405020303" pitchFamily="18" charset="0"/>
              </a:rPr>
              <a:t>epress uterine contractility</a:t>
            </a:r>
          </a:p>
          <a:p>
            <a:pPr lvl="1">
              <a:spcBef>
                <a:spcPts val="1200"/>
              </a:spcBef>
              <a:buFont typeface="Calibri" pitchFamily="34" charset="0"/>
              <a:buChar char="−"/>
            </a:pPr>
            <a:r>
              <a:rPr lang="en-US" sz="2300" dirty="0">
                <a:latin typeface="Georgia" panose="02040502050405020303" pitchFamily="18" charset="0"/>
              </a:rPr>
              <a:t>C</a:t>
            </a:r>
            <a:r>
              <a:rPr lang="en-US" sz="2300" dirty="0" smtClean="0">
                <a:latin typeface="Georgia" panose="02040502050405020303" pitchFamily="18" charset="0"/>
              </a:rPr>
              <a:t>an cross the placenta and cause neonatal bradycardia and CNS depression</a:t>
            </a:r>
          </a:p>
        </p:txBody>
      </p:sp>
      <p:sp>
        <p:nvSpPr>
          <p:cNvPr id="4" name="Slide Number Placeholder 3"/>
          <p:cNvSpPr>
            <a:spLocks noGrp="1"/>
          </p:cNvSpPr>
          <p:nvPr>
            <p:ph type="sldNum" sz="quarter" idx="12"/>
          </p:nvPr>
        </p:nvSpPr>
        <p:spPr/>
        <p:txBody>
          <a:bodyPr/>
          <a:lstStyle/>
          <a:p>
            <a:fld id="{A8B5DE04-1E38-463E-8975-F48C132887D4}" type="slidenum">
              <a:rPr lang="en-US" smtClean="0"/>
              <a:pPr/>
              <a:t>15</a:t>
            </a:fld>
            <a:endParaRPr lang="en-US"/>
          </a:p>
        </p:txBody>
      </p:sp>
    </p:spTree>
    <p:extLst>
      <p:ext uri="{BB962C8B-B14F-4D97-AF65-F5344CB8AC3E}">
        <p14:creationId xmlns:p14="http://schemas.microsoft.com/office/powerpoint/2010/main" val="296405128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77091" y="274638"/>
            <a:ext cx="8603673" cy="639762"/>
          </a:xfrm>
          <a:prstGeom prst="roundRect">
            <a:avLst/>
          </a:prstGeom>
          <a:noFill/>
          <a:ln>
            <a:noFill/>
          </a:ln>
        </p:spPr>
        <p:style>
          <a:lnRef idx="2">
            <a:schemeClr val="accent1"/>
          </a:lnRef>
          <a:fillRef idx="1">
            <a:schemeClr val="lt1"/>
          </a:fillRef>
          <a:effectRef idx="0">
            <a:schemeClr val="accent1"/>
          </a:effectRef>
          <a:fontRef idx="minor">
            <a:schemeClr val="dk1"/>
          </a:fontRef>
        </p:style>
        <p:txBody>
          <a:bodyPr>
            <a:noAutofit/>
          </a:bodyPr>
          <a:lstStyle/>
          <a:p>
            <a:pPr algn="l"/>
            <a:r>
              <a:rPr lang="en-US" sz="2700" b="1" cap="all" dirty="0">
                <a:latin typeface="Georgia" panose="02040502050405020303" pitchFamily="18" charset="0"/>
              </a:rPr>
              <a:t>LOCAL ANAESTHESIA </a:t>
            </a:r>
            <a:r>
              <a:rPr lang="en-US" sz="2700" b="1" cap="all" dirty="0" smtClean="0">
                <a:latin typeface="Georgia" panose="02040502050405020303" pitchFamily="18" charset="0"/>
              </a:rPr>
              <a:t>(LA) TECHNIQUES</a:t>
            </a:r>
            <a:endParaRPr lang="en-US" sz="2700" cap="all" dirty="0">
              <a:latin typeface="Georgia" panose="02040502050405020303" pitchFamily="18" charset="0"/>
            </a:endParaRPr>
          </a:p>
        </p:txBody>
      </p:sp>
      <p:sp>
        <p:nvSpPr>
          <p:cNvPr id="3" name="Content Placeholder 2"/>
          <p:cNvSpPr>
            <a:spLocks noGrp="1"/>
          </p:cNvSpPr>
          <p:nvPr>
            <p:ph idx="1"/>
          </p:nvPr>
        </p:nvSpPr>
        <p:spPr>
          <a:xfrm>
            <a:off x="277091" y="1191491"/>
            <a:ext cx="8603673" cy="5434734"/>
          </a:xfrm>
          <a:ln>
            <a:noFill/>
          </a:ln>
        </p:spPr>
        <p:style>
          <a:lnRef idx="2">
            <a:schemeClr val="accent2"/>
          </a:lnRef>
          <a:fillRef idx="1">
            <a:schemeClr val="lt1"/>
          </a:fillRef>
          <a:effectRef idx="0">
            <a:schemeClr val="accent2"/>
          </a:effectRef>
          <a:fontRef idx="minor">
            <a:schemeClr val="dk1"/>
          </a:fontRef>
        </p:style>
        <p:txBody>
          <a:bodyPr>
            <a:normAutofit/>
          </a:bodyPr>
          <a:lstStyle/>
          <a:p>
            <a:pPr marL="0" lvl="0" indent="0">
              <a:spcBef>
                <a:spcPts val="1800"/>
              </a:spcBef>
              <a:buNone/>
            </a:pPr>
            <a:r>
              <a:rPr lang="en-US" sz="2600" b="1" dirty="0" smtClean="0">
                <a:latin typeface="Georgia" panose="02040502050405020303" pitchFamily="18" charset="0"/>
              </a:rPr>
              <a:t>Surface </a:t>
            </a:r>
            <a:r>
              <a:rPr lang="en-US" sz="2600" b="1" dirty="0" err="1" smtClean="0">
                <a:latin typeface="Georgia" panose="02040502050405020303" pitchFamily="18" charset="0"/>
              </a:rPr>
              <a:t>anaesthesia</a:t>
            </a:r>
            <a:r>
              <a:rPr lang="en-US" sz="2600" dirty="0" smtClean="0">
                <a:latin typeface="Georgia" panose="02040502050405020303" pitchFamily="18" charset="0"/>
              </a:rPr>
              <a:t>: LA is applied to the skin or mucous membranes (e.g. </a:t>
            </a:r>
            <a:r>
              <a:rPr lang="en-US" sz="2600" dirty="0" err="1" smtClean="0">
                <a:latin typeface="Georgia" panose="02040502050405020303" pitchFamily="18" charset="0"/>
              </a:rPr>
              <a:t>lignocaine</a:t>
            </a:r>
            <a:r>
              <a:rPr lang="en-US" sz="2600" dirty="0" smtClean="0">
                <a:latin typeface="Georgia" panose="02040502050405020303" pitchFamily="18" charset="0"/>
              </a:rPr>
              <a:t>, cocaine and </a:t>
            </a:r>
            <a:r>
              <a:rPr lang="en-US" sz="2600" dirty="0" err="1" smtClean="0">
                <a:latin typeface="Georgia" panose="02040502050405020303" pitchFamily="18" charset="0"/>
              </a:rPr>
              <a:t>tetracaine</a:t>
            </a:r>
            <a:r>
              <a:rPr lang="en-US" sz="2600" dirty="0" smtClean="0">
                <a:latin typeface="Georgia" panose="02040502050405020303" pitchFamily="18" charset="0"/>
              </a:rPr>
              <a:t>). Used to relieve pain and itching from various causes</a:t>
            </a:r>
          </a:p>
          <a:p>
            <a:pPr marL="0" lvl="0" indent="0">
              <a:spcBef>
                <a:spcPts val="1800"/>
              </a:spcBef>
              <a:buNone/>
            </a:pPr>
            <a:r>
              <a:rPr lang="en-US" sz="2600" b="1" dirty="0" smtClean="0">
                <a:latin typeface="Georgia" panose="02040502050405020303" pitchFamily="18" charset="0"/>
              </a:rPr>
              <a:t>Infiltration</a:t>
            </a:r>
            <a:r>
              <a:rPr lang="en-US" sz="2600" dirty="0" smtClean="0">
                <a:latin typeface="Georgia" panose="02040502050405020303" pitchFamily="18" charset="0"/>
              </a:rPr>
              <a:t>: LA is injected directly into the immediate area of surgery (e.g. procaine, </a:t>
            </a:r>
            <a:r>
              <a:rPr lang="en-US" sz="2600" dirty="0" err="1" smtClean="0">
                <a:latin typeface="Georgia" panose="02040502050405020303" pitchFamily="18" charset="0"/>
              </a:rPr>
              <a:t>lignocaine</a:t>
            </a:r>
            <a:r>
              <a:rPr lang="en-US" sz="2600" dirty="0" smtClean="0">
                <a:latin typeface="Georgia" panose="02040502050405020303" pitchFamily="18" charset="0"/>
              </a:rPr>
              <a:t> and </a:t>
            </a:r>
            <a:r>
              <a:rPr lang="en-US" sz="2600" dirty="0" err="1" smtClean="0">
                <a:latin typeface="Georgia" panose="02040502050405020303" pitchFamily="18" charset="0"/>
              </a:rPr>
              <a:t>bupivacaine</a:t>
            </a:r>
            <a:r>
              <a:rPr lang="en-US" sz="2600" dirty="0" smtClean="0">
                <a:latin typeface="Georgia" panose="02040502050405020303" pitchFamily="18" charset="0"/>
              </a:rPr>
              <a:t>)</a:t>
            </a:r>
          </a:p>
          <a:p>
            <a:pPr marL="0" lvl="0" indent="0">
              <a:spcBef>
                <a:spcPts val="1800"/>
              </a:spcBef>
              <a:buNone/>
            </a:pPr>
            <a:r>
              <a:rPr lang="en-US" sz="2600" b="1" dirty="0" smtClean="0">
                <a:latin typeface="Georgia" panose="02040502050405020303" pitchFamily="18" charset="0"/>
              </a:rPr>
              <a:t>Nerve block </a:t>
            </a:r>
            <a:r>
              <a:rPr lang="en-US" sz="2600" b="1" dirty="0" err="1" smtClean="0">
                <a:latin typeface="Georgia" panose="02040502050405020303" pitchFamily="18" charset="0"/>
              </a:rPr>
              <a:t>anaesthesia</a:t>
            </a:r>
            <a:r>
              <a:rPr lang="en-US" sz="2600" dirty="0" smtClean="0">
                <a:latin typeface="Georgia" panose="02040502050405020303" pitchFamily="18" charset="0"/>
              </a:rPr>
              <a:t>: LA injection is made into or near the nerves that supply the surgical field (e.g. lignocaine, procaine, </a:t>
            </a:r>
            <a:r>
              <a:rPr lang="en-US" sz="2600" dirty="0" err="1" smtClean="0">
                <a:latin typeface="Georgia" panose="02040502050405020303" pitchFamily="18" charset="0"/>
              </a:rPr>
              <a:t>prilocaine</a:t>
            </a:r>
            <a:r>
              <a:rPr lang="en-US" sz="2600" dirty="0" smtClean="0">
                <a:latin typeface="Georgia" panose="02040502050405020303" pitchFamily="18" charset="0"/>
              </a:rPr>
              <a:t> and </a:t>
            </a:r>
            <a:r>
              <a:rPr lang="en-US" sz="2600" dirty="0" err="1" smtClean="0">
                <a:latin typeface="Georgia" panose="02040502050405020303" pitchFamily="18" charset="0"/>
              </a:rPr>
              <a:t>mepivacaine</a:t>
            </a:r>
            <a:r>
              <a:rPr lang="en-US" sz="2600" dirty="0" smtClean="0">
                <a:latin typeface="Georgia" panose="02040502050405020303" pitchFamily="18" charset="0"/>
              </a:rPr>
              <a:t>)</a:t>
            </a:r>
          </a:p>
        </p:txBody>
      </p:sp>
      <p:sp>
        <p:nvSpPr>
          <p:cNvPr id="4" name="Slide Number Placeholder 3"/>
          <p:cNvSpPr>
            <a:spLocks noGrp="1"/>
          </p:cNvSpPr>
          <p:nvPr>
            <p:ph type="sldNum" sz="quarter" idx="12"/>
          </p:nvPr>
        </p:nvSpPr>
        <p:spPr/>
        <p:txBody>
          <a:bodyPr/>
          <a:lstStyle/>
          <a:p>
            <a:fld id="{A8B5DE04-1E38-463E-8975-F48C132887D4}" type="slidenum">
              <a:rPr lang="en-US" smtClean="0"/>
              <a:pPr/>
              <a:t>16</a:t>
            </a:fld>
            <a:endParaRPr lang="en-US"/>
          </a:p>
        </p:txBody>
      </p:sp>
    </p:spTree>
    <p:extLst>
      <p:ext uri="{BB962C8B-B14F-4D97-AF65-F5344CB8AC3E}">
        <p14:creationId xmlns:p14="http://schemas.microsoft.com/office/powerpoint/2010/main" val="2410855700"/>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77091" y="274638"/>
            <a:ext cx="8603673" cy="639762"/>
          </a:xfrm>
          <a:prstGeom prst="roundRect">
            <a:avLst/>
          </a:prstGeom>
          <a:noFill/>
          <a:ln>
            <a:noFill/>
          </a:ln>
        </p:spPr>
        <p:style>
          <a:lnRef idx="2">
            <a:schemeClr val="accent1"/>
          </a:lnRef>
          <a:fillRef idx="1">
            <a:schemeClr val="lt1"/>
          </a:fillRef>
          <a:effectRef idx="0">
            <a:schemeClr val="accent1"/>
          </a:effectRef>
          <a:fontRef idx="minor">
            <a:schemeClr val="dk1"/>
          </a:fontRef>
        </p:style>
        <p:txBody>
          <a:bodyPr>
            <a:noAutofit/>
          </a:bodyPr>
          <a:lstStyle/>
          <a:p>
            <a:pPr algn="l"/>
            <a:r>
              <a:rPr lang="en-US" sz="2700" b="1" cap="all" dirty="0" smtClean="0">
                <a:latin typeface="Georgia" panose="02040502050405020303" pitchFamily="18" charset="0"/>
              </a:rPr>
              <a:t>LA TECHNIQUES …. CONT’D</a:t>
            </a:r>
            <a:endParaRPr lang="en-US" sz="2700" cap="all" dirty="0">
              <a:latin typeface="Georgia" panose="02040502050405020303" pitchFamily="18" charset="0"/>
            </a:endParaRPr>
          </a:p>
        </p:txBody>
      </p:sp>
      <p:sp>
        <p:nvSpPr>
          <p:cNvPr id="3" name="Content Placeholder 2"/>
          <p:cNvSpPr>
            <a:spLocks noGrp="1"/>
          </p:cNvSpPr>
          <p:nvPr>
            <p:ph idx="1"/>
          </p:nvPr>
        </p:nvSpPr>
        <p:spPr>
          <a:xfrm>
            <a:off x="277091" y="1191491"/>
            <a:ext cx="8603673" cy="5434734"/>
          </a:xfrm>
          <a:ln>
            <a:noFill/>
          </a:ln>
        </p:spPr>
        <p:style>
          <a:lnRef idx="2">
            <a:schemeClr val="accent2"/>
          </a:lnRef>
          <a:fillRef idx="1">
            <a:schemeClr val="lt1"/>
          </a:fillRef>
          <a:effectRef idx="0">
            <a:schemeClr val="accent2"/>
          </a:effectRef>
          <a:fontRef idx="minor">
            <a:schemeClr val="dk1"/>
          </a:fontRef>
        </p:style>
        <p:txBody>
          <a:bodyPr>
            <a:normAutofit/>
          </a:bodyPr>
          <a:lstStyle/>
          <a:p>
            <a:pPr marL="0" lvl="0" indent="0">
              <a:spcBef>
                <a:spcPts val="1800"/>
              </a:spcBef>
              <a:buNone/>
            </a:pPr>
            <a:r>
              <a:rPr lang="en-US" sz="2600" b="1" dirty="0">
                <a:latin typeface="Georgia" panose="02040502050405020303" pitchFamily="18" charset="0"/>
              </a:rPr>
              <a:t>Intravenous regional </a:t>
            </a:r>
            <a:r>
              <a:rPr lang="en-US" sz="2600" b="1" dirty="0" err="1">
                <a:latin typeface="Georgia" panose="02040502050405020303" pitchFamily="18" charset="0"/>
              </a:rPr>
              <a:t>anaesthesia</a:t>
            </a:r>
            <a:r>
              <a:rPr lang="en-US" sz="2600" dirty="0">
                <a:latin typeface="Georgia" panose="02040502050405020303" pitchFamily="18" charset="0"/>
              </a:rPr>
              <a:t>: LA is injected into a distal vein of an arm or leg to anaesthetize the limb (e.g. </a:t>
            </a:r>
            <a:r>
              <a:rPr lang="en-US" sz="2600" dirty="0" err="1">
                <a:latin typeface="Georgia" panose="02040502050405020303" pitchFamily="18" charset="0"/>
              </a:rPr>
              <a:t>prilocaine</a:t>
            </a:r>
            <a:r>
              <a:rPr lang="en-US" sz="2600" dirty="0">
                <a:latin typeface="Georgia" panose="02040502050405020303" pitchFamily="18" charset="0"/>
              </a:rPr>
              <a:t> and lignocaine)</a:t>
            </a:r>
          </a:p>
          <a:p>
            <a:pPr marL="0" lvl="0" indent="0">
              <a:spcBef>
                <a:spcPts val="1800"/>
              </a:spcBef>
              <a:buNone/>
            </a:pPr>
            <a:r>
              <a:rPr lang="en-US" sz="2600" b="1" dirty="0">
                <a:latin typeface="Georgia" panose="02040502050405020303" pitchFamily="18" charset="0"/>
              </a:rPr>
              <a:t>Epidural </a:t>
            </a:r>
            <a:r>
              <a:rPr lang="en-US" sz="2600" b="1" dirty="0" err="1">
                <a:latin typeface="Georgia" panose="02040502050405020303" pitchFamily="18" charset="0"/>
              </a:rPr>
              <a:t>anaesthesia</a:t>
            </a:r>
            <a:r>
              <a:rPr lang="en-US" sz="2600" dirty="0">
                <a:latin typeface="Georgia" panose="02040502050405020303" pitchFamily="18" charset="0"/>
              </a:rPr>
              <a:t>: LA is injected into the epidural space and it diffuses into the subarachnoid space producing </a:t>
            </a:r>
            <a:r>
              <a:rPr lang="en-US" sz="2600" dirty="0" err="1">
                <a:latin typeface="Georgia" panose="02040502050405020303" pitchFamily="18" charset="0"/>
              </a:rPr>
              <a:t>anaesthesia</a:t>
            </a:r>
            <a:r>
              <a:rPr lang="en-US" sz="2600" dirty="0">
                <a:latin typeface="Georgia" panose="02040502050405020303" pitchFamily="18" charset="0"/>
              </a:rPr>
              <a:t> of nerve roots and spinal cord (e.g. lignocaine and bupivacaine)</a:t>
            </a:r>
          </a:p>
          <a:p>
            <a:pPr marL="0" lvl="0" indent="0">
              <a:spcBef>
                <a:spcPts val="1800"/>
              </a:spcBef>
              <a:buNone/>
            </a:pPr>
            <a:r>
              <a:rPr lang="en-US" sz="2600" b="1" dirty="0">
                <a:latin typeface="Georgia" panose="02040502050405020303" pitchFamily="18" charset="0"/>
              </a:rPr>
              <a:t>Spinal </a:t>
            </a:r>
            <a:r>
              <a:rPr lang="en-US" sz="2600" b="1" dirty="0" err="1">
                <a:latin typeface="Georgia" panose="02040502050405020303" pitchFamily="18" charset="0"/>
              </a:rPr>
              <a:t>anaesthesia</a:t>
            </a:r>
            <a:r>
              <a:rPr lang="en-US" sz="2600" dirty="0">
                <a:latin typeface="Georgia" panose="02040502050405020303" pitchFamily="18" charset="0"/>
              </a:rPr>
              <a:t>: LA is injected into the subarachnoid space to produce </a:t>
            </a:r>
            <a:r>
              <a:rPr lang="en-US" sz="2600" dirty="0" err="1">
                <a:latin typeface="Georgia" panose="02040502050405020303" pitchFamily="18" charset="0"/>
              </a:rPr>
              <a:t>anaesthesia</a:t>
            </a:r>
            <a:r>
              <a:rPr lang="en-US" sz="2600" dirty="0">
                <a:latin typeface="Georgia" panose="02040502050405020303" pitchFamily="18" charset="0"/>
              </a:rPr>
              <a:t> of the nerve roots and spinal cord (e.g. bupivacaine, lignocaine and </a:t>
            </a:r>
            <a:r>
              <a:rPr lang="en-US" sz="2600" dirty="0" err="1">
                <a:latin typeface="Georgia" panose="02040502050405020303" pitchFamily="18" charset="0"/>
              </a:rPr>
              <a:t>tetracaine</a:t>
            </a:r>
            <a:r>
              <a:rPr lang="en-US" sz="2600" dirty="0">
                <a:latin typeface="Georgia" panose="02040502050405020303" pitchFamily="18" charset="0"/>
              </a:rPr>
              <a:t>)</a:t>
            </a:r>
          </a:p>
        </p:txBody>
      </p:sp>
      <p:sp>
        <p:nvSpPr>
          <p:cNvPr id="4" name="Slide Number Placeholder 3"/>
          <p:cNvSpPr>
            <a:spLocks noGrp="1"/>
          </p:cNvSpPr>
          <p:nvPr>
            <p:ph type="sldNum" sz="quarter" idx="12"/>
          </p:nvPr>
        </p:nvSpPr>
        <p:spPr/>
        <p:txBody>
          <a:bodyPr/>
          <a:lstStyle/>
          <a:p>
            <a:fld id="{A8B5DE04-1E38-463E-8975-F48C132887D4}" type="slidenum">
              <a:rPr lang="en-US" smtClean="0"/>
              <a:pPr/>
              <a:t>17</a:t>
            </a:fld>
            <a:endParaRPr lang="en-US"/>
          </a:p>
        </p:txBody>
      </p:sp>
    </p:spTree>
    <p:extLst>
      <p:ext uri="{BB962C8B-B14F-4D97-AF65-F5344CB8AC3E}">
        <p14:creationId xmlns:p14="http://schemas.microsoft.com/office/powerpoint/2010/main" val="104176473"/>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77091" y="274638"/>
            <a:ext cx="8631381" cy="715962"/>
          </a:xfrm>
          <a:prstGeom prst="roundRect">
            <a:avLst/>
          </a:prstGeom>
          <a:noFill/>
          <a:ln>
            <a:noFill/>
          </a:ln>
        </p:spPr>
        <p:style>
          <a:lnRef idx="2">
            <a:schemeClr val="accent1"/>
          </a:lnRef>
          <a:fillRef idx="1">
            <a:schemeClr val="lt1"/>
          </a:fillRef>
          <a:effectRef idx="0">
            <a:schemeClr val="accent1"/>
          </a:effectRef>
          <a:fontRef idx="minor">
            <a:schemeClr val="dk1"/>
          </a:fontRef>
        </p:style>
        <p:txBody>
          <a:bodyPr>
            <a:normAutofit/>
          </a:bodyPr>
          <a:lstStyle/>
          <a:p>
            <a:pPr algn="l"/>
            <a:r>
              <a:rPr lang="en-US" sz="2800" b="1" cap="all" dirty="0" smtClean="0">
                <a:latin typeface="Georgia" panose="02040502050405020303" pitchFamily="18" charset="0"/>
              </a:rPr>
              <a:t>Choice of local </a:t>
            </a:r>
            <a:r>
              <a:rPr lang="en-US" sz="2800" b="1" cap="all" dirty="0" err="1" smtClean="0">
                <a:latin typeface="Georgia" panose="02040502050405020303" pitchFamily="18" charset="0"/>
              </a:rPr>
              <a:t>anaesthetic</a:t>
            </a:r>
            <a:endParaRPr lang="en-US" sz="2800" cap="all" dirty="0">
              <a:latin typeface="Georgia" panose="02040502050405020303" pitchFamily="18" charset="0"/>
            </a:endParaRPr>
          </a:p>
        </p:txBody>
      </p:sp>
      <p:sp>
        <p:nvSpPr>
          <p:cNvPr id="3" name="Content Placeholder 2"/>
          <p:cNvSpPr>
            <a:spLocks noGrp="1"/>
          </p:cNvSpPr>
          <p:nvPr>
            <p:ph idx="1"/>
          </p:nvPr>
        </p:nvSpPr>
        <p:spPr>
          <a:xfrm>
            <a:off x="277091" y="1246909"/>
            <a:ext cx="8631381" cy="5379315"/>
          </a:xfrm>
          <a:ln>
            <a:noFill/>
          </a:ln>
        </p:spPr>
        <p:style>
          <a:lnRef idx="2">
            <a:schemeClr val="accent2"/>
          </a:lnRef>
          <a:fillRef idx="1">
            <a:schemeClr val="lt1"/>
          </a:fillRef>
          <a:effectRef idx="0">
            <a:schemeClr val="accent2"/>
          </a:effectRef>
          <a:fontRef idx="minor">
            <a:schemeClr val="dk1"/>
          </a:fontRef>
        </p:style>
        <p:txBody>
          <a:bodyPr>
            <a:normAutofit fontScale="62500" lnSpcReduction="20000"/>
          </a:bodyPr>
          <a:lstStyle/>
          <a:p>
            <a:pPr>
              <a:lnSpc>
                <a:spcPct val="120000"/>
              </a:lnSpc>
              <a:spcBef>
                <a:spcPts val="1200"/>
              </a:spcBef>
              <a:buNone/>
            </a:pPr>
            <a:r>
              <a:rPr lang="en-US" sz="3800" dirty="0" smtClean="0">
                <a:latin typeface="Georgia" panose="02040502050405020303" pitchFamily="18" charset="0"/>
              </a:rPr>
              <a:t>Choice is based on duration of action:</a:t>
            </a:r>
          </a:p>
          <a:p>
            <a:pPr lvl="0">
              <a:lnSpc>
                <a:spcPct val="120000"/>
              </a:lnSpc>
              <a:spcBef>
                <a:spcPts val="1200"/>
              </a:spcBef>
            </a:pPr>
            <a:r>
              <a:rPr lang="en-US" sz="3800" dirty="0" smtClean="0">
                <a:latin typeface="Georgia" panose="02040502050405020303" pitchFamily="18" charset="0"/>
              </a:rPr>
              <a:t>Short acting: procaine, </a:t>
            </a:r>
            <a:r>
              <a:rPr lang="en-US" sz="3800" dirty="0" err="1" smtClean="0">
                <a:latin typeface="Georgia" panose="02040502050405020303" pitchFamily="18" charset="0"/>
              </a:rPr>
              <a:t>chloroprocaine</a:t>
            </a:r>
            <a:r>
              <a:rPr lang="en-US" sz="3800" dirty="0" smtClean="0">
                <a:latin typeface="Georgia" panose="02040502050405020303" pitchFamily="18" charset="0"/>
              </a:rPr>
              <a:t> (less than 2 hours)</a:t>
            </a:r>
          </a:p>
          <a:p>
            <a:pPr lvl="0">
              <a:lnSpc>
                <a:spcPct val="120000"/>
              </a:lnSpc>
              <a:spcBef>
                <a:spcPts val="1200"/>
              </a:spcBef>
            </a:pPr>
            <a:r>
              <a:rPr lang="en-US" sz="3800" dirty="0" smtClean="0">
                <a:latin typeface="Georgia" panose="02040502050405020303" pitchFamily="18" charset="0"/>
              </a:rPr>
              <a:t>Intermediate acting: </a:t>
            </a:r>
            <a:r>
              <a:rPr lang="en-US" sz="3800" dirty="0" err="1" smtClean="0">
                <a:latin typeface="Georgia" panose="02040502050405020303" pitchFamily="18" charset="0"/>
              </a:rPr>
              <a:t>lignocaine</a:t>
            </a:r>
            <a:r>
              <a:rPr lang="en-US" sz="3800" dirty="0" smtClean="0">
                <a:latin typeface="Georgia" panose="02040502050405020303" pitchFamily="18" charset="0"/>
              </a:rPr>
              <a:t>, </a:t>
            </a:r>
            <a:r>
              <a:rPr lang="en-US" sz="3800" dirty="0" err="1" smtClean="0">
                <a:latin typeface="Georgia" panose="02040502050405020303" pitchFamily="18" charset="0"/>
              </a:rPr>
              <a:t>mepivacaine</a:t>
            </a:r>
            <a:r>
              <a:rPr lang="en-US" sz="3800" dirty="0" smtClean="0">
                <a:latin typeface="Georgia" panose="02040502050405020303" pitchFamily="18" charset="0"/>
              </a:rPr>
              <a:t>, </a:t>
            </a:r>
            <a:r>
              <a:rPr lang="en-US" sz="3800" dirty="0" err="1" smtClean="0">
                <a:latin typeface="Georgia" panose="02040502050405020303" pitchFamily="18" charset="0"/>
              </a:rPr>
              <a:t>prilocaine</a:t>
            </a:r>
            <a:r>
              <a:rPr lang="en-US" sz="3800" dirty="0" smtClean="0">
                <a:latin typeface="Georgia" panose="02040502050405020303" pitchFamily="18" charset="0"/>
              </a:rPr>
              <a:t> (2-4 hours)</a:t>
            </a:r>
          </a:p>
          <a:p>
            <a:pPr lvl="0">
              <a:lnSpc>
                <a:spcPct val="120000"/>
              </a:lnSpc>
              <a:spcBef>
                <a:spcPts val="1200"/>
              </a:spcBef>
            </a:pPr>
            <a:r>
              <a:rPr lang="en-US" sz="3800" dirty="0" smtClean="0">
                <a:latin typeface="Georgia" panose="02040502050405020303" pitchFamily="18" charset="0"/>
              </a:rPr>
              <a:t>Long acting: </a:t>
            </a:r>
            <a:r>
              <a:rPr lang="en-US" sz="3800" dirty="0" err="1" smtClean="0">
                <a:latin typeface="Georgia" panose="02040502050405020303" pitchFamily="18" charset="0"/>
              </a:rPr>
              <a:t>tetracaine</a:t>
            </a:r>
            <a:r>
              <a:rPr lang="en-US" sz="3800" dirty="0" smtClean="0">
                <a:latin typeface="Georgia" panose="02040502050405020303" pitchFamily="18" charset="0"/>
              </a:rPr>
              <a:t>, bupivacaine, </a:t>
            </a:r>
            <a:r>
              <a:rPr lang="en-US" sz="3800" dirty="0" err="1" smtClean="0">
                <a:latin typeface="Georgia" panose="02040502050405020303" pitchFamily="18" charset="0"/>
              </a:rPr>
              <a:t>etidocaine</a:t>
            </a:r>
            <a:r>
              <a:rPr lang="en-US" sz="3800" dirty="0" smtClean="0">
                <a:latin typeface="Georgia" panose="02040502050405020303" pitchFamily="18" charset="0"/>
              </a:rPr>
              <a:t> (more than 4 hours)</a:t>
            </a:r>
            <a:endParaRPr lang="en-US" sz="3800" b="1" dirty="0" smtClean="0">
              <a:latin typeface="Georgia" panose="02040502050405020303" pitchFamily="18" charset="0"/>
            </a:endParaRPr>
          </a:p>
          <a:p>
            <a:pPr>
              <a:lnSpc>
                <a:spcPct val="120000"/>
              </a:lnSpc>
              <a:spcBef>
                <a:spcPts val="1200"/>
              </a:spcBef>
              <a:buNone/>
            </a:pPr>
            <a:r>
              <a:rPr lang="en-US" sz="3800" b="1" dirty="0" err="1" smtClean="0">
                <a:latin typeface="Georgia" panose="02040502050405020303" pitchFamily="18" charset="0"/>
              </a:rPr>
              <a:t>Lignocaine</a:t>
            </a:r>
            <a:r>
              <a:rPr lang="en-US" sz="3800" dirty="0" smtClean="0">
                <a:latin typeface="Georgia" panose="02040502050405020303" pitchFamily="18" charset="0"/>
              </a:rPr>
              <a:t> </a:t>
            </a:r>
          </a:p>
          <a:p>
            <a:pPr>
              <a:lnSpc>
                <a:spcPct val="120000"/>
              </a:lnSpc>
              <a:spcBef>
                <a:spcPts val="1200"/>
              </a:spcBef>
            </a:pPr>
            <a:r>
              <a:rPr lang="en-US" sz="3800" dirty="0" smtClean="0">
                <a:latin typeface="Georgia" panose="02040502050405020303" pitchFamily="18" charset="0"/>
              </a:rPr>
              <a:t>Is the most widely used LA and is suitable for all types of LA</a:t>
            </a:r>
          </a:p>
          <a:p>
            <a:pPr>
              <a:lnSpc>
                <a:spcPct val="120000"/>
              </a:lnSpc>
              <a:spcBef>
                <a:spcPts val="1200"/>
              </a:spcBef>
            </a:pPr>
            <a:r>
              <a:rPr lang="en-US" sz="3800" dirty="0" smtClean="0">
                <a:latin typeface="Georgia" panose="02040502050405020303" pitchFamily="18" charset="0"/>
              </a:rPr>
              <a:t>It has an onset of action of 5-10 minutes and a duration of action of 2-3 hours</a:t>
            </a:r>
          </a:p>
        </p:txBody>
      </p:sp>
      <p:sp>
        <p:nvSpPr>
          <p:cNvPr id="4" name="Slide Number Placeholder 3"/>
          <p:cNvSpPr>
            <a:spLocks noGrp="1"/>
          </p:cNvSpPr>
          <p:nvPr>
            <p:ph type="sldNum" sz="quarter" idx="12"/>
          </p:nvPr>
        </p:nvSpPr>
        <p:spPr/>
        <p:txBody>
          <a:bodyPr/>
          <a:lstStyle/>
          <a:p>
            <a:fld id="{A8B5DE04-1E38-463E-8975-F48C132887D4}" type="slidenum">
              <a:rPr lang="en-US" smtClean="0"/>
              <a:pPr/>
              <a:t>18</a:t>
            </a:fld>
            <a:endParaRPr lang="en-US"/>
          </a:p>
        </p:txBody>
      </p:sp>
    </p:spTree>
    <p:extLst>
      <p:ext uri="{BB962C8B-B14F-4D97-AF65-F5344CB8AC3E}">
        <p14:creationId xmlns:p14="http://schemas.microsoft.com/office/powerpoint/2010/main" val="3628573414"/>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ctrTitle"/>
          </p:nvPr>
        </p:nvSpPr>
        <p:spPr/>
        <p:txBody>
          <a:bodyPr>
            <a:noAutofit/>
          </a:bodyPr>
          <a:lstStyle/>
          <a:p>
            <a:r>
              <a:rPr lang="en-US" sz="9600" b="1" i="1" dirty="0" smtClean="0">
                <a:latin typeface="Georgia" panose="02040502050405020303" pitchFamily="18" charset="0"/>
              </a:rPr>
              <a:t>END</a:t>
            </a:r>
            <a:endParaRPr lang="en-US" sz="9600" b="1" i="1" dirty="0">
              <a:latin typeface="Georgia" panose="02040502050405020303" pitchFamily="18" charset="0"/>
            </a:endParaRPr>
          </a:p>
        </p:txBody>
      </p:sp>
      <p:sp>
        <p:nvSpPr>
          <p:cNvPr id="6" name="Subtitle 5"/>
          <p:cNvSpPr>
            <a:spLocks noGrp="1"/>
          </p:cNvSpPr>
          <p:nvPr>
            <p:ph type="subTitle" idx="1"/>
          </p:nvPr>
        </p:nvSpPr>
        <p:spPr>
          <a:xfrm>
            <a:off x="1371600" y="3886200"/>
            <a:ext cx="6400800" cy="1968690"/>
          </a:xfrm>
        </p:spPr>
        <p:txBody>
          <a:bodyPr/>
          <a:lstStyle/>
          <a:p>
            <a:endParaRPr lang="en-US" dirty="0" smtClean="0">
              <a:latin typeface="Georgia" panose="02040502050405020303" pitchFamily="18" charset="0"/>
            </a:endParaRPr>
          </a:p>
          <a:p>
            <a:r>
              <a:rPr lang="en-US" b="1" dirty="0" smtClean="0">
                <a:solidFill>
                  <a:schemeClr val="tx1"/>
                </a:solidFill>
                <a:latin typeface="Georgia" panose="02040502050405020303" pitchFamily="18" charset="0"/>
              </a:rPr>
              <a:t>Thanks for listening</a:t>
            </a:r>
            <a:endParaRPr lang="en-US" b="1" dirty="0">
              <a:solidFill>
                <a:schemeClr val="tx1"/>
              </a:solidFill>
              <a:latin typeface="Georgia" panose="02040502050405020303" pitchFamily="18" charset="0"/>
            </a:endParaRPr>
          </a:p>
        </p:txBody>
      </p:sp>
    </p:spTree>
    <p:extLst>
      <p:ext uri="{BB962C8B-B14F-4D97-AF65-F5344CB8AC3E}">
        <p14:creationId xmlns:p14="http://schemas.microsoft.com/office/powerpoint/2010/main" val="72776062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94"/>
        <p:cNvGrpSpPr/>
        <p:nvPr/>
      </p:nvGrpSpPr>
      <p:grpSpPr>
        <a:xfrm>
          <a:off x="0" y="0"/>
          <a:ext cx="0" cy="0"/>
          <a:chOff x="0" y="0"/>
          <a:chExt cx="0" cy="0"/>
        </a:xfrm>
      </p:grpSpPr>
      <p:sp>
        <p:nvSpPr>
          <p:cNvPr id="195" name="Google Shape;195;p28"/>
          <p:cNvSpPr txBox="1">
            <a:spLocks noGrp="1"/>
          </p:cNvSpPr>
          <p:nvPr>
            <p:ph type="title"/>
          </p:nvPr>
        </p:nvSpPr>
        <p:spPr>
          <a:xfrm>
            <a:off x="300251" y="1187355"/>
            <a:ext cx="8584442" cy="4135273"/>
          </a:xfrm>
          <a:prstGeom prst="rect">
            <a:avLst/>
          </a:prstGeom>
          <a:noFill/>
          <a:ln>
            <a:noFill/>
          </a:ln>
        </p:spPr>
        <p:txBody>
          <a:bodyPr spcFirstLastPara="1" wrap="square" lIns="91425" tIns="45700" rIns="91425" bIns="45700" anchor="ctr" anchorCtr="0">
            <a:noAutofit/>
          </a:bodyPr>
          <a:lstStyle/>
          <a:p>
            <a:pPr algn="l">
              <a:buClrTx/>
            </a:pPr>
            <a:r>
              <a:rPr lang="en-US" b="1" dirty="0">
                <a:solidFill>
                  <a:srgbClr val="53181A"/>
                </a:solidFill>
                <a:effectLst>
                  <a:outerShdw blurRad="38100" dist="38100" dir="2700000" algn="tl">
                    <a:srgbClr val="000000">
                      <a:alpha val="43137"/>
                    </a:srgbClr>
                  </a:outerShdw>
                </a:effectLst>
                <a:latin typeface="Georgia" panose="02040502050405020303" pitchFamily="18" charset="0"/>
                <a:cs typeface="Georgia" panose="02040502050405020303" charset="0"/>
              </a:rPr>
              <a:t/>
            </a:r>
            <a:br>
              <a:rPr lang="en-US" b="1" dirty="0">
                <a:solidFill>
                  <a:srgbClr val="53181A"/>
                </a:solidFill>
                <a:effectLst>
                  <a:outerShdw blurRad="38100" dist="38100" dir="2700000" algn="tl">
                    <a:srgbClr val="000000">
                      <a:alpha val="43137"/>
                    </a:srgbClr>
                  </a:outerShdw>
                </a:effectLst>
                <a:latin typeface="Georgia" panose="02040502050405020303" pitchFamily="18" charset="0"/>
                <a:cs typeface="Georgia" panose="02040502050405020303" charset="0"/>
              </a:rPr>
            </a:br>
            <a:r>
              <a:rPr lang="en-US" sz="3600" b="1" dirty="0" smtClean="0">
                <a:solidFill>
                  <a:schemeClr val="tx1"/>
                </a:solidFill>
                <a:latin typeface="Georgia" panose="02040502050405020303" pitchFamily="18" charset="0"/>
                <a:cs typeface="Georgia" panose="02040502050405020303" charset="0"/>
              </a:rPr>
              <a:t>ANAESTHETIC AGENTS</a:t>
            </a:r>
            <a:r>
              <a:rPr lang="en-US" sz="3600" b="1" dirty="0">
                <a:solidFill>
                  <a:prstClr val="black"/>
                </a:solidFill>
                <a:latin typeface="Georgia" panose="02040502050405020303" pitchFamily="18" charset="0"/>
              </a:rPr>
              <a:t/>
            </a:r>
            <a:br>
              <a:rPr lang="en-US" sz="3600" b="1" dirty="0">
                <a:solidFill>
                  <a:prstClr val="black"/>
                </a:solidFill>
                <a:latin typeface="Georgia" panose="02040502050405020303" pitchFamily="18" charset="0"/>
              </a:rPr>
            </a:br>
            <a:r>
              <a:rPr lang="en-US" sz="3600" b="1" dirty="0" smtClean="0">
                <a:solidFill>
                  <a:prstClr val="black"/>
                </a:solidFill>
                <a:latin typeface="Georgia" panose="02040502050405020303" pitchFamily="18" charset="0"/>
              </a:rPr>
              <a:t>		</a:t>
            </a:r>
            <a:endParaRPr lang="en-US" sz="3600" b="1" i="0" u="none" strike="noStrike" cap="none" dirty="0">
              <a:solidFill>
                <a:schemeClr val="tx1"/>
              </a:solidFill>
              <a:latin typeface="Georgia" panose="02040502050405020303" pitchFamily="18" charset="0"/>
              <a:cs typeface="Georgia" panose="02040502050405020303" charset="0"/>
              <a:sym typeface="Calibri" panose="020F0502020204030204"/>
            </a:endParaRPr>
          </a:p>
        </p:txBody>
      </p:sp>
      <p:sp>
        <p:nvSpPr>
          <p:cNvPr id="221" name="Google Shape;221;p32"/>
          <p:cNvSpPr txBox="1"/>
          <p:nvPr/>
        </p:nvSpPr>
        <p:spPr>
          <a:xfrm>
            <a:off x="4817660" y="5488940"/>
            <a:ext cx="3923115" cy="109220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7030A0"/>
              </a:buClr>
              <a:buFont typeface="Arial" panose="020B0604020202020204"/>
              <a:buNone/>
            </a:pPr>
            <a:endParaRPr lang="en-IN" sz="1600" b="1" dirty="0" smtClean="0">
              <a:solidFill>
                <a:srgbClr val="7030A0"/>
              </a:solidFill>
              <a:latin typeface="Georgia" panose="02040502050405020303" charset="0"/>
              <a:cs typeface="Georgia" panose="02040502050405020303" charset="0"/>
            </a:endParaRPr>
          </a:p>
          <a:p>
            <a:pPr marL="0" marR="0" lvl="0" indent="0" algn="l" rtl="0">
              <a:lnSpc>
                <a:spcPct val="100000"/>
              </a:lnSpc>
              <a:spcBef>
                <a:spcPts val="0"/>
              </a:spcBef>
              <a:spcAft>
                <a:spcPts val="0"/>
              </a:spcAft>
              <a:buClr>
                <a:srgbClr val="7030A0"/>
              </a:buClr>
              <a:buFont typeface="Arial" panose="020B0604020202020204"/>
              <a:buNone/>
            </a:pPr>
            <a:r>
              <a:rPr lang="en-IN" sz="1600" b="1" dirty="0" smtClean="0">
                <a:solidFill>
                  <a:srgbClr val="7030A0"/>
                </a:solidFill>
                <a:latin typeface="Georgia" panose="02040502050405020303" charset="0"/>
                <a:cs typeface="Georgia" panose="02040502050405020303" charset="0"/>
              </a:rPr>
              <a:t>Dr </a:t>
            </a:r>
            <a:r>
              <a:rPr lang="en-IN" sz="1600" b="1" dirty="0" err="1" smtClean="0">
                <a:solidFill>
                  <a:srgbClr val="7030A0"/>
                </a:solidFill>
                <a:latin typeface="Georgia" panose="02040502050405020303" charset="0"/>
                <a:cs typeface="Georgia" panose="02040502050405020303" charset="0"/>
              </a:rPr>
              <a:t>Sindwa</a:t>
            </a:r>
            <a:r>
              <a:rPr lang="en-IN" sz="1600" b="1" dirty="0" smtClean="0">
                <a:solidFill>
                  <a:srgbClr val="7030A0"/>
                </a:solidFill>
                <a:latin typeface="Georgia" panose="02040502050405020303" charset="0"/>
                <a:cs typeface="Georgia" panose="02040502050405020303" charset="0"/>
              </a:rPr>
              <a:t> </a:t>
            </a:r>
            <a:r>
              <a:rPr lang="en-IN" sz="1600" b="1" dirty="0" err="1" smtClean="0">
                <a:solidFill>
                  <a:srgbClr val="7030A0"/>
                </a:solidFill>
                <a:latin typeface="Georgia" panose="02040502050405020303" charset="0"/>
                <a:cs typeface="Georgia" panose="02040502050405020303" charset="0"/>
              </a:rPr>
              <a:t>Kanyimba</a:t>
            </a:r>
            <a:endParaRPr lang="en-US" sz="2000" b="1" i="0" u="none" strike="noStrike" cap="none" dirty="0">
              <a:solidFill>
                <a:srgbClr val="7030A0"/>
              </a:solidFill>
              <a:latin typeface="Georgia" panose="02040502050405020303" charset="0"/>
              <a:ea typeface="Arial" panose="020B0604020202020204"/>
              <a:cs typeface="Georgia" panose="02040502050405020303" charset="0"/>
              <a:sym typeface="Arial" panose="020B0604020202020204"/>
            </a:endParaRPr>
          </a:p>
          <a:p>
            <a:pPr marL="0" marR="0" lvl="0" indent="0" algn="l" rtl="0">
              <a:lnSpc>
                <a:spcPct val="100000"/>
              </a:lnSpc>
              <a:spcBef>
                <a:spcPts val="0"/>
              </a:spcBef>
              <a:spcAft>
                <a:spcPts val="0"/>
              </a:spcAft>
              <a:buClr>
                <a:schemeClr val="dk1"/>
              </a:buClr>
              <a:buFont typeface="Arial" panose="020B0604020202020204"/>
              <a:buNone/>
            </a:pPr>
            <a:r>
              <a:rPr lang="en-US" sz="1500" b="1" dirty="0" smtClean="0">
                <a:solidFill>
                  <a:schemeClr val="dk1"/>
                </a:solidFill>
                <a:latin typeface="Georgia" panose="02040502050405020303" charset="0"/>
                <a:cs typeface="Georgia" panose="02040502050405020303" charset="0"/>
              </a:rPr>
              <a:t>Lecturer, Pharmacology</a:t>
            </a:r>
            <a:endParaRPr lang="en-US" sz="1500" b="1" i="0" u="none" strike="noStrike" cap="none" dirty="0">
              <a:solidFill>
                <a:schemeClr val="dk1"/>
              </a:solidFill>
              <a:latin typeface="Georgia" panose="02040502050405020303" charset="0"/>
              <a:ea typeface="Arial" panose="020B0604020202020204"/>
              <a:cs typeface="Georgia" panose="02040502050405020303" charset="0"/>
              <a:sym typeface="Arial" panose="020B0604020202020204"/>
            </a:endParaRPr>
          </a:p>
        </p:txBody>
      </p:sp>
    </p:spTree>
    <p:extLst>
      <p:ext uri="{BB962C8B-B14F-4D97-AF65-F5344CB8AC3E}">
        <p14:creationId xmlns:p14="http://schemas.microsoft.com/office/powerpoint/2010/main" val="273658450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194"/>
        <p:cNvGrpSpPr/>
        <p:nvPr/>
      </p:nvGrpSpPr>
      <p:grpSpPr>
        <a:xfrm>
          <a:off x="0" y="0"/>
          <a:ext cx="0" cy="0"/>
          <a:chOff x="0" y="0"/>
          <a:chExt cx="0" cy="0"/>
        </a:xfrm>
      </p:grpSpPr>
      <p:sp>
        <p:nvSpPr>
          <p:cNvPr id="195" name="Google Shape;195;p28"/>
          <p:cNvSpPr txBox="1">
            <a:spLocks noGrp="1"/>
          </p:cNvSpPr>
          <p:nvPr>
            <p:ph type="title"/>
          </p:nvPr>
        </p:nvSpPr>
        <p:spPr>
          <a:xfrm>
            <a:off x="300251" y="1187355"/>
            <a:ext cx="8584442" cy="4135273"/>
          </a:xfrm>
          <a:prstGeom prst="rect">
            <a:avLst/>
          </a:prstGeom>
          <a:noFill/>
          <a:ln>
            <a:noFill/>
          </a:ln>
        </p:spPr>
        <p:txBody>
          <a:bodyPr spcFirstLastPara="1" wrap="square" lIns="91425" tIns="45700" rIns="91425" bIns="45700" anchor="ctr" anchorCtr="0">
            <a:noAutofit/>
          </a:bodyPr>
          <a:lstStyle/>
          <a:p>
            <a:pPr algn="l">
              <a:buClr>
                <a:srgbClr val="C00000"/>
              </a:buClr>
            </a:pPr>
            <a:r>
              <a:rPr lang="en-US" b="1" dirty="0" smtClean="0">
                <a:solidFill>
                  <a:srgbClr val="53181A"/>
                </a:solidFill>
                <a:effectLst>
                  <a:outerShdw blurRad="38100" dist="38100" dir="2700000" algn="tl">
                    <a:srgbClr val="000000">
                      <a:alpha val="43137"/>
                    </a:srgbClr>
                  </a:outerShdw>
                </a:effectLst>
                <a:latin typeface="Georgia" panose="02040502050405020303" pitchFamily="18" charset="0"/>
                <a:cs typeface="Georgia" panose="02040502050405020303" charset="0"/>
              </a:rPr>
              <a:t/>
            </a:r>
            <a:br>
              <a:rPr lang="en-US" b="1" dirty="0" smtClean="0">
                <a:solidFill>
                  <a:srgbClr val="53181A"/>
                </a:solidFill>
                <a:effectLst>
                  <a:outerShdw blurRad="38100" dist="38100" dir="2700000" algn="tl">
                    <a:srgbClr val="000000">
                      <a:alpha val="43137"/>
                    </a:srgbClr>
                  </a:outerShdw>
                </a:effectLst>
                <a:latin typeface="Georgia" panose="02040502050405020303" pitchFamily="18" charset="0"/>
                <a:cs typeface="Georgia" panose="02040502050405020303" charset="0"/>
              </a:rPr>
            </a:br>
            <a:r>
              <a:rPr lang="en-US" sz="3600" b="1" dirty="0" smtClean="0">
                <a:latin typeface="Georgia" panose="02040502050405020303" pitchFamily="18" charset="0"/>
              </a:rPr>
              <a:t>GENERAL </a:t>
            </a:r>
            <a:r>
              <a:rPr lang="en-US" sz="3600" b="1" dirty="0">
                <a:latin typeface="Georgia" panose="02040502050405020303" pitchFamily="18" charset="0"/>
              </a:rPr>
              <a:t>ANAESTHESIA</a:t>
            </a:r>
            <a:br>
              <a:rPr lang="en-US" sz="3600" b="1" dirty="0">
                <a:latin typeface="Georgia" panose="02040502050405020303" pitchFamily="18" charset="0"/>
              </a:rPr>
            </a:br>
            <a:r>
              <a:rPr lang="en-US" sz="3600" b="1" dirty="0">
                <a:latin typeface="Georgia" panose="02040502050405020303" pitchFamily="18" charset="0"/>
              </a:rPr>
              <a:t>	</a:t>
            </a:r>
            <a:endParaRPr lang="en-US" b="1" i="0" u="none" strike="noStrike" cap="none" dirty="0">
              <a:solidFill>
                <a:schemeClr val="tx1"/>
              </a:solidFill>
              <a:latin typeface="Georgia" panose="02040502050405020303" pitchFamily="18" charset="0"/>
              <a:cs typeface="Georgia" panose="02040502050405020303" charset="0"/>
              <a:sym typeface="Calibri" panose="020F0502020204030204"/>
            </a:endParaRPr>
          </a:p>
        </p:txBody>
      </p:sp>
      <p:sp>
        <p:nvSpPr>
          <p:cNvPr id="221" name="Google Shape;221;p32"/>
          <p:cNvSpPr txBox="1"/>
          <p:nvPr/>
        </p:nvSpPr>
        <p:spPr>
          <a:xfrm>
            <a:off x="4817660" y="5488940"/>
            <a:ext cx="3923115" cy="109220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7030A0"/>
              </a:buClr>
              <a:buFont typeface="Arial" panose="020B0604020202020204"/>
              <a:buNone/>
            </a:pPr>
            <a:endParaRPr lang="en-IN" sz="1600" b="1" dirty="0" smtClean="0">
              <a:solidFill>
                <a:srgbClr val="7030A0"/>
              </a:solidFill>
              <a:latin typeface="Georgia" panose="02040502050405020303" charset="0"/>
              <a:cs typeface="Georgia" panose="02040502050405020303" charset="0"/>
            </a:endParaRPr>
          </a:p>
          <a:p>
            <a:pPr marL="0" marR="0" lvl="0" indent="0" algn="l" rtl="0">
              <a:lnSpc>
                <a:spcPct val="100000"/>
              </a:lnSpc>
              <a:spcBef>
                <a:spcPts val="0"/>
              </a:spcBef>
              <a:spcAft>
                <a:spcPts val="0"/>
              </a:spcAft>
              <a:buClr>
                <a:srgbClr val="7030A0"/>
              </a:buClr>
              <a:buFont typeface="Arial" panose="020B0604020202020204"/>
              <a:buNone/>
            </a:pPr>
            <a:r>
              <a:rPr lang="en-IN" sz="1600" b="1" dirty="0" smtClean="0">
                <a:solidFill>
                  <a:srgbClr val="7030A0"/>
                </a:solidFill>
                <a:latin typeface="Georgia" panose="02040502050405020303" charset="0"/>
                <a:cs typeface="Georgia" panose="02040502050405020303" charset="0"/>
              </a:rPr>
              <a:t>Dr </a:t>
            </a:r>
            <a:r>
              <a:rPr lang="en-IN" sz="1600" b="1" dirty="0" err="1" smtClean="0">
                <a:solidFill>
                  <a:srgbClr val="7030A0"/>
                </a:solidFill>
                <a:latin typeface="Georgia" panose="02040502050405020303" charset="0"/>
                <a:cs typeface="Georgia" panose="02040502050405020303" charset="0"/>
              </a:rPr>
              <a:t>Sindwa</a:t>
            </a:r>
            <a:r>
              <a:rPr lang="en-IN" sz="1600" b="1" dirty="0" smtClean="0">
                <a:solidFill>
                  <a:srgbClr val="7030A0"/>
                </a:solidFill>
                <a:latin typeface="Georgia" panose="02040502050405020303" charset="0"/>
                <a:cs typeface="Georgia" panose="02040502050405020303" charset="0"/>
              </a:rPr>
              <a:t> </a:t>
            </a:r>
            <a:r>
              <a:rPr lang="en-IN" sz="1600" b="1" dirty="0" err="1" smtClean="0">
                <a:solidFill>
                  <a:srgbClr val="7030A0"/>
                </a:solidFill>
                <a:latin typeface="Georgia" panose="02040502050405020303" charset="0"/>
                <a:cs typeface="Georgia" panose="02040502050405020303" charset="0"/>
              </a:rPr>
              <a:t>Kanyimba</a:t>
            </a:r>
            <a:endParaRPr lang="en-US" sz="2000" b="1" i="0" u="none" strike="noStrike" cap="none" dirty="0">
              <a:solidFill>
                <a:srgbClr val="7030A0"/>
              </a:solidFill>
              <a:latin typeface="Georgia" panose="02040502050405020303" charset="0"/>
              <a:ea typeface="Arial" panose="020B0604020202020204"/>
              <a:cs typeface="Georgia" panose="02040502050405020303" charset="0"/>
              <a:sym typeface="Arial" panose="020B0604020202020204"/>
            </a:endParaRPr>
          </a:p>
          <a:p>
            <a:pPr marL="0" marR="0" lvl="0" indent="0" algn="l" rtl="0">
              <a:lnSpc>
                <a:spcPct val="100000"/>
              </a:lnSpc>
              <a:spcBef>
                <a:spcPts val="0"/>
              </a:spcBef>
              <a:spcAft>
                <a:spcPts val="0"/>
              </a:spcAft>
              <a:buClr>
                <a:schemeClr val="dk1"/>
              </a:buClr>
              <a:buFont typeface="Arial" panose="020B0604020202020204"/>
              <a:buNone/>
            </a:pPr>
            <a:r>
              <a:rPr lang="en-US" sz="1500" b="1" dirty="0" smtClean="0">
                <a:solidFill>
                  <a:schemeClr val="dk1"/>
                </a:solidFill>
                <a:latin typeface="Georgia" panose="02040502050405020303" charset="0"/>
                <a:cs typeface="Georgia" panose="02040502050405020303" charset="0"/>
              </a:rPr>
              <a:t>Lecturer, </a:t>
            </a:r>
            <a:r>
              <a:rPr lang="en-US" sz="1500" b="1" dirty="0" smtClean="0">
                <a:solidFill>
                  <a:schemeClr val="dk1"/>
                </a:solidFill>
                <a:latin typeface="Georgia" panose="02040502050405020303" charset="0"/>
                <a:cs typeface="Georgia" panose="02040502050405020303" charset="0"/>
              </a:rPr>
              <a:t>Pharmacology</a:t>
            </a:r>
            <a:endParaRPr lang="en-US" sz="1500" b="1" i="0" u="none" strike="noStrike" cap="none" dirty="0">
              <a:solidFill>
                <a:schemeClr val="dk1"/>
              </a:solidFill>
              <a:latin typeface="Georgia" panose="02040502050405020303" charset="0"/>
              <a:ea typeface="Arial" panose="020B0604020202020204"/>
              <a:cs typeface="Georgia" panose="02040502050405020303" charset="0"/>
              <a:sym typeface="Arial" panose="020B0604020202020204"/>
            </a:endParaRPr>
          </a:p>
        </p:txBody>
      </p:sp>
    </p:spTree>
    <p:extLst>
      <p:ext uri="{BB962C8B-B14F-4D97-AF65-F5344CB8AC3E}">
        <p14:creationId xmlns:p14="http://schemas.microsoft.com/office/powerpoint/2010/main" val="58246685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194"/>
        <p:cNvGrpSpPr/>
        <p:nvPr/>
      </p:nvGrpSpPr>
      <p:grpSpPr>
        <a:xfrm>
          <a:off x="0" y="0"/>
          <a:ext cx="0" cy="0"/>
          <a:chOff x="0" y="0"/>
          <a:chExt cx="0" cy="0"/>
        </a:xfrm>
      </p:grpSpPr>
      <p:sp>
        <p:nvSpPr>
          <p:cNvPr id="195" name="Google Shape;195;p28"/>
          <p:cNvSpPr txBox="1">
            <a:spLocks noGrp="1"/>
          </p:cNvSpPr>
          <p:nvPr>
            <p:ph type="title"/>
          </p:nvPr>
        </p:nvSpPr>
        <p:spPr>
          <a:xfrm>
            <a:off x="300251" y="1187355"/>
            <a:ext cx="8584442" cy="4135273"/>
          </a:xfrm>
          <a:prstGeom prst="rect">
            <a:avLst/>
          </a:prstGeom>
          <a:noFill/>
          <a:ln>
            <a:noFill/>
          </a:ln>
        </p:spPr>
        <p:txBody>
          <a:bodyPr spcFirstLastPara="1" wrap="square" lIns="91425" tIns="45700" rIns="91425" bIns="45700" anchor="ctr" anchorCtr="0">
            <a:noAutofit/>
          </a:bodyPr>
          <a:lstStyle/>
          <a:p>
            <a:pPr algn="l">
              <a:buClr>
                <a:srgbClr val="C00000"/>
              </a:buClr>
            </a:pPr>
            <a:r>
              <a:rPr lang="en-US" b="1" dirty="0">
                <a:solidFill>
                  <a:srgbClr val="53181A"/>
                </a:solidFill>
                <a:effectLst>
                  <a:outerShdw blurRad="38100" dist="38100" dir="2700000" algn="tl">
                    <a:srgbClr val="000000">
                      <a:alpha val="43137"/>
                    </a:srgbClr>
                  </a:outerShdw>
                </a:effectLst>
                <a:latin typeface="Georgia" panose="02040502050405020303" pitchFamily="18" charset="0"/>
              </a:rPr>
              <a:t/>
            </a:r>
            <a:br>
              <a:rPr lang="en-US" b="1" dirty="0">
                <a:solidFill>
                  <a:srgbClr val="53181A"/>
                </a:solidFill>
                <a:effectLst>
                  <a:outerShdw blurRad="38100" dist="38100" dir="2700000" algn="tl">
                    <a:srgbClr val="000000">
                      <a:alpha val="43137"/>
                    </a:srgbClr>
                  </a:outerShdw>
                </a:effectLst>
                <a:latin typeface="Georgia" panose="02040502050405020303" pitchFamily="18" charset="0"/>
              </a:rPr>
            </a:br>
            <a:r>
              <a:rPr lang="en-US" sz="3200" b="1" cap="all" dirty="0" smtClean="0">
                <a:latin typeface="Georgia" panose="02040502050405020303" pitchFamily="18" charset="0"/>
              </a:rPr>
              <a:t>General </a:t>
            </a:r>
            <a:r>
              <a:rPr lang="en-US" sz="3200" b="1" cap="all" dirty="0">
                <a:latin typeface="Georgia" panose="02040502050405020303" pitchFamily="18" charset="0"/>
              </a:rPr>
              <a:t>Concepts</a:t>
            </a:r>
            <a:r>
              <a:rPr lang="en-US" sz="3200" b="1" dirty="0">
                <a:latin typeface="Georgia" panose="02040502050405020303" pitchFamily="18" charset="0"/>
              </a:rPr>
              <a:t/>
            </a:r>
            <a:br>
              <a:rPr lang="en-US" sz="3200" b="1" dirty="0">
                <a:latin typeface="Georgia" panose="02040502050405020303" pitchFamily="18" charset="0"/>
              </a:rPr>
            </a:br>
            <a:r>
              <a:rPr lang="en-IN" altLang="en-US" sz="3200" b="1" dirty="0">
                <a:solidFill>
                  <a:srgbClr val="53181A"/>
                </a:solidFill>
                <a:effectLst>
                  <a:outerShdw blurRad="38100" dist="38100" dir="2700000" algn="tl">
                    <a:srgbClr val="000000">
                      <a:alpha val="43137"/>
                    </a:srgbClr>
                  </a:outerShdw>
                </a:effectLst>
                <a:latin typeface="Georgia" panose="02040502050405020303" pitchFamily="18" charset="0"/>
                <a:ea typeface="Rockwell"/>
                <a:cs typeface="Georgia" panose="02040502050405020303" charset="0"/>
                <a:sym typeface="Rockwell"/>
              </a:rPr>
              <a:t/>
            </a:r>
            <a:br>
              <a:rPr lang="en-IN" altLang="en-US" sz="3200" b="1" dirty="0">
                <a:solidFill>
                  <a:srgbClr val="53181A"/>
                </a:solidFill>
                <a:effectLst>
                  <a:outerShdw blurRad="38100" dist="38100" dir="2700000" algn="tl">
                    <a:srgbClr val="000000">
                      <a:alpha val="43137"/>
                    </a:srgbClr>
                  </a:outerShdw>
                </a:effectLst>
                <a:latin typeface="Georgia" panose="02040502050405020303" pitchFamily="18" charset="0"/>
                <a:ea typeface="Rockwell"/>
                <a:cs typeface="Georgia" panose="02040502050405020303" charset="0"/>
                <a:sym typeface="Rockwell"/>
              </a:rPr>
            </a:br>
            <a:endParaRPr lang="en-US" sz="3200" b="1" i="0" u="none" strike="noStrike" cap="none" dirty="0">
              <a:solidFill>
                <a:schemeClr val="tx1"/>
              </a:solidFill>
              <a:latin typeface="Georgia" panose="02040502050405020303" pitchFamily="18" charset="0"/>
              <a:cs typeface="Georgia" panose="02040502050405020303" charset="0"/>
              <a:sym typeface="Calibri" panose="020F0502020204030204"/>
            </a:endParaRPr>
          </a:p>
        </p:txBody>
      </p:sp>
      <p:sp>
        <p:nvSpPr>
          <p:cNvPr id="221" name="Google Shape;221;p32"/>
          <p:cNvSpPr txBox="1"/>
          <p:nvPr/>
        </p:nvSpPr>
        <p:spPr>
          <a:xfrm>
            <a:off x="4817660" y="5488940"/>
            <a:ext cx="3923115" cy="109220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7030A0"/>
              </a:buClr>
              <a:buFont typeface="Arial" panose="020B0604020202020204"/>
              <a:buNone/>
            </a:pPr>
            <a:endParaRPr lang="en-IN" sz="1600" b="1" dirty="0" smtClean="0">
              <a:solidFill>
                <a:srgbClr val="7030A0"/>
              </a:solidFill>
              <a:latin typeface="Georgia" panose="02040502050405020303" charset="0"/>
              <a:cs typeface="Georgia" panose="02040502050405020303" charset="0"/>
            </a:endParaRPr>
          </a:p>
        </p:txBody>
      </p:sp>
    </p:spTree>
    <p:extLst>
      <p:ext uri="{BB962C8B-B14F-4D97-AF65-F5344CB8AC3E}">
        <p14:creationId xmlns:p14="http://schemas.microsoft.com/office/powerpoint/2010/main" val="222518900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Shape 200"/>
        <p:cNvGrpSpPr/>
        <p:nvPr/>
      </p:nvGrpSpPr>
      <p:grpSpPr>
        <a:xfrm>
          <a:off x="0" y="0"/>
          <a:ext cx="0" cy="0"/>
          <a:chOff x="0" y="0"/>
          <a:chExt cx="0" cy="0"/>
        </a:xfrm>
      </p:grpSpPr>
      <p:sp>
        <p:nvSpPr>
          <p:cNvPr id="202" name="Google Shape;202;p29"/>
          <p:cNvSpPr txBox="1"/>
          <p:nvPr/>
        </p:nvSpPr>
        <p:spPr>
          <a:xfrm>
            <a:off x="204715" y="1214651"/>
            <a:ext cx="8662194" cy="5380113"/>
          </a:xfrm>
          <a:prstGeom prst="rect">
            <a:avLst/>
          </a:prstGeom>
          <a:noFill/>
          <a:ln>
            <a:noFill/>
          </a:ln>
        </p:spPr>
        <p:txBody>
          <a:bodyPr spcFirstLastPara="1" wrap="square" lIns="91425" tIns="45700" rIns="91425" bIns="45700" anchor="t" anchorCtr="0">
            <a:noAutofit/>
          </a:bodyPr>
          <a:lstStyle/>
          <a:p>
            <a:pPr lvl="0">
              <a:spcBef>
                <a:spcPts val="1800"/>
              </a:spcBef>
            </a:pPr>
            <a:r>
              <a:rPr lang="en-US" sz="2300" dirty="0" smtClean="0">
                <a:solidFill>
                  <a:prstClr val="black"/>
                </a:solidFill>
                <a:latin typeface="Georgia" panose="02040502050405020303" pitchFamily="18" charset="0"/>
              </a:rPr>
              <a:t>General </a:t>
            </a:r>
            <a:r>
              <a:rPr lang="en-US" sz="2300" dirty="0">
                <a:solidFill>
                  <a:prstClr val="black"/>
                </a:solidFill>
                <a:latin typeface="Georgia" panose="02040502050405020303" pitchFamily="18" charset="0"/>
              </a:rPr>
              <a:t>anesthesia (GA) is the state produced when a patient receives medications for amnesia, analgesia, muscle paralysis, and sedation</a:t>
            </a:r>
          </a:p>
          <a:p>
            <a:pPr lvl="0">
              <a:spcBef>
                <a:spcPts val="1800"/>
              </a:spcBef>
            </a:pPr>
            <a:r>
              <a:rPr lang="en-US" sz="2300" dirty="0">
                <a:solidFill>
                  <a:prstClr val="black"/>
                </a:solidFill>
                <a:latin typeface="Georgia" panose="02040502050405020303" pitchFamily="18" charset="0"/>
              </a:rPr>
              <a:t>GA is </a:t>
            </a:r>
            <a:r>
              <a:rPr lang="en-US" sz="2300" dirty="0" err="1">
                <a:solidFill>
                  <a:prstClr val="black"/>
                </a:solidFill>
                <a:latin typeface="Georgia" panose="02040502050405020303" pitchFamily="18" charset="0"/>
              </a:rPr>
              <a:t>characterised</a:t>
            </a:r>
            <a:r>
              <a:rPr lang="en-US" sz="2300" dirty="0">
                <a:solidFill>
                  <a:prstClr val="black"/>
                </a:solidFill>
                <a:latin typeface="Georgia" panose="02040502050405020303" pitchFamily="18" charset="0"/>
              </a:rPr>
              <a:t> by loss of consciousness, analgesia, amnesia, skeletal muscle relaxation, and inhibition of autonomic and sensory </a:t>
            </a:r>
            <a:r>
              <a:rPr lang="en-US" sz="2300" dirty="0" smtClean="0">
                <a:solidFill>
                  <a:prstClr val="black"/>
                </a:solidFill>
                <a:latin typeface="Georgia" panose="02040502050405020303" pitchFamily="18" charset="0"/>
              </a:rPr>
              <a:t>reflexes</a:t>
            </a:r>
          </a:p>
          <a:p>
            <a:pPr lvl="0">
              <a:spcBef>
                <a:spcPts val="1800"/>
              </a:spcBef>
            </a:pPr>
            <a:r>
              <a:rPr lang="en-US" sz="2300" dirty="0">
                <a:solidFill>
                  <a:prstClr val="black"/>
                </a:solidFill>
                <a:latin typeface="Georgia" panose="02040502050405020303" pitchFamily="18" charset="0"/>
              </a:rPr>
              <a:t>An anesthetized patient can be thought of as being in a controlled, reversible state of unconsciousness</a:t>
            </a:r>
          </a:p>
          <a:p>
            <a:pPr lvl="0">
              <a:spcBef>
                <a:spcPts val="1800"/>
              </a:spcBef>
            </a:pPr>
            <a:r>
              <a:rPr lang="en-US" sz="2300" dirty="0">
                <a:solidFill>
                  <a:prstClr val="black"/>
                </a:solidFill>
                <a:latin typeface="Georgia" panose="02040502050405020303" pitchFamily="18" charset="0"/>
              </a:rPr>
              <a:t>Anesthesia enables a patient to tolerate surgical procedures that would otherwise inflict unbearable pain, potentiate extreme physiologic exacerbations, and result in unpleasant </a:t>
            </a:r>
            <a:r>
              <a:rPr lang="en-US" sz="2300" dirty="0" smtClean="0">
                <a:solidFill>
                  <a:prstClr val="black"/>
                </a:solidFill>
                <a:latin typeface="Georgia" panose="02040502050405020303" pitchFamily="18" charset="0"/>
              </a:rPr>
              <a:t>memories</a:t>
            </a:r>
            <a:endParaRPr lang="en-US" sz="2300" dirty="0">
              <a:solidFill>
                <a:prstClr val="black"/>
              </a:solidFill>
              <a:latin typeface="Georgia" panose="02040502050405020303" pitchFamily="18" charset="0"/>
            </a:endParaRPr>
          </a:p>
        </p:txBody>
      </p:sp>
      <p:sp>
        <p:nvSpPr>
          <p:cNvPr id="203" name="Google Shape;203;p29"/>
          <p:cNvSpPr txBox="1"/>
          <p:nvPr/>
        </p:nvSpPr>
        <p:spPr>
          <a:xfrm>
            <a:off x="204715" y="218364"/>
            <a:ext cx="8761864" cy="900752"/>
          </a:xfrm>
          <a:prstGeom prst="rect">
            <a:avLst/>
          </a:prstGeom>
          <a:noFill/>
          <a:ln>
            <a:noFill/>
          </a:ln>
        </p:spPr>
        <p:txBody>
          <a:bodyPr spcFirstLastPara="1" wrap="square" lIns="91425" tIns="45700" rIns="91425" bIns="45700" anchor="ctr" anchorCtr="0">
            <a:noAutofit/>
          </a:bodyPr>
          <a:lstStyle/>
          <a:p>
            <a:pPr lvl="0">
              <a:spcBef>
                <a:spcPts val="0"/>
              </a:spcBef>
              <a:spcAft>
                <a:spcPts val="0"/>
              </a:spcAft>
              <a:buClr>
                <a:srgbClr val="7030A0"/>
              </a:buClr>
            </a:pPr>
            <a:r>
              <a:rPr lang="en-US" sz="2500" b="1" dirty="0" smtClean="0">
                <a:solidFill>
                  <a:srgbClr val="7030A0"/>
                </a:solidFill>
                <a:latin typeface="Georgia" panose="02040502050405020303" pitchFamily="18" charset="0"/>
                <a:cs typeface="Georgia" panose="02040502050405020303" charset="0"/>
                <a:sym typeface="Arial" panose="020B0604020202020204"/>
              </a:rPr>
              <a:t>INTRODUCTION</a:t>
            </a:r>
            <a:endParaRPr lang="en-US" sz="2500" b="1" dirty="0">
              <a:solidFill>
                <a:srgbClr val="7030A0"/>
              </a:solidFill>
              <a:latin typeface="Georgia" panose="02040502050405020303" pitchFamily="18" charset="0"/>
              <a:cs typeface="Georgia" panose="02040502050405020303" charset="0"/>
              <a:sym typeface="Arial" panose="020B0604020202020204"/>
            </a:endParaRPr>
          </a:p>
        </p:txBody>
      </p:sp>
    </p:spTree>
    <p:extLst>
      <p:ext uri="{BB962C8B-B14F-4D97-AF65-F5344CB8AC3E}">
        <p14:creationId xmlns:p14="http://schemas.microsoft.com/office/powerpoint/2010/main" val="40849000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nodeType="clickEffect">
                                  <p:stCondLst>
                                    <p:cond delay="0"/>
                                  </p:stCondLst>
                                  <p:childTnLst>
                                    <p:set>
                                      <p:cBhvr>
                                        <p:cTn id="6" dur="1" fill="hold">
                                          <p:stCondLst>
                                            <p:cond delay="0"/>
                                          </p:stCondLst>
                                        </p:cTn>
                                        <p:tgtEl>
                                          <p:spTgt spid="202"/>
                                        </p:tgtEl>
                                        <p:attrNameLst>
                                          <p:attrName>style.visibility</p:attrName>
                                        </p:attrNameLst>
                                      </p:cBhvr>
                                      <p:to>
                                        <p:strVal val="visible"/>
                                      </p:to>
                                    </p:set>
                                    <p:anim calcmode="lin" valueType="num">
                                      <p:cBhvr additive="base">
                                        <p:cTn id="7" dur="500"/>
                                        <p:tgtEl>
                                          <p:spTgt spid="202"/>
                                        </p:tgtEl>
                                        <p:attrNameLst>
                                          <p:attrName>ppt_w</p:attrName>
                                        </p:attrNameLst>
                                      </p:cBhvr>
                                      <p:tavLst>
                                        <p:tav tm="0">
                                          <p:val>
                                            <p:fltVal val="0"/>
                                          </p:val>
                                        </p:tav>
                                        <p:tav tm="100000">
                                          <p:val>
                                            <p:strVal val="#ppt_w"/>
                                          </p:val>
                                        </p:tav>
                                      </p:tavLst>
                                    </p:anim>
                                    <p:anim calcmode="lin" valueType="num">
                                      <p:cBhvr additive="base">
                                        <p:cTn id="8" dur="500"/>
                                        <p:tgtEl>
                                          <p:spTgt spid="202"/>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Shape 200"/>
        <p:cNvGrpSpPr/>
        <p:nvPr/>
      </p:nvGrpSpPr>
      <p:grpSpPr>
        <a:xfrm>
          <a:off x="0" y="0"/>
          <a:ext cx="0" cy="0"/>
          <a:chOff x="0" y="0"/>
          <a:chExt cx="0" cy="0"/>
        </a:xfrm>
      </p:grpSpPr>
      <p:sp>
        <p:nvSpPr>
          <p:cNvPr id="203" name="Google Shape;203;p29"/>
          <p:cNvSpPr txBox="1"/>
          <p:nvPr/>
        </p:nvSpPr>
        <p:spPr>
          <a:xfrm>
            <a:off x="249381" y="53975"/>
            <a:ext cx="8689902" cy="1106085"/>
          </a:xfrm>
          <a:prstGeom prst="rect">
            <a:avLst/>
          </a:prstGeom>
          <a:noFill/>
          <a:ln>
            <a:noFill/>
          </a:ln>
        </p:spPr>
        <p:txBody>
          <a:bodyPr spcFirstLastPara="1" wrap="square" lIns="91425" tIns="45700" rIns="91425" bIns="45700" anchor="ctr" anchorCtr="0">
            <a:noAutofit/>
          </a:bodyPr>
          <a:lstStyle/>
          <a:p>
            <a:pPr lvl="0">
              <a:spcBef>
                <a:spcPts val="0"/>
              </a:spcBef>
              <a:buClr>
                <a:srgbClr val="7030A0"/>
              </a:buClr>
            </a:pPr>
            <a:r>
              <a:rPr lang="en-IN" altLang="en-US" sz="2800" b="1" dirty="0" smtClean="0">
                <a:solidFill>
                  <a:srgbClr val="7030A0"/>
                </a:solidFill>
                <a:latin typeface="Georgia" panose="02040502050405020303" pitchFamily="18" charset="0"/>
                <a:cs typeface="Georgia" panose="02040502050405020303" charset="0"/>
                <a:sym typeface="Arial" panose="020B0604020202020204"/>
              </a:rPr>
              <a:t>LEARNING </a:t>
            </a:r>
            <a:r>
              <a:rPr lang="en-US" sz="2800" b="1" dirty="0" smtClean="0">
                <a:solidFill>
                  <a:srgbClr val="7030A0"/>
                </a:solidFill>
                <a:latin typeface="Georgia" panose="02040502050405020303" pitchFamily="18" charset="0"/>
                <a:cs typeface="Georgia" panose="02040502050405020303" charset="0"/>
                <a:sym typeface="Arial" panose="020B0604020202020204"/>
              </a:rPr>
              <a:t>OBJECTIVES</a:t>
            </a:r>
            <a:endParaRPr lang="en-US" sz="2800" b="1" dirty="0">
              <a:solidFill>
                <a:srgbClr val="7030A0"/>
              </a:solidFill>
              <a:latin typeface="Georgia" panose="02040502050405020303" pitchFamily="18" charset="0"/>
              <a:cs typeface="Georgia" panose="02040502050405020303" charset="0"/>
              <a:sym typeface="Arial" panose="020B0604020202020204"/>
            </a:endParaRPr>
          </a:p>
        </p:txBody>
      </p:sp>
      <p:sp>
        <p:nvSpPr>
          <p:cNvPr id="204" name="Google Shape;204;p29"/>
          <p:cNvSpPr txBox="1"/>
          <p:nvPr/>
        </p:nvSpPr>
        <p:spPr>
          <a:xfrm>
            <a:off x="249381" y="1160061"/>
            <a:ext cx="8689901" cy="5419174"/>
          </a:xfrm>
          <a:prstGeom prst="rect">
            <a:avLst/>
          </a:prstGeom>
          <a:noFill/>
          <a:ln>
            <a:noFill/>
          </a:ln>
        </p:spPr>
        <p:txBody>
          <a:bodyPr spcFirstLastPara="1" wrap="square" lIns="91425" tIns="45700" rIns="91425" bIns="45700" anchor="t" anchorCtr="0">
            <a:noAutofit/>
          </a:bodyPr>
          <a:lstStyle/>
          <a:p>
            <a:pPr marL="514350" indent="-514350">
              <a:spcBef>
                <a:spcPts val="1800"/>
              </a:spcBef>
              <a:buFont typeface="+mj-lt"/>
              <a:buAutoNum type="arabicPeriod"/>
            </a:pPr>
            <a:r>
              <a:rPr lang="en-US" sz="2400" dirty="0" smtClean="0">
                <a:latin typeface="Georgia" panose="02040502050405020303" pitchFamily="18" charset="0"/>
              </a:rPr>
              <a:t>Describe </a:t>
            </a:r>
            <a:r>
              <a:rPr lang="en-US" sz="2400" dirty="0">
                <a:latin typeface="Georgia" panose="02040502050405020303" pitchFamily="18" charset="0"/>
              </a:rPr>
              <a:t>the state of general </a:t>
            </a:r>
            <a:r>
              <a:rPr lang="en-US" sz="2400" dirty="0" err="1">
                <a:latin typeface="Georgia" panose="02040502050405020303" pitchFamily="18" charset="0"/>
              </a:rPr>
              <a:t>anaesthesia</a:t>
            </a:r>
            <a:endParaRPr lang="en-US" sz="2400" dirty="0">
              <a:latin typeface="Georgia" panose="02040502050405020303" pitchFamily="18" charset="0"/>
            </a:endParaRPr>
          </a:p>
          <a:p>
            <a:pPr marL="514350" indent="-514350">
              <a:spcBef>
                <a:spcPts val="1800"/>
              </a:spcBef>
              <a:buFont typeface="+mj-lt"/>
              <a:buAutoNum type="arabicPeriod"/>
            </a:pPr>
            <a:r>
              <a:rPr lang="en-US" sz="2400" dirty="0" smtClean="0">
                <a:latin typeface="Georgia" panose="02040502050405020303" pitchFamily="18" charset="0"/>
              </a:rPr>
              <a:t>State the aim </a:t>
            </a:r>
            <a:r>
              <a:rPr lang="en-US" sz="2400" dirty="0">
                <a:latin typeface="Georgia" panose="02040502050405020303" pitchFamily="18" charset="0"/>
              </a:rPr>
              <a:t>of general </a:t>
            </a:r>
            <a:r>
              <a:rPr lang="en-US" sz="2400" dirty="0" err="1">
                <a:latin typeface="Georgia" panose="02040502050405020303" pitchFamily="18" charset="0"/>
              </a:rPr>
              <a:t>anaesthesia</a:t>
            </a:r>
            <a:endParaRPr lang="en-US" sz="2400" dirty="0">
              <a:latin typeface="Georgia" panose="02040502050405020303" pitchFamily="18" charset="0"/>
            </a:endParaRPr>
          </a:p>
          <a:p>
            <a:pPr marL="514350" indent="-514350">
              <a:spcBef>
                <a:spcPts val="1800"/>
              </a:spcBef>
              <a:buFont typeface="+mj-lt"/>
              <a:buAutoNum type="arabicPeriod"/>
            </a:pPr>
            <a:r>
              <a:rPr lang="en-US" sz="2400" dirty="0">
                <a:latin typeface="Georgia" panose="02040502050405020303" pitchFamily="18" charset="0"/>
              </a:rPr>
              <a:t>Describe the requirements during and after general </a:t>
            </a:r>
            <a:r>
              <a:rPr lang="en-US" sz="2400" dirty="0" err="1">
                <a:latin typeface="Georgia" panose="02040502050405020303" pitchFamily="18" charset="0"/>
              </a:rPr>
              <a:t>anaesthesia</a:t>
            </a:r>
            <a:r>
              <a:rPr lang="en-US" sz="2400" dirty="0">
                <a:latin typeface="Georgia" panose="02040502050405020303" pitchFamily="18" charset="0"/>
              </a:rPr>
              <a:t>, and describe the drugs that are used to meet each requirement</a:t>
            </a:r>
          </a:p>
          <a:p>
            <a:pPr marL="514350" indent="-514350">
              <a:spcBef>
                <a:spcPts val="1800"/>
              </a:spcBef>
              <a:buFont typeface="+mj-lt"/>
              <a:buAutoNum type="arabicPeriod"/>
            </a:pPr>
            <a:r>
              <a:rPr lang="en-US" sz="2400" dirty="0">
                <a:latin typeface="Georgia" panose="02040502050405020303" pitchFamily="18" charset="0"/>
              </a:rPr>
              <a:t>Describe the mechanisms of action of general </a:t>
            </a:r>
            <a:r>
              <a:rPr lang="en-US" sz="2400" dirty="0" err="1">
                <a:latin typeface="Georgia" panose="02040502050405020303" pitchFamily="18" charset="0"/>
              </a:rPr>
              <a:t>anaesthetic</a:t>
            </a:r>
            <a:r>
              <a:rPr lang="en-US" sz="2400" dirty="0">
                <a:latin typeface="Georgia" panose="02040502050405020303" pitchFamily="18" charset="0"/>
              </a:rPr>
              <a:t> agents</a:t>
            </a:r>
          </a:p>
          <a:p>
            <a:pPr marL="514350" indent="-514350">
              <a:spcBef>
                <a:spcPts val="1800"/>
              </a:spcBef>
              <a:buFont typeface="+mj-lt"/>
              <a:buAutoNum type="arabicPeriod"/>
            </a:pPr>
            <a:r>
              <a:rPr lang="en-US" sz="2400" dirty="0">
                <a:latin typeface="Georgia" panose="02040502050405020303" pitchFamily="18" charset="0"/>
              </a:rPr>
              <a:t>List the commonly used general </a:t>
            </a:r>
            <a:r>
              <a:rPr lang="en-US" sz="2400" dirty="0" err="1">
                <a:latin typeface="Georgia" panose="02040502050405020303" pitchFamily="18" charset="0"/>
              </a:rPr>
              <a:t>anaesthetic</a:t>
            </a:r>
            <a:r>
              <a:rPr lang="en-US" sz="2400" dirty="0">
                <a:latin typeface="Georgia" panose="02040502050405020303" pitchFamily="18" charset="0"/>
              </a:rPr>
              <a:t> agents</a:t>
            </a:r>
          </a:p>
        </p:txBody>
      </p:sp>
    </p:spTree>
    <p:extLst>
      <p:ext uri="{BB962C8B-B14F-4D97-AF65-F5344CB8AC3E}">
        <p14:creationId xmlns:p14="http://schemas.microsoft.com/office/powerpoint/2010/main" val="1650245097"/>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138545"/>
            <a:ext cx="8763000" cy="779030"/>
          </a:xfrm>
          <a:prstGeom prst="roundRect">
            <a:avLst/>
          </a:prstGeom>
          <a:noFill/>
          <a:ln>
            <a:noFill/>
          </a:ln>
        </p:spPr>
        <p:style>
          <a:lnRef idx="2">
            <a:schemeClr val="accent1"/>
          </a:lnRef>
          <a:fillRef idx="1">
            <a:schemeClr val="lt1"/>
          </a:fillRef>
          <a:effectRef idx="0">
            <a:schemeClr val="accent1"/>
          </a:effectRef>
          <a:fontRef idx="minor">
            <a:schemeClr val="dk1"/>
          </a:fontRef>
        </p:style>
        <p:txBody>
          <a:bodyPr>
            <a:noAutofit/>
          </a:bodyPr>
          <a:lstStyle/>
          <a:p>
            <a:pPr algn="l"/>
            <a:r>
              <a:rPr lang="en-US" sz="2500" b="1" cap="all" dirty="0" smtClean="0">
                <a:latin typeface="Georgia" panose="02040502050405020303" pitchFamily="18" charset="0"/>
              </a:rPr>
              <a:t>Aim </a:t>
            </a:r>
            <a:r>
              <a:rPr lang="en-US" sz="2500" b="1" cap="all" dirty="0" smtClean="0">
                <a:latin typeface="Georgia" panose="02040502050405020303" pitchFamily="18" charset="0"/>
              </a:rPr>
              <a:t>and </a:t>
            </a:r>
            <a:r>
              <a:rPr lang="en-US" sz="2500" b="1" cap="all" dirty="0" smtClean="0">
                <a:latin typeface="Georgia" panose="02040502050405020303" pitchFamily="18" charset="0"/>
              </a:rPr>
              <a:t>requirements OF GENERAL ANAESTHESIA</a:t>
            </a:r>
            <a:endParaRPr lang="en-US" sz="2500" b="1" cap="all" dirty="0" smtClean="0">
              <a:latin typeface="Georgia" panose="02040502050405020303" pitchFamily="18" charset="0"/>
            </a:endParaRPr>
          </a:p>
        </p:txBody>
      </p:sp>
      <p:sp>
        <p:nvSpPr>
          <p:cNvPr id="3" name="Content Placeholder 2"/>
          <p:cNvSpPr>
            <a:spLocks noGrp="1"/>
          </p:cNvSpPr>
          <p:nvPr>
            <p:ph idx="1"/>
          </p:nvPr>
        </p:nvSpPr>
        <p:spPr>
          <a:xfrm>
            <a:off x="152400" y="1066799"/>
            <a:ext cx="8763000" cy="5559425"/>
          </a:xfrm>
          <a:ln>
            <a:noFill/>
          </a:ln>
        </p:spPr>
        <p:style>
          <a:lnRef idx="2">
            <a:schemeClr val="accent2"/>
          </a:lnRef>
          <a:fillRef idx="1">
            <a:schemeClr val="lt1"/>
          </a:fillRef>
          <a:effectRef idx="0">
            <a:schemeClr val="accent2"/>
          </a:effectRef>
          <a:fontRef idx="minor">
            <a:schemeClr val="dk1"/>
          </a:fontRef>
        </p:style>
        <p:txBody>
          <a:bodyPr>
            <a:noAutofit/>
          </a:bodyPr>
          <a:lstStyle/>
          <a:p>
            <a:pPr marL="0" indent="0">
              <a:spcBef>
                <a:spcPts val="1200"/>
              </a:spcBef>
              <a:buNone/>
            </a:pPr>
            <a:r>
              <a:rPr lang="en-US" sz="2300" b="1" dirty="0" smtClean="0">
                <a:latin typeface="Georgia" panose="02040502050405020303" pitchFamily="18" charset="0"/>
              </a:rPr>
              <a:t>Aim </a:t>
            </a:r>
            <a:r>
              <a:rPr lang="en-US" sz="2300" b="1" dirty="0">
                <a:latin typeface="Georgia" panose="02040502050405020303" pitchFamily="18" charset="0"/>
              </a:rPr>
              <a:t>of GA</a:t>
            </a:r>
            <a:endParaRPr lang="en-US" sz="2300" dirty="0">
              <a:latin typeface="Georgia" panose="02040502050405020303" pitchFamily="18" charset="0"/>
            </a:endParaRPr>
          </a:p>
          <a:p>
            <a:pPr marL="25400" indent="0">
              <a:spcBef>
                <a:spcPts val="1200"/>
              </a:spcBef>
              <a:buNone/>
            </a:pPr>
            <a:r>
              <a:rPr lang="en-US" sz="2300" dirty="0">
                <a:latin typeface="Georgia" panose="02040502050405020303" pitchFamily="18" charset="0"/>
              </a:rPr>
              <a:t>To depress CNS functions whilst maintaining the functions of other vital body </a:t>
            </a:r>
            <a:r>
              <a:rPr lang="en-US" sz="2300" dirty="0" smtClean="0">
                <a:latin typeface="Georgia" panose="02040502050405020303" pitchFamily="18" charset="0"/>
              </a:rPr>
              <a:t>organs</a:t>
            </a:r>
          </a:p>
          <a:p>
            <a:pPr marL="0" indent="0">
              <a:spcBef>
                <a:spcPts val="1200"/>
              </a:spcBef>
              <a:buNone/>
            </a:pPr>
            <a:r>
              <a:rPr lang="en-US" sz="2300" b="1" dirty="0">
                <a:latin typeface="Georgia" panose="02040502050405020303" pitchFamily="18" charset="0"/>
              </a:rPr>
              <a:t>Requirements during and after GA</a:t>
            </a:r>
            <a:endParaRPr lang="en-US" sz="2300" dirty="0">
              <a:latin typeface="Georgia" panose="02040502050405020303" pitchFamily="18" charset="0"/>
            </a:endParaRPr>
          </a:p>
          <a:p>
            <a:pPr>
              <a:spcBef>
                <a:spcPts val="1200"/>
              </a:spcBef>
            </a:pPr>
            <a:r>
              <a:rPr lang="en-US" sz="2300" dirty="0">
                <a:latin typeface="Georgia" panose="02040502050405020303" pitchFamily="18" charset="0"/>
              </a:rPr>
              <a:t>Unconsciousness</a:t>
            </a:r>
          </a:p>
          <a:p>
            <a:pPr>
              <a:spcBef>
                <a:spcPts val="1200"/>
              </a:spcBef>
            </a:pPr>
            <a:r>
              <a:rPr lang="en-US" sz="2300" dirty="0">
                <a:latin typeface="Georgia" panose="02040502050405020303" pitchFamily="18" charset="0"/>
              </a:rPr>
              <a:t>Analgesia</a:t>
            </a:r>
          </a:p>
          <a:p>
            <a:pPr>
              <a:spcBef>
                <a:spcPts val="1200"/>
              </a:spcBef>
            </a:pPr>
            <a:r>
              <a:rPr lang="en-US" sz="2300" dirty="0">
                <a:latin typeface="Georgia" panose="02040502050405020303" pitchFamily="18" charset="0"/>
              </a:rPr>
              <a:t>Muscle relaxation</a:t>
            </a:r>
          </a:p>
          <a:p>
            <a:pPr>
              <a:spcBef>
                <a:spcPts val="1200"/>
              </a:spcBef>
            </a:pPr>
            <a:r>
              <a:rPr lang="en-US" sz="2300" dirty="0">
                <a:latin typeface="Georgia" panose="02040502050405020303" pitchFamily="18" charset="0"/>
              </a:rPr>
              <a:t>Maintenance of physiological stability</a:t>
            </a:r>
          </a:p>
          <a:p>
            <a:pPr>
              <a:spcBef>
                <a:spcPts val="1200"/>
              </a:spcBef>
            </a:pPr>
            <a:r>
              <a:rPr lang="en-US" sz="2300" dirty="0">
                <a:latin typeface="Georgia" panose="02040502050405020303" pitchFamily="18" charset="0"/>
              </a:rPr>
              <a:t>Suppression of visceral reflexes</a:t>
            </a:r>
          </a:p>
          <a:p>
            <a:pPr>
              <a:spcBef>
                <a:spcPts val="1200"/>
              </a:spcBef>
            </a:pPr>
            <a:r>
              <a:rPr lang="en-US" sz="2300" dirty="0" smtClean="0">
                <a:latin typeface="Georgia" panose="02040502050405020303" pitchFamily="18" charset="0"/>
              </a:rPr>
              <a:t>Amnesia</a:t>
            </a:r>
            <a:endParaRPr lang="en-US" sz="2300" dirty="0">
              <a:latin typeface="Georgia" panose="02040502050405020303" pitchFamily="18" charset="0"/>
            </a:endParaRPr>
          </a:p>
        </p:txBody>
      </p:sp>
      <p:sp>
        <p:nvSpPr>
          <p:cNvPr id="4" name="Slide Number Placeholder 3"/>
          <p:cNvSpPr>
            <a:spLocks noGrp="1"/>
          </p:cNvSpPr>
          <p:nvPr>
            <p:ph type="sldNum" sz="quarter" idx="12"/>
          </p:nvPr>
        </p:nvSpPr>
        <p:spPr/>
        <p:txBody>
          <a:bodyPr/>
          <a:lstStyle/>
          <a:p>
            <a:fld id="{E2A52829-536A-4FBF-9907-43EA662892DA}" type="slidenum">
              <a:rPr lang="en-US" smtClean="0"/>
              <a:pPr/>
              <a:t>24</a:t>
            </a:fld>
            <a:endParaRPr lang="en-US"/>
          </a:p>
        </p:txBody>
      </p:sp>
    </p:spTree>
    <p:extLst>
      <p:ext uri="{BB962C8B-B14F-4D97-AF65-F5344CB8AC3E}">
        <p14:creationId xmlns:p14="http://schemas.microsoft.com/office/powerpoint/2010/main" val="1579125691"/>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138545"/>
            <a:ext cx="8763000" cy="779030"/>
          </a:xfrm>
          <a:prstGeom prst="roundRect">
            <a:avLst/>
          </a:prstGeom>
          <a:noFill/>
          <a:ln>
            <a:noFill/>
          </a:ln>
        </p:spPr>
        <p:style>
          <a:lnRef idx="2">
            <a:schemeClr val="accent1"/>
          </a:lnRef>
          <a:fillRef idx="1">
            <a:schemeClr val="lt1"/>
          </a:fillRef>
          <a:effectRef idx="0">
            <a:schemeClr val="accent1"/>
          </a:effectRef>
          <a:fontRef idx="minor">
            <a:schemeClr val="dk1"/>
          </a:fontRef>
        </p:style>
        <p:txBody>
          <a:bodyPr>
            <a:noAutofit/>
          </a:bodyPr>
          <a:lstStyle/>
          <a:p>
            <a:pPr algn="l"/>
            <a:r>
              <a:rPr lang="en-US" sz="2800" b="1" cap="all" dirty="0" smtClean="0">
                <a:latin typeface="Georgia" panose="02040502050405020303" pitchFamily="18" charset="0"/>
              </a:rPr>
              <a:t>BALANCED ANAESTHESIA</a:t>
            </a:r>
          </a:p>
        </p:txBody>
      </p:sp>
      <p:sp>
        <p:nvSpPr>
          <p:cNvPr id="3" name="Content Placeholder 2"/>
          <p:cNvSpPr>
            <a:spLocks noGrp="1"/>
          </p:cNvSpPr>
          <p:nvPr>
            <p:ph idx="1"/>
          </p:nvPr>
        </p:nvSpPr>
        <p:spPr>
          <a:xfrm>
            <a:off x="152400" y="1066800"/>
            <a:ext cx="8763000" cy="5410200"/>
          </a:xfrm>
          <a:ln>
            <a:noFill/>
          </a:ln>
        </p:spPr>
        <p:style>
          <a:lnRef idx="2">
            <a:schemeClr val="accent2"/>
          </a:lnRef>
          <a:fillRef idx="1">
            <a:schemeClr val="lt1"/>
          </a:fillRef>
          <a:effectRef idx="0">
            <a:schemeClr val="accent2"/>
          </a:effectRef>
          <a:fontRef idx="minor">
            <a:schemeClr val="dk1"/>
          </a:fontRef>
        </p:style>
        <p:txBody>
          <a:bodyPr>
            <a:normAutofit/>
          </a:bodyPr>
          <a:lstStyle/>
          <a:p>
            <a:pPr marL="342900" indent="-342900">
              <a:spcBef>
                <a:spcPts val="1800"/>
              </a:spcBef>
            </a:pPr>
            <a:r>
              <a:rPr lang="en-US" sz="2600" dirty="0" smtClean="0">
                <a:latin typeface="Georgia" panose="02040502050405020303" pitchFamily="18" charset="0"/>
              </a:rPr>
              <a:t>No </a:t>
            </a:r>
            <a:r>
              <a:rPr lang="en-US" sz="2600" dirty="0">
                <a:latin typeface="Georgia" panose="02040502050405020303" pitchFamily="18" charset="0"/>
              </a:rPr>
              <a:t>one </a:t>
            </a:r>
            <a:r>
              <a:rPr lang="en-US" sz="2600" dirty="0" err="1">
                <a:latin typeface="Georgia" panose="02040502050405020303" pitchFamily="18" charset="0"/>
              </a:rPr>
              <a:t>anaesthetic</a:t>
            </a:r>
            <a:r>
              <a:rPr lang="en-US" sz="2600" dirty="0">
                <a:latin typeface="Georgia" panose="02040502050405020303" pitchFamily="18" charset="0"/>
              </a:rPr>
              <a:t> agent can achieve all </a:t>
            </a:r>
            <a:r>
              <a:rPr lang="en-US" sz="2600" dirty="0" smtClean="0">
                <a:latin typeface="Georgia" panose="02040502050405020303" pitchFamily="18" charset="0"/>
              </a:rPr>
              <a:t>the requirements of GA; </a:t>
            </a:r>
            <a:r>
              <a:rPr lang="en-US" sz="2600" dirty="0">
                <a:latin typeface="Georgia" panose="02040502050405020303" pitchFamily="18" charset="0"/>
              </a:rPr>
              <a:t>therefore GA involves the use of combinations of different types of drugs</a:t>
            </a:r>
          </a:p>
          <a:p>
            <a:pPr marL="342900" indent="-342900">
              <a:spcBef>
                <a:spcPts val="1800"/>
              </a:spcBef>
            </a:pPr>
            <a:r>
              <a:rPr lang="en-US" sz="2600" dirty="0" smtClean="0">
                <a:latin typeface="Georgia" panose="02040502050405020303" pitchFamily="18" charset="0"/>
              </a:rPr>
              <a:t>The term “balanced </a:t>
            </a:r>
            <a:r>
              <a:rPr lang="en-US" sz="2600" dirty="0" err="1" smtClean="0">
                <a:latin typeface="Georgia" panose="02040502050405020303" pitchFamily="18" charset="0"/>
              </a:rPr>
              <a:t>anaesthesia</a:t>
            </a:r>
            <a:r>
              <a:rPr lang="en-US" sz="2600" dirty="0" smtClean="0">
                <a:latin typeface="Georgia" panose="02040502050405020303" pitchFamily="18" charset="0"/>
              </a:rPr>
              <a:t>” refers </a:t>
            </a:r>
            <a:r>
              <a:rPr lang="en-US" sz="2600" dirty="0">
                <a:latin typeface="Georgia" panose="02040502050405020303" pitchFamily="18" charset="0"/>
              </a:rPr>
              <a:t>to a combination of drugs used to take advantage of individual drug properties while attempting to minimize their adverse effects</a:t>
            </a:r>
          </a:p>
        </p:txBody>
      </p:sp>
      <p:sp>
        <p:nvSpPr>
          <p:cNvPr id="4" name="Slide Number Placeholder 3"/>
          <p:cNvSpPr>
            <a:spLocks noGrp="1"/>
          </p:cNvSpPr>
          <p:nvPr>
            <p:ph type="sldNum" sz="quarter" idx="12"/>
          </p:nvPr>
        </p:nvSpPr>
        <p:spPr/>
        <p:txBody>
          <a:bodyPr/>
          <a:lstStyle/>
          <a:p>
            <a:fld id="{E2A52829-536A-4FBF-9907-43EA662892DA}" type="slidenum">
              <a:rPr lang="en-US" smtClean="0"/>
              <a:pPr/>
              <a:t>25</a:t>
            </a:fld>
            <a:endParaRPr lang="en-US"/>
          </a:p>
        </p:txBody>
      </p:sp>
    </p:spTree>
    <p:extLst>
      <p:ext uri="{BB962C8B-B14F-4D97-AF65-F5344CB8AC3E}">
        <p14:creationId xmlns:p14="http://schemas.microsoft.com/office/powerpoint/2010/main" val="148361028"/>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77091" y="120650"/>
            <a:ext cx="8617526" cy="838200"/>
          </a:xfrm>
          <a:prstGeom prst="roundRect">
            <a:avLst/>
          </a:prstGeom>
          <a:noFill/>
          <a:ln>
            <a:noFill/>
          </a:ln>
        </p:spPr>
        <p:style>
          <a:lnRef idx="2">
            <a:schemeClr val="accent1"/>
          </a:lnRef>
          <a:fillRef idx="1">
            <a:schemeClr val="lt1"/>
          </a:fillRef>
          <a:effectRef idx="0">
            <a:schemeClr val="accent1"/>
          </a:effectRef>
          <a:fontRef idx="minor">
            <a:schemeClr val="dk1"/>
          </a:fontRef>
        </p:style>
        <p:txBody>
          <a:bodyPr>
            <a:noAutofit/>
          </a:bodyPr>
          <a:lstStyle/>
          <a:p>
            <a:pPr algn="l"/>
            <a:r>
              <a:rPr lang="en-US" sz="2800" b="1" cap="all" dirty="0" smtClean="0">
                <a:latin typeface="Georgia" panose="02040502050405020303" pitchFamily="18" charset="0"/>
              </a:rPr>
              <a:t>Processes involved in General </a:t>
            </a:r>
            <a:r>
              <a:rPr lang="en-US" sz="2800" b="1" cap="all" dirty="0" err="1" smtClean="0">
                <a:latin typeface="Georgia" panose="02040502050405020303" pitchFamily="18" charset="0"/>
              </a:rPr>
              <a:t>anaesthesia</a:t>
            </a:r>
            <a:endParaRPr lang="en-US" sz="2800" cap="all" dirty="0">
              <a:latin typeface="Georgia" panose="02040502050405020303" pitchFamily="18" charset="0"/>
            </a:endParaRPr>
          </a:p>
        </p:txBody>
      </p:sp>
      <p:sp>
        <p:nvSpPr>
          <p:cNvPr id="3" name="Content Placeholder 2"/>
          <p:cNvSpPr>
            <a:spLocks noGrp="1"/>
          </p:cNvSpPr>
          <p:nvPr>
            <p:ph idx="1"/>
          </p:nvPr>
        </p:nvSpPr>
        <p:spPr>
          <a:xfrm>
            <a:off x="277091" y="1233055"/>
            <a:ext cx="8617525" cy="5292436"/>
          </a:xfrm>
          <a:ln>
            <a:noFill/>
          </a:ln>
        </p:spPr>
        <p:style>
          <a:lnRef idx="2">
            <a:schemeClr val="accent2"/>
          </a:lnRef>
          <a:fillRef idx="1">
            <a:schemeClr val="lt1"/>
          </a:fillRef>
          <a:effectRef idx="0">
            <a:schemeClr val="accent2"/>
          </a:effectRef>
          <a:fontRef idx="minor">
            <a:schemeClr val="dk1"/>
          </a:fontRef>
        </p:style>
        <p:txBody>
          <a:bodyPr>
            <a:normAutofit/>
          </a:bodyPr>
          <a:lstStyle/>
          <a:p>
            <a:pPr marL="514350" lvl="0" indent="-514350">
              <a:spcBef>
                <a:spcPts val="1800"/>
              </a:spcBef>
              <a:buSzPct val="100000"/>
              <a:buFont typeface="+mj-lt"/>
              <a:buAutoNum type="arabicPeriod"/>
            </a:pPr>
            <a:r>
              <a:rPr lang="en-US" sz="2600" dirty="0" smtClean="0">
                <a:latin typeface="Georgia" panose="02040502050405020303" pitchFamily="18" charset="0"/>
              </a:rPr>
              <a:t>Pre-medication</a:t>
            </a:r>
          </a:p>
          <a:p>
            <a:pPr marL="514350" lvl="0" indent="-514350">
              <a:spcBef>
                <a:spcPts val="1800"/>
              </a:spcBef>
              <a:buSzPct val="100000"/>
              <a:buFont typeface="+mj-lt"/>
              <a:buAutoNum type="arabicPeriod"/>
            </a:pPr>
            <a:r>
              <a:rPr lang="en-US" sz="2600" dirty="0" smtClean="0">
                <a:latin typeface="Georgia" panose="02040502050405020303" pitchFamily="18" charset="0"/>
              </a:rPr>
              <a:t>Induction of </a:t>
            </a:r>
            <a:r>
              <a:rPr lang="en-US" sz="2600" dirty="0" err="1" smtClean="0">
                <a:latin typeface="Georgia" panose="02040502050405020303" pitchFamily="18" charset="0"/>
              </a:rPr>
              <a:t>anaesthesia</a:t>
            </a:r>
            <a:endParaRPr lang="en-US" sz="2600" dirty="0" smtClean="0">
              <a:latin typeface="Georgia" panose="02040502050405020303" pitchFamily="18" charset="0"/>
            </a:endParaRPr>
          </a:p>
          <a:p>
            <a:pPr marL="514350" lvl="0" indent="-514350">
              <a:spcBef>
                <a:spcPts val="1800"/>
              </a:spcBef>
              <a:buSzPct val="100000"/>
              <a:buFont typeface="+mj-lt"/>
              <a:buAutoNum type="arabicPeriod"/>
            </a:pPr>
            <a:r>
              <a:rPr lang="en-US" sz="2600" dirty="0" smtClean="0">
                <a:latin typeface="Georgia" panose="02040502050405020303" pitchFamily="18" charset="0"/>
              </a:rPr>
              <a:t>Initiation and maintenance of muscle relaxation</a:t>
            </a:r>
          </a:p>
          <a:p>
            <a:pPr marL="514350" lvl="0" indent="-514350">
              <a:spcBef>
                <a:spcPts val="1800"/>
              </a:spcBef>
              <a:buSzPct val="100000"/>
              <a:buFont typeface="+mj-lt"/>
              <a:buAutoNum type="arabicPeriod"/>
            </a:pPr>
            <a:r>
              <a:rPr lang="en-US" sz="2600" dirty="0" smtClean="0">
                <a:latin typeface="Georgia" panose="02040502050405020303" pitchFamily="18" charset="0"/>
              </a:rPr>
              <a:t>Maintenance of </a:t>
            </a:r>
            <a:r>
              <a:rPr lang="en-US" sz="2600" dirty="0" err="1" smtClean="0">
                <a:latin typeface="Georgia" panose="02040502050405020303" pitchFamily="18" charset="0"/>
              </a:rPr>
              <a:t>anaesthesia</a:t>
            </a:r>
            <a:endParaRPr lang="en-US" sz="2600" dirty="0" smtClean="0">
              <a:latin typeface="Georgia" panose="02040502050405020303" pitchFamily="18" charset="0"/>
            </a:endParaRPr>
          </a:p>
          <a:p>
            <a:pPr marL="514350" lvl="0" indent="-514350">
              <a:spcBef>
                <a:spcPts val="1800"/>
              </a:spcBef>
              <a:buSzPct val="100000"/>
              <a:buFont typeface="+mj-lt"/>
              <a:buAutoNum type="arabicPeriod"/>
            </a:pPr>
            <a:r>
              <a:rPr lang="en-US" sz="2600" dirty="0" smtClean="0">
                <a:latin typeface="Georgia" panose="02040502050405020303" pitchFamily="18" charset="0"/>
              </a:rPr>
              <a:t>Analgesia</a:t>
            </a:r>
          </a:p>
        </p:txBody>
      </p:sp>
      <p:sp>
        <p:nvSpPr>
          <p:cNvPr id="4" name="Slide Number Placeholder 3"/>
          <p:cNvSpPr>
            <a:spLocks noGrp="1"/>
          </p:cNvSpPr>
          <p:nvPr>
            <p:ph type="sldNum" sz="quarter" idx="12"/>
          </p:nvPr>
        </p:nvSpPr>
        <p:spPr/>
        <p:txBody>
          <a:bodyPr/>
          <a:lstStyle/>
          <a:p>
            <a:fld id="{E2A52829-536A-4FBF-9907-43EA662892DA}" type="slidenum">
              <a:rPr lang="en-US" smtClean="0"/>
              <a:pPr/>
              <a:t>26</a:t>
            </a:fld>
            <a:endParaRPr lang="en-US"/>
          </a:p>
        </p:txBody>
      </p:sp>
    </p:spTree>
    <p:extLst>
      <p:ext uri="{BB962C8B-B14F-4D97-AF65-F5344CB8AC3E}">
        <p14:creationId xmlns:p14="http://schemas.microsoft.com/office/powerpoint/2010/main" val="3074647522"/>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77091" y="274638"/>
            <a:ext cx="8617527" cy="713942"/>
          </a:xfrm>
          <a:prstGeom prst="roundRect">
            <a:avLst/>
          </a:prstGeom>
          <a:noFill/>
          <a:ln>
            <a:noFill/>
          </a:ln>
        </p:spPr>
        <p:style>
          <a:lnRef idx="2">
            <a:schemeClr val="accent1"/>
          </a:lnRef>
          <a:fillRef idx="1">
            <a:schemeClr val="lt1"/>
          </a:fillRef>
          <a:effectRef idx="0">
            <a:schemeClr val="accent1"/>
          </a:effectRef>
          <a:fontRef idx="minor">
            <a:schemeClr val="dk1"/>
          </a:fontRef>
        </p:style>
        <p:txBody>
          <a:bodyPr>
            <a:normAutofit/>
          </a:bodyPr>
          <a:lstStyle/>
          <a:p>
            <a:pPr algn="l"/>
            <a:r>
              <a:rPr lang="en-US" sz="2800" b="1" cap="all" dirty="0" smtClean="0">
                <a:latin typeface="Georgia" panose="02040502050405020303" pitchFamily="18" charset="0"/>
              </a:rPr>
              <a:t>Pre-medication</a:t>
            </a:r>
            <a:endParaRPr lang="en-US" sz="2800" b="1" cap="all" dirty="0">
              <a:latin typeface="Georgia" panose="02040502050405020303" pitchFamily="18" charset="0"/>
            </a:endParaRPr>
          </a:p>
        </p:txBody>
      </p:sp>
      <p:sp>
        <p:nvSpPr>
          <p:cNvPr id="3" name="Content Placeholder 2"/>
          <p:cNvSpPr>
            <a:spLocks noGrp="1"/>
          </p:cNvSpPr>
          <p:nvPr>
            <p:ph idx="1"/>
          </p:nvPr>
        </p:nvSpPr>
        <p:spPr>
          <a:xfrm>
            <a:off x="277091" y="1233055"/>
            <a:ext cx="8617527" cy="5393170"/>
          </a:xfrm>
          <a:ln>
            <a:noFill/>
          </a:ln>
        </p:spPr>
        <p:style>
          <a:lnRef idx="2">
            <a:schemeClr val="accent2"/>
          </a:lnRef>
          <a:fillRef idx="1">
            <a:schemeClr val="lt1"/>
          </a:fillRef>
          <a:effectRef idx="0">
            <a:schemeClr val="accent2"/>
          </a:effectRef>
          <a:fontRef idx="minor">
            <a:schemeClr val="dk1"/>
          </a:fontRef>
        </p:style>
        <p:txBody>
          <a:bodyPr>
            <a:normAutofit/>
          </a:bodyPr>
          <a:lstStyle/>
          <a:p>
            <a:pPr marL="0" indent="0">
              <a:spcBef>
                <a:spcPts val="1800"/>
              </a:spcBef>
              <a:buNone/>
            </a:pPr>
            <a:r>
              <a:rPr lang="en-US" sz="2400" b="1" dirty="0" smtClean="0">
                <a:latin typeface="Georgia" panose="02040502050405020303" pitchFamily="18" charset="0"/>
              </a:rPr>
              <a:t>Aims of pre-medication</a:t>
            </a:r>
          </a:p>
          <a:p>
            <a:pPr>
              <a:spcBef>
                <a:spcPts val="1800"/>
              </a:spcBef>
            </a:pPr>
            <a:r>
              <a:rPr lang="en-US" sz="2400" dirty="0" smtClean="0">
                <a:latin typeface="Georgia" panose="02040502050405020303" pitchFamily="18" charset="0"/>
              </a:rPr>
              <a:t>Reduce anxiety</a:t>
            </a:r>
          </a:p>
          <a:p>
            <a:pPr>
              <a:spcBef>
                <a:spcPts val="1800"/>
              </a:spcBef>
            </a:pPr>
            <a:r>
              <a:rPr lang="en-US" sz="2400" dirty="0" smtClean="0">
                <a:latin typeface="Georgia" panose="02040502050405020303" pitchFamily="18" charset="0"/>
              </a:rPr>
              <a:t>Reduce salivary and respiratory secretions</a:t>
            </a:r>
          </a:p>
          <a:p>
            <a:pPr>
              <a:spcBef>
                <a:spcPts val="1800"/>
              </a:spcBef>
            </a:pPr>
            <a:r>
              <a:rPr lang="en-US" sz="2400" dirty="0" smtClean="0">
                <a:latin typeface="Georgia" panose="02040502050405020303" pitchFamily="18" charset="0"/>
              </a:rPr>
              <a:t>Suppress autonomic reflexes</a:t>
            </a:r>
          </a:p>
          <a:p>
            <a:pPr>
              <a:spcBef>
                <a:spcPts val="1800"/>
              </a:spcBef>
            </a:pPr>
            <a:r>
              <a:rPr lang="en-US" sz="2400" dirty="0" smtClean="0">
                <a:latin typeface="Georgia" panose="02040502050405020303" pitchFamily="18" charset="0"/>
              </a:rPr>
              <a:t>Produce amnesia</a:t>
            </a:r>
          </a:p>
          <a:p>
            <a:pPr>
              <a:spcBef>
                <a:spcPts val="1800"/>
              </a:spcBef>
            </a:pPr>
            <a:r>
              <a:rPr lang="en-US" sz="2400" dirty="0" smtClean="0">
                <a:latin typeface="Georgia" panose="02040502050405020303" pitchFamily="18" charset="0"/>
              </a:rPr>
              <a:t>Provide adjuvants for the maintenance of GA</a:t>
            </a:r>
          </a:p>
        </p:txBody>
      </p:sp>
      <p:sp>
        <p:nvSpPr>
          <p:cNvPr id="4" name="Slide Number Placeholder 3"/>
          <p:cNvSpPr>
            <a:spLocks noGrp="1"/>
          </p:cNvSpPr>
          <p:nvPr>
            <p:ph type="sldNum" sz="quarter" idx="12"/>
          </p:nvPr>
        </p:nvSpPr>
        <p:spPr/>
        <p:txBody>
          <a:bodyPr/>
          <a:lstStyle/>
          <a:p>
            <a:fld id="{E2A52829-536A-4FBF-9907-43EA662892DA}" type="slidenum">
              <a:rPr lang="en-US" smtClean="0"/>
              <a:pPr/>
              <a:t>27</a:t>
            </a:fld>
            <a:endParaRPr lang="en-US"/>
          </a:p>
        </p:txBody>
      </p:sp>
    </p:spTree>
    <p:extLst>
      <p:ext uri="{BB962C8B-B14F-4D97-AF65-F5344CB8AC3E}">
        <p14:creationId xmlns:p14="http://schemas.microsoft.com/office/powerpoint/2010/main" val="2425193451"/>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77091" y="274638"/>
            <a:ext cx="8617527" cy="713942"/>
          </a:xfrm>
          <a:prstGeom prst="roundRect">
            <a:avLst/>
          </a:prstGeom>
          <a:noFill/>
          <a:ln>
            <a:noFill/>
          </a:ln>
        </p:spPr>
        <p:style>
          <a:lnRef idx="2">
            <a:schemeClr val="accent1"/>
          </a:lnRef>
          <a:fillRef idx="1">
            <a:schemeClr val="lt1"/>
          </a:fillRef>
          <a:effectRef idx="0">
            <a:schemeClr val="accent1"/>
          </a:effectRef>
          <a:fontRef idx="minor">
            <a:schemeClr val="dk1"/>
          </a:fontRef>
        </p:style>
        <p:txBody>
          <a:bodyPr>
            <a:normAutofit/>
          </a:bodyPr>
          <a:lstStyle/>
          <a:p>
            <a:pPr algn="l"/>
            <a:r>
              <a:rPr lang="en-US" sz="2800" b="1" cap="all" dirty="0" smtClean="0">
                <a:latin typeface="Georgia" panose="02040502050405020303" pitchFamily="18" charset="0"/>
              </a:rPr>
              <a:t>Pre-medication …. Cont’d</a:t>
            </a:r>
            <a:endParaRPr lang="en-US" sz="2800" b="1" cap="all" dirty="0">
              <a:latin typeface="Georgia" panose="02040502050405020303" pitchFamily="18" charset="0"/>
            </a:endParaRPr>
          </a:p>
        </p:txBody>
      </p:sp>
      <p:sp>
        <p:nvSpPr>
          <p:cNvPr id="3" name="Content Placeholder 2"/>
          <p:cNvSpPr>
            <a:spLocks noGrp="1"/>
          </p:cNvSpPr>
          <p:nvPr>
            <p:ph idx="1"/>
          </p:nvPr>
        </p:nvSpPr>
        <p:spPr>
          <a:xfrm>
            <a:off x="277091" y="1233055"/>
            <a:ext cx="8617527" cy="5393170"/>
          </a:xfrm>
          <a:ln>
            <a:noFill/>
          </a:ln>
        </p:spPr>
        <p:style>
          <a:lnRef idx="2">
            <a:schemeClr val="accent2"/>
          </a:lnRef>
          <a:fillRef idx="1">
            <a:schemeClr val="lt1"/>
          </a:fillRef>
          <a:effectRef idx="0">
            <a:schemeClr val="accent2"/>
          </a:effectRef>
          <a:fontRef idx="minor">
            <a:schemeClr val="dk1"/>
          </a:fontRef>
        </p:style>
        <p:txBody>
          <a:bodyPr>
            <a:normAutofit/>
          </a:bodyPr>
          <a:lstStyle/>
          <a:p>
            <a:pPr marL="0" indent="0">
              <a:spcBef>
                <a:spcPts val="1800"/>
              </a:spcBef>
              <a:buNone/>
            </a:pPr>
            <a:r>
              <a:rPr lang="en-US" sz="2600" b="1" dirty="0">
                <a:latin typeface="Georgia" panose="02040502050405020303" pitchFamily="18" charset="0"/>
              </a:rPr>
              <a:t>Drugs used in pre-medication</a:t>
            </a:r>
          </a:p>
          <a:p>
            <a:pPr>
              <a:spcBef>
                <a:spcPts val="1800"/>
              </a:spcBef>
            </a:pPr>
            <a:r>
              <a:rPr lang="en-US" sz="2600" dirty="0">
                <a:latin typeface="Georgia" panose="02040502050405020303" pitchFamily="18" charset="0"/>
              </a:rPr>
              <a:t>Anti-muscarinic drugs (atropine, hyoscine and </a:t>
            </a:r>
            <a:r>
              <a:rPr lang="en-US" sz="2600" dirty="0" err="1">
                <a:latin typeface="Georgia" panose="02040502050405020303" pitchFamily="18" charset="0"/>
              </a:rPr>
              <a:t>glycopyronium</a:t>
            </a:r>
            <a:r>
              <a:rPr lang="en-US" sz="2600" dirty="0">
                <a:latin typeface="Georgia" panose="02040502050405020303" pitchFamily="18" charset="0"/>
              </a:rPr>
              <a:t>)</a:t>
            </a:r>
          </a:p>
          <a:p>
            <a:pPr>
              <a:spcBef>
                <a:spcPts val="1800"/>
              </a:spcBef>
            </a:pPr>
            <a:r>
              <a:rPr lang="en-US" sz="2600" dirty="0">
                <a:latin typeface="Georgia" panose="02040502050405020303" pitchFamily="18" charset="0"/>
              </a:rPr>
              <a:t>Benzodiazepines (diazepam, </a:t>
            </a:r>
            <a:r>
              <a:rPr lang="en-US" sz="2600" dirty="0" err="1">
                <a:latin typeface="Georgia" panose="02040502050405020303" pitchFamily="18" charset="0"/>
              </a:rPr>
              <a:t>temazepam</a:t>
            </a:r>
            <a:r>
              <a:rPr lang="en-US" sz="2600" dirty="0">
                <a:latin typeface="Georgia" panose="02040502050405020303" pitchFamily="18" charset="0"/>
              </a:rPr>
              <a:t>, lorazepam and midazolam</a:t>
            </a:r>
            <a:r>
              <a:rPr lang="en-US" sz="2600" dirty="0" smtClean="0">
                <a:latin typeface="Georgia" panose="02040502050405020303" pitchFamily="18" charset="0"/>
              </a:rPr>
              <a:t>)</a:t>
            </a:r>
          </a:p>
          <a:p>
            <a:pPr marL="0" indent="0">
              <a:spcBef>
                <a:spcPts val="1800"/>
              </a:spcBef>
              <a:buNone/>
            </a:pPr>
            <a:r>
              <a:rPr lang="en-US" sz="2600" b="1" dirty="0">
                <a:latin typeface="Georgia" panose="02040502050405020303" pitchFamily="18" charset="0"/>
              </a:rPr>
              <a:t>Uses of </a:t>
            </a:r>
            <a:r>
              <a:rPr lang="en-US" sz="2600" b="1" dirty="0" smtClean="0">
                <a:latin typeface="Georgia" panose="02040502050405020303" pitchFamily="18" charset="0"/>
              </a:rPr>
              <a:t>benzodiazepines</a:t>
            </a:r>
            <a:endParaRPr lang="en-US" sz="2600" b="1" dirty="0">
              <a:latin typeface="Georgia" panose="02040502050405020303" pitchFamily="18" charset="0"/>
            </a:endParaRPr>
          </a:p>
          <a:p>
            <a:pPr marL="0" indent="0">
              <a:spcBef>
                <a:spcPts val="1800"/>
              </a:spcBef>
              <a:buNone/>
            </a:pPr>
            <a:r>
              <a:rPr lang="en-US" sz="2600" dirty="0" err="1">
                <a:latin typeface="Georgia" panose="02040502050405020303" pitchFamily="18" charset="0"/>
              </a:rPr>
              <a:t>Anxiolysis</a:t>
            </a:r>
            <a:r>
              <a:rPr lang="en-US" sz="2600" dirty="0">
                <a:latin typeface="Georgia" panose="02040502050405020303" pitchFamily="18" charset="0"/>
              </a:rPr>
              <a:t>, sedation and amnesia, and as adjuvants to general </a:t>
            </a:r>
            <a:r>
              <a:rPr lang="en-US" sz="2600" dirty="0" err="1" smtClean="0">
                <a:latin typeface="Georgia" panose="02040502050405020303" pitchFamily="18" charset="0"/>
              </a:rPr>
              <a:t>anaesthetics</a:t>
            </a:r>
            <a:endParaRPr lang="en-US" sz="2600" dirty="0">
              <a:latin typeface="Georgia" panose="02040502050405020303" pitchFamily="18" charset="0"/>
            </a:endParaRPr>
          </a:p>
        </p:txBody>
      </p:sp>
      <p:sp>
        <p:nvSpPr>
          <p:cNvPr id="4" name="Slide Number Placeholder 3"/>
          <p:cNvSpPr>
            <a:spLocks noGrp="1"/>
          </p:cNvSpPr>
          <p:nvPr>
            <p:ph type="sldNum" sz="quarter" idx="12"/>
          </p:nvPr>
        </p:nvSpPr>
        <p:spPr/>
        <p:txBody>
          <a:bodyPr/>
          <a:lstStyle/>
          <a:p>
            <a:fld id="{E2A52829-536A-4FBF-9907-43EA662892DA}" type="slidenum">
              <a:rPr lang="en-US" smtClean="0"/>
              <a:pPr/>
              <a:t>28</a:t>
            </a:fld>
            <a:endParaRPr lang="en-US"/>
          </a:p>
        </p:txBody>
      </p:sp>
    </p:spTree>
    <p:extLst>
      <p:ext uri="{BB962C8B-B14F-4D97-AF65-F5344CB8AC3E}">
        <p14:creationId xmlns:p14="http://schemas.microsoft.com/office/powerpoint/2010/main" val="2813850264"/>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77091" y="274638"/>
            <a:ext cx="8617527" cy="713942"/>
          </a:xfrm>
          <a:prstGeom prst="roundRect">
            <a:avLst/>
          </a:prstGeom>
          <a:noFill/>
          <a:ln>
            <a:noFill/>
          </a:ln>
        </p:spPr>
        <p:style>
          <a:lnRef idx="2">
            <a:schemeClr val="accent1"/>
          </a:lnRef>
          <a:fillRef idx="1">
            <a:schemeClr val="lt1"/>
          </a:fillRef>
          <a:effectRef idx="0">
            <a:schemeClr val="accent1"/>
          </a:effectRef>
          <a:fontRef idx="minor">
            <a:schemeClr val="dk1"/>
          </a:fontRef>
        </p:style>
        <p:txBody>
          <a:bodyPr>
            <a:normAutofit/>
          </a:bodyPr>
          <a:lstStyle/>
          <a:p>
            <a:pPr algn="l"/>
            <a:r>
              <a:rPr lang="en-US" sz="2800" b="1" cap="all" dirty="0" smtClean="0">
                <a:latin typeface="Georgia" panose="02040502050405020303" pitchFamily="18" charset="0"/>
              </a:rPr>
              <a:t>Pre-medication …. Cont’d</a:t>
            </a:r>
            <a:endParaRPr lang="en-US" sz="2800" b="1" cap="all" dirty="0">
              <a:latin typeface="Georgia" panose="02040502050405020303" pitchFamily="18" charset="0"/>
            </a:endParaRPr>
          </a:p>
        </p:txBody>
      </p:sp>
      <p:sp>
        <p:nvSpPr>
          <p:cNvPr id="3" name="Content Placeholder 2"/>
          <p:cNvSpPr>
            <a:spLocks noGrp="1"/>
          </p:cNvSpPr>
          <p:nvPr>
            <p:ph idx="1"/>
          </p:nvPr>
        </p:nvSpPr>
        <p:spPr>
          <a:xfrm>
            <a:off x="277091" y="1233055"/>
            <a:ext cx="8617527" cy="5393170"/>
          </a:xfrm>
          <a:ln>
            <a:noFill/>
          </a:ln>
        </p:spPr>
        <p:style>
          <a:lnRef idx="2">
            <a:schemeClr val="accent2"/>
          </a:lnRef>
          <a:fillRef idx="1">
            <a:schemeClr val="lt1"/>
          </a:fillRef>
          <a:effectRef idx="0">
            <a:schemeClr val="accent2"/>
          </a:effectRef>
          <a:fontRef idx="minor">
            <a:schemeClr val="dk1"/>
          </a:fontRef>
        </p:style>
        <p:txBody>
          <a:bodyPr>
            <a:normAutofit/>
          </a:bodyPr>
          <a:lstStyle/>
          <a:p>
            <a:pPr marL="0" indent="0">
              <a:spcBef>
                <a:spcPts val="1800"/>
              </a:spcBef>
              <a:buNone/>
            </a:pPr>
            <a:r>
              <a:rPr lang="en-US" sz="2600" b="1" dirty="0">
                <a:latin typeface="Georgia" panose="02040502050405020303" pitchFamily="18" charset="0"/>
              </a:rPr>
              <a:t>Uses of anti-muscarinic drugs</a:t>
            </a:r>
          </a:p>
          <a:p>
            <a:pPr>
              <a:spcBef>
                <a:spcPts val="1800"/>
              </a:spcBef>
            </a:pPr>
            <a:r>
              <a:rPr lang="en-US" sz="2600" dirty="0">
                <a:latin typeface="Georgia" panose="02040502050405020303" pitchFamily="18" charset="0"/>
              </a:rPr>
              <a:t>To suppress bronchial and salivary secretions which are increased by intubation, upper airway surgery and some inhalation </a:t>
            </a:r>
            <a:r>
              <a:rPr lang="en-US" sz="2600" dirty="0" err="1">
                <a:latin typeface="Georgia" panose="02040502050405020303" pitchFamily="18" charset="0"/>
              </a:rPr>
              <a:t>anaesthetics</a:t>
            </a:r>
            <a:endParaRPr lang="en-US" sz="2600" dirty="0">
              <a:latin typeface="Georgia" panose="02040502050405020303" pitchFamily="18" charset="0"/>
            </a:endParaRPr>
          </a:p>
          <a:p>
            <a:pPr>
              <a:spcBef>
                <a:spcPts val="1800"/>
              </a:spcBef>
            </a:pPr>
            <a:r>
              <a:rPr lang="en-US" sz="2600" dirty="0">
                <a:latin typeface="Georgia" panose="02040502050405020303" pitchFamily="18" charset="0"/>
              </a:rPr>
              <a:t>To prevent bradycardia and salivation caused by neostigmine</a:t>
            </a:r>
          </a:p>
          <a:p>
            <a:pPr>
              <a:spcBef>
                <a:spcPts val="1800"/>
              </a:spcBef>
            </a:pPr>
            <a:r>
              <a:rPr lang="en-US" sz="2600" dirty="0">
                <a:latin typeface="Georgia" panose="02040502050405020303" pitchFamily="18" charset="0"/>
              </a:rPr>
              <a:t>To prevent bradycardia and hypotension associated with drugs such as halothane, </a:t>
            </a:r>
            <a:r>
              <a:rPr lang="en-US" sz="2600" dirty="0" err="1">
                <a:latin typeface="Georgia" panose="02040502050405020303" pitchFamily="18" charset="0"/>
              </a:rPr>
              <a:t>propofol</a:t>
            </a:r>
            <a:r>
              <a:rPr lang="en-US" sz="2600" dirty="0">
                <a:latin typeface="Georgia" panose="02040502050405020303" pitchFamily="18" charset="0"/>
              </a:rPr>
              <a:t> and </a:t>
            </a:r>
            <a:r>
              <a:rPr lang="en-US" sz="2600" dirty="0" err="1">
                <a:latin typeface="Georgia" panose="02040502050405020303" pitchFamily="18" charset="0"/>
              </a:rPr>
              <a:t>suxamethonium</a:t>
            </a:r>
            <a:endParaRPr lang="en-US" sz="2600" dirty="0">
              <a:latin typeface="Georgia" panose="02040502050405020303" pitchFamily="18" charset="0"/>
            </a:endParaRPr>
          </a:p>
        </p:txBody>
      </p:sp>
      <p:sp>
        <p:nvSpPr>
          <p:cNvPr id="4" name="Slide Number Placeholder 3"/>
          <p:cNvSpPr>
            <a:spLocks noGrp="1"/>
          </p:cNvSpPr>
          <p:nvPr>
            <p:ph type="sldNum" sz="quarter" idx="12"/>
          </p:nvPr>
        </p:nvSpPr>
        <p:spPr/>
        <p:txBody>
          <a:bodyPr/>
          <a:lstStyle/>
          <a:p>
            <a:fld id="{E2A52829-536A-4FBF-9907-43EA662892DA}" type="slidenum">
              <a:rPr lang="en-US" smtClean="0"/>
              <a:pPr/>
              <a:t>29</a:t>
            </a:fld>
            <a:endParaRPr lang="en-US"/>
          </a:p>
        </p:txBody>
      </p:sp>
    </p:spTree>
    <p:extLst>
      <p:ext uri="{BB962C8B-B14F-4D97-AF65-F5344CB8AC3E}">
        <p14:creationId xmlns:p14="http://schemas.microsoft.com/office/powerpoint/2010/main" val="305968682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94"/>
        <p:cNvGrpSpPr/>
        <p:nvPr/>
      </p:nvGrpSpPr>
      <p:grpSpPr>
        <a:xfrm>
          <a:off x="0" y="0"/>
          <a:ext cx="0" cy="0"/>
          <a:chOff x="0" y="0"/>
          <a:chExt cx="0" cy="0"/>
        </a:xfrm>
      </p:grpSpPr>
      <p:sp>
        <p:nvSpPr>
          <p:cNvPr id="195" name="Google Shape;195;p28"/>
          <p:cNvSpPr txBox="1">
            <a:spLocks noGrp="1"/>
          </p:cNvSpPr>
          <p:nvPr>
            <p:ph type="title"/>
          </p:nvPr>
        </p:nvSpPr>
        <p:spPr>
          <a:xfrm>
            <a:off x="300251" y="1187355"/>
            <a:ext cx="8584442" cy="4135273"/>
          </a:xfrm>
          <a:prstGeom prst="rect">
            <a:avLst/>
          </a:prstGeom>
          <a:noFill/>
          <a:ln>
            <a:noFill/>
          </a:ln>
        </p:spPr>
        <p:txBody>
          <a:bodyPr spcFirstLastPara="1" wrap="square" lIns="91425" tIns="45700" rIns="91425" bIns="45700" anchor="ctr" anchorCtr="0">
            <a:noAutofit/>
          </a:bodyPr>
          <a:lstStyle/>
          <a:p>
            <a:pPr algn="l">
              <a:buClrTx/>
            </a:pPr>
            <a:r>
              <a:rPr lang="en-US" sz="3200" b="1" dirty="0" smtClean="0">
                <a:latin typeface="Georgia" panose="02040502050405020303" pitchFamily="18" charset="0"/>
                <a:cs typeface="Georgia" panose="02040502050405020303" charset="0"/>
              </a:rPr>
              <a:t>LOCAL ANAESTHETIC AGENTS</a:t>
            </a:r>
            <a:endParaRPr lang="en-US" sz="3200" b="1" i="0" u="none" strike="noStrike" cap="none" dirty="0">
              <a:latin typeface="Georgia" panose="02040502050405020303" pitchFamily="18" charset="0"/>
              <a:cs typeface="Georgia" panose="02040502050405020303" charset="0"/>
              <a:sym typeface="Calibri" panose="020F0502020204030204"/>
            </a:endParaRPr>
          </a:p>
        </p:txBody>
      </p:sp>
      <p:sp>
        <p:nvSpPr>
          <p:cNvPr id="221" name="Google Shape;221;p32"/>
          <p:cNvSpPr txBox="1"/>
          <p:nvPr/>
        </p:nvSpPr>
        <p:spPr>
          <a:xfrm>
            <a:off x="4817660" y="5488940"/>
            <a:ext cx="3923115" cy="109220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7030A0"/>
              </a:buClr>
              <a:buFont typeface="Arial" panose="020B0604020202020204"/>
              <a:buNone/>
            </a:pPr>
            <a:endParaRPr lang="en-IN" altLang="en-US" sz="1500" b="1" i="0" u="none" strike="noStrike" cap="none" dirty="0">
              <a:solidFill>
                <a:schemeClr val="dk1"/>
              </a:solidFill>
              <a:latin typeface="Georgia" panose="02040502050405020303" charset="0"/>
              <a:ea typeface="Arial" panose="020B0604020202020204"/>
              <a:cs typeface="Georgia" panose="02040502050405020303" charset="0"/>
              <a:sym typeface="Arial" panose="020B0604020202020204"/>
            </a:endParaRPr>
          </a:p>
        </p:txBody>
      </p:sp>
    </p:spTree>
    <p:extLst>
      <p:ext uri="{BB962C8B-B14F-4D97-AF65-F5344CB8AC3E}">
        <p14:creationId xmlns:p14="http://schemas.microsoft.com/office/powerpoint/2010/main" val="93547850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90945" y="138545"/>
            <a:ext cx="8575963" cy="683780"/>
          </a:xfrm>
          <a:prstGeom prst="roundRect">
            <a:avLst/>
          </a:prstGeom>
          <a:noFill/>
          <a:ln>
            <a:noFill/>
          </a:ln>
        </p:spPr>
        <p:style>
          <a:lnRef idx="2">
            <a:schemeClr val="accent1"/>
          </a:lnRef>
          <a:fillRef idx="1">
            <a:schemeClr val="lt1"/>
          </a:fillRef>
          <a:effectRef idx="0">
            <a:schemeClr val="accent1"/>
          </a:effectRef>
          <a:fontRef idx="minor">
            <a:schemeClr val="dk1"/>
          </a:fontRef>
        </p:style>
        <p:txBody>
          <a:bodyPr>
            <a:noAutofit/>
          </a:bodyPr>
          <a:lstStyle/>
          <a:p>
            <a:pPr algn="l"/>
            <a:r>
              <a:rPr lang="en-US" sz="2500" b="1" cap="all" dirty="0" smtClean="0">
                <a:latin typeface="Georgia" panose="02040502050405020303" pitchFamily="18" charset="0"/>
              </a:rPr>
              <a:t>Muscle relaxation in General </a:t>
            </a:r>
            <a:r>
              <a:rPr lang="en-US" sz="2500" b="1" cap="all" dirty="0" err="1" smtClean="0">
                <a:latin typeface="Georgia" panose="02040502050405020303" pitchFamily="18" charset="0"/>
              </a:rPr>
              <a:t>anaesthesia</a:t>
            </a:r>
            <a:endParaRPr lang="en-US" sz="2500" cap="all" dirty="0">
              <a:latin typeface="Georgia" panose="02040502050405020303" pitchFamily="18" charset="0"/>
            </a:endParaRPr>
          </a:p>
        </p:txBody>
      </p:sp>
      <p:sp>
        <p:nvSpPr>
          <p:cNvPr id="3" name="Content Placeholder 2"/>
          <p:cNvSpPr>
            <a:spLocks noGrp="1"/>
          </p:cNvSpPr>
          <p:nvPr>
            <p:ph idx="1"/>
          </p:nvPr>
        </p:nvSpPr>
        <p:spPr>
          <a:xfrm>
            <a:off x="290945" y="1191491"/>
            <a:ext cx="8575964" cy="5434734"/>
          </a:xfrm>
          <a:ln>
            <a:noFill/>
          </a:ln>
        </p:spPr>
        <p:style>
          <a:lnRef idx="2">
            <a:schemeClr val="accent2"/>
          </a:lnRef>
          <a:fillRef idx="1">
            <a:schemeClr val="lt1"/>
          </a:fillRef>
          <a:effectRef idx="0">
            <a:schemeClr val="accent2"/>
          </a:effectRef>
          <a:fontRef idx="minor">
            <a:schemeClr val="dk1"/>
          </a:fontRef>
        </p:style>
        <p:txBody>
          <a:bodyPr>
            <a:normAutofit/>
          </a:bodyPr>
          <a:lstStyle/>
          <a:p>
            <a:pPr marL="0" indent="0">
              <a:spcBef>
                <a:spcPts val="1200"/>
              </a:spcBef>
              <a:buNone/>
            </a:pPr>
            <a:r>
              <a:rPr lang="en-US" sz="2300" b="1" dirty="0" smtClean="0">
                <a:latin typeface="Georgia" panose="02040502050405020303" pitchFamily="18" charset="0"/>
              </a:rPr>
              <a:t>Succinylcholine (</a:t>
            </a:r>
            <a:r>
              <a:rPr lang="en-US" sz="2300" b="1" dirty="0" err="1" smtClean="0">
                <a:latin typeface="Georgia" panose="02040502050405020303" pitchFamily="18" charset="0"/>
              </a:rPr>
              <a:t>suxamethonium</a:t>
            </a:r>
            <a:r>
              <a:rPr lang="en-US" sz="2300" b="1" dirty="0" smtClean="0">
                <a:latin typeface="Georgia" panose="02040502050405020303" pitchFamily="18" charset="0"/>
              </a:rPr>
              <a:t>)</a:t>
            </a:r>
          </a:p>
          <a:p>
            <a:pPr>
              <a:spcBef>
                <a:spcPts val="1200"/>
              </a:spcBef>
            </a:pPr>
            <a:r>
              <a:rPr lang="en-US" sz="2300" dirty="0" smtClean="0">
                <a:latin typeface="Georgia" panose="02040502050405020303" pitchFamily="18" charset="0"/>
              </a:rPr>
              <a:t>Acts rapidly within seconds and last for approximately 3-6 minutes</a:t>
            </a:r>
          </a:p>
          <a:p>
            <a:pPr>
              <a:spcBef>
                <a:spcPts val="1200"/>
              </a:spcBef>
            </a:pPr>
            <a:r>
              <a:rPr lang="en-US" sz="2300" dirty="0" smtClean="0">
                <a:latin typeface="Georgia" panose="02040502050405020303" pitchFamily="18" charset="0"/>
              </a:rPr>
              <a:t>Used during induction of </a:t>
            </a:r>
            <a:r>
              <a:rPr lang="en-US" sz="2300" dirty="0" err="1" smtClean="0">
                <a:latin typeface="Georgia" panose="02040502050405020303" pitchFamily="18" charset="0"/>
              </a:rPr>
              <a:t>anaesthesia</a:t>
            </a:r>
            <a:r>
              <a:rPr lang="en-US" sz="2300" dirty="0" smtClean="0">
                <a:latin typeface="Georgia" panose="02040502050405020303" pitchFamily="18" charset="0"/>
              </a:rPr>
              <a:t> to provide muscle relaxation of short duration (e.g. immediately after thiopental or before tracheal intubation)</a:t>
            </a:r>
          </a:p>
          <a:p>
            <a:pPr>
              <a:spcBef>
                <a:spcPts val="1200"/>
              </a:spcBef>
            </a:pPr>
            <a:r>
              <a:rPr lang="en-US" sz="2300" dirty="0" smtClean="0">
                <a:latin typeface="Georgia" panose="02040502050405020303" pitchFamily="18" charset="0"/>
              </a:rPr>
              <a:t>Adverse effects: Histamine </a:t>
            </a:r>
            <a:r>
              <a:rPr lang="en-US" sz="2300" dirty="0">
                <a:latin typeface="Georgia" panose="02040502050405020303" pitchFamily="18" charset="0"/>
              </a:rPr>
              <a:t>release producing a </a:t>
            </a:r>
            <a:r>
              <a:rPr lang="en-US" sz="2300" dirty="0" smtClean="0">
                <a:latin typeface="Georgia" panose="02040502050405020303" pitchFamily="18" charset="0"/>
              </a:rPr>
              <a:t>rash, bradycardia, somatic </a:t>
            </a:r>
            <a:r>
              <a:rPr lang="en-US" sz="2300" dirty="0">
                <a:latin typeface="Georgia" panose="02040502050405020303" pitchFamily="18" charset="0"/>
              </a:rPr>
              <a:t>pain resulting from fasciculation </a:t>
            </a:r>
            <a:r>
              <a:rPr lang="en-US" sz="2300" dirty="0" smtClean="0">
                <a:latin typeface="Georgia" panose="02040502050405020303" pitchFamily="18" charset="0"/>
              </a:rPr>
              <a:t>, </a:t>
            </a:r>
            <a:r>
              <a:rPr lang="en-US" sz="2300" dirty="0" err="1" smtClean="0">
                <a:latin typeface="Georgia" panose="02040502050405020303" pitchFamily="18" charset="0"/>
              </a:rPr>
              <a:t>hyperkalaemia</a:t>
            </a:r>
            <a:r>
              <a:rPr lang="en-US" sz="2300" dirty="0" smtClean="0">
                <a:latin typeface="Georgia" panose="02040502050405020303" pitchFamily="18" charset="0"/>
              </a:rPr>
              <a:t>, persistent </a:t>
            </a:r>
            <a:r>
              <a:rPr lang="en-US" sz="2300" dirty="0">
                <a:latin typeface="Georgia" panose="02040502050405020303" pitchFamily="18" charset="0"/>
              </a:rPr>
              <a:t>neuromuscular blockade due to </a:t>
            </a:r>
            <a:r>
              <a:rPr lang="en-US" sz="2300" dirty="0" err="1">
                <a:latin typeface="Georgia" panose="02040502050405020303" pitchFamily="18" charset="0"/>
              </a:rPr>
              <a:t>pseudocholinesterase</a:t>
            </a:r>
            <a:r>
              <a:rPr lang="en-US" sz="2300" dirty="0">
                <a:latin typeface="Georgia" panose="02040502050405020303" pitchFamily="18" charset="0"/>
              </a:rPr>
              <a:t> deficiency  (affects 1:7,000 of population</a:t>
            </a:r>
            <a:r>
              <a:rPr lang="en-US" sz="2300" dirty="0" smtClean="0">
                <a:latin typeface="Georgia" panose="02040502050405020303" pitchFamily="18" charset="0"/>
              </a:rPr>
              <a:t>), malignant hyperthermia, increased </a:t>
            </a:r>
            <a:r>
              <a:rPr lang="en-US" sz="2300" dirty="0">
                <a:latin typeface="Georgia" panose="02040502050405020303" pitchFamily="18" charset="0"/>
              </a:rPr>
              <a:t>intra-ocular pressure </a:t>
            </a:r>
            <a:r>
              <a:rPr lang="en-US" sz="2300" dirty="0" smtClean="0">
                <a:latin typeface="Georgia" panose="02040502050405020303" pitchFamily="18" charset="0"/>
              </a:rPr>
              <a:t> and increased </a:t>
            </a:r>
            <a:r>
              <a:rPr lang="en-US" sz="2300" dirty="0">
                <a:latin typeface="Georgia" panose="02040502050405020303" pitchFamily="18" charset="0"/>
              </a:rPr>
              <a:t>gastric pressure </a:t>
            </a:r>
          </a:p>
        </p:txBody>
      </p:sp>
      <p:sp>
        <p:nvSpPr>
          <p:cNvPr id="4" name="Slide Number Placeholder 3"/>
          <p:cNvSpPr>
            <a:spLocks noGrp="1"/>
          </p:cNvSpPr>
          <p:nvPr>
            <p:ph type="sldNum" sz="quarter" idx="12"/>
          </p:nvPr>
        </p:nvSpPr>
        <p:spPr/>
        <p:txBody>
          <a:bodyPr/>
          <a:lstStyle/>
          <a:p>
            <a:fld id="{E2A52829-536A-4FBF-9907-43EA662892DA}" type="slidenum">
              <a:rPr lang="en-US" smtClean="0"/>
              <a:pPr/>
              <a:t>30</a:t>
            </a:fld>
            <a:endParaRPr lang="en-US"/>
          </a:p>
        </p:txBody>
      </p:sp>
    </p:spTree>
    <p:extLst>
      <p:ext uri="{BB962C8B-B14F-4D97-AF65-F5344CB8AC3E}">
        <p14:creationId xmlns:p14="http://schemas.microsoft.com/office/powerpoint/2010/main" val="2587890465"/>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8364" y="120650"/>
            <a:ext cx="8720919" cy="838200"/>
          </a:xfrm>
          <a:prstGeom prst="roundRect">
            <a:avLst/>
          </a:prstGeom>
          <a:noFill/>
          <a:ln>
            <a:noFill/>
          </a:ln>
        </p:spPr>
        <p:style>
          <a:lnRef idx="2">
            <a:schemeClr val="accent1"/>
          </a:lnRef>
          <a:fillRef idx="1">
            <a:schemeClr val="lt1"/>
          </a:fillRef>
          <a:effectRef idx="0">
            <a:schemeClr val="accent1"/>
          </a:effectRef>
          <a:fontRef idx="minor">
            <a:schemeClr val="dk1"/>
          </a:fontRef>
        </p:style>
        <p:txBody>
          <a:bodyPr>
            <a:normAutofit/>
          </a:bodyPr>
          <a:lstStyle/>
          <a:p>
            <a:pPr algn="l"/>
            <a:r>
              <a:rPr lang="en-US" sz="2700" b="1" cap="all" dirty="0" smtClean="0">
                <a:latin typeface="Georgia" panose="02040502050405020303" pitchFamily="18" charset="0"/>
              </a:rPr>
              <a:t>Non-depolarizing muscle relaxants</a:t>
            </a:r>
            <a:endParaRPr lang="en-US" sz="2700" b="1" cap="all" dirty="0">
              <a:latin typeface="Georgia" panose="02040502050405020303" pitchFamily="18" charset="0"/>
            </a:endParaRPr>
          </a:p>
        </p:txBody>
      </p:sp>
      <p:sp>
        <p:nvSpPr>
          <p:cNvPr id="3" name="Content Placeholder 2"/>
          <p:cNvSpPr>
            <a:spLocks noGrp="1"/>
          </p:cNvSpPr>
          <p:nvPr>
            <p:ph idx="1"/>
          </p:nvPr>
        </p:nvSpPr>
        <p:spPr>
          <a:xfrm>
            <a:off x="218365" y="1214651"/>
            <a:ext cx="8720918" cy="5411574"/>
          </a:xfrm>
          <a:ln>
            <a:noFill/>
          </a:ln>
        </p:spPr>
        <p:style>
          <a:lnRef idx="2">
            <a:schemeClr val="accent2"/>
          </a:lnRef>
          <a:fillRef idx="1">
            <a:schemeClr val="lt1"/>
          </a:fillRef>
          <a:effectRef idx="0">
            <a:schemeClr val="accent2"/>
          </a:effectRef>
          <a:fontRef idx="minor">
            <a:schemeClr val="dk1"/>
          </a:fontRef>
        </p:style>
        <p:txBody>
          <a:bodyPr>
            <a:normAutofit/>
          </a:bodyPr>
          <a:lstStyle/>
          <a:p>
            <a:pPr>
              <a:spcBef>
                <a:spcPts val="1800"/>
              </a:spcBef>
            </a:pPr>
            <a:r>
              <a:rPr lang="en-US" sz="2500" dirty="0" smtClean="0">
                <a:latin typeface="Georgia" panose="02040502050405020303" pitchFamily="18" charset="0"/>
              </a:rPr>
              <a:t>Include </a:t>
            </a:r>
            <a:r>
              <a:rPr lang="en-US" sz="2500" dirty="0" err="1" smtClean="0">
                <a:latin typeface="Georgia" panose="02040502050405020303" pitchFamily="18" charset="0"/>
              </a:rPr>
              <a:t>tubocurarine</a:t>
            </a:r>
            <a:r>
              <a:rPr lang="en-US" sz="2500" dirty="0" smtClean="0">
                <a:latin typeface="Georgia" panose="02040502050405020303" pitchFamily="18" charset="0"/>
              </a:rPr>
              <a:t>, </a:t>
            </a:r>
            <a:r>
              <a:rPr lang="en-US" sz="2500" dirty="0" err="1" smtClean="0">
                <a:latin typeface="Georgia" panose="02040502050405020303" pitchFamily="18" charset="0"/>
              </a:rPr>
              <a:t>atracurium</a:t>
            </a:r>
            <a:r>
              <a:rPr lang="en-US" sz="2500" dirty="0" smtClean="0">
                <a:latin typeface="Georgia" panose="02040502050405020303" pitchFamily="18" charset="0"/>
              </a:rPr>
              <a:t>, </a:t>
            </a:r>
            <a:r>
              <a:rPr lang="en-US" sz="2500" dirty="0" err="1" smtClean="0">
                <a:latin typeface="Georgia" panose="02040502050405020303" pitchFamily="18" charset="0"/>
              </a:rPr>
              <a:t>vencuronium</a:t>
            </a:r>
            <a:r>
              <a:rPr lang="en-US" sz="2500" dirty="0" smtClean="0">
                <a:latin typeface="Georgia" panose="02040502050405020303" pitchFamily="18" charset="0"/>
              </a:rPr>
              <a:t>, </a:t>
            </a:r>
            <a:r>
              <a:rPr lang="en-US" sz="2500" dirty="0" err="1" smtClean="0">
                <a:latin typeface="Georgia" panose="02040502050405020303" pitchFamily="18" charset="0"/>
              </a:rPr>
              <a:t>gallamine</a:t>
            </a:r>
            <a:r>
              <a:rPr lang="en-US" sz="2500" dirty="0" smtClean="0">
                <a:latin typeface="Georgia" panose="02040502050405020303" pitchFamily="18" charset="0"/>
              </a:rPr>
              <a:t> and </a:t>
            </a:r>
            <a:r>
              <a:rPr lang="en-US" sz="2500" dirty="0" err="1" smtClean="0">
                <a:latin typeface="Georgia" panose="02040502050405020303" pitchFamily="18" charset="0"/>
              </a:rPr>
              <a:t>pancuronium</a:t>
            </a:r>
            <a:endParaRPr lang="en-US" sz="2500" dirty="0" smtClean="0">
              <a:latin typeface="Georgia" panose="02040502050405020303" pitchFamily="18" charset="0"/>
            </a:endParaRPr>
          </a:p>
          <a:p>
            <a:pPr>
              <a:spcBef>
                <a:spcPts val="1800"/>
              </a:spcBef>
            </a:pPr>
            <a:r>
              <a:rPr lang="en-US" sz="2500" dirty="0" smtClean="0">
                <a:latin typeface="Georgia" panose="02040502050405020303" pitchFamily="18" charset="0"/>
              </a:rPr>
              <a:t>Mechanism of action: Competitive antagonism of acetylcholine nicotinic receptors</a:t>
            </a:r>
          </a:p>
          <a:p>
            <a:pPr>
              <a:spcBef>
                <a:spcPts val="1800"/>
              </a:spcBef>
            </a:pPr>
            <a:r>
              <a:rPr lang="en-US" sz="2500" dirty="0" smtClean="0">
                <a:latin typeface="Georgia" panose="02040502050405020303" pitchFamily="18" charset="0"/>
              </a:rPr>
              <a:t>Have durations of action ranging from 15 minutes to more than 1 hour </a:t>
            </a:r>
          </a:p>
          <a:p>
            <a:pPr>
              <a:spcBef>
                <a:spcPts val="1800"/>
              </a:spcBef>
            </a:pPr>
            <a:r>
              <a:rPr lang="en-US" sz="2500" dirty="0" smtClean="0">
                <a:latin typeface="Georgia" panose="02040502050405020303" pitchFamily="18" charset="0"/>
              </a:rPr>
              <a:t>Used for both initiation and maintenance muscle relaxation, and when mechanical ventilation is necessary</a:t>
            </a:r>
          </a:p>
          <a:p>
            <a:pPr>
              <a:spcBef>
                <a:spcPts val="1800"/>
              </a:spcBef>
            </a:pPr>
            <a:r>
              <a:rPr lang="en-US" sz="2500" dirty="0" smtClean="0">
                <a:latin typeface="Georgia" panose="02040502050405020303" pitchFamily="18" charset="0"/>
              </a:rPr>
              <a:t>Reversed with neostigmine (an anti-cholinesterase)</a:t>
            </a:r>
          </a:p>
          <a:p>
            <a:endParaRPr lang="en-US" dirty="0">
              <a:latin typeface="Georgia" panose="02040502050405020303" pitchFamily="18" charset="0"/>
            </a:endParaRPr>
          </a:p>
        </p:txBody>
      </p:sp>
      <p:sp>
        <p:nvSpPr>
          <p:cNvPr id="4" name="Slide Number Placeholder 3"/>
          <p:cNvSpPr>
            <a:spLocks noGrp="1"/>
          </p:cNvSpPr>
          <p:nvPr>
            <p:ph type="sldNum" sz="quarter" idx="12"/>
          </p:nvPr>
        </p:nvSpPr>
        <p:spPr/>
        <p:txBody>
          <a:bodyPr/>
          <a:lstStyle/>
          <a:p>
            <a:fld id="{E2A52829-536A-4FBF-9907-43EA662892DA}" type="slidenum">
              <a:rPr lang="en-US" smtClean="0"/>
              <a:pPr/>
              <a:t>31</a:t>
            </a:fld>
            <a:endParaRPr lang="en-US"/>
          </a:p>
        </p:txBody>
      </p:sp>
    </p:spTree>
    <p:extLst>
      <p:ext uri="{BB962C8B-B14F-4D97-AF65-F5344CB8AC3E}">
        <p14:creationId xmlns:p14="http://schemas.microsoft.com/office/powerpoint/2010/main" val="1412336788"/>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136478"/>
            <a:ext cx="8686800" cy="960484"/>
          </a:xfrm>
          <a:prstGeom prst="roundRect">
            <a:avLst/>
          </a:prstGeom>
          <a:noFill/>
          <a:ln>
            <a:noFill/>
          </a:ln>
        </p:spPr>
        <p:style>
          <a:lnRef idx="2">
            <a:schemeClr val="accent1"/>
          </a:lnRef>
          <a:fillRef idx="1">
            <a:schemeClr val="lt1"/>
          </a:fillRef>
          <a:effectRef idx="0">
            <a:schemeClr val="accent1"/>
          </a:effectRef>
          <a:fontRef idx="minor">
            <a:schemeClr val="dk1"/>
          </a:fontRef>
        </p:style>
        <p:txBody>
          <a:bodyPr>
            <a:noAutofit/>
          </a:bodyPr>
          <a:lstStyle/>
          <a:p>
            <a:pPr algn="l"/>
            <a:r>
              <a:rPr lang="en-US" sz="2800" b="1" cap="all" dirty="0" smtClean="0">
                <a:latin typeface="Georgia" panose="02040502050405020303" pitchFamily="18" charset="0"/>
              </a:rPr>
              <a:t>Induction of </a:t>
            </a:r>
            <a:r>
              <a:rPr lang="en-US" sz="2800" b="1" cap="all" dirty="0" err="1" smtClean="0">
                <a:latin typeface="Georgia" panose="02040502050405020303" pitchFamily="18" charset="0"/>
              </a:rPr>
              <a:t>anaesthesia</a:t>
            </a:r>
            <a:endParaRPr lang="en-US" sz="2800" cap="all" dirty="0">
              <a:latin typeface="Georgia" panose="02040502050405020303" pitchFamily="18" charset="0"/>
            </a:endParaRPr>
          </a:p>
        </p:txBody>
      </p:sp>
      <p:sp>
        <p:nvSpPr>
          <p:cNvPr id="3" name="Content Placeholder 2"/>
          <p:cNvSpPr>
            <a:spLocks noGrp="1"/>
          </p:cNvSpPr>
          <p:nvPr>
            <p:ph idx="1"/>
          </p:nvPr>
        </p:nvSpPr>
        <p:spPr>
          <a:xfrm>
            <a:off x="228600" y="1228299"/>
            <a:ext cx="8686800" cy="5397926"/>
          </a:xfrm>
          <a:ln>
            <a:noFill/>
          </a:ln>
        </p:spPr>
        <p:style>
          <a:lnRef idx="2">
            <a:schemeClr val="accent2"/>
          </a:lnRef>
          <a:fillRef idx="1">
            <a:schemeClr val="lt1"/>
          </a:fillRef>
          <a:effectRef idx="0">
            <a:schemeClr val="accent2"/>
          </a:effectRef>
          <a:fontRef idx="minor">
            <a:schemeClr val="dk1"/>
          </a:fontRef>
        </p:style>
        <p:txBody>
          <a:bodyPr>
            <a:normAutofit/>
          </a:bodyPr>
          <a:lstStyle/>
          <a:p>
            <a:pPr lvl="0">
              <a:lnSpc>
                <a:spcPct val="120000"/>
              </a:lnSpc>
              <a:spcBef>
                <a:spcPts val="0"/>
              </a:spcBef>
              <a:buNone/>
            </a:pPr>
            <a:endParaRPr lang="en-US" sz="1100" b="1" dirty="0" smtClean="0">
              <a:latin typeface="Georgia" panose="02040502050405020303" pitchFamily="18" charset="0"/>
            </a:endParaRPr>
          </a:p>
          <a:p>
            <a:pPr>
              <a:spcBef>
                <a:spcPts val="1800"/>
              </a:spcBef>
            </a:pPr>
            <a:r>
              <a:rPr lang="en-US" sz="2600" dirty="0">
                <a:latin typeface="Georgia" panose="02040502050405020303" pitchFamily="18" charset="0"/>
              </a:rPr>
              <a:t>I</a:t>
            </a:r>
            <a:r>
              <a:rPr lang="en-US" sz="2600" dirty="0" smtClean="0">
                <a:latin typeface="Georgia" panose="02040502050405020303" pitchFamily="18" charset="0"/>
              </a:rPr>
              <a:t>nduction is the transformation of an awake patient into an anesthetized one</a:t>
            </a:r>
          </a:p>
          <a:p>
            <a:pPr>
              <a:spcBef>
                <a:spcPts val="1800"/>
              </a:spcBef>
            </a:pPr>
            <a:r>
              <a:rPr lang="en-US" sz="2600" dirty="0" smtClean="0">
                <a:latin typeface="Georgia" panose="02040502050405020303" pitchFamily="18" charset="0"/>
              </a:rPr>
              <a:t>Induction is usually done with intravenous drugs, which produce rapid effects with minimal unpleasant effects</a:t>
            </a:r>
          </a:p>
          <a:p>
            <a:pPr>
              <a:spcBef>
                <a:spcPts val="1800"/>
              </a:spcBef>
            </a:pPr>
            <a:r>
              <a:rPr lang="en-US" sz="2600" dirty="0" smtClean="0">
                <a:latin typeface="Georgia" panose="02040502050405020303" pitchFamily="18" charset="0"/>
              </a:rPr>
              <a:t>Can also be done with inhalational </a:t>
            </a:r>
            <a:r>
              <a:rPr lang="en-US" sz="2600" dirty="0" err="1" smtClean="0">
                <a:latin typeface="Georgia" panose="02040502050405020303" pitchFamily="18" charset="0"/>
              </a:rPr>
              <a:t>anaesthetics</a:t>
            </a:r>
            <a:r>
              <a:rPr lang="en-US" sz="2600" dirty="0" smtClean="0">
                <a:latin typeface="Georgia" panose="02040502050405020303" pitchFamily="18" charset="0"/>
              </a:rPr>
              <a:t> (e.g. </a:t>
            </a:r>
            <a:r>
              <a:rPr lang="en-US" sz="2600" dirty="0" err="1" smtClean="0">
                <a:latin typeface="Georgia" panose="02040502050405020303" pitchFamily="18" charset="0"/>
              </a:rPr>
              <a:t>sevoflurane</a:t>
            </a:r>
            <a:r>
              <a:rPr lang="en-US" sz="2600" dirty="0" smtClean="0">
                <a:latin typeface="Georgia" panose="02040502050405020303" pitchFamily="18" charset="0"/>
              </a:rPr>
              <a:t>)</a:t>
            </a:r>
          </a:p>
        </p:txBody>
      </p:sp>
      <p:sp>
        <p:nvSpPr>
          <p:cNvPr id="4" name="Slide Number Placeholder 3"/>
          <p:cNvSpPr>
            <a:spLocks noGrp="1"/>
          </p:cNvSpPr>
          <p:nvPr>
            <p:ph type="sldNum" sz="quarter" idx="12"/>
          </p:nvPr>
        </p:nvSpPr>
        <p:spPr/>
        <p:txBody>
          <a:bodyPr/>
          <a:lstStyle/>
          <a:p>
            <a:fld id="{E2A52829-536A-4FBF-9907-43EA662892DA}" type="slidenum">
              <a:rPr lang="en-US" smtClean="0"/>
              <a:pPr/>
              <a:t>32</a:t>
            </a:fld>
            <a:endParaRPr lang="en-US"/>
          </a:p>
        </p:txBody>
      </p:sp>
    </p:spTree>
    <p:extLst>
      <p:ext uri="{BB962C8B-B14F-4D97-AF65-F5344CB8AC3E}">
        <p14:creationId xmlns:p14="http://schemas.microsoft.com/office/powerpoint/2010/main" val="963987835"/>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136478"/>
            <a:ext cx="8686800" cy="960484"/>
          </a:xfrm>
          <a:prstGeom prst="roundRect">
            <a:avLst/>
          </a:prstGeom>
          <a:noFill/>
          <a:ln>
            <a:noFill/>
          </a:ln>
        </p:spPr>
        <p:style>
          <a:lnRef idx="2">
            <a:schemeClr val="accent1"/>
          </a:lnRef>
          <a:fillRef idx="1">
            <a:schemeClr val="lt1"/>
          </a:fillRef>
          <a:effectRef idx="0">
            <a:schemeClr val="accent1"/>
          </a:effectRef>
          <a:fontRef idx="minor">
            <a:schemeClr val="dk1"/>
          </a:fontRef>
        </p:style>
        <p:txBody>
          <a:bodyPr>
            <a:noAutofit/>
          </a:bodyPr>
          <a:lstStyle/>
          <a:p>
            <a:pPr algn="l"/>
            <a:r>
              <a:rPr lang="en-US" sz="2800" b="1" cap="all" dirty="0" smtClean="0">
                <a:latin typeface="Georgia" panose="02040502050405020303" pitchFamily="18" charset="0"/>
              </a:rPr>
              <a:t>maintenance of </a:t>
            </a:r>
            <a:r>
              <a:rPr lang="en-US" sz="2800" b="1" cap="all" dirty="0" err="1" smtClean="0">
                <a:latin typeface="Georgia" panose="02040502050405020303" pitchFamily="18" charset="0"/>
              </a:rPr>
              <a:t>anaesthesia</a:t>
            </a:r>
            <a:endParaRPr lang="en-US" sz="2800" cap="all" dirty="0">
              <a:latin typeface="Georgia" panose="02040502050405020303" pitchFamily="18" charset="0"/>
            </a:endParaRPr>
          </a:p>
        </p:txBody>
      </p:sp>
      <p:sp>
        <p:nvSpPr>
          <p:cNvPr id="3" name="Content Placeholder 2"/>
          <p:cNvSpPr>
            <a:spLocks noGrp="1"/>
          </p:cNvSpPr>
          <p:nvPr>
            <p:ph idx="1"/>
          </p:nvPr>
        </p:nvSpPr>
        <p:spPr>
          <a:xfrm>
            <a:off x="228600" y="1228299"/>
            <a:ext cx="8686800" cy="5397926"/>
          </a:xfrm>
          <a:ln>
            <a:noFill/>
          </a:ln>
        </p:spPr>
        <p:style>
          <a:lnRef idx="2">
            <a:schemeClr val="accent2"/>
          </a:lnRef>
          <a:fillRef idx="1">
            <a:schemeClr val="lt1"/>
          </a:fillRef>
          <a:effectRef idx="0">
            <a:schemeClr val="accent2"/>
          </a:effectRef>
          <a:fontRef idx="minor">
            <a:schemeClr val="dk1"/>
          </a:fontRef>
        </p:style>
        <p:txBody>
          <a:bodyPr>
            <a:normAutofit/>
          </a:bodyPr>
          <a:lstStyle/>
          <a:p>
            <a:pPr lvl="0">
              <a:lnSpc>
                <a:spcPct val="120000"/>
              </a:lnSpc>
              <a:spcBef>
                <a:spcPts val="0"/>
              </a:spcBef>
              <a:buNone/>
            </a:pPr>
            <a:endParaRPr lang="en-US" sz="1100" b="1" dirty="0" smtClean="0">
              <a:latin typeface="Georgia" panose="02040502050405020303" pitchFamily="18" charset="0"/>
            </a:endParaRPr>
          </a:p>
          <a:p>
            <a:pPr>
              <a:spcBef>
                <a:spcPts val="1800"/>
              </a:spcBef>
            </a:pPr>
            <a:r>
              <a:rPr lang="en-US" sz="2800" dirty="0" smtClean="0">
                <a:latin typeface="Georgia" panose="02040502050405020303" pitchFamily="18" charset="0"/>
              </a:rPr>
              <a:t>At </a:t>
            </a:r>
            <a:r>
              <a:rPr lang="en-US" sz="2800" dirty="0">
                <a:latin typeface="Georgia" panose="02040502050405020303" pitchFamily="18" charset="0"/>
              </a:rPr>
              <a:t>this point, the drugs used to initiate the anesthetic are beginning to wear off, and the patient must be kept anesthetized with a maintenance agent</a:t>
            </a:r>
          </a:p>
          <a:p>
            <a:pPr>
              <a:spcBef>
                <a:spcPts val="1800"/>
              </a:spcBef>
            </a:pPr>
            <a:r>
              <a:rPr lang="en-US" sz="2800" dirty="0">
                <a:latin typeface="Georgia" panose="02040502050405020303" pitchFamily="18" charset="0"/>
              </a:rPr>
              <a:t>Maintenance is usually done with inhalational </a:t>
            </a:r>
            <a:r>
              <a:rPr lang="en-US" sz="2800" dirty="0" err="1">
                <a:latin typeface="Georgia" panose="02040502050405020303" pitchFamily="18" charset="0"/>
              </a:rPr>
              <a:t>anaesthetics</a:t>
            </a:r>
            <a:r>
              <a:rPr lang="en-US" sz="2800" dirty="0">
                <a:latin typeface="Georgia" panose="02040502050405020303" pitchFamily="18" charset="0"/>
              </a:rPr>
              <a:t> (can be done with intravenous </a:t>
            </a:r>
            <a:r>
              <a:rPr lang="en-US" sz="2800" dirty="0" err="1">
                <a:latin typeface="Georgia" panose="02040502050405020303" pitchFamily="18" charset="0"/>
              </a:rPr>
              <a:t>anaesthetic</a:t>
            </a:r>
            <a:r>
              <a:rPr lang="en-US" sz="2800" dirty="0">
                <a:latin typeface="Georgia" panose="02040502050405020303" pitchFamily="18" charset="0"/>
              </a:rPr>
              <a:t> for some surgical procedures e.g. ketamine, midazolam and </a:t>
            </a:r>
            <a:r>
              <a:rPr lang="en-US" sz="2800" dirty="0" err="1">
                <a:latin typeface="Georgia" panose="02040502050405020303" pitchFamily="18" charset="0"/>
              </a:rPr>
              <a:t>propofol</a:t>
            </a:r>
            <a:r>
              <a:rPr lang="en-US" sz="2800" dirty="0">
                <a:latin typeface="Georgia" panose="02040502050405020303" pitchFamily="18" charset="0"/>
              </a:rPr>
              <a:t>)</a:t>
            </a:r>
          </a:p>
        </p:txBody>
      </p:sp>
      <p:sp>
        <p:nvSpPr>
          <p:cNvPr id="4" name="Slide Number Placeholder 3"/>
          <p:cNvSpPr>
            <a:spLocks noGrp="1"/>
          </p:cNvSpPr>
          <p:nvPr>
            <p:ph type="sldNum" sz="quarter" idx="12"/>
          </p:nvPr>
        </p:nvSpPr>
        <p:spPr/>
        <p:txBody>
          <a:bodyPr/>
          <a:lstStyle/>
          <a:p>
            <a:fld id="{E2A52829-536A-4FBF-9907-43EA662892DA}" type="slidenum">
              <a:rPr lang="en-US" smtClean="0"/>
              <a:pPr/>
              <a:t>33</a:t>
            </a:fld>
            <a:endParaRPr lang="en-US"/>
          </a:p>
        </p:txBody>
      </p:sp>
    </p:spTree>
    <p:extLst>
      <p:ext uri="{BB962C8B-B14F-4D97-AF65-F5344CB8AC3E}">
        <p14:creationId xmlns:p14="http://schemas.microsoft.com/office/powerpoint/2010/main" val="3283387929"/>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307" y="204716"/>
            <a:ext cx="8652680" cy="754134"/>
          </a:xfrm>
          <a:prstGeom prst="roundRect">
            <a:avLst/>
          </a:prstGeom>
          <a:noFill/>
          <a:ln>
            <a:noFill/>
          </a:ln>
        </p:spPr>
        <p:style>
          <a:lnRef idx="2">
            <a:schemeClr val="accent1"/>
          </a:lnRef>
          <a:fillRef idx="1">
            <a:schemeClr val="lt1"/>
          </a:fillRef>
          <a:effectRef idx="0">
            <a:schemeClr val="accent1"/>
          </a:effectRef>
          <a:fontRef idx="minor">
            <a:schemeClr val="dk1"/>
          </a:fontRef>
        </p:style>
        <p:txBody>
          <a:bodyPr>
            <a:normAutofit fontScale="90000"/>
          </a:bodyPr>
          <a:lstStyle/>
          <a:p>
            <a:pPr algn="l"/>
            <a:r>
              <a:rPr lang="en-US" sz="2800" b="1" cap="all" dirty="0" smtClean="0">
                <a:latin typeface="Georgia" panose="02040502050405020303" pitchFamily="18" charset="0"/>
              </a:rPr>
              <a:t>Mechanism of action of GENERAL ANAESTHETIC drugs</a:t>
            </a:r>
            <a:endParaRPr lang="en-US" sz="2800" cap="all" dirty="0">
              <a:latin typeface="Georgia" panose="02040502050405020303" pitchFamily="18" charset="0"/>
            </a:endParaRPr>
          </a:p>
        </p:txBody>
      </p:sp>
      <p:sp>
        <p:nvSpPr>
          <p:cNvPr id="3" name="Content Placeholder 2"/>
          <p:cNvSpPr>
            <a:spLocks noGrp="1"/>
          </p:cNvSpPr>
          <p:nvPr>
            <p:ph idx="1"/>
          </p:nvPr>
        </p:nvSpPr>
        <p:spPr>
          <a:xfrm>
            <a:off x="259307" y="1228299"/>
            <a:ext cx="8652681" cy="5397926"/>
          </a:xfrm>
          <a:ln>
            <a:noFill/>
          </a:ln>
        </p:spPr>
        <p:style>
          <a:lnRef idx="2">
            <a:schemeClr val="accent2"/>
          </a:lnRef>
          <a:fillRef idx="1">
            <a:schemeClr val="lt1"/>
          </a:fillRef>
          <a:effectRef idx="0">
            <a:schemeClr val="accent2"/>
          </a:effectRef>
          <a:fontRef idx="minor">
            <a:schemeClr val="dk1"/>
          </a:fontRef>
        </p:style>
        <p:txBody>
          <a:bodyPr>
            <a:normAutofit/>
          </a:bodyPr>
          <a:lstStyle/>
          <a:p>
            <a:pPr>
              <a:spcBef>
                <a:spcPts val="1800"/>
              </a:spcBef>
            </a:pPr>
            <a:r>
              <a:rPr lang="en-US" sz="2500" dirty="0" smtClean="0">
                <a:latin typeface="Georgia" panose="02040502050405020303" pitchFamily="18" charset="0"/>
              </a:rPr>
              <a:t>They interact with ligand-gated membrane ion channels</a:t>
            </a:r>
          </a:p>
          <a:p>
            <a:pPr>
              <a:spcBef>
                <a:spcPts val="1800"/>
              </a:spcBef>
            </a:pPr>
            <a:r>
              <a:rPr lang="en-US" sz="2500" dirty="0" smtClean="0">
                <a:latin typeface="Georgia" panose="02040502050405020303" pitchFamily="18" charset="0"/>
              </a:rPr>
              <a:t>They increase potassium efflux through potassium channels resulting in hyperpolarization (this inhibits neuronal activity)</a:t>
            </a:r>
          </a:p>
          <a:p>
            <a:pPr>
              <a:spcBef>
                <a:spcPts val="1800"/>
              </a:spcBef>
            </a:pPr>
            <a:r>
              <a:rPr lang="en-US" sz="2500" dirty="0" smtClean="0">
                <a:latin typeface="Georgia" panose="02040502050405020303" pitchFamily="18" charset="0"/>
              </a:rPr>
              <a:t>They increase activity of GABA</a:t>
            </a:r>
            <a:r>
              <a:rPr lang="en-US" sz="2500" baseline="-25000" dirty="0" smtClean="0">
                <a:latin typeface="Georgia" panose="02040502050405020303" pitchFamily="18" charset="0"/>
              </a:rPr>
              <a:t>A</a:t>
            </a:r>
            <a:r>
              <a:rPr lang="en-US" sz="2500" dirty="0" smtClean="0">
                <a:latin typeface="Georgia" panose="02040502050405020303" pitchFamily="18" charset="0"/>
              </a:rPr>
              <a:t> receptors and reduce activation of excitatory receptors (glutamate and nicotinic)</a:t>
            </a:r>
          </a:p>
          <a:p>
            <a:pPr marL="25400" indent="0">
              <a:spcBef>
                <a:spcPts val="1800"/>
              </a:spcBef>
              <a:buNone/>
            </a:pPr>
            <a:r>
              <a:rPr lang="en-US" sz="2500" dirty="0" smtClean="0">
                <a:latin typeface="Georgia" panose="02040502050405020303" pitchFamily="18" charset="0"/>
              </a:rPr>
              <a:t>GA drugs affect all brain functions (motor, sensory, reflex activity, respiratory and autonomic regulation)</a:t>
            </a:r>
          </a:p>
          <a:p>
            <a:endParaRPr lang="en-US" dirty="0">
              <a:latin typeface="Georgia" panose="02040502050405020303" pitchFamily="18" charset="0"/>
            </a:endParaRPr>
          </a:p>
        </p:txBody>
      </p:sp>
      <p:sp>
        <p:nvSpPr>
          <p:cNvPr id="4" name="Slide Number Placeholder 3"/>
          <p:cNvSpPr>
            <a:spLocks noGrp="1"/>
          </p:cNvSpPr>
          <p:nvPr>
            <p:ph type="sldNum" sz="quarter" idx="12"/>
          </p:nvPr>
        </p:nvSpPr>
        <p:spPr/>
        <p:txBody>
          <a:bodyPr/>
          <a:lstStyle/>
          <a:p>
            <a:fld id="{E2A52829-536A-4FBF-9907-43EA662892DA}" type="slidenum">
              <a:rPr lang="en-US" smtClean="0"/>
              <a:pPr/>
              <a:t>34</a:t>
            </a:fld>
            <a:endParaRPr lang="en-US"/>
          </a:p>
        </p:txBody>
      </p:sp>
    </p:spTree>
    <p:extLst>
      <p:ext uri="{BB962C8B-B14F-4D97-AF65-F5344CB8AC3E}">
        <p14:creationId xmlns:p14="http://schemas.microsoft.com/office/powerpoint/2010/main" val="3018872245"/>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307" y="120650"/>
            <a:ext cx="8652680" cy="838200"/>
          </a:xfrm>
          <a:prstGeom prst="roundRect">
            <a:avLst/>
          </a:prstGeom>
          <a:noFill/>
          <a:ln>
            <a:noFill/>
          </a:ln>
        </p:spPr>
        <p:style>
          <a:lnRef idx="2">
            <a:schemeClr val="accent1"/>
          </a:lnRef>
          <a:fillRef idx="1">
            <a:schemeClr val="lt1"/>
          </a:fillRef>
          <a:effectRef idx="0">
            <a:schemeClr val="accent1"/>
          </a:effectRef>
          <a:fontRef idx="minor">
            <a:schemeClr val="dk1"/>
          </a:fontRef>
        </p:style>
        <p:txBody>
          <a:bodyPr>
            <a:normAutofit/>
          </a:bodyPr>
          <a:lstStyle/>
          <a:p>
            <a:pPr algn="l"/>
            <a:r>
              <a:rPr lang="en-US" sz="2800" b="1" cap="all" dirty="0" smtClean="0">
                <a:latin typeface="Georgia" panose="02040502050405020303" pitchFamily="18" charset="0"/>
              </a:rPr>
              <a:t>Commonly used </a:t>
            </a:r>
            <a:r>
              <a:rPr lang="en-US" sz="2800" b="1" cap="all" dirty="0" err="1" smtClean="0">
                <a:latin typeface="Georgia" panose="02040502050405020303" pitchFamily="18" charset="0"/>
              </a:rPr>
              <a:t>anaesthetic</a:t>
            </a:r>
            <a:r>
              <a:rPr lang="en-US" sz="2800" b="1" cap="all" dirty="0" smtClean="0">
                <a:latin typeface="Georgia" panose="02040502050405020303" pitchFamily="18" charset="0"/>
              </a:rPr>
              <a:t> drugs</a:t>
            </a:r>
            <a:endParaRPr lang="en-US" sz="2800" b="1" cap="all" dirty="0">
              <a:latin typeface="Georgia" panose="02040502050405020303" pitchFamily="18" charset="0"/>
            </a:endParaRPr>
          </a:p>
        </p:txBody>
      </p:sp>
      <p:sp>
        <p:nvSpPr>
          <p:cNvPr id="3" name="Content Placeholder 2"/>
          <p:cNvSpPr>
            <a:spLocks noGrp="1"/>
          </p:cNvSpPr>
          <p:nvPr>
            <p:ph idx="1"/>
          </p:nvPr>
        </p:nvSpPr>
        <p:spPr>
          <a:xfrm>
            <a:off x="259307" y="1241945"/>
            <a:ext cx="8652681" cy="5384279"/>
          </a:xfrm>
          <a:ln>
            <a:noFill/>
          </a:ln>
        </p:spPr>
        <p:style>
          <a:lnRef idx="2">
            <a:schemeClr val="accent2"/>
          </a:lnRef>
          <a:fillRef idx="1">
            <a:schemeClr val="lt1"/>
          </a:fillRef>
          <a:effectRef idx="0">
            <a:schemeClr val="accent2"/>
          </a:effectRef>
          <a:fontRef idx="minor">
            <a:schemeClr val="dk1"/>
          </a:fontRef>
        </p:style>
        <p:txBody>
          <a:bodyPr>
            <a:normAutofit fontScale="70000" lnSpcReduction="20000"/>
          </a:bodyPr>
          <a:lstStyle/>
          <a:p>
            <a:pPr>
              <a:lnSpc>
                <a:spcPct val="110000"/>
              </a:lnSpc>
              <a:spcBef>
                <a:spcPts val="0"/>
              </a:spcBef>
              <a:buNone/>
            </a:pPr>
            <a:endParaRPr lang="en-US" sz="1000" b="1" dirty="0" smtClean="0">
              <a:latin typeface="Georgia" panose="02040502050405020303" pitchFamily="18" charset="0"/>
            </a:endParaRPr>
          </a:p>
          <a:p>
            <a:pPr marL="0" indent="0">
              <a:lnSpc>
                <a:spcPct val="120000"/>
              </a:lnSpc>
              <a:spcBef>
                <a:spcPts val="1800"/>
              </a:spcBef>
              <a:buNone/>
            </a:pPr>
            <a:r>
              <a:rPr lang="en-US" sz="3700" b="1" dirty="0" smtClean="0">
                <a:latin typeface="Georgia" panose="02040502050405020303" pitchFamily="18" charset="0"/>
              </a:rPr>
              <a:t>Intravenous GA drugs: </a:t>
            </a:r>
            <a:r>
              <a:rPr lang="en-US" sz="3700" dirty="0" smtClean="0">
                <a:latin typeface="Georgia" panose="02040502050405020303" pitchFamily="18" charset="0"/>
              </a:rPr>
              <a:t>Thiopental, </a:t>
            </a:r>
            <a:r>
              <a:rPr lang="en-US" sz="3700" dirty="0" err="1" smtClean="0">
                <a:latin typeface="Georgia" panose="02040502050405020303" pitchFamily="18" charset="0"/>
              </a:rPr>
              <a:t>propofol</a:t>
            </a:r>
            <a:r>
              <a:rPr lang="en-US" sz="3700" dirty="0" smtClean="0">
                <a:latin typeface="Georgia" panose="02040502050405020303" pitchFamily="18" charset="0"/>
              </a:rPr>
              <a:t>, </a:t>
            </a:r>
            <a:r>
              <a:rPr lang="en-US" sz="3700" dirty="0" err="1" smtClean="0">
                <a:latin typeface="Georgia" panose="02040502050405020303" pitchFamily="18" charset="0"/>
              </a:rPr>
              <a:t>etomidate</a:t>
            </a:r>
            <a:r>
              <a:rPr lang="en-US" sz="3700" dirty="0" smtClean="0">
                <a:latin typeface="Georgia" panose="02040502050405020303" pitchFamily="18" charset="0"/>
              </a:rPr>
              <a:t>, ketamine and midazolam</a:t>
            </a:r>
            <a:endParaRPr lang="en-US" sz="3700" b="1" dirty="0" smtClean="0">
              <a:latin typeface="Georgia" panose="02040502050405020303" pitchFamily="18" charset="0"/>
            </a:endParaRPr>
          </a:p>
          <a:p>
            <a:pPr marL="0" indent="0">
              <a:lnSpc>
                <a:spcPct val="120000"/>
              </a:lnSpc>
              <a:spcBef>
                <a:spcPts val="1800"/>
              </a:spcBef>
              <a:buNone/>
            </a:pPr>
            <a:r>
              <a:rPr lang="en-US" sz="3700" b="1" dirty="0" smtClean="0">
                <a:latin typeface="Georgia" panose="02040502050405020303" pitchFamily="18" charset="0"/>
              </a:rPr>
              <a:t>Inhalational </a:t>
            </a:r>
            <a:r>
              <a:rPr lang="en-US" sz="3700" b="1" dirty="0" err="1" smtClean="0">
                <a:latin typeface="Georgia" panose="02040502050405020303" pitchFamily="18" charset="0"/>
              </a:rPr>
              <a:t>anaesthetics</a:t>
            </a:r>
            <a:r>
              <a:rPr lang="en-US" sz="3700" b="1" dirty="0" smtClean="0">
                <a:latin typeface="Georgia" panose="02040502050405020303" pitchFamily="18" charset="0"/>
              </a:rPr>
              <a:t>: </a:t>
            </a:r>
            <a:r>
              <a:rPr lang="en-US" sz="3700" dirty="0" smtClean="0">
                <a:latin typeface="Georgia" panose="02040502050405020303" pitchFamily="18" charset="0"/>
              </a:rPr>
              <a:t>Nitrous oxide, halothane, </a:t>
            </a:r>
            <a:r>
              <a:rPr lang="en-US" sz="3700" dirty="0" err="1" smtClean="0">
                <a:latin typeface="Georgia" panose="02040502050405020303" pitchFamily="18" charset="0"/>
              </a:rPr>
              <a:t>sevoflurane</a:t>
            </a:r>
            <a:r>
              <a:rPr lang="en-US" sz="3700" dirty="0" smtClean="0">
                <a:latin typeface="Georgia" panose="02040502050405020303" pitchFamily="18" charset="0"/>
              </a:rPr>
              <a:t>, </a:t>
            </a:r>
            <a:r>
              <a:rPr lang="en-US" sz="3700" dirty="0" err="1" smtClean="0">
                <a:latin typeface="Georgia" panose="02040502050405020303" pitchFamily="18" charset="0"/>
              </a:rPr>
              <a:t>isoflurane</a:t>
            </a:r>
            <a:r>
              <a:rPr lang="en-US" sz="3700" dirty="0" smtClean="0">
                <a:latin typeface="Georgia" panose="02040502050405020303" pitchFamily="18" charset="0"/>
              </a:rPr>
              <a:t>, </a:t>
            </a:r>
            <a:r>
              <a:rPr lang="en-US" sz="3700" dirty="0" err="1" smtClean="0">
                <a:latin typeface="Georgia" panose="02040502050405020303" pitchFamily="18" charset="0"/>
              </a:rPr>
              <a:t>enflurane</a:t>
            </a:r>
            <a:r>
              <a:rPr lang="en-US" sz="3700" dirty="0" smtClean="0">
                <a:latin typeface="Georgia" panose="02040502050405020303" pitchFamily="18" charset="0"/>
              </a:rPr>
              <a:t> and </a:t>
            </a:r>
            <a:r>
              <a:rPr lang="en-US" sz="3700" dirty="0" err="1" smtClean="0">
                <a:latin typeface="Georgia" panose="02040502050405020303" pitchFamily="18" charset="0"/>
              </a:rPr>
              <a:t>desflurane</a:t>
            </a:r>
            <a:endParaRPr lang="en-US" sz="3700" b="1" dirty="0" smtClean="0">
              <a:latin typeface="Georgia" panose="02040502050405020303" pitchFamily="18" charset="0"/>
            </a:endParaRPr>
          </a:p>
          <a:p>
            <a:pPr marL="0" indent="0">
              <a:lnSpc>
                <a:spcPct val="120000"/>
              </a:lnSpc>
              <a:spcBef>
                <a:spcPts val="1800"/>
              </a:spcBef>
              <a:buNone/>
            </a:pPr>
            <a:r>
              <a:rPr lang="en-US" sz="3700" b="1" dirty="0" smtClean="0">
                <a:latin typeface="Georgia" panose="02040502050405020303" pitchFamily="18" charset="0"/>
              </a:rPr>
              <a:t>Induction agents: </a:t>
            </a:r>
            <a:r>
              <a:rPr lang="en-US" sz="3700" dirty="0" smtClean="0">
                <a:latin typeface="Georgia" panose="02040502050405020303" pitchFamily="18" charset="0"/>
              </a:rPr>
              <a:t>IV drugs, halothane and </a:t>
            </a:r>
            <a:r>
              <a:rPr lang="en-US" sz="3700" dirty="0" err="1" smtClean="0">
                <a:latin typeface="Georgia" panose="02040502050405020303" pitchFamily="18" charset="0"/>
              </a:rPr>
              <a:t>sevoflurane</a:t>
            </a:r>
            <a:endParaRPr lang="en-US" sz="3700" b="1" dirty="0" smtClean="0">
              <a:latin typeface="Georgia" panose="02040502050405020303" pitchFamily="18" charset="0"/>
            </a:endParaRPr>
          </a:p>
          <a:p>
            <a:pPr marL="0" indent="0">
              <a:lnSpc>
                <a:spcPct val="120000"/>
              </a:lnSpc>
              <a:spcBef>
                <a:spcPts val="1800"/>
              </a:spcBef>
              <a:buNone/>
            </a:pPr>
            <a:r>
              <a:rPr lang="en-US" sz="3700" b="1" dirty="0" smtClean="0">
                <a:latin typeface="Georgia" panose="02040502050405020303" pitchFamily="18" charset="0"/>
              </a:rPr>
              <a:t>Maintenance agents: </a:t>
            </a:r>
            <a:r>
              <a:rPr lang="en-US" sz="3700" dirty="0" smtClean="0">
                <a:latin typeface="Georgia" panose="02040502050405020303" pitchFamily="18" charset="0"/>
              </a:rPr>
              <a:t>Inhalational agents, ketamine (IM and IV bolus doses), midazolam and </a:t>
            </a:r>
            <a:r>
              <a:rPr lang="en-US" sz="3700" dirty="0" err="1" smtClean="0">
                <a:latin typeface="Georgia" panose="02040502050405020303" pitchFamily="18" charset="0"/>
              </a:rPr>
              <a:t>propofol</a:t>
            </a:r>
            <a:r>
              <a:rPr lang="en-US" sz="3700" dirty="0" smtClean="0">
                <a:latin typeface="Georgia" panose="02040502050405020303" pitchFamily="18" charset="0"/>
              </a:rPr>
              <a:t> (given as slow IV infusion)</a:t>
            </a:r>
            <a:endParaRPr lang="en-US" sz="3700" b="1" dirty="0" smtClean="0">
              <a:latin typeface="Georgia" panose="02040502050405020303" pitchFamily="18" charset="0"/>
            </a:endParaRPr>
          </a:p>
        </p:txBody>
      </p:sp>
      <p:sp>
        <p:nvSpPr>
          <p:cNvPr id="4" name="Slide Number Placeholder 3"/>
          <p:cNvSpPr>
            <a:spLocks noGrp="1"/>
          </p:cNvSpPr>
          <p:nvPr>
            <p:ph type="sldNum" sz="quarter" idx="12"/>
          </p:nvPr>
        </p:nvSpPr>
        <p:spPr/>
        <p:txBody>
          <a:bodyPr/>
          <a:lstStyle/>
          <a:p>
            <a:fld id="{E2A52829-536A-4FBF-9907-43EA662892DA}" type="slidenum">
              <a:rPr lang="en-US" smtClean="0"/>
              <a:pPr/>
              <a:t>35</a:t>
            </a:fld>
            <a:endParaRPr lang="en-US"/>
          </a:p>
        </p:txBody>
      </p:sp>
    </p:spTree>
    <p:extLst>
      <p:ext uri="{BB962C8B-B14F-4D97-AF65-F5344CB8AC3E}">
        <p14:creationId xmlns:p14="http://schemas.microsoft.com/office/powerpoint/2010/main" val="910597801"/>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Shape 194"/>
        <p:cNvGrpSpPr/>
        <p:nvPr/>
      </p:nvGrpSpPr>
      <p:grpSpPr>
        <a:xfrm>
          <a:off x="0" y="0"/>
          <a:ext cx="0" cy="0"/>
          <a:chOff x="0" y="0"/>
          <a:chExt cx="0" cy="0"/>
        </a:xfrm>
      </p:grpSpPr>
      <p:sp>
        <p:nvSpPr>
          <p:cNvPr id="195" name="Google Shape;195;p28"/>
          <p:cNvSpPr txBox="1">
            <a:spLocks noGrp="1"/>
          </p:cNvSpPr>
          <p:nvPr>
            <p:ph type="title"/>
          </p:nvPr>
        </p:nvSpPr>
        <p:spPr>
          <a:xfrm>
            <a:off x="300251" y="1187355"/>
            <a:ext cx="8584442" cy="4135273"/>
          </a:xfrm>
          <a:prstGeom prst="rect">
            <a:avLst/>
          </a:prstGeom>
          <a:noFill/>
          <a:ln>
            <a:noFill/>
          </a:ln>
        </p:spPr>
        <p:txBody>
          <a:bodyPr spcFirstLastPara="1" wrap="square" lIns="91425" tIns="45700" rIns="91425" bIns="45700" anchor="ctr" anchorCtr="0">
            <a:noAutofit/>
          </a:bodyPr>
          <a:lstStyle/>
          <a:p>
            <a:pPr lvl="0" algn="l">
              <a:buClr>
                <a:srgbClr val="C00000"/>
              </a:buClr>
            </a:pPr>
            <a:r>
              <a:rPr lang="en-US" sz="3200" b="1" cap="all" dirty="0" smtClean="0">
                <a:latin typeface="Georgia" panose="02040502050405020303" pitchFamily="18" charset="0"/>
              </a:rPr>
              <a:t>Commonly </a:t>
            </a:r>
            <a:r>
              <a:rPr lang="en-US" sz="3200" b="1" cap="all" dirty="0">
                <a:latin typeface="Georgia" panose="02040502050405020303" pitchFamily="18" charset="0"/>
              </a:rPr>
              <a:t>Used </a:t>
            </a:r>
            <a:r>
              <a:rPr lang="en-US" sz="3200" b="1" cap="all" dirty="0" smtClean="0">
                <a:latin typeface="Georgia" panose="02040502050405020303" pitchFamily="18" charset="0"/>
              </a:rPr>
              <a:t>General </a:t>
            </a:r>
            <a:r>
              <a:rPr lang="en-US" sz="3200" b="1" cap="all" dirty="0" err="1" smtClean="0">
                <a:latin typeface="Georgia" panose="02040502050405020303" pitchFamily="18" charset="0"/>
              </a:rPr>
              <a:t>Anaesthetic</a:t>
            </a:r>
            <a:r>
              <a:rPr lang="en-US" sz="3200" b="1" cap="all" dirty="0" smtClean="0">
                <a:latin typeface="Georgia" panose="02040502050405020303" pitchFamily="18" charset="0"/>
              </a:rPr>
              <a:t> </a:t>
            </a:r>
            <a:r>
              <a:rPr lang="en-US" sz="3200" b="1" cap="all" dirty="0" smtClean="0">
                <a:latin typeface="Georgia" panose="02040502050405020303" pitchFamily="18" charset="0"/>
              </a:rPr>
              <a:t>Agents</a:t>
            </a:r>
            <a:endParaRPr lang="en-US" sz="3200" b="1" i="0" u="none" strike="noStrike" cap="all" dirty="0">
              <a:solidFill>
                <a:schemeClr val="tx1"/>
              </a:solidFill>
              <a:latin typeface="Georgia" panose="02040502050405020303" pitchFamily="18" charset="0"/>
              <a:cs typeface="Georgia" panose="02040502050405020303" charset="0"/>
              <a:sym typeface="Calibri" panose="020F0502020204030204"/>
            </a:endParaRPr>
          </a:p>
        </p:txBody>
      </p:sp>
      <p:sp>
        <p:nvSpPr>
          <p:cNvPr id="221" name="Google Shape;221;p32"/>
          <p:cNvSpPr txBox="1"/>
          <p:nvPr/>
        </p:nvSpPr>
        <p:spPr>
          <a:xfrm>
            <a:off x="4817660" y="5488940"/>
            <a:ext cx="3923115" cy="109220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7030A0"/>
              </a:buClr>
              <a:buFont typeface="Arial" panose="020B0604020202020204"/>
              <a:buNone/>
            </a:pPr>
            <a:endParaRPr lang="en-IN" altLang="en-US" sz="1500" b="1" i="0" u="none" strike="noStrike" cap="none" dirty="0">
              <a:solidFill>
                <a:schemeClr val="dk1"/>
              </a:solidFill>
              <a:latin typeface="Georgia" panose="02040502050405020303" charset="0"/>
              <a:ea typeface="Arial" panose="020B0604020202020204"/>
              <a:cs typeface="Georgia" panose="02040502050405020303" charset="0"/>
              <a:sym typeface="Arial" panose="020B0604020202020204"/>
            </a:endParaRPr>
          </a:p>
        </p:txBody>
      </p:sp>
    </p:spTree>
    <p:extLst>
      <p:ext uri="{BB962C8B-B14F-4D97-AF65-F5344CB8AC3E}">
        <p14:creationId xmlns:p14="http://schemas.microsoft.com/office/powerpoint/2010/main" val="541804043"/>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Shape 200"/>
        <p:cNvGrpSpPr/>
        <p:nvPr/>
      </p:nvGrpSpPr>
      <p:grpSpPr>
        <a:xfrm>
          <a:off x="0" y="0"/>
          <a:ext cx="0" cy="0"/>
          <a:chOff x="0" y="0"/>
          <a:chExt cx="0" cy="0"/>
        </a:xfrm>
      </p:grpSpPr>
      <p:sp>
        <p:nvSpPr>
          <p:cNvPr id="202" name="Google Shape;202;p29"/>
          <p:cNvSpPr txBox="1"/>
          <p:nvPr/>
        </p:nvSpPr>
        <p:spPr>
          <a:xfrm>
            <a:off x="204715" y="1214651"/>
            <a:ext cx="8662194" cy="5380113"/>
          </a:xfrm>
          <a:prstGeom prst="rect">
            <a:avLst/>
          </a:prstGeom>
          <a:noFill/>
          <a:ln>
            <a:noFill/>
          </a:ln>
        </p:spPr>
        <p:txBody>
          <a:bodyPr spcFirstLastPara="1" wrap="square" lIns="91425" tIns="45700" rIns="91425" bIns="45700" anchor="t" anchorCtr="0">
            <a:noAutofit/>
          </a:bodyPr>
          <a:lstStyle/>
          <a:p>
            <a:pPr lvl="0">
              <a:spcBef>
                <a:spcPts val="1800"/>
              </a:spcBef>
            </a:pPr>
            <a:r>
              <a:rPr lang="en-US" sz="2600" dirty="0" smtClean="0">
                <a:solidFill>
                  <a:prstClr val="black"/>
                </a:solidFill>
                <a:latin typeface="Georgia" panose="02040502050405020303" pitchFamily="18" charset="0"/>
              </a:rPr>
              <a:t>General </a:t>
            </a:r>
            <a:r>
              <a:rPr lang="en-US" sz="2600" dirty="0" err="1">
                <a:solidFill>
                  <a:prstClr val="black"/>
                </a:solidFill>
                <a:latin typeface="Georgia" panose="02040502050405020303" pitchFamily="18" charset="0"/>
              </a:rPr>
              <a:t>anaesthetic</a:t>
            </a:r>
            <a:r>
              <a:rPr lang="en-US" sz="2600" dirty="0">
                <a:solidFill>
                  <a:prstClr val="black"/>
                </a:solidFill>
                <a:latin typeface="Georgia" panose="02040502050405020303" pitchFamily="18" charset="0"/>
              </a:rPr>
              <a:t> agents can be categorized into two categories based on routes of administration: Intravenous agents and Inhalational agents</a:t>
            </a:r>
          </a:p>
          <a:p>
            <a:pPr lvl="0">
              <a:spcBef>
                <a:spcPts val="1800"/>
              </a:spcBef>
            </a:pPr>
            <a:r>
              <a:rPr lang="en-US" sz="2600" dirty="0">
                <a:solidFill>
                  <a:prstClr val="black"/>
                </a:solidFill>
                <a:latin typeface="Georgia" panose="02040502050405020303" pitchFamily="18" charset="0"/>
              </a:rPr>
              <a:t>The intravenous </a:t>
            </a:r>
            <a:r>
              <a:rPr lang="en-US" sz="2600" dirty="0" smtClean="0">
                <a:solidFill>
                  <a:prstClr val="black"/>
                </a:solidFill>
                <a:latin typeface="Georgia" panose="02040502050405020303" pitchFamily="18" charset="0"/>
              </a:rPr>
              <a:t>(IV) general </a:t>
            </a:r>
            <a:r>
              <a:rPr lang="en-US" sz="2600" dirty="0" err="1">
                <a:solidFill>
                  <a:prstClr val="black"/>
                </a:solidFill>
                <a:latin typeface="Georgia" panose="02040502050405020303" pitchFamily="18" charset="0"/>
              </a:rPr>
              <a:t>anaesthetics</a:t>
            </a:r>
            <a:r>
              <a:rPr lang="en-US" sz="2600" dirty="0">
                <a:solidFill>
                  <a:prstClr val="black"/>
                </a:solidFill>
                <a:latin typeface="Georgia" panose="02040502050405020303" pitchFamily="18" charset="0"/>
              </a:rPr>
              <a:t> include </a:t>
            </a:r>
            <a:r>
              <a:rPr lang="en-US" sz="2600" dirty="0" err="1">
                <a:solidFill>
                  <a:prstClr val="black"/>
                </a:solidFill>
                <a:latin typeface="Georgia" panose="02040502050405020303" pitchFamily="18" charset="0"/>
              </a:rPr>
              <a:t>thiopentone</a:t>
            </a:r>
            <a:r>
              <a:rPr lang="en-US" sz="2600" dirty="0">
                <a:solidFill>
                  <a:prstClr val="black"/>
                </a:solidFill>
                <a:latin typeface="Georgia" panose="02040502050405020303" pitchFamily="18" charset="0"/>
              </a:rPr>
              <a:t>, </a:t>
            </a:r>
            <a:r>
              <a:rPr lang="en-US" sz="2600" dirty="0" err="1">
                <a:solidFill>
                  <a:prstClr val="black"/>
                </a:solidFill>
                <a:latin typeface="Georgia" panose="02040502050405020303" pitchFamily="18" charset="0"/>
              </a:rPr>
              <a:t>etomidate</a:t>
            </a:r>
            <a:r>
              <a:rPr lang="en-US" sz="2600" dirty="0">
                <a:solidFill>
                  <a:prstClr val="black"/>
                </a:solidFill>
                <a:latin typeface="Georgia" panose="02040502050405020303" pitchFamily="18" charset="0"/>
              </a:rPr>
              <a:t>, </a:t>
            </a:r>
            <a:r>
              <a:rPr lang="en-US" sz="2600" dirty="0" err="1">
                <a:solidFill>
                  <a:prstClr val="black"/>
                </a:solidFill>
                <a:latin typeface="Georgia" panose="02040502050405020303" pitchFamily="18" charset="0"/>
              </a:rPr>
              <a:t>propofol</a:t>
            </a:r>
            <a:r>
              <a:rPr lang="en-US" sz="2600" dirty="0">
                <a:solidFill>
                  <a:prstClr val="black"/>
                </a:solidFill>
                <a:latin typeface="Georgia" panose="02040502050405020303" pitchFamily="18" charset="0"/>
              </a:rPr>
              <a:t>, ketamine and </a:t>
            </a:r>
            <a:r>
              <a:rPr lang="en-US" sz="2600" dirty="0" smtClean="0">
                <a:solidFill>
                  <a:prstClr val="black"/>
                </a:solidFill>
                <a:latin typeface="Georgia" panose="02040502050405020303" pitchFamily="18" charset="0"/>
              </a:rPr>
              <a:t>midazolam</a:t>
            </a:r>
          </a:p>
          <a:p>
            <a:pPr lvl="0">
              <a:spcBef>
                <a:spcPts val="1800"/>
              </a:spcBef>
            </a:pPr>
            <a:r>
              <a:rPr lang="en-US" sz="2600" dirty="0" smtClean="0">
                <a:solidFill>
                  <a:prstClr val="black"/>
                </a:solidFill>
                <a:latin typeface="Georgia" panose="02040502050405020303" pitchFamily="18" charset="0"/>
              </a:rPr>
              <a:t>IV </a:t>
            </a:r>
            <a:r>
              <a:rPr lang="en-US" sz="2600" dirty="0">
                <a:solidFill>
                  <a:prstClr val="black"/>
                </a:solidFill>
                <a:latin typeface="Georgia" panose="02040502050405020303" pitchFamily="18" charset="0"/>
              </a:rPr>
              <a:t>general </a:t>
            </a:r>
            <a:r>
              <a:rPr lang="en-US" sz="2600" dirty="0" err="1">
                <a:solidFill>
                  <a:prstClr val="black"/>
                </a:solidFill>
                <a:latin typeface="Georgia" panose="02040502050405020303" pitchFamily="18" charset="0"/>
              </a:rPr>
              <a:t>anaesthetics</a:t>
            </a:r>
            <a:r>
              <a:rPr lang="en-US" sz="2600" dirty="0">
                <a:solidFill>
                  <a:prstClr val="black"/>
                </a:solidFill>
                <a:latin typeface="Georgia" panose="02040502050405020303" pitchFamily="18" charset="0"/>
              </a:rPr>
              <a:t> are mostly used for induction of </a:t>
            </a:r>
            <a:r>
              <a:rPr lang="en-US" sz="2600" dirty="0" err="1">
                <a:solidFill>
                  <a:prstClr val="black"/>
                </a:solidFill>
                <a:latin typeface="Georgia" panose="02040502050405020303" pitchFamily="18" charset="0"/>
              </a:rPr>
              <a:t>anaesthesia</a:t>
            </a:r>
            <a:r>
              <a:rPr lang="en-US" sz="2600" dirty="0">
                <a:solidFill>
                  <a:prstClr val="black"/>
                </a:solidFill>
                <a:latin typeface="Georgia" panose="02040502050405020303" pitchFamily="18" charset="0"/>
              </a:rPr>
              <a:t> but </a:t>
            </a:r>
            <a:r>
              <a:rPr lang="en-US" sz="2600" dirty="0" err="1">
                <a:solidFill>
                  <a:prstClr val="black"/>
                </a:solidFill>
                <a:latin typeface="Georgia" panose="02040502050405020303" pitchFamily="18" charset="0"/>
              </a:rPr>
              <a:t>propofol</a:t>
            </a:r>
            <a:r>
              <a:rPr lang="en-US" sz="2600" dirty="0">
                <a:solidFill>
                  <a:prstClr val="black"/>
                </a:solidFill>
                <a:latin typeface="Georgia" panose="02040502050405020303" pitchFamily="18" charset="0"/>
              </a:rPr>
              <a:t>, ketamine and midazolam can also be used for maintenance of </a:t>
            </a:r>
            <a:r>
              <a:rPr lang="en-US" sz="2600" dirty="0" err="1" smtClean="0">
                <a:solidFill>
                  <a:prstClr val="black"/>
                </a:solidFill>
                <a:latin typeface="Georgia" panose="02040502050405020303" pitchFamily="18" charset="0"/>
              </a:rPr>
              <a:t>anaesthesia</a:t>
            </a:r>
            <a:endParaRPr lang="en-US" sz="2600" dirty="0">
              <a:solidFill>
                <a:prstClr val="black"/>
              </a:solidFill>
              <a:latin typeface="Georgia" panose="02040502050405020303" pitchFamily="18" charset="0"/>
            </a:endParaRPr>
          </a:p>
        </p:txBody>
      </p:sp>
      <p:sp>
        <p:nvSpPr>
          <p:cNvPr id="203" name="Google Shape;203;p29"/>
          <p:cNvSpPr txBox="1"/>
          <p:nvPr/>
        </p:nvSpPr>
        <p:spPr>
          <a:xfrm>
            <a:off x="204715" y="218364"/>
            <a:ext cx="8761864" cy="900752"/>
          </a:xfrm>
          <a:prstGeom prst="rect">
            <a:avLst/>
          </a:prstGeom>
          <a:noFill/>
          <a:ln>
            <a:noFill/>
          </a:ln>
        </p:spPr>
        <p:txBody>
          <a:bodyPr spcFirstLastPara="1" wrap="square" lIns="91425" tIns="45700" rIns="91425" bIns="45700" anchor="ctr" anchorCtr="0">
            <a:noAutofit/>
          </a:bodyPr>
          <a:lstStyle/>
          <a:p>
            <a:pPr lvl="0">
              <a:spcBef>
                <a:spcPts val="0"/>
              </a:spcBef>
              <a:spcAft>
                <a:spcPts val="0"/>
              </a:spcAft>
              <a:buClr>
                <a:srgbClr val="7030A0"/>
              </a:buClr>
            </a:pPr>
            <a:r>
              <a:rPr lang="en-US" sz="2800" b="1" dirty="0" smtClean="0">
                <a:solidFill>
                  <a:srgbClr val="7030A0"/>
                </a:solidFill>
                <a:latin typeface="Georgia" panose="02040502050405020303" pitchFamily="18" charset="0"/>
                <a:cs typeface="Georgia" panose="02040502050405020303" charset="0"/>
                <a:sym typeface="Arial" panose="020B0604020202020204"/>
              </a:rPr>
              <a:t>INTRODUCTION</a:t>
            </a:r>
            <a:endParaRPr lang="en-US" sz="2800" b="1" dirty="0">
              <a:solidFill>
                <a:srgbClr val="7030A0"/>
              </a:solidFill>
              <a:latin typeface="Georgia" panose="02040502050405020303" pitchFamily="18" charset="0"/>
              <a:cs typeface="Georgia" panose="02040502050405020303" charset="0"/>
              <a:sym typeface="Arial" panose="020B0604020202020204"/>
            </a:endParaRPr>
          </a:p>
        </p:txBody>
      </p:sp>
    </p:spTree>
    <p:extLst>
      <p:ext uri="{BB962C8B-B14F-4D97-AF65-F5344CB8AC3E}">
        <p14:creationId xmlns:p14="http://schemas.microsoft.com/office/powerpoint/2010/main" val="31569578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nodeType="clickEffect">
                                  <p:stCondLst>
                                    <p:cond delay="0"/>
                                  </p:stCondLst>
                                  <p:childTnLst>
                                    <p:set>
                                      <p:cBhvr>
                                        <p:cTn id="6" dur="1" fill="hold">
                                          <p:stCondLst>
                                            <p:cond delay="0"/>
                                          </p:stCondLst>
                                        </p:cTn>
                                        <p:tgtEl>
                                          <p:spTgt spid="202"/>
                                        </p:tgtEl>
                                        <p:attrNameLst>
                                          <p:attrName>style.visibility</p:attrName>
                                        </p:attrNameLst>
                                      </p:cBhvr>
                                      <p:to>
                                        <p:strVal val="visible"/>
                                      </p:to>
                                    </p:set>
                                    <p:anim calcmode="lin" valueType="num">
                                      <p:cBhvr additive="base">
                                        <p:cTn id="7" dur="500"/>
                                        <p:tgtEl>
                                          <p:spTgt spid="202"/>
                                        </p:tgtEl>
                                        <p:attrNameLst>
                                          <p:attrName>ppt_w</p:attrName>
                                        </p:attrNameLst>
                                      </p:cBhvr>
                                      <p:tavLst>
                                        <p:tav tm="0">
                                          <p:val>
                                            <p:fltVal val="0"/>
                                          </p:val>
                                        </p:tav>
                                        <p:tav tm="100000">
                                          <p:val>
                                            <p:strVal val="#ppt_w"/>
                                          </p:val>
                                        </p:tav>
                                      </p:tavLst>
                                    </p:anim>
                                    <p:anim calcmode="lin" valueType="num">
                                      <p:cBhvr additive="base">
                                        <p:cTn id="8" dur="500"/>
                                        <p:tgtEl>
                                          <p:spTgt spid="202"/>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Shape 200"/>
        <p:cNvGrpSpPr/>
        <p:nvPr/>
      </p:nvGrpSpPr>
      <p:grpSpPr>
        <a:xfrm>
          <a:off x="0" y="0"/>
          <a:ext cx="0" cy="0"/>
          <a:chOff x="0" y="0"/>
          <a:chExt cx="0" cy="0"/>
        </a:xfrm>
      </p:grpSpPr>
      <p:sp>
        <p:nvSpPr>
          <p:cNvPr id="202" name="Google Shape;202;p29"/>
          <p:cNvSpPr txBox="1"/>
          <p:nvPr/>
        </p:nvSpPr>
        <p:spPr>
          <a:xfrm>
            <a:off x="204715" y="1214651"/>
            <a:ext cx="8662194" cy="5380113"/>
          </a:xfrm>
          <a:prstGeom prst="rect">
            <a:avLst/>
          </a:prstGeom>
          <a:noFill/>
          <a:ln>
            <a:noFill/>
          </a:ln>
        </p:spPr>
        <p:txBody>
          <a:bodyPr spcFirstLastPara="1" wrap="square" lIns="91425" tIns="45700" rIns="91425" bIns="45700" anchor="t" anchorCtr="0">
            <a:noAutofit/>
          </a:bodyPr>
          <a:lstStyle/>
          <a:p>
            <a:pPr lvl="0">
              <a:spcBef>
                <a:spcPts val="1800"/>
              </a:spcBef>
            </a:pPr>
            <a:r>
              <a:rPr lang="en-US" sz="2400" dirty="0" smtClean="0">
                <a:solidFill>
                  <a:prstClr val="black"/>
                </a:solidFill>
                <a:latin typeface="Georgia" panose="02040502050405020303" pitchFamily="18" charset="0"/>
              </a:rPr>
              <a:t>The </a:t>
            </a:r>
            <a:r>
              <a:rPr lang="en-US" sz="2400" dirty="0">
                <a:solidFill>
                  <a:prstClr val="black"/>
                </a:solidFill>
                <a:latin typeface="Georgia" panose="02040502050405020303" pitchFamily="18" charset="0"/>
              </a:rPr>
              <a:t>inhalational agents include nitrous oxide, halothane, isoflurane, </a:t>
            </a:r>
            <a:r>
              <a:rPr lang="en-US" sz="2400" dirty="0" err="1">
                <a:solidFill>
                  <a:prstClr val="black"/>
                </a:solidFill>
                <a:latin typeface="Georgia" panose="02040502050405020303" pitchFamily="18" charset="0"/>
              </a:rPr>
              <a:t>enflurane</a:t>
            </a:r>
            <a:r>
              <a:rPr lang="en-US" sz="2400" dirty="0">
                <a:solidFill>
                  <a:prstClr val="black"/>
                </a:solidFill>
                <a:latin typeface="Georgia" panose="02040502050405020303" pitchFamily="18" charset="0"/>
              </a:rPr>
              <a:t>, </a:t>
            </a:r>
            <a:r>
              <a:rPr lang="en-US" sz="2400" dirty="0" err="1">
                <a:solidFill>
                  <a:prstClr val="black"/>
                </a:solidFill>
                <a:latin typeface="Georgia" panose="02040502050405020303" pitchFamily="18" charset="0"/>
              </a:rPr>
              <a:t>desflurane</a:t>
            </a:r>
            <a:r>
              <a:rPr lang="en-US" sz="2400" dirty="0">
                <a:solidFill>
                  <a:prstClr val="black"/>
                </a:solidFill>
                <a:latin typeface="Georgia" panose="02040502050405020303" pitchFamily="18" charset="0"/>
              </a:rPr>
              <a:t> and </a:t>
            </a:r>
            <a:r>
              <a:rPr lang="en-US" sz="2400" dirty="0" err="1" smtClean="0">
                <a:solidFill>
                  <a:prstClr val="black"/>
                </a:solidFill>
                <a:latin typeface="Georgia" panose="02040502050405020303" pitchFamily="18" charset="0"/>
              </a:rPr>
              <a:t>sevoflurane</a:t>
            </a:r>
            <a:endParaRPr lang="en-US" sz="2400" dirty="0" smtClean="0">
              <a:solidFill>
                <a:prstClr val="black"/>
              </a:solidFill>
              <a:latin typeface="Georgia" panose="02040502050405020303" pitchFamily="18" charset="0"/>
            </a:endParaRPr>
          </a:p>
          <a:p>
            <a:pPr lvl="0">
              <a:spcBef>
                <a:spcPts val="1800"/>
              </a:spcBef>
            </a:pPr>
            <a:r>
              <a:rPr lang="en-US" sz="2400" dirty="0" smtClean="0">
                <a:solidFill>
                  <a:prstClr val="black"/>
                </a:solidFill>
                <a:latin typeface="Georgia" panose="02040502050405020303" pitchFamily="18" charset="0"/>
              </a:rPr>
              <a:t>Nitrous </a:t>
            </a:r>
            <a:r>
              <a:rPr lang="en-US" sz="2400" dirty="0">
                <a:solidFill>
                  <a:prstClr val="black"/>
                </a:solidFill>
                <a:latin typeface="Georgia" panose="02040502050405020303" pitchFamily="18" charset="0"/>
              </a:rPr>
              <a:t>oxide is mostly used for its analgesic properties, while the rest are used for maintenance </a:t>
            </a:r>
            <a:r>
              <a:rPr lang="en-US" sz="2400" dirty="0" err="1">
                <a:solidFill>
                  <a:prstClr val="black"/>
                </a:solidFill>
                <a:latin typeface="Georgia" panose="02040502050405020303" pitchFamily="18" charset="0"/>
              </a:rPr>
              <a:t>anaesthesia</a:t>
            </a:r>
            <a:r>
              <a:rPr lang="en-US" sz="2400" dirty="0">
                <a:solidFill>
                  <a:prstClr val="black"/>
                </a:solidFill>
                <a:latin typeface="Georgia" panose="02040502050405020303" pitchFamily="18" charset="0"/>
              </a:rPr>
              <a:t>. Halothane and </a:t>
            </a:r>
            <a:r>
              <a:rPr lang="en-US" sz="2400" dirty="0" err="1">
                <a:solidFill>
                  <a:prstClr val="black"/>
                </a:solidFill>
                <a:latin typeface="Georgia" panose="02040502050405020303" pitchFamily="18" charset="0"/>
              </a:rPr>
              <a:t>sevoflurane</a:t>
            </a:r>
            <a:r>
              <a:rPr lang="en-US" sz="2400" dirty="0">
                <a:solidFill>
                  <a:prstClr val="black"/>
                </a:solidFill>
                <a:latin typeface="Georgia" panose="02040502050405020303" pitchFamily="18" charset="0"/>
              </a:rPr>
              <a:t> are also used for induction of </a:t>
            </a:r>
            <a:r>
              <a:rPr lang="en-US" sz="2400" dirty="0" err="1" smtClean="0">
                <a:solidFill>
                  <a:prstClr val="black"/>
                </a:solidFill>
                <a:latin typeface="Georgia" panose="02040502050405020303" pitchFamily="18" charset="0"/>
              </a:rPr>
              <a:t>anaesthesia</a:t>
            </a:r>
            <a:r>
              <a:rPr lang="en-US" sz="2400" dirty="0" smtClean="0">
                <a:solidFill>
                  <a:prstClr val="black"/>
                </a:solidFill>
                <a:latin typeface="Georgia" panose="02040502050405020303" pitchFamily="18" charset="0"/>
              </a:rPr>
              <a:t>.</a:t>
            </a:r>
            <a:endParaRPr lang="en-US" sz="2400" dirty="0">
              <a:solidFill>
                <a:prstClr val="black"/>
              </a:solidFill>
              <a:latin typeface="Georgia" panose="02040502050405020303" pitchFamily="18" charset="0"/>
            </a:endParaRPr>
          </a:p>
          <a:p>
            <a:pPr lvl="0">
              <a:spcBef>
                <a:spcPts val="1800"/>
              </a:spcBef>
            </a:pPr>
            <a:r>
              <a:rPr lang="en-US" sz="2400" dirty="0">
                <a:solidFill>
                  <a:prstClr val="black"/>
                </a:solidFill>
                <a:latin typeface="Georgia" panose="02040502050405020303" pitchFamily="18" charset="0"/>
              </a:rPr>
              <a:t>Ketamine and nitrous oxide are also used in special </a:t>
            </a:r>
            <a:r>
              <a:rPr lang="en-US" sz="2400" dirty="0" err="1">
                <a:solidFill>
                  <a:prstClr val="black"/>
                </a:solidFill>
                <a:latin typeface="Georgia" panose="02040502050405020303" pitchFamily="18" charset="0"/>
              </a:rPr>
              <a:t>anaesthetic</a:t>
            </a:r>
            <a:r>
              <a:rPr lang="en-US" sz="2400" dirty="0">
                <a:solidFill>
                  <a:prstClr val="black"/>
                </a:solidFill>
                <a:latin typeface="Georgia" panose="02040502050405020303" pitchFamily="18" charset="0"/>
              </a:rPr>
              <a:t> techniques that do not involve loss of consciousness (dissociative </a:t>
            </a:r>
            <a:r>
              <a:rPr lang="en-US" sz="2400" dirty="0" err="1">
                <a:solidFill>
                  <a:prstClr val="black"/>
                </a:solidFill>
                <a:latin typeface="Georgia" panose="02040502050405020303" pitchFamily="18" charset="0"/>
              </a:rPr>
              <a:t>anaesthesia</a:t>
            </a:r>
            <a:r>
              <a:rPr lang="en-US" sz="2400" dirty="0">
                <a:solidFill>
                  <a:prstClr val="black"/>
                </a:solidFill>
                <a:latin typeface="Georgia" panose="02040502050405020303" pitchFamily="18" charset="0"/>
              </a:rPr>
              <a:t> and </a:t>
            </a:r>
            <a:r>
              <a:rPr lang="en-US" sz="2400" dirty="0" err="1">
                <a:solidFill>
                  <a:prstClr val="black"/>
                </a:solidFill>
                <a:latin typeface="Georgia" panose="02040502050405020303" pitchFamily="18" charset="0"/>
              </a:rPr>
              <a:t>neuroletanaesthesia</a:t>
            </a:r>
            <a:r>
              <a:rPr lang="en-US" sz="2400" dirty="0">
                <a:solidFill>
                  <a:prstClr val="black"/>
                </a:solidFill>
                <a:latin typeface="Georgia" panose="02040502050405020303" pitchFamily="18" charset="0"/>
              </a:rPr>
              <a:t> respectively)</a:t>
            </a:r>
          </a:p>
        </p:txBody>
      </p:sp>
      <p:sp>
        <p:nvSpPr>
          <p:cNvPr id="203" name="Google Shape;203;p29"/>
          <p:cNvSpPr txBox="1"/>
          <p:nvPr/>
        </p:nvSpPr>
        <p:spPr>
          <a:xfrm>
            <a:off x="204715" y="218364"/>
            <a:ext cx="8761864" cy="900752"/>
          </a:xfrm>
          <a:prstGeom prst="rect">
            <a:avLst/>
          </a:prstGeom>
          <a:noFill/>
          <a:ln>
            <a:noFill/>
          </a:ln>
        </p:spPr>
        <p:txBody>
          <a:bodyPr spcFirstLastPara="1" wrap="square" lIns="91425" tIns="45700" rIns="91425" bIns="45700" anchor="ctr" anchorCtr="0">
            <a:noAutofit/>
          </a:bodyPr>
          <a:lstStyle/>
          <a:p>
            <a:pPr lvl="0">
              <a:spcBef>
                <a:spcPts val="0"/>
              </a:spcBef>
              <a:spcAft>
                <a:spcPts val="0"/>
              </a:spcAft>
              <a:buClr>
                <a:srgbClr val="7030A0"/>
              </a:buClr>
            </a:pPr>
            <a:r>
              <a:rPr lang="en-US" sz="2600" b="1" dirty="0" smtClean="0">
                <a:solidFill>
                  <a:srgbClr val="7030A0"/>
                </a:solidFill>
                <a:latin typeface="Georgia" panose="02040502050405020303" pitchFamily="18" charset="0"/>
                <a:cs typeface="Georgia" panose="02040502050405020303" charset="0"/>
                <a:sym typeface="Arial" panose="020B0604020202020204"/>
              </a:rPr>
              <a:t>INTRODUCTION …. CONT’D</a:t>
            </a:r>
            <a:endParaRPr lang="en-US" sz="2600" b="1" dirty="0">
              <a:solidFill>
                <a:srgbClr val="7030A0"/>
              </a:solidFill>
              <a:latin typeface="Georgia" panose="02040502050405020303" pitchFamily="18" charset="0"/>
              <a:cs typeface="Georgia" panose="02040502050405020303" charset="0"/>
              <a:sym typeface="Arial" panose="020B0604020202020204"/>
            </a:endParaRPr>
          </a:p>
        </p:txBody>
      </p:sp>
    </p:spTree>
    <p:extLst>
      <p:ext uri="{BB962C8B-B14F-4D97-AF65-F5344CB8AC3E}">
        <p14:creationId xmlns:p14="http://schemas.microsoft.com/office/powerpoint/2010/main" val="5742487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nodeType="clickEffect">
                                  <p:stCondLst>
                                    <p:cond delay="0"/>
                                  </p:stCondLst>
                                  <p:childTnLst>
                                    <p:set>
                                      <p:cBhvr>
                                        <p:cTn id="6" dur="1" fill="hold">
                                          <p:stCondLst>
                                            <p:cond delay="0"/>
                                          </p:stCondLst>
                                        </p:cTn>
                                        <p:tgtEl>
                                          <p:spTgt spid="202"/>
                                        </p:tgtEl>
                                        <p:attrNameLst>
                                          <p:attrName>style.visibility</p:attrName>
                                        </p:attrNameLst>
                                      </p:cBhvr>
                                      <p:to>
                                        <p:strVal val="visible"/>
                                      </p:to>
                                    </p:set>
                                    <p:anim calcmode="lin" valueType="num">
                                      <p:cBhvr additive="base">
                                        <p:cTn id="7" dur="500"/>
                                        <p:tgtEl>
                                          <p:spTgt spid="202"/>
                                        </p:tgtEl>
                                        <p:attrNameLst>
                                          <p:attrName>ppt_w</p:attrName>
                                        </p:attrNameLst>
                                      </p:cBhvr>
                                      <p:tavLst>
                                        <p:tav tm="0">
                                          <p:val>
                                            <p:fltVal val="0"/>
                                          </p:val>
                                        </p:tav>
                                        <p:tav tm="100000">
                                          <p:val>
                                            <p:strVal val="#ppt_w"/>
                                          </p:val>
                                        </p:tav>
                                      </p:tavLst>
                                    </p:anim>
                                    <p:anim calcmode="lin" valueType="num">
                                      <p:cBhvr additive="base">
                                        <p:cTn id="8" dur="500"/>
                                        <p:tgtEl>
                                          <p:spTgt spid="202"/>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Shape 200"/>
        <p:cNvGrpSpPr/>
        <p:nvPr/>
      </p:nvGrpSpPr>
      <p:grpSpPr>
        <a:xfrm>
          <a:off x="0" y="0"/>
          <a:ext cx="0" cy="0"/>
          <a:chOff x="0" y="0"/>
          <a:chExt cx="0" cy="0"/>
        </a:xfrm>
      </p:grpSpPr>
      <p:sp>
        <p:nvSpPr>
          <p:cNvPr id="203" name="Google Shape;203;p29"/>
          <p:cNvSpPr txBox="1"/>
          <p:nvPr/>
        </p:nvSpPr>
        <p:spPr>
          <a:xfrm>
            <a:off x="249381" y="53975"/>
            <a:ext cx="8689902" cy="1106085"/>
          </a:xfrm>
          <a:prstGeom prst="rect">
            <a:avLst/>
          </a:prstGeom>
          <a:noFill/>
          <a:ln>
            <a:noFill/>
          </a:ln>
        </p:spPr>
        <p:txBody>
          <a:bodyPr spcFirstLastPara="1" wrap="square" lIns="91425" tIns="45700" rIns="91425" bIns="45700" anchor="ctr" anchorCtr="0">
            <a:noAutofit/>
          </a:bodyPr>
          <a:lstStyle/>
          <a:p>
            <a:pPr lvl="0">
              <a:spcBef>
                <a:spcPts val="0"/>
              </a:spcBef>
              <a:buClr>
                <a:srgbClr val="7030A0"/>
              </a:buClr>
            </a:pPr>
            <a:r>
              <a:rPr lang="en-IN" altLang="en-US" sz="2700" b="1" dirty="0" smtClean="0">
                <a:solidFill>
                  <a:srgbClr val="7030A0"/>
                </a:solidFill>
                <a:latin typeface="Georgia" panose="02040502050405020303" pitchFamily="18" charset="0"/>
                <a:cs typeface="Georgia" panose="02040502050405020303" charset="0"/>
                <a:sym typeface="Arial" panose="020B0604020202020204"/>
              </a:rPr>
              <a:t>LEARNING </a:t>
            </a:r>
            <a:r>
              <a:rPr lang="en-US" sz="2700" b="1" dirty="0" smtClean="0">
                <a:solidFill>
                  <a:srgbClr val="7030A0"/>
                </a:solidFill>
                <a:latin typeface="Georgia" panose="02040502050405020303" pitchFamily="18" charset="0"/>
                <a:cs typeface="Georgia" panose="02040502050405020303" charset="0"/>
                <a:sym typeface="Arial" panose="020B0604020202020204"/>
              </a:rPr>
              <a:t>OBJECTIVES</a:t>
            </a:r>
            <a:endParaRPr lang="en-US" sz="2700" b="1" dirty="0">
              <a:solidFill>
                <a:srgbClr val="7030A0"/>
              </a:solidFill>
              <a:latin typeface="Georgia" panose="02040502050405020303" pitchFamily="18" charset="0"/>
              <a:cs typeface="Georgia" panose="02040502050405020303" charset="0"/>
              <a:sym typeface="Arial" panose="020B0604020202020204"/>
            </a:endParaRPr>
          </a:p>
        </p:txBody>
      </p:sp>
      <p:sp>
        <p:nvSpPr>
          <p:cNvPr id="204" name="Google Shape;204;p29"/>
          <p:cNvSpPr txBox="1"/>
          <p:nvPr/>
        </p:nvSpPr>
        <p:spPr>
          <a:xfrm>
            <a:off x="249381" y="1160061"/>
            <a:ext cx="8689901" cy="5419174"/>
          </a:xfrm>
          <a:prstGeom prst="rect">
            <a:avLst/>
          </a:prstGeom>
          <a:noFill/>
          <a:ln>
            <a:noFill/>
          </a:ln>
        </p:spPr>
        <p:txBody>
          <a:bodyPr spcFirstLastPara="1" wrap="square" lIns="91425" tIns="45700" rIns="91425" bIns="45700" anchor="t" anchorCtr="0">
            <a:noAutofit/>
          </a:bodyPr>
          <a:lstStyle/>
          <a:p>
            <a:pPr marL="514350" indent="-514350">
              <a:spcBef>
                <a:spcPts val="1800"/>
              </a:spcBef>
              <a:buFont typeface="+mj-lt"/>
              <a:buAutoNum type="arabicPeriod"/>
            </a:pPr>
            <a:r>
              <a:rPr lang="en-US" sz="2500" dirty="0" smtClean="0">
                <a:latin typeface="Georgia" panose="02040502050405020303" pitchFamily="18" charset="0"/>
              </a:rPr>
              <a:t>Describe </a:t>
            </a:r>
            <a:r>
              <a:rPr lang="en-US" sz="2500" dirty="0">
                <a:latin typeface="Georgia" panose="02040502050405020303" pitchFamily="18" charset="0"/>
              </a:rPr>
              <a:t>the clinical pharmacology of the commonly used intravenous general </a:t>
            </a:r>
            <a:r>
              <a:rPr lang="en-US" sz="2500" dirty="0" err="1">
                <a:latin typeface="Georgia" panose="02040502050405020303" pitchFamily="18" charset="0"/>
              </a:rPr>
              <a:t>anaesthetic</a:t>
            </a:r>
            <a:r>
              <a:rPr lang="en-US" sz="2500" dirty="0">
                <a:latin typeface="Georgia" panose="02040502050405020303" pitchFamily="18" charset="0"/>
              </a:rPr>
              <a:t> agents and their use in general </a:t>
            </a:r>
            <a:r>
              <a:rPr lang="en-US" sz="2500" dirty="0" err="1">
                <a:latin typeface="Georgia" panose="02040502050405020303" pitchFamily="18" charset="0"/>
              </a:rPr>
              <a:t>anaesthesia</a:t>
            </a:r>
            <a:endParaRPr lang="en-US" sz="2500" dirty="0">
              <a:latin typeface="Georgia" panose="02040502050405020303" pitchFamily="18" charset="0"/>
            </a:endParaRPr>
          </a:p>
          <a:p>
            <a:pPr marL="514350" indent="-514350">
              <a:spcBef>
                <a:spcPts val="1800"/>
              </a:spcBef>
              <a:buFont typeface="+mj-lt"/>
              <a:buAutoNum type="arabicPeriod"/>
            </a:pPr>
            <a:r>
              <a:rPr lang="en-US" sz="2500" dirty="0">
                <a:latin typeface="Georgia" panose="02040502050405020303" pitchFamily="18" charset="0"/>
              </a:rPr>
              <a:t>Describe the clinical pharmacology of the commonly used inhalational general </a:t>
            </a:r>
            <a:r>
              <a:rPr lang="en-US" sz="2500" dirty="0" err="1">
                <a:latin typeface="Georgia" panose="02040502050405020303" pitchFamily="18" charset="0"/>
              </a:rPr>
              <a:t>anaesthetic</a:t>
            </a:r>
            <a:r>
              <a:rPr lang="en-US" sz="2500" dirty="0">
                <a:latin typeface="Georgia" panose="02040502050405020303" pitchFamily="18" charset="0"/>
              </a:rPr>
              <a:t> agents and their use in general </a:t>
            </a:r>
            <a:r>
              <a:rPr lang="en-US" sz="2500" dirty="0" err="1">
                <a:latin typeface="Georgia" panose="02040502050405020303" pitchFamily="18" charset="0"/>
              </a:rPr>
              <a:t>anaesthesia</a:t>
            </a:r>
            <a:endParaRPr lang="en-US" sz="2500" dirty="0">
              <a:latin typeface="Georgia" panose="02040502050405020303" pitchFamily="18" charset="0"/>
            </a:endParaRPr>
          </a:p>
          <a:p>
            <a:pPr marL="514350" indent="-514350">
              <a:spcBef>
                <a:spcPts val="1800"/>
              </a:spcBef>
              <a:buFont typeface="+mj-lt"/>
              <a:buAutoNum type="arabicPeriod"/>
            </a:pPr>
            <a:r>
              <a:rPr lang="en-US" sz="2500" dirty="0">
                <a:latin typeface="Georgia" panose="02040502050405020303" pitchFamily="18" charset="0"/>
              </a:rPr>
              <a:t>Describe special </a:t>
            </a:r>
            <a:r>
              <a:rPr lang="en-US" sz="2500" dirty="0" err="1">
                <a:latin typeface="Georgia" panose="02040502050405020303" pitchFamily="18" charset="0"/>
              </a:rPr>
              <a:t>anaesthetic</a:t>
            </a:r>
            <a:r>
              <a:rPr lang="en-US" sz="2500" dirty="0">
                <a:latin typeface="Georgia" panose="02040502050405020303" pitchFamily="18" charset="0"/>
              </a:rPr>
              <a:t> states: </a:t>
            </a:r>
            <a:r>
              <a:rPr lang="en-US" sz="2500" dirty="0" smtClean="0">
                <a:latin typeface="Georgia" panose="02040502050405020303" pitchFamily="18" charset="0"/>
              </a:rPr>
              <a:t>Dissociative </a:t>
            </a:r>
            <a:r>
              <a:rPr lang="en-US" sz="2500" dirty="0" err="1">
                <a:latin typeface="Georgia" panose="02040502050405020303" pitchFamily="18" charset="0"/>
              </a:rPr>
              <a:t>anaesthesia</a:t>
            </a:r>
            <a:r>
              <a:rPr lang="en-US" sz="2500" dirty="0">
                <a:latin typeface="Georgia" panose="02040502050405020303" pitchFamily="18" charset="0"/>
              </a:rPr>
              <a:t>, </a:t>
            </a:r>
            <a:r>
              <a:rPr lang="en-US" sz="2500" dirty="0" err="1">
                <a:latin typeface="Georgia" panose="02040502050405020303" pitchFamily="18" charset="0"/>
              </a:rPr>
              <a:t>neuroleptanalgesia</a:t>
            </a:r>
            <a:r>
              <a:rPr lang="en-US" sz="2500" dirty="0">
                <a:latin typeface="Georgia" panose="02040502050405020303" pitchFamily="18" charset="0"/>
              </a:rPr>
              <a:t> and </a:t>
            </a:r>
            <a:r>
              <a:rPr lang="en-US" sz="2500" dirty="0" err="1">
                <a:latin typeface="Georgia" panose="02040502050405020303" pitchFamily="18" charset="0"/>
              </a:rPr>
              <a:t>neuroleptanaesthesia</a:t>
            </a:r>
            <a:endParaRPr lang="en-US" sz="2500" dirty="0">
              <a:latin typeface="Georgia" panose="02040502050405020303" pitchFamily="18" charset="0"/>
            </a:endParaRPr>
          </a:p>
        </p:txBody>
      </p:sp>
    </p:spTree>
    <p:extLst>
      <p:ext uri="{BB962C8B-B14F-4D97-AF65-F5344CB8AC3E}">
        <p14:creationId xmlns:p14="http://schemas.microsoft.com/office/powerpoint/2010/main" val="138534360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200"/>
        <p:cNvGrpSpPr/>
        <p:nvPr/>
      </p:nvGrpSpPr>
      <p:grpSpPr>
        <a:xfrm>
          <a:off x="0" y="0"/>
          <a:ext cx="0" cy="0"/>
          <a:chOff x="0" y="0"/>
          <a:chExt cx="0" cy="0"/>
        </a:xfrm>
      </p:grpSpPr>
      <p:sp>
        <p:nvSpPr>
          <p:cNvPr id="202" name="Google Shape;202;p29"/>
          <p:cNvSpPr txBox="1"/>
          <p:nvPr/>
        </p:nvSpPr>
        <p:spPr>
          <a:xfrm>
            <a:off x="204715" y="1214651"/>
            <a:ext cx="8662194" cy="5380113"/>
          </a:xfrm>
          <a:prstGeom prst="rect">
            <a:avLst/>
          </a:prstGeom>
          <a:noFill/>
          <a:ln>
            <a:noFill/>
          </a:ln>
        </p:spPr>
        <p:txBody>
          <a:bodyPr spcFirstLastPara="1" wrap="square" lIns="91425" tIns="45700" rIns="91425" bIns="45700" anchor="t" anchorCtr="0">
            <a:noAutofit/>
          </a:bodyPr>
          <a:lstStyle/>
          <a:p>
            <a:pPr>
              <a:spcBef>
                <a:spcPts val="1800"/>
              </a:spcBef>
            </a:pPr>
            <a:r>
              <a:rPr lang="en-US" sz="2300" dirty="0" smtClean="0">
                <a:solidFill>
                  <a:prstClr val="black"/>
                </a:solidFill>
                <a:latin typeface="Georgia" panose="02040502050405020303" pitchFamily="18" charset="0"/>
              </a:rPr>
              <a:t>Local </a:t>
            </a:r>
            <a:r>
              <a:rPr lang="en-US" sz="2300" dirty="0" err="1">
                <a:solidFill>
                  <a:prstClr val="black"/>
                </a:solidFill>
                <a:latin typeface="Georgia" panose="02040502050405020303" pitchFamily="18" charset="0"/>
              </a:rPr>
              <a:t>anaesthetics</a:t>
            </a:r>
            <a:r>
              <a:rPr lang="en-US" sz="2300" dirty="0">
                <a:solidFill>
                  <a:prstClr val="black"/>
                </a:solidFill>
                <a:latin typeface="Georgia" panose="02040502050405020303" pitchFamily="18" charset="0"/>
              </a:rPr>
              <a:t> are agents that produce localized, reversible block to nerve conduction</a:t>
            </a:r>
          </a:p>
          <a:p>
            <a:pPr>
              <a:spcBef>
                <a:spcPts val="1800"/>
              </a:spcBef>
            </a:pPr>
            <a:r>
              <a:rPr lang="en-US" sz="2300" dirty="0">
                <a:solidFill>
                  <a:prstClr val="black"/>
                </a:solidFill>
                <a:latin typeface="Georgia" panose="02040502050405020303" pitchFamily="18" charset="0"/>
              </a:rPr>
              <a:t>They act by inhibiting sodium channels on neuronal membranes</a:t>
            </a:r>
          </a:p>
          <a:p>
            <a:pPr>
              <a:spcBef>
                <a:spcPts val="1800"/>
              </a:spcBef>
            </a:pPr>
            <a:r>
              <a:rPr lang="en-US" sz="2300" dirty="0">
                <a:solidFill>
                  <a:prstClr val="black"/>
                </a:solidFill>
                <a:latin typeface="Georgia" panose="02040502050405020303" pitchFamily="18" charset="0"/>
              </a:rPr>
              <a:t>They are administered locally by application to the skin or mucous membranes, infiltration in the immediate area of surgery, injection into or near the nerves that supply the surgical field, injection into a distal vein to anaesthetize the limb, and injection into the epidural or subarachnoid </a:t>
            </a:r>
            <a:r>
              <a:rPr lang="en-US" sz="2300" dirty="0" smtClean="0">
                <a:solidFill>
                  <a:prstClr val="black"/>
                </a:solidFill>
                <a:latin typeface="Georgia" panose="02040502050405020303" pitchFamily="18" charset="0"/>
              </a:rPr>
              <a:t>space</a:t>
            </a:r>
          </a:p>
          <a:p>
            <a:pPr>
              <a:spcBef>
                <a:spcPts val="1800"/>
              </a:spcBef>
            </a:pPr>
            <a:r>
              <a:rPr lang="en-US" sz="2300" dirty="0">
                <a:solidFill>
                  <a:prstClr val="black"/>
                </a:solidFill>
                <a:latin typeface="Georgia" panose="02040502050405020303" pitchFamily="18" charset="0"/>
              </a:rPr>
              <a:t>Unlike general </a:t>
            </a:r>
            <a:r>
              <a:rPr lang="en-US" sz="2300" dirty="0" err="1">
                <a:solidFill>
                  <a:prstClr val="black"/>
                </a:solidFill>
                <a:latin typeface="Georgia" panose="02040502050405020303" pitchFamily="18" charset="0"/>
              </a:rPr>
              <a:t>anaesthetics</a:t>
            </a:r>
            <a:r>
              <a:rPr lang="en-US" sz="2300" dirty="0">
                <a:solidFill>
                  <a:prstClr val="black"/>
                </a:solidFill>
                <a:latin typeface="Georgia" panose="02040502050405020303" pitchFamily="18" charset="0"/>
              </a:rPr>
              <a:t>, they do not produce generalized depression of brain functions and full consciousness is </a:t>
            </a:r>
            <a:r>
              <a:rPr lang="en-US" sz="2300" dirty="0" smtClean="0">
                <a:solidFill>
                  <a:prstClr val="black"/>
                </a:solidFill>
                <a:latin typeface="Georgia" panose="02040502050405020303" pitchFamily="18" charset="0"/>
              </a:rPr>
              <a:t>maintained</a:t>
            </a:r>
            <a:endParaRPr lang="en-US" sz="2300" dirty="0">
              <a:solidFill>
                <a:prstClr val="black"/>
              </a:solidFill>
              <a:latin typeface="Georgia" panose="02040502050405020303" pitchFamily="18" charset="0"/>
            </a:endParaRPr>
          </a:p>
        </p:txBody>
      </p:sp>
      <p:sp>
        <p:nvSpPr>
          <p:cNvPr id="203" name="Google Shape;203;p29"/>
          <p:cNvSpPr txBox="1"/>
          <p:nvPr/>
        </p:nvSpPr>
        <p:spPr>
          <a:xfrm>
            <a:off x="204715" y="218364"/>
            <a:ext cx="8761864" cy="900752"/>
          </a:xfrm>
          <a:prstGeom prst="rect">
            <a:avLst/>
          </a:prstGeom>
          <a:noFill/>
          <a:ln>
            <a:noFill/>
          </a:ln>
        </p:spPr>
        <p:txBody>
          <a:bodyPr spcFirstLastPara="1" wrap="square" lIns="91425" tIns="45700" rIns="91425" bIns="45700" anchor="ctr" anchorCtr="0">
            <a:noAutofit/>
          </a:bodyPr>
          <a:lstStyle/>
          <a:p>
            <a:pPr lvl="0">
              <a:spcBef>
                <a:spcPts val="0"/>
              </a:spcBef>
              <a:spcAft>
                <a:spcPts val="0"/>
              </a:spcAft>
              <a:buClr>
                <a:srgbClr val="7030A0"/>
              </a:buClr>
            </a:pPr>
            <a:r>
              <a:rPr lang="en-US" sz="2500" b="1" dirty="0" smtClean="0">
                <a:solidFill>
                  <a:srgbClr val="7030A0"/>
                </a:solidFill>
                <a:latin typeface="Georgia" panose="02040502050405020303" pitchFamily="18" charset="0"/>
                <a:cs typeface="Georgia" panose="02040502050405020303" charset="0"/>
                <a:sym typeface="Arial" panose="020B0604020202020204"/>
              </a:rPr>
              <a:t>INTRODUCTION</a:t>
            </a:r>
            <a:endParaRPr lang="en-US" sz="2500" b="1" dirty="0">
              <a:solidFill>
                <a:srgbClr val="7030A0"/>
              </a:solidFill>
              <a:latin typeface="Georgia" panose="02040502050405020303" pitchFamily="18" charset="0"/>
              <a:cs typeface="Georgia" panose="02040502050405020303" charset="0"/>
              <a:sym typeface="Arial" panose="020B0604020202020204"/>
            </a:endParaRPr>
          </a:p>
        </p:txBody>
      </p:sp>
    </p:spTree>
    <p:extLst>
      <p:ext uri="{BB962C8B-B14F-4D97-AF65-F5344CB8AC3E}">
        <p14:creationId xmlns:p14="http://schemas.microsoft.com/office/powerpoint/2010/main" val="27109452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nodeType="clickEffect">
                                  <p:stCondLst>
                                    <p:cond delay="0"/>
                                  </p:stCondLst>
                                  <p:childTnLst>
                                    <p:set>
                                      <p:cBhvr>
                                        <p:cTn id="6" dur="1" fill="hold">
                                          <p:stCondLst>
                                            <p:cond delay="0"/>
                                          </p:stCondLst>
                                        </p:cTn>
                                        <p:tgtEl>
                                          <p:spTgt spid="202"/>
                                        </p:tgtEl>
                                        <p:attrNameLst>
                                          <p:attrName>style.visibility</p:attrName>
                                        </p:attrNameLst>
                                      </p:cBhvr>
                                      <p:to>
                                        <p:strVal val="visible"/>
                                      </p:to>
                                    </p:set>
                                    <p:anim calcmode="lin" valueType="num">
                                      <p:cBhvr additive="base">
                                        <p:cTn id="7" dur="500"/>
                                        <p:tgtEl>
                                          <p:spTgt spid="202"/>
                                        </p:tgtEl>
                                        <p:attrNameLst>
                                          <p:attrName>ppt_w</p:attrName>
                                        </p:attrNameLst>
                                      </p:cBhvr>
                                      <p:tavLst>
                                        <p:tav tm="0">
                                          <p:val>
                                            <p:fltVal val="0"/>
                                          </p:val>
                                        </p:tav>
                                        <p:tav tm="100000">
                                          <p:val>
                                            <p:strVal val="#ppt_w"/>
                                          </p:val>
                                        </p:tav>
                                      </p:tavLst>
                                    </p:anim>
                                    <p:anim calcmode="lin" valueType="num">
                                      <p:cBhvr additive="base">
                                        <p:cTn id="8" dur="500"/>
                                        <p:tgtEl>
                                          <p:spTgt spid="202"/>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ctrTitle"/>
          </p:nvPr>
        </p:nvSpPr>
        <p:spPr/>
        <p:txBody>
          <a:bodyPr>
            <a:normAutofit/>
          </a:bodyPr>
          <a:lstStyle/>
          <a:p>
            <a:r>
              <a:rPr lang="en-US" sz="3000" b="1" dirty="0" smtClean="0">
                <a:latin typeface="Georgia" panose="02040502050405020303" pitchFamily="18" charset="0"/>
              </a:rPr>
              <a:t>INTRAVENOUS GENERAL ANAESTHETIC AGENTS</a:t>
            </a:r>
            <a:endParaRPr lang="en-US" sz="3000" b="1" dirty="0">
              <a:latin typeface="Georgia" panose="02040502050405020303" pitchFamily="18" charset="0"/>
            </a:endParaRPr>
          </a:p>
        </p:txBody>
      </p:sp>
      <p:sp>
        <p:nvSpPr>
          <p:cNvPr id="6" name="Subtitle 5"/>
          <p:cNvSpPr>
            <a:spLocks noGrp="1"/>
          </p:cNvSpPr>
          <p:nvPr>
            <p:ph type="subTitle" idx="1"/>
          </p:nvPr>
        </p:nvSpPr>
        <p:spPr/>
        <p:txBody>
          <a:bodyPr/>
          <a:lstStyle/>
          <a:p>
            <a:endParaRPr lang="en-US"/>
          </a:p>
        </p:txBody>
      </p:sp>
      <p:sp>
        <p:nvSpPr>
          <p:cNvPr id="4" name="Slide Number Placeholder 3"/>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2A52829-536A-4FBF-9907-43EA662892DA}" type="slidenum">
              <a:rPr kumimoji="0" lang="en-US" sz="12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40</a:t>
            </a:fld>
            <a:endParaRPr kumimoji="0" lang="en-US"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Tree>
    <p:extLst>
      <p:ext uri="{BB962C8B-B14F-4D97-AF65-F5344CB8AC3E}">
        <p14:creationId xmlns:p14="http://schemas.microsoft.com/office/powerpoint/2010/main" val="2362656479"/>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5661" y="274638"/>
            <a:ext cx="8639032" cy="715962"/>
          </a:xfrm>
          <a:prstGeom prst="roundRect">
            <a:avLst/>
          </a:prstGeom>
          <a:noFill/>
          <a:ln>
            <a:noFill/>
          </a:ln>
        </p:spPr>
        <p:style>
          <a:lnRef idx="2">
            <a:schemeClr val="accent1"/>
          </a:lnRef>
          <a:fillRef idx="1">
            <a:schemeClr val="lt1"/>
          </a:fillRef>
          <a:effectRef idx="0">
            <a:schemeClr val="accent1"/>
          </a:effectRef>
          <a:fontRef idx="minor">
            <a:schemeClr val="dk1"/>
          </a:fontRef>
        </p:style>
        <p:txBody>
          <a:bodyPr>
            <a:normAutofit/>
          </a:bodyPr>
          <a:lstStyle/>
          <a:p>
            <a:pPr algn="l"/>
            <a:r>
              <a:rPr lang="en-US" sz="2800" b="1" cap="all" dirty="0" smtClean="0">
                <a:latin typeface="Georgia" panose="02040502050405020303" pitchFamily="18" charset="0"/>
              </a:rPr>
              <a:t>Thiopental sodium </a:t>
            </a:r>
            <a:endParaRPr lang="en-US" sz="2800" b="1" cap="all" dirty="0">
              <a:latin typeface="Georgia" panose="02040502050405020303" pitchFamily="18" charset="0"/>
            </a:endParaRPr>
          </a:p>
        </p:txBody>
      </p:sp>
      <p:sp>
        <p:nvSpPr>
          <p:cNvPr id="3" name="Content Placeholder 2"/>
          <p:cNvSpPr>
            <a:spLocks noGrp="1"/>
          </p:cNvSpPr>
          <p:nvPr>
            <p:ph idx="1"/>
          </p:nvPr>
        </p:nvSpPr>
        <p:spPr>
          <a:xfrm>
            <a:off x="245661" y="1219200"/>
            <a:ext cx="8557145" cy="5334000"/>
          </a:xfrm>
          <a:ln>
            <a:noFill/>
          </a:ln>
        </p:spPr>
        <p:style>
          <a:lnRef idx="2">
            <a:schemeClr val="accent2"/>
          </a:lnRef>
          <a:fillRef idx="1">
            <a:schemeClr val="lt1"/>
          </a:fillRef>
          <a:effectRef idx="0">
            <a:schemeClr val="accent2"/>
          </a:effectRef>
          <a:fontRef idx="minor">
            <a:schemeClr val="dk1"/>
          </a:fontRef>
        </p:style>
        <p:txBody>
          <a:bodyPr>
            <a:normAutofit/>
          </a:bodyPr>
          <a:lstStyle/>
          <a:p>
            <a:pPr>
              <a:spcBef>
                <a:spcPts val="1800"/>
              </a:spcBef>
            </a:pPr>
            <a:r>
              <a:rPr lang="en-US" sz="2600" dirty="0" smtClean="0">
                <a:latin typeface="Georgia" panose="02040502050405020303" pitchFamily="18" charset="0"/>
              </a:rPr>
              <a:t>A highly lipid soluble barbiturate </a:t>
            </a:r>
          </a:p>
          <a:p>
            <a:pPr>
              <a:spcBef>
                <a:spcPts val="1800"/>
              </a:spcBef>
            </a:pPr>
            <a:r>
              <a:rPr lang="en-US" sz="2600" dirty="0" smtClean="0">
                <a:latin typeface="Georgia" panose="02040502050405020303" pitchFamily="18" charset="0"/>
              </a:rPr>
              <a:t>Induction is smooth and rapid (10 – 30 seconds)</a:t>
            </a:r>
          </a:p>
          <a:p>
            <a:pPr>
              <a:spcBef>
                <a:spcPts val="1800"/>
              </a:spcBef>
            </a:pPr>
            <a:r>
              <a:rPr lang="en-US" sz="2600" dirty="0" smtClean="0">
                <a:latin typeface="Georgia" panose="02040502050405020303" pitchFamily="18" charset="0"/>
              </a:rPr>
              <a:t>Has no analgesic effects</a:t>
            </a:r>
          </a:p>
          <a:p>
            <a:pPr>
              <a:spcBef>
                <a:spcPts val="1800"/>
              </a:spcBef>
            </a:pPr>
            <a:r>
              <a:rPr lang="en-US" sz="2600" dirty="0" smtClean="0">
                <a:latin typeface="Georgia" panose="02040502050405020303" pitchFamily="18" charset="0"/>
              </a:rPr>
              <a:t>Short-acting: Awakening from a moderate dose is rapid due to redistribution of the drug into other tissues</a:t>
            </a:r>
          </a:p>
          <a:p>
            <a:pPr>
              <a:spcBef>
                <a:spcPts val="1800"/>
              </a:spcBef>
            </a:pPr>
            <a:r>
              <a:rPr lang="en-US" sz="2600" dirty="0" smtClean="0">
                <a:latin typeface="Georgia" panose="02040502050405020303" pitchFamily="18" charset="0"/>
              </a:rPr>
              <a:t>Major adverse effects include laryngeal </a:t>
            </a:r>
            <a:r>
              <a:rPr lang="en-US" sz="2600" dirty="0">
                <a:latin typeface="Georgia" panose="02040502050405020303" pitchFamily="18" charset="0"/>
              </a:rPr>
              <a:t>spasm, respiratory depression, </a:t>
            </a:r>
            <a:r>
              <a:rPr lang="en-US" sz="2600" dirty="0" smtClean="0">
                <a:latin typeface="Georgia" panose="02040502050405020303" pitchFamily="18" charset="0"/>
              </a:rPr>
              <a:t>hypotension</a:t>
            </a:r>
            <a:endParaRPr lang="en-US" sz="2600" dirty="0">
              <a:latin typeface="Georgia" panose="02040502050405020303" pitchFamily="18" charset="0"/>
            </a:endParaRPr>
          </a:p>
        </p:txBody>
      </p:sp>
      <p:sp>
        <p:nvSpPr>
          <p:cNvPr id="4" name="Slide Number Placeholder 3"/>
          <p:cNvSpPr>
            <a:spLocks noGrp="1"/>
          </p:cNvSpPr>
          <p:nvPr>
            <p:ph type="sldNum" sz="quarter" idx="12"/>
          </p:nvPr>
        </p:nvSpPr>
        <p:spPr/>
        <p:txBody>
          <a:bodyPr/>
          <a:lstStyle/>
          <a:p>
            <a:fld id="{E2A52829-536A-4FBF-9907-43EA662892DA}" type="slidenum">
              <a:rPr lang="en-US" smtClean="0"/>
              <a:pPr/>
              <a:t>41</a:t>
            </a:fld>
            <a:endParaRPr lang="en-US"/>
          </a:p>
        </p:txBody>
      </p:sp>
    </p:spTree>
    <p:extLst>
      <p:ext uri="{BB962C8B-B14F-4D97-AF65-F5344CB8AC3E}">
        <p14:creationId xmlns:p14="http://schemas.microsoft.com/office/powerpoint/2010/main" val="2100643630"/>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5661" y="274638"/>
            <a:ext cx="8639032" cy="715962"/>
          </a:xfrm>
          <a:prstGeom prst="roundRect">
            <a:avLst/>
          </a:prstGeom>
          <a:noFill/>
          <a:ln>
            <a:noFill/>
          </a:ln>
        </p:spPr>
        <p:style>
          <a:lnRef idx="2">
            <a:schemeClr val="accent1"/>
          </a:lnRef>
          <a:fillRef idx="1">
            <a:schemeClr val="lt1"/>
          </a:fillRef>
          <a:effectRef idx="0">
            <a:schemeClr val="accent1"/>
          </a:effectRef>
          <a:fontRef idx="minor">
            <a:schemeClr val="dk1"/>
          </a:fontRef>
        </p:style>
        <p:txBody>
          <a:bodyPr>
            <a:normAutofit/>
          </a:bodyPr>
          <a:lstStyle/>
          <a:p>
            <a:pPr algn="l"/>
            <a:r>
              <a:rPr lang="en-US" sz="2800" b="1" cap="all" dirty="0" smtClean="0">
                <a:latin typeface="Georgia" panose="02040502050405020303" pitchFamily="18" charset="0"/>
              </a:rPr>
              <a:t>Thiopental sodium …. Cont’d</a:t>
            </a:r>
            <a:endParaRPr lang="en-US" sz="2800" b="1" cap="all" dirty="0">
              <a:latin typeface="Georgia" panose="02040502050405020303" pitchFamily="18" charset="0"/>
            </a:endParaRPr>
          </a:p>
        </p:txBody>
      </p:sp>
      <p:sp>
        <p:nvSpPr>
          <p:cNvPr id="3" name="Content Placeholder 2"/>
          <p:cNvSpPr>
            <a:spLocks noGrp="1"/>
          </p:cNvSpPr>
          <p:nvPr>
            <p:ph idx="1"/>
          </p:nvPr>
        </p:nvSpPr>
        <p:spPr>
          <a:xfrm>
            <a:off x="245661" y="1219200"/>
            <a:ext cx="8557145" cy="5334000"/>
          </a:xfrm>
          <a:ln>
            <a:noFill/>
          </a:ln>
        </p:spPr>
        <p:style>
          <a:lnRef idx="2">
            <a:schemeClr val="accent2"/>
          </a:lnRef>
          <a:fillRef idx="1">
            <a:schemeClr val="lt1"/>
          </a:fillRef>
          <a:effectRef idx="0">
            <a:schemeClr val="accent2"/>
          </a:effectRef>
          <a:fontRef idx="minor">
            <a:schemeClr val="dk1"/>
          </a:fontRef>
        </p:style>
        <p:txBody>
          <a:bodyPr>
            <a:normAutofit/>
          </a:bodyPr>
          <a:lstStyle/>
          <a:p>
            <a:pPr>
              <a:spcBef>
                <a:spcPts val="1800"/>
              </a:spcBef>
            </a:pPr>
            <a:r>
              <a:rPr lang="en-US" sz="2600" dirty="0" smtClean="0">
                <a:latin typeface="Georgia" panose="02040502050405020303" pitchFamily="18" charset="0"/>
              </a:rPr>
              <a:t>Should </a:t>
            </a:r>
            <a:r>
              <a:rPr lang="en-US" sz="2600" dirty="0">
                <a:latin typeface="Georgia" panose="02040502050405020303" pitchFamily="18" charset="0"/>
              </a:rPr>
              <a:t>be used with caution and reduce dose in severe congestive cardiac failure, shock, acute intestinal obstruction and renal impairment</a:t>
            </a:r>
          </a:p>
          <a:p>
            <a:pPr>
              <a:spcBef>
                <a:spcPts val="1800"/>
              </a:spcBef>
            </a:pPr>
            <a:r>
              <a:rPr lang="en-US" sz="2600" dirty="0">
                <a:latin typeface="Georgia" panose="02040502050405020303" pitchFamily="18" charset="0"/>
              </a:rPr>
              <a:t>Contraindicated in acute intermittent porphyria or variegate porphyria</a:t>
            </a:r>
          </a:p>
        </p:txBody>
      </p:sp>
      <p:sp>
        <p:nvSpPr>
          <p:cNvPr id="4" name="Slide Number Placeholder 3"/>
          <p:cNvSpPr>
            <a:spLocks noGrp="1"/>
          </p:cNvSpPr>
          <p:nvPr>
            <p:ph type="sldNum" sz="quarter" idx="12"/>
          </p:nvPr>
        </p:nvSpPr>
        <p:spPr/>
        <p:txBody>
          <a:bodyPr/>
          <a:lstStyle/>
          <a:p>
            <a:fld id="{E2A52829-536A-4FBF-9907-43EA662892DA}" type="slidenum">
              <a:rPr lang="en-US" smtClean="0"/>
              <a:pPr/>
              <a:t>42</a:t>
            </a:fld>
            <a:endParaRPr lang="en-US"/>
          </a:p>
        </p:txBody>
      </p:sp>
    </p:spTree>
    <p:extLst>
      <p:ext uri="{BB962C8B-B14F-4D97-AF65-F5344CB8AC3E}">
        <p14:creationId xmlns:p14="http://schemas.microsoft.com/office/powerpoint/2010/main" val="1571121763"/>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72955" y="307975"/>
            <a:ext cx="8566245" cy="762000"/>
          </a:xfrm>
          <a:prstGeom prst="roundRect">
            <a:avLst/>
          </a:prstGeom>
          <a:noFill/>
          <a:ln>
            <a:noFill/>
          </a:ln>
        </p:spPr>
        <p:style>
          <a:lnRef idx="2">
            <a:schemeClr val="accent1"/>
          </a:lnRef>
          <a:fillRef idx="1">
            <a:schemeClr val="lt1"/>
          </a:fillRef>
          <a:effectRef idx="0">
            <a:schemeClr val="accent1"/>
          </a:effectRef>
          <a:fontRef idx="minor">
            <a:schemeClr val="dk1"/>
          </a:fontRef>
        </p:style>
        <p:txBody>
          <a:bodyPr>
            <a:normAutofit/>
          </a:bodyPr>
          <a:lstStyle/>
          <a:p>
            <a:pPr algn="l"/>
            <a:r>
              <a:rPr lang="en-US" sz="2800" b="1" cap="all" dirty="0" err="1" smtClean="0">
                <a:latin typeface="Georgia" panose="02040502050405020303" pitchFamily="18" charset="0"/>
              </a:rPr>
              <a:t>Etomidate</a:t>
            </a:r>
            <a:endParaRPr lang="en-US" sz="2800" b="1" cap="all" dirty="0">
              <a:latin typeface="Georgia" panose="02040502050405020303" pitchFamily="18" charset="0"/>
            </a:endParaRPr>
          </a:p>
        </p:txBody>
      </p:sp>
      <p:sp>
        <p:nvSpPr>
          <p:cNvPr id="3" name="Content Placeholder 2"/>
          <p:cNvSpPr>
            <a:spLocks noGrp="1"/>
          </p:cNvSpPr>
          <p:nvPr>
            <p:ph idx="1"/>
          </p:nvPr>
        </p:nvSpPr>
        <p:spPr>
          <a:xfrm>
            <a:off x="272955" y="1255593"/>
            <a:ext cx="8566245" cy="5370631"/>
          </a:xfrm>
          <a:ln>
            <a:noFill/>
          </a:ln>
        </p:spPr>
        <p:style>
          <a:lnRef idx="2">
            <a:schemeClr val="accent2"/>
          </a:lnRef>
          <a:fillRef idx="1">
            <a:schemeClr val="lt1"/>
          </a:fillRef>
          <a:effectRef idx="0">
            <a:schemeClr val="accent2"/>
          </a:effectRef>
          <a:fontRef idx="minor">
            <a:schemeClr val="dk1"/>
          </a:fontRef>
        </p:style>
        <p:txBody>
          <a:bodyPr>
            <a:noAutofit/>
          </a:bodyPr>
          <a:lstStyle/>
          <a:p>
            <a:pPr>
              <a:spcBef>
                <a:spcPts val="1800"/>
              </a:spcBef>
            </a:pPr>
            <a:r>
              <a:rPr lang="en-US" sz="2400" dirty="0" smtClean="0">
                <a:latin typeface="Georgia" panose="02040502050405020303" pitchFamily="18" charset="0"/>
              </a:rPr>
              <a:t>An induction agent that produces rapid recovery without hangover effects</a:t>
            </a:r>
          </a:p>
          <a:p>
            <a:pPr>
              <a:spcBef>
                <a:spcPts val="1800"/>
              </a:spcBef>
            </a:pPr>
            <a:r>
              <a:rPr lang="en-US" sz="2400" dirty="0" smtClean="0">
                <a:latin typeface="Georgia" panose="02040502050405020303" pitchFamily="18" charset="0"/>
              </a:rPr>
              <a:t>Causes minimal cardio-respiratory depression during induction therefore may be used in CVS disease</a:t>
            </a:r>
          </a:p>
          <a:p>
            <a:pPr>
              <a:spcBef>
                <a:spcPts val="1800"/>
              </a:spcBef>
            </a:pPr>
            <a:r>
              <a:rPr lang="en-US" sz="2400" dirty="0" smtClean="0">
                <a:latin typeface="Georgia" panose="02040502050405020303" pitchFamily="18" charset="0"/>
              </a:rPr>
              <a:t>Has no analgesic effect</a:t>
            </a:r>
          </a:p>
          <a:p>
            <a:pPr>
              <a:spcBef>
                <a:spcPts val="1800"/>
              </a:spcBef>
            </a:pPr>
            <a:r>
              <a:rPr lang="en-US" sz="2400" dirty="0" smtClean="0">
                <a:latin typeface="Georgia" panose="02040502050405020303" pitchFamily="18" charset="0"/>
              </a:rPr>
              <a:t>Should not be used for maintenance </a:t>
            </a:r>
            <a:r>
              <a:rPr lang="en-US" sz="2400" dirty="0" err="1" smtClean="0">
                <a:latin typeface="Georgia" panose="02040502050405020303" pitchFamily="18" charset="0"/>
              </a:rPr>
              <a:t>anaesthesia</a:t>
            </a:r>
            <a:r>
              <a:rPr lang="en-US" sz="2400" dirty="0" smtClean="0">
                <a:latin typeface="Georgia" panose="02040502050405020303" pitchFamily="18" charset="0"/>
              </a:rPr>
              <a:t> as it suppresses adrenocortical function on continuous administration</a:t>
            </a:r>
          </a:p>
          <a:p>
            <a:pPr>
              <a:spcBef>
                <a:spcPts val="1800"/>
              </a:spcBef>
            </a:pPr>
            <a:r>
              <a:rPr lang="en-US" sz="2400" dirty="0" smtClean="0">
                <a:latin typeface="Georgia" panose="02040502050405020303" pitchFamily="18" charset="0"/>
              </a:rPr>
              <a:t>Adverse effects include pain at injection site, postoperative nausea and vomiting</a:t>
            </a:r>
          </a:p>
        </p:txBody>
      </p:sp>
      <p:sp>
        <p:nvSpPr>
          <p:cNvPr id="4" name="Slide Number Placeholder 3"/>
          <p:cNvSpPr>
            <a:spLocks noGrp="1"/>
          </p:cNvSpPr>
          <p:nvPr>
            <p:ph type="sldNum" sz="quarter" idx="12"/>
          </p:nvPr>
        </p:nvSpPr>
        <p:spPr/>
        <p:txBody>
          <a:bodyPr/>
          <a:lstStyle/>
          <a:p>
            <a:fld id="{E2A52829-536A-4FBF-9907-43EA662892DA}" type="slidenum">
              <a:rPr lang="en-US" smtClean="0"/>
              <a:pPr/>
              <a:t>43</a:t>
            </a:fld>
            <a:endParaRPr lang="en-US"/>
          </a:p>
        </p:txBody>
      </p:sp>
    </p:spTree>
    <p:extLst>
      <p:ext uri="{BB962C8B-B14F-4D97-AF65-F5344CB8AC3E}">
        <p14:creationId xmlns:p14="http://schemas.microsoft.com/office/powerpoint/2010/main" val="2486039610"/>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8364" y="232012"/>
            <a:ext cx="8707272" cy="738162"/>
          </a:xfrm>
          <a:prstGeom prst="roundRect">
            <a:avLst/>
          </a:prstGeom>
          <a:noFill/>
          <a:ln>
            <a:noFill/>
          </a:ln>
        </p:spPr>
        <p:style>
          <a:lnRef idx="2">
            <a:schemeClr val="accent1"/>
          </a:lnRef>
          <a:fillRef idx="1">
            <a:schemeClr val="lt1"/>
          </a:fillRef>
          <a:effectRef idx="0">
            <a:schemeClr val="accent1"/>
          </a:effectRef>
          <a:fontRef idx="minor">
            <a:schemeClr val="dk1"/>
          </a:fontRef>
        </p:style>
        <p:txBody>
          <a:bodyPr>
            <a:noAutofit/>
          </a:bodyPr>
          <a:lstStyle/>
          <a:p>
            <a:pPr algn="l"/>
            <a:r>
              <a:rPr lang="en-US" sz="2800" b="1" cap="all" dirty="0" err="1">
                <a:latin typeface="Georgia" panose="02040502050405020303" pitchFamily="18" charset="0"/>
              </a:rPr>
              <a:t>P</a:t>
            </a:r>
            <a:r>
              <a:rPr lang="en-US" sz="2800" b="1" cap="all" dirty="0" err="1" smtClean="0">
                <a:latin typeface="Georgia" panose="02040502050405020303" pitchFamily="18" charset="0"/>
              </a:rPr>
              <a:t>ropofol</a:t>
            </a:r>
            <a:endParaRPr lang="en-US" sz="2800" b="1" cap="all" dirty="0">
              <a:latin typeface="Georgia" panose="02040502050405020303" pitchFamily="18" charset="0"/>
            </a:endParaRPr>
          </a:p>
        </p:txBody>
      </p:sp>
      <p:sp>
        <p:nvSpPr>
          <p:cNvPr id="3" name="Content Placeholder 2"/>
          <p:cNvSpPr>
            <a:spLocks noGrp="1"/>
          </p:cNvSpPr>
          <p:nvPr>
            <p:ph idx="1"/>
          </p:nvPr>
        </p:nvSpPr>
        <p:spPr>
          <a:xfrm>
            <a:off x="327547" y="1214650"/>
            <a:ext cx="8488908" cy="5411575"/>
          </a:xfrm>
          <a:ln>
            <a:noFill/>
          </a:ln>
        </p:spPr>
        <p:style>
          <a:lnRef idx="2">
            <a:schemeClr val="accent2"/>
          </a:lnRef>
          <a:fillRef idx="1">
            <a:schemeClr val="lt1"/>
          </a:fillRef>
          <a:effectRef idx="0">
            <a:schemeClr val="accent2"/>
          </a:effectRef>
          <a:fontRef idx="minor">
            <a:schemeClr val="dk1"/>
          </a:fontRef>
        </p:style>
        <p:txBody>
          <a:bodyPr>
            <a:noAutofit/>
          </a:bodyPr>
          <a:lstStyle/>
          <a:p>
            <a:pPr>
              <a:spcBef>
                <a:spcPts val="1800"/>
              </a:spcBef>
            </a:pPr>
            <a:r>
              <a:rPr lang="en-US" sz="2600" dirty="0" smtClean="0">
                <a:latin typeface="Georgia" panose="02040502050405020303" pitchFamily="18" charset="0"/>
              </a:rPr>
              <a:t>Has </a:t>
            </a:r>
            <a:r>
              <a:rPr lang="en-US" sz="2600" dirty="0">
                <a:latin typeface="Georgia" panose="02040502050405020303" pitchFamily="18" charset="0"/>
              </a:rPr>
              <a:t>rapid </a:t>
            </a:r>
            <a:r>
              <a:rPr lang="en-US" sz="2600" dirty="0" smtClean="0">
                <a:latin typeface="Georgia" panose="02040502050405020303" pitchFamily="18" charset="0"/>
              </a:rPr>
              <a:t>onset </a:t>
            </a:r>
            <a:r>
              <a:rPr lang="en-US" sz="2600" dirty="0">
                <a:latin typeface="Georgia" panose="02040502050405020303" pitchFamily="18" charset="0"/>
              </a:rPr>
              <a:t>of action and rapid </a:t>
            </a:r>
            <a:r>
              <a:rPr lang="en-US" sz="2600" dirty="0" smtClean="0">
                <a:latin typeface="Georgia" panose="02040502050405020303" pitchFamily="18" charset="0"/>
              </a:rPr>
              <a:t>recovery</a:t>
            </a:r>
          </a:p>
          <a:p>
            <a:pPr>
              <a:spcBef>
                <a:spcPts val="1800"/>
              </a:spcBef>
            </a:pPr>
            <a:r>
              <a:rPr lang="en-US" sz="2600" dirty="0" smtClean="0">
                <a:latin typeface="Georgia" panose="02040502050405020303" pitchFamily="18" charset="0"/>
              </a:rPr>
              <a:t>Has no hang-over effects, and does not cause post-operative nausea and vomiting</a:t>
            </a:r>
            <a:endParaRPr lang="en-US" sz="2600" dirty="0">
              <a:latin typeface="Georgia" panose="02040502050405020303" pitchFamily="18" charset="0"/>
            </a:endParaRPr>
          </a:p>
          <a:p>
            <a:pPr>
              <a:spcBef>
                <a:spcPts val="1800"/>
              </a:spcBef>
            </a:pPr>
            <a:r>
              <a:rPr lang="en-US" sz="2600" dirty="0">
                <a:latin typeface="Georgia" panose="02040502050405020303" pitchFamily="18" charset="0"/>
              </a:rPr>
              <a:t>Used for both induction and maintenance of </a:t>
            </a:r>
            <a:r>
              <a:rPr lang="en-US" sz="2600" dirty="0" err="1" smtClean="0">
                <a:latin typeface="Georgia" panose="02040502050405020303" pitchFamily="18" charset="0"/>
              </a:rPr>
              <a:t>anaesthesia</a:t>
            </a:r>
            <a:endParaRPr lang="en-US" sz="2600" dirty="0" smtClean="0">
              <a:latin typeface="Georgia" panose="02040502050405020303" pitchFamily="18" charset="0"/>
            </a:endParaRPr>
          </a:p>
          <a:p>
            <a:pPr>
              <a:spcBef>
                <a:spcPts val="1800"/>
              </a:spcBef>
            </a:pPr>
            <a:r>
              <a:rPr lang="en-US" sz="2600" dirty="0" smtClean="0">
                <a:latin typeface="Georgia" panose="02040502050405020303" pitchFamily="18" charset="0"/>
              </a:rPr>
              <a:t>Has no analgesic effect</a:t>
            </a:r>
          </a:p>
          <a:p>
            <a:pPr>
              <a:spcBef>
                <a:spcPts val="1800"/>
              </a:spcBef>
            </a:pPr>
            <a:r>
              <a:rPr lang="en-US" sz="2600" dirty="0">
                <a:latin typeface="Georgia" panose="02040502050405020303" pitchFamily="18" charset="0"/>
              </a:rPr>
              <a:t>Preferred maintenance </a:t>
            </a:r>
            <a:r>
              <a:rPr lang="en-US" sz="2600" dirty="0" err="1">
                <a:latin typeface="Georgia" panose="02040502050405020303" pitchFamily="18" charset="0"/>
              </a:rPr>
              <a:t>anaesthetic</a:t>
            </a:r>
            <a:r>
              <a:rPr lang="en-US" sz="2600" dirty="0">
                <a:latin typeface="Georgia" panose="02040502050405020303" pitchFamily="18" charset="0"/>
              </a:rPr>
              <a:t> agent for day-care </a:t>
            </a:r>
            <a:r>
              <a:rPr lang="en-US" sz="2600" dirty="0" smtClean="0">
                <a:latin typeface="Georgia" panose="02040502050405020303" pitchFamily="18" charset="0"/>
              </a:rPr>
              <a:t>surgery</a:t>
            </a:r>
            <a:endParaRPr lang="en-US" sz="2600" dirty="0">
              <a:latin typeface="Georgia" panose="02040502050405020303" pitchFamily="18" charset="0"/>
            </a:endParaRPr>
          </a:p>
        </p:txBody>
      </p:sp>
      <p:sp>
        <p:nvSpPr>
          <p:cNvPr id="4" name="Slide Number Placeholder 3"/>
          <p:cNvSpPr>
            <a:spLocks noGrp="1"/>
          </p:cNvSpPr>
          <p:nvPr>
            <p:ph type="sldNum" sz="quarter" idx="12"/>
          </p:nvPr>
        </p:nvSpPr>
        <p:spPr/>
        <p:txBody>
          <a:bodyPr/>
          <a:lstStyle/>
          <a:p>
            <a:fld id="{E2A52829-536A-4FBF-9907-43EA662892DA}" type="slidenum">
              <a:rPr lang="en-US" smtClean="0"/>
              <a:pPr/>
              <a:t>44</a:t>
            </a:fld>
            <a:endParaRPr lang="en-US"/>
          </a:p>
        </p:txBody>
      </p:sp>
    </p:spTree>
    <p:extLst>
      <p:ext uri="{BB962C8B-B14F-4D97-AF65-F5344CB8AC3E}">
        <p14:creationId xmlns:p14="http://schemas.microsoft.com/office/powerpoint/2010/main" val="603029024"/>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8364" y="232012"/>
            <a:ext cx="8707272" cy="738162"/>
          </a:xfrm>
          <a:prstGeom prst="roundRect">
            <a:avLst/>
          </a:prstGeom>
          <a:noFill/>
          <a:ln>
            <a:noFill/>
          </a:ln>
        </p:spPr>
        <p:style>
          <a:lnRef idx="2">
            <a:schemeClr val="accent1"/>
          </a:lnRef>
          <a:fillRef idx="1">
            <a:schemeClr val="lt1"/>
          </a:fillRef>
          <a:effectRef idx="0">
            <a:schemeClr val="accent1"/>
          </a:effectRef>
          <a:fontRef idx="minor">
            <a:schemeClr val="dk1"/>
          </a:fontRef>
        </p:style>
        <p:txBody>
          <a:bodyPr>
            <a:noAutofit/>
          </a:bodyPr>
          <a:lstStyle/>
          <a:p>
            <a:pPr algn="l"/>
            <a:r>
              <a:rPr lang="en-US" sz="2800" b="1" cap="all" dirty="0" err="1" smtClean="0">
                <a:latin typeface="Georgia" panose="02040502050405020303" pitchFamily="18" charset="0"/>
              </a:rPr>
              <a:t>Propofol</a:t>
            </a:r>
            <a:r>
              <a:rPr lang="en-US" sz="2800" b="1" cap="all" dirty="0" smtClean="0">
                <a:latin typeface="Georgia" panose="02040502050405020303" pitchFamily="18" charset="0"/>
              </a:rPr>
              <a:t>: adverse </a:t>
            </a:r>
            <a:r>
              <a:rPr lang="en-US" sz="2800" b="1" cap="all" dirty="0" err="1" smtClean="0">
                <a:latin typeface="Georgia" panose="02040502050405020303" pitchFamily="18" charset="0"/>
              </a:rPr>
              <a:t>ffects</a:t>
            </a:r>
            <a:endParaRPr lang="en-US" sz="2800" b="1" cap="all" dirty="0">
              <a:latin typeface="Georgia" panose="02040502050405020303" pitchFamily="18" charset="0"/>
            </a:endParaRPr>
          </a:p>
        </p:txBody>
      </p:sp>
      <p:sp>
        <p:nvSpPr>
          <p:cNvPr id="3" name="Content Placeholder 2"/>
          <p:cNvSpPr>
            <a:spLocks noGrp="1"/>
          </p:cNvSpPr>
          <p:nvPr>
            <p:ph idx="1"/>
          </p:nvPr>
        </p:nvSpPr>
        <p:spPr>
          <a:xfrm>
            <a:off x="327547" y="1214650"/>
            <a:ext cx="8488908" cy="5411575"/>
          </a:xfrm>
          <a:ln>
            <a:noFill/>
          </a:ln>
        </p:spPr>
        <p:style>
          <a:lnRef idx="2">
            <a:schemeClr val="accent2"/>
          </a:lnRef>
          <a:fillRef idx="1">
            <a:schemeClr val="lt1"/>
          </a:fillRef>
          <a:effectRef idx="0">
            <a:schemeClr val="accent2"/>
          </a:effectRef>
          <a:fontRef idx="minor">
            <a:schemeClr val="dk1"/>
          </a:fontRef>
        </p:style>
        <p:txBody>
          <a:bodyPr>
            <a:noAutofit/>
          </a:bodyPr>
          <a:lstStyle/>
          <a:p>
            <a:pPr>
              <a:spcBef>
                <a:spcPts val="1800"/>
              </a:spcBef>
            </a:pPr>
            <a:r>
              <a:rPr lang="en-US" sz="2600" dirty="0">
                <a:latin typeface="Georgia" panose="02040502050405020303" pitchFamily="18" charset="0"/>
              </a:rPr>
              <a:t>Causes </a:t>
            </a:r>
            <a:r>
              <a:rPr lang="en-US" sz="2600" dirty="0" smtClean="0">
                <a:latin typeface="Georgia" panose="02040502050405020303" pitchFamily="18" charset="0"/>
              </a:rPr>
              <a:t>cardiovascular </a:t>
            </a:r>
            <a:r>
              <a:rPr lang="en-US" sz="2600" dirty="0">
                <a:latin typeface="Georgia" panose="02040502050405020303" pitchFamily="18" charset="0"/>
              </a:rPr>
              <a:t>and respiratory depression, and should therefore used with caution in CVS disease and </a:t>
            </a:r>
            <a:r>
              <a:rPr lang="en-US" sz="2600" dirty="0" err="1">
                <a:latin typeface="Georgia" panose="02040502050405020303" pitchFamily="18" charset="0"/>
              </a:rPr>
              <a:t>hypovolaemia</a:t>
            </a:r>
            <a:r>
              <a:rPr lang="en-US" sz="2600" dirty="0">
                <a:latin typeface="Georgia" panose="02040502050405020303" pitchFamily="18" charset="0"/>
              </a:rPr>
              <a:t>. Monitor blood pressure closely.</a:t>
            </a:r>
          </a:p>
          <a:p>
            <a:pPr>
              <a:spcBef>
                <a:spcPts val="1800"/>
              </a:spcBef>
            </a:pPr>
            <a:r>
              <a:rPr lang="en-US" sz="2600" dirty="0">
                <a:latin typeface="Georgia" panose="02040502050405020303" pitchFamily="18" charset="0"/>
              </a:rPr>
              <a:t>Causes bradycardia (antidote used is atropine</a:t>
            </a:r>
            <a:r>
              <a:rPr lang="en-US" sz="2600" dirty="0" smtClean="0">
                <a:latin typeface="Georgia" panose="02040502050405020303" pitchFamily="18" charset="0"/>
              </a:rPr>
              <a:t>)</a:t>
            </a:r>
            <a:endParaRPr lang="en-US" sz="2600" dirty="0">
              <a:latin typeface="Georgia" panose="02040502050405020303" pitchFamily="18" charset="0"/>
            </a:endParaRPr>
          </a:p>
        </p:txBody>
      </p:sp>
      <p:sp>
        <p:nvSpPr>
          <p:cNvPr id="4" name="Slide Number Placeholder 3"/>
          <p:cNvSpPr>
            <a:spLocks noGrp="1"/>
          </p:cNvSpPr>
          <p:nvPr>
            <p:ph type="sldNum" sz="quarter" idx="12"/>
          </p:nvPr>
        </p:nvSpPr>
        <p:spPr/>
        <p:txBody>
          <a:bodyPr/>
          <a:lstStyle/>
          <a:p>
            <a:fld id="{E2A52829-536A-4FBF-9907-43EA662892DA}" type="slidenum">
              <a:rPr lang="en-US" smtClean="0"/>
              <a:pPr/>
              <a:t>45</a:t>
            </a:fld>
            <a:endParaRPr lang="en-US"/>
          </a:p>
        </p:txBody>
      </p:sp>
    </p:spTree>
    <p:extLst>
      <p:ext uri="{BB962C8B-B14F-4D97-AF65-F5344CB8AC3E}">
        <p14:creationId xmlns:p14="http://schemas.microsoft.com/office/powerpoint/2010/main" val="800470337"/>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0251" y="232012"/>
            <a:ext cx="8529849" cy="765458"/>
          </a:xfrm>
          <a:prstGeom prst="roundRect">
            <a:avLst/>
          </a:prstGeom>
          <a:noFill/>
          <a:ln>
            <a:noFill/>
          </a:ln>
        </p:spPr>
        <p:style>
          <a:lnRef idx="2">
            <a:schemeClr val="accent1"/>
          </a:lnRef>
          <a:fillRef idx="1">
            <a:schemeClr val="lt1"/>
          </a:fillRef>
          <a:effectRef idx="0">
            <a:schemeClr val="accent1"/>
          </a:effectRef>
          <a:fontRef idx="minor">
            <a:schemeClr val="dk1"/>
          </a:fontRef>
        </p:style>
        <p:txBody>
          <a:bodyPr>
            <a:noAutofit/>
          </a:bodyPr>
          <a:lstStyle/>
          <a:p>
            <a:pPr algn="l"/>
            <a:r>
              <a:rPr lang="en-US" sz="2800" b="1" cap="all" dirty="0" err="1" smtClean="0">
                <a:latin typeface="Georgia" panose="02040502050405020303" pitchFamily="18" charset="0"/>
              </a:rPr>
              <a:t>Ketamine</a:t>
            </a:r>
            <a:endParaRPr lang="en-US" sz="2800" b="1" cap="all" dirty="0">
              <a:latin typeface="Georgia" panose="02040502050405020303" pitchFamily="18" charset="0"/>
            </a:endParaRPr>
          </a:p>
        </p:txBody>
      </p:sp>
      <p:sp>
        <p:nvSpPr>
          <p:cNvPr id="3" name="Content Placeholder 2"/>
          <p:cNvSpPr>
            <a:spLocks noGrp="1"/>
          </p:cNvSpPr>
          <p:nvPr>
            <p:ph idx="1"/>
          </p:nvPr>
        </p:nvSpPr>
        <p:spPr>
          <a:xfrm>
            <a:off x="300251" y="1241946"/>
            <a:ext cx="8529850" cy="5384279"/>
          </a:xfrm>
          <a:ln>
            <a:noFill/>
          </a:ln>
        </p:spPr>
        <p:style>
          <a:lnRef idx="2">
            <a:schemeClr val="accent2"/>
          </a:lnRef>
          <a:fillRef idx="1">
            <a:schemeClr val="lt1"/>
          </a:fillRef>
          <a:effectRef idx="0">
            <a:schemeClr val="accent2"/>
          </a:effectRef>
          <a:fontRef idx="minor">
            <a:schemeClr val="dk1"/>
          </a:fontRef>
        </p:style>
        <p:txBody>
          <a:bodyPr>
            <a:noAutofit/>
          </a:bodyPr>
          <a:lstStyle/>
          <a:p>
            <a:pPr>
              <a:spcBef>
                <a:spcPts val="1200"/>
              </a:spcBef>
            </a:pPr>
            <a:r>
              <a:rPr lang="en-US" sz="2300" dirty="0" smtClean="0">
                <a:latin typeface="Georgia" panose="02040502050405020303" pitchFamily="18" charset="0"/>
              </a:rPr>
              <a:t>Mechanism of action: </a:t>
            </a:r>
            <a:r>
              <a:rPr lang="en-US" sz="2300" dirty="0">
                <a:latin typeface="Georgia" panose="02040502050405020303" pitchFamily="18" charset="0"/>
              </a:rPr>
              <a:t>B</a:t>
            </a:r>
            <a:r>
              <a:rPr lang="en-US" sz="2300" dirty="0" smtClean="0">
                <a:latin typeface="Georgia" panose="02040502050405020303" pitchFamily="18" charset="0"/>
              </a:rPr>
              <a:t>locks the effects of glutamate at NMDA (N-mono-methyl-D-aspartate) receptors (blocks </a:t>
            </a:r>
            <a:r>
              <a:rPr lang="en-US" sz="2300" dirty="0">
                <a:latin typeface="Georgia" panose="02040502050405020303" pitchFamily="18" charset="0"/>
              </a:rPr>
              <a:t>the glutamate-activated NMDA receptor </a:t>
            </a:r>
            <a:r>
              <a:rPr lang="en-US" sz="2300" dirty="0" smtClean="0">
                <a:latin typeface="Georgia" panose="02040502050405020303" pitchFamily="18" charset="0"/>
              </a:rPr>
              <a:t>calcium channel)</a:t>
            </a:r>
          </a:p>
          <a:p>
            <a:pPr>
              <a:spcBef>
                <a:spcPts val="1200"/>
              </a:spcBef>
            </a:pPr>
            <a:r>
              <a:rPr lang="en-US" sz="2300" dirty="0" smtClean="0">
                <a:latin typeface="Georgia" panose="02040502050405020303" pitchFamily="18" charset="0"/>
              </a:rPr>
              <a:t>Administered IV or IM</a:t>
            </a:r>
          </a:p>
          <a:p>
            <a:pPr>
              <a:spcBef>
                <a:spcPts val="1200"/>
              </a:spcBef>
            </a:pPr>
            <a:r>
              <a:rPr lang="en-US" sz="2300" dirty="0" smtClean="0">
                <a:latin typeface="Georgia" panose="02040502050405020303" pitchFamily="18" charset="0"/>
              </a:rPr>
              <a:t>Not as rapidly acting as other IV </a:t>
            </a:r>
            <a:r>
              <a:rPr lang="en-US" sz="2300" dirty="0" err="1" smtClean="0">
                <a:latin typeface="Georgia" panose="02040502050405020303" pitchFamily="18" charset="0"/>
              </a:rPr>
              <a:t>anaesthetics</a:t>
            </a:r>
            <a:endParaRPr lang="en-US" sz="2300" dirty="0" smtClean="0">
              <a:latin typeface="Georgia" panose="02040502050405020303" pitchFamily="18" charset="0"/>
            </a:endParaRPr>
          </a:p>
          <a:p>
            <a:pPr>
              <a:spcBef>
                <a:spcPts val="1200"/>
              </a:spcBef>
            </a:pPr>
            <a:r>
              <a:rPr lang="en-US" sz="2300" dirty="0" smtClean="0">
                <a:latin typeface="Georgia" panose="02040502050405020303" pitchFamily="18" charset="0"/>
              </a:rPr>
              <a:t>Recovery is relatively slow and is associated with hallucinations  and psychotic  manifestations. The hallucinations can be reduced by a benzodiazepine.</a:t>
            </a:r>
          </a:p>
          <a:p>
            <a:pPr>
              <a:spcBef>
                <a:spcPts val="1200"/>
              </a:spcBef>
            </a:pPr>
            <a:r>
              <a:rPr lang="en-US" sz="2300" dirty="0" smtClean="0">
                <a:latin typeface="Georgia" panose="02040502050405020303" pitchFamily="18" charset="0"/>
              </a:rPr>
              <a:t>Analgesic at sub-</a:t>
            </a:r>
            <a:r>
              <a:rPr lang="en-US" sz="2300" dirty="0" err="1" smtClean="0">
                <a:latin typeface="Georgia" panose="02040502050405020303" pitchFamily="18" charset="0"/>
              </a:rPr>
              <a:t>anaesthetic</a:t>
            </a:r>
            <a:r>
              <a:rPr lang="en-US" sz="2300" dirty="0" smtClean="0">
                <a:latin typeface="Georgia" panose="02040502050405020303" pitchFamily="18" charset="0"/>
              </a:rPr>
              <a:t> doses</a:t>
            </a:r>
          </a:p>
          <a:p>
            <a:pPr>
              <a:spcBef>
                <a:spcPts val="1200"/>
              </a:spcBef>
            </a:pPr>
            <a:r>
              <a:rPr lang="en-US" sz="2300" dirty="0" smtClean="0">
                <a:latin typeface="Georgia" panose="02040502050405020303" pitchFamily="18" charset="0"/>
              </a:rPr>
              <a:t>Increases sympathetic activity (therefore contra-indicated in hypertension) and increases intracranial pressure (avoid in increased intracranial pressure)</a:t>
            </a:r>
          </a:p>
        </p:txBody>
      </p:sp>
      <p:sp>
        <p:nvSpPr>
          <p:cNvPr id="4" name="Slide Number Placeholder 3"/>
          <p:cNvSpPr>
            <a:spLocks noGrp="1"/>
          </p:cNvSpPr>
          <p:nvPr>
            <p:ph type="sldNum" sz="quarter" idx="12"/>
          </p:nvPr>
        </p:nvSpPr>
        <p:spPr/>
        <p:txBody>
          <a:bodyPr/>
          <a:lstStyle/>
          <a:p>
            <a:fld id="{E2A52829-536A-4FBF-9907-43EA662892DA}" type="slidenum">
              <a:rPr lang="en-US" smtClean="0"/>
              <a:pPr/>
              <a:t>46</a:t>
            </a:fld>
            <a:endParaRPr lang="en-US"/>
          </a:p>
        </p:txBody>
      </p:sp>
    </p:spTree>
    <p:extLst>
      <p:ext uri="{BB962C8B-B14F-4D97-AF65-F5344CB8AC3E}">
        <p14:creationId xmlns:p14="http://schemas.microsoft.com/office/powerpoint/2010/main" val="2163117088"/>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0251" y="232012"/>
            <a:ext cx="8529849" cy="765458"/>
          </a:xfrm>
          <a:prstGeom prst="roundRect">
            <a:avLst/>
          </a:prstGeom>
          <a:noFill/>
          <a:ln>
            <a:noFill/>
          </a:ln>
        </p:spPr>
        <p:style>
          <a:lnRef idx="2">
            <a:schemeClr val="accent1"/>
          </a:lnRef>
          <a:fillRef idx="1">
            <a:schemeClr val="lt1"/>
          </a:fillRef>
          <a:effectRef idx="0">
            <a:schemeClr val="accent1"/>
          </a:effectRef>
          <a:fontRef idx="minor">
            <a:schemeClr val="dk1"/>
          </a:fontRef>
        </p:style>
        <p:txBody>
          <a:bodyPr>
            <a:noAutofit/>
          </a:bodyPr>
          <a:lstStyle/>
          <a:p>
            <a:pPr algn="l"/>
            <a:r>
              <a:rPr lang="en-US" sz="2800" b="1" cap="all" dirty="0" smtClean="0">
                <a:latin typeface="Georgia" panose="02040502050405020303" pitchFamily="18" charset="0"/>
              </a:rPr>
              <a:t>Ketamine …. Cont’d</a:t>
            </a:r>
            <a:endParaRPr lang="en-US" sz="2800" b="1" cap="all" dirty="0">
              <a:latin typeface="Georgia" panose="02040502050405020303" pitchFamily="18" charset="0"/>
            </a:endParaRPr>
          </a:p>
        </p:txBody>
      </p:sp>
      <p:sp>
        <p:nvSpPr>
          <p:cNvPr id="3" name="Content Placeholder 2"/>
          <p:cNvSpPr>
            <a:spLocks noGrp="1"/>
          </p:cNvSpPr>
          <p:nvPr>
            <p:ph idx="1"/>
          </p:nvPr>
        </p:nvSpPr>
        <p:spPr>
          <a:xfrm>
            <a:off x="300251" y="1241946"/>
            <a:ext cx="8529850" cy="5384279"/>
          </a:xfrm>
          <a:ln>
            <a:noFill/>
          </a:ln>
        </p:spPr>
        <p:style>
          <a:lnRef idx="2">
            <a:schemeClr val="accent2"/>
          </a:lnRef>
          <a:fillRef idx="1">
            <a:schemeClr val="lt1"/>
          </a:fillRef>
          <a:effectRef idx="0">
            <a:schemeClr val="accent2"/>
          </a:effectRef>
          <a:fontRef idx="minor">
            <a:schemeClr val="dk1"/>
          </a:fontRef>
        </p:style>
        <p:txBody>
          <a:bodyPr>
            <a:noAutofit/>
          </a:bodyPr>
          <a:lstStyle/>
          <a:p>
            <a:pPr>
              <a:spcBef>
                <a:spcPts val="1200"/>
              </a:spcBef>
            </a:pPr>
            <a:r>
              <a:rPr lang="en-US" sz="2300" dirty="0">
                <a:latin typeface="Georgia" panose="02040502050405020303" pitchFamily="18" charset="0"/>
              </a:rPr>
              <a:t>Does not depress the cardiovascular system (increases sympathetic system) and has minimal respiratory depressant effect</a:t>
            </a:r>
          </a:p>
          <a:p>
            <a:pPr>
              <a:spcBef>
                <a:spcPts val="1200"/>
              </a:spcBef>
            </a:pPr>
            <a:r>
              <a:rPr lang="en-US" sz="2300" dirty="0">
                <a:latin typeface="Georgia" panose="02040502050405020303" pitchFamily="18" charset="0"/>
              </a:rPr>
              <a:t>Useful for rapid induction of </a:t>
            </a:r>
            <a:r>
              <a:rPr lang="en-US" sz="2300" dirty="0" err="1">
                <a:latin typeface="Georgia" panose="02040502050405020303" pitchFamily="18" charset="0"/>
              </a:rPr>
              <a:t>anaesthesia</a:t>
            </a:r>
            <a:r>
              <a:rPr lang="en-US" sz="2300" dirty="0">
                <a:latin typeface="Georgia" panose="02040502050405020303" pitchFamily="18" charset="0"/>
              </a:rPr>
              <a:t> in patients who require a high degree of sympathetic activity (e.g. hypotension, shock, cardiac </a:t>
            </a:r>
            <a:r>
              <a:rPr lang="en-US" sz="2300" dirty="0" err="1">
                <a:latin typeface="Georgia" panose="02040502050405020303" pitchFamily="18" charset="0"/>
              </a:rPr>
              <a:t>tamponade</a:t>
            </a:r>
            <a:r>
              <a:rPr lang="en-US" sz="2300" dirty="0">
                <a:latin typeface="Georgia" panose="02040502050405020303" pitchFamily="18" charset="0"/>
              </a:rPr>
              <a:t>)</a:t>
            </a:r>
          </a:p>
          <a:p>
            <a:pPr>
              <a:spcBef>
                <a:spcPts val="1200"/>
              </a:spcBef>
            </a:pPr>
            <a:r>
              <a:rPr lang="en-US" sz="2300" dirty="0">
                <a:latin typeface="Georgia" panose="02040502050405020303" pitchFamily="18" charset="0"/>
              </a:rPr>
              <a:t>Can be used in poor risk surgical patients e.g. patients with poor CVS function or </a:t>
            </a:r>
            <a:r>
              <a:rPr lang="en-US" sz="2300" dirty="0" err="1">
                <a:latin typeface="Georgia" panose="02040502050405020303" pitchFamily="18" charset="0"/>
              </a:rPr>
              <a:t>hypovolaemia</a:t>
            </a:r>
            <a:endParaRPr lang="en-US" sz="2300" dirty="0">
              <a:latin typeface="Georgia" panose="02040502050405020303" pitchFamily="18" charset="0"/>
            </a:endParaRPr>
          </a:p>
          <a:p>
            <a:pPr>
              <a:spcBef>
                <a:spcPts val="1200"/>
              </a:spcBef>
            </a:pPr>
            <a:r>
              <a:rPr lang="en-US" sz="2300" dirty="0">
                <a:latin typeface="Georgia" panose="02040502050405020303" pitchFamily="18" charset="0"/>
              </a:rPr>
              <a:t>Also useful for repeated </a:t>
            </a:r>
            <a:r>
              <a:rPr lang="en-US" sz="2300" dirty="0" err="1">
                <a:latin typeface="Georgia" panose="02040502050405020303" pitchFamily="18" charset="0"/>
              </a:rPr>
              <a:t>anaesthesia</a:t>
            </a:r>
            <a:r>
              <a:rPr lang="en-US" sz="2300" dirty="0">
                <a:latin typeface="Georgia" panose="02040502050405020303" pitchFamily="18" charset="0"/>
              </a:rPr>
              <a:t> e.g. in burns, and short surgical or diagnostic procedures</a:t>
            </a:r>
          </a:p>
          <a:p>
            <a:pPr>
              <a:spcBef>
                <a:spcPts val="1200"/>
              </a:spcBef>
            </a:pPr>
            <a:r>
              <a:rPr lang="en-US" sz="2300" dirty="0">
                <a:latin typeface="Georgia" panose="02040502050405020303" pitchFamily="18" charset="0"/>
              </a:rPr>
              <a:t>Used mainly for </a:t>
            </a:r>
            <a:r>
              <a:rPr lang="en-US" sz="2300" dirty="0" err="1">
                <a:latin typeface="Georgia" panose="02040502050405020303" pitchFamily="18" charset="0"/>
              </a:rPr>
              <a:t>paediatric</a:t>
            </a:r>
            <a:r>
              <a:rPr lang="en-US" sz="2300" dirty="0">
                <a:latin typeface="Georgia" panose="02040502050405020303" pitchFamily="18" charset="0"/>
              </a:rPr>
              <a:t> </a:t>
            </a:r>
            <a:r>
              <a:rPr lang="en-US" sz="2300" dirty="0" err="1">
                <a:latin typeface="Georgia" panose="02040502050405020303" pitchFamily="18" charset="0"/>
              </a:rPr>
              <a:t>anaesthesia</a:t>
            </a:r>
            <a:r>
              <a:rPr lang="en-US" sz="2300" dirty="0">
                <a:latin typeface="Georgia" panose="02040502050405020303" pitchFamily="18" charset="0"/>
              </a:rPr>
              <a:t> especially when repeated </a:t>
            </a:r>
            <a:r>
              <a:rPr lang="en-US" sz="2300" dirty="0" err="1">
                <a:latin typeface="Georgia" panose="02040502050405020303" pitchFamily="18" charset="0"/>
              </a:rPr>
              <a:t>anaesthesia</a:t>
            </a:r>
            <a:r>
              <a:rPr lang="en-US" sz="2300" dirty="0">
                <a:latin typeface="Georgia" panose="02040502050405020303" pitchFamily="18" charset="0"/>
              </a:rPr>
              <a:t> is required</a:t>
            </a:r>
          </a:p>
        </p:txBody>
      </p:sp>
      <p:sp>
        <p:nvSpPr>
          <p:cNvPr id="4" name="Slide Number Placeholder 3"/>
          <p:cNvSpPr>
            <a:spLocks noGrp="1"/>
          </p:cNvSpPr>
          <p:nvPr>
            <p:ph type="sldNum" sz="quarter" idx="12"/>
          </p:nvPr>
        </p:nvSpPr>
        <p:spPr/>
        <p:txBody>
          <a:bodyPr/>
          <a:lstStyle/>
          <a:p>
            <a:fld id="{E2A52829-536A-4FBF-9907-43EA662892DA}" type="slidenum">
              <a:rPr lang="en-US" smtClean="0"/>
              <a:pPr/>
              <a:t>47</a:t>
            </a:fld>
            <a:endParaRPr lang="en-US"/>
          </a:p>
        </p:txBody>
      </p:sp>
    </p:spTree>
    <p:extLst>
      <p:ext uri="{BB962C8B-B14F-4D97-AF65-F5344CB8AC3E}">
        <p14:creationId xmlns:p14="http://schemas.microsoft.com/office/powerpoint/2010/main" val="4134397188"/>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ctrTitle"/>
          </p:nvPr>
        </p:nvSpPr>
        <p:spPr/>
        <p:txBody>
          <a:bodyPr>
            <a:normAutofit/>
          </a:bodyPr>
          <a:lstStyle/>
          <a:p>
            <a:r>
              <a:rPr lang="en-US" sz="3000" b="1" dirty="0" smtClean="0">
                <a:latin typeface="Georgia" panose="02040502050405020303" pitchFamily="18" charset="0"/>
              </a:rPr>
              <a:t>INHALATIONAL GENERAL ANAESTHETIC AGENTS</a:t>
            </a:r>
            <a:endParaRPr lang="en-US" sz="3000" b="1" dirty="0">
              <a:latin typeface="Georgia" panose="02040502050405020303" pitchFamily="18" charset="0"/>
            </a:endParaRPr>
          </a:p>
        </p:txBody>
      </p:sp>
      <p:sp>
        <p:nvSpPr>
          <p:cNvPr id="6" name="Subtitle 5"/>
          <p:cNvSpPr>
            <a:spLocks noGrp="1"/>
          </p:cNvSpPr>
          <p:nvPr>
            <p:ph type="subTitle" idx="1"/>
          </p:nvPr>
        </p:nvSpPr>
        <p:spPr/>
        <p:txBody>
          <a:bodyPr/>
          <a:lstStyle/>
          <a:p>
            <a:endParaRPr lang="en-US"/>
          </a:p>
        </p:txBody>
      </p:sp>
      <p:sp>
        <p:nvSpPr>
          <p:cNvPr id="4" name="Slide Number Placeholder 3"/>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2A52829-536A-4FBF-9907-43EA662892DA}" type="slidenum">
              <a:rPr kumimoji="0" lang="en-US" sz="12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48</a:t>
            </a:fld>
            <a:endParaRPr kumimoji="0" lang="en-US"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Tree>
    <p:extLst>
      <p:ext uri="{BB962C8B-B14F-4D97-AF65-F5344CB8AC3E}">
        <p14:creationId xmlns:p14="http://schemas.microsoft.com/office/powerpoint/2010/main" val="2494295677"/>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5660" y="120650"/>
            <a:ext cx="8666327" cy="838200"/>
          </a:xfrm>
          <a:prstGeom prst="roundRect">
            <a:avLst/>
          </a:prstGeom>
          <a:noFill/>
          <a:ln>
            <a:noFill/>
          </a:ln>
        </p:spPr>
        <p:style>
          <a:lnRef idx="2">
            <a:schemeClr val="accent1"/>
          </a:lnRef>
          <a:fillRef idx="1">
            <a:schemeClr val="lt1"/>
          </a:fillRef>
          <a:effectRef idx="0">
            <a:schemeClr val="accent1"/>
          </a:effectRef>
          <a:fontRef idx="minor">
            <a:schemeClr val="dk1"/>
          </a:fontRef>
        </p:style>
        <p:txBody>
          <a:bodyPr>
            <a:normAutofit/>
          </a:bodyPr>
          <a:lstStyle/>
          <a:p>
            <a:pPr algn="l"/>
            <a:r>
              <a:rPr lang="en-US" sz="2800" b="1" cap="all" dirty="0" smtClean="0">
                <a:latin typeface="Georgia" panose="02040502050405020303" pitchFamily="18" charset="0"/>
              </a:rPr>
              <a:t>Inhalational </a:t>
            </a:r>
            <a:r>
              <a:rPr lang="en-US" sz="2800" b="1" cap="all" dirty="0" err="1" smtClean="0">
                <a:latin typeface="Georgia" panose="02040502050405020303" pitchFamily="18" charset="0"/>
              </a:rPr>
              <a:t>anaesthetic</a:t>
            </a:r>
            <a:r>
              <a:rPr lang="en-US" sz="2800" b="1" cap="all" dirty="0" smtClean="0">
                <a:latin typeface="Georgia" panose="02040502050405020303" pitchFamily="18" charset="0"/>
              </a:rPr>
              <a:t> agents</a:t>
            </a:r>
            <a:endParaRPr lang="en-US" sz="2800" b="1" cap="all" dirty="0">
              <a:latin typeface="Georgia" panose="02040502050405020303" pitchFamily="18" charset="0"/>
            </a:endParaRPr>
          </a:p>
        </p:txBody>
      </p:sp>
      <p:sp>
        <p:nvSpPr>
          <p:cNvPr id="3" name="Content Placeholder 2"/>
          <p:cNvSpPr>
            <a:spLocks noGrp="1"/>
          </p:cNvSpPr>
          <p:nvPr>
            <p:ph idx="1"/>
          </p:nvPr>
        </p:nvSpPr>
        <p:spPr>
          <a:xfrm>
            <a:off x="245659" y="1255593"/>
            <a:ext cx="8666327" cy="5370631"/>
          </a:xfrm>
          <a:noFill/>
          <a:ln>
            <a:noFill/>
          </a:ln>
        </p:spPr>
        <p:style>
          <a:lnRef idx="2">
            <a:schemeClr val="accent2"/>
          </a:lnRef>
          <a:fillRef idx="1">
            <a:schemeClr val="lt1"/>
          </a:fillRef>
          <a:effectRef idx="0">
            <a:schemeClr val="accent2"/>
          </a:effectRef>
          <a:fontRef idx="minor">
            <a:schemeClr val="dk1"/>
          </a:fontRef>
        </p:style>
        <p:txBody>
          <a:bodyPr>
            <a:normAutofit/>
          </a:bodyPr>
          <a:lstStyle/>
          <a:p>
            <a:pPr>
              <a:spcBef>
                <a:spcPts val="1800"/>
              </a:spcBef>
            </a:pPr>
            <a:r>
              <a:rPr lang="en-US" sz="2600" dirty="0" smtClean="0">
                <a:latin typeface="Georgia" panose="02040502050405020303" pitchFamily="18" charset="0"/>
              </a:rPr>
              <a:t>May be gases or volatile liquids</a:t>
            </a:r>
          </a:p>
          <a:p>
            <a:pPr>
              <a:spcBef>
                <a:spcPts val="1800"/>
              </a:spcBef>
            </a:pPr>
            <a:r>
              <a:rPr lang="en-US" sz="2600" dirty="0" smtClean="0">
                <a:latin typeface="Georgia" panose="02040502050405020303" pitchFamily="18" charset="0"/>
              </a:rPr>
              <a:t>Can be used for induction and maintenance of </a:t>
            </a:r>
            <a:r>
              <a:rPr lang="en-US" sz="2600" dirty="0" err="1" smtClean="0">
                <a:latin typeface="Georgia" panose="02040502050405020303" pitchFamily="18" charset="0"/>
              </a:rPr>
              <a:t>anaesthesia</a:t>
            </a:r>
            <a:endParaRPr lang="en-US" sz="2600" dirty="0" smtClean="0">
              <a:latin typeface="Georgia" panose="02040502050405020303" pitchFamily="18" charset="0"/>
            </a:endParaRPr>
          </a:p>
          <a:p>
            <a:pPr>
              <a:spcBef>
                <a:spcPts val="1800"/>
              </a:spcBef>
            </a:pPr>
            <a:r>
              <a:rPr lang="en-US" sz="2600" dirty="0" smtClean="0">
                <a:latin typeface="Georgia" panose="02040502050405020303" pitchFamily="18" charset="0"/>
              </a:rPr>
              <a:t>May also be used following induction with an IV </a:t>
            </a:r>
            <a:r>
              <a:rPr lang="en-US" sz="2600" dirty="0" err="1" smtClean="0">
                <a:latin typeface="Georgia" panose="02040502050405020303" pitchFamily="18" charset="0"/>
              </a:rPr>
              <a:t>anaesthetic</a:t>
            </a:r>
            <a:r>
              <a:rPr lang="en-US" sz="2600" dirty="0" smtClean="0">
                <a:latin typeface="Georgia" panose="02040502050405020303" pitchFamily="18" charset="0"/>
              </a:rPr>
              <a:t> agent</a:t>
            </a:r>
          </a:p>
          <a:p>
            <a:pPr>
              <a:spcBef>
                <a:spcPts val="1800"/>
              </a:spcBef>
            </a:pPr>
            <a:r>
              <a:rPr lang="en-US" sz="2600" dirty="0" smtClean="0">
                <a:latin typeface="Georgia" panose="02040502050405020303" pitchFamily="18" charset="0"/>
              </a:rPr>
              <a:t>Must be given with oxygen at higher concentrations than air</a:t>
            </a:r>
          </a:p>
        </p:txBody>
      </p:sp>
      <p:sp>
        <p:nvSpPr>
          <p:cNvPr id="4" name="Slide Number Placeholder 3"/>
          <p:cNvSpPr>
            <a:spLocks noGrp="1"/>
          </p:cNvSpPr>
          <p:nvPr>
            <p:ph type="sldNum" sz="quarter" idx="12"/>
          </p:nvPr>
        </p:nvSpPr>
        <p:spPr/>
        <p:txBody>
          <a:bodyPr/>
          <a:lstStyle/>
          <a:p>
            <a:fld id="{E2A52829-536A-4FBF-9907-43EA662892DA}" type="slidenum">
              <a:rPr lang="en-US" smtClean="0"/>
              <a:pPr/>
              <a:t>49</a:t>
            </a:fld>
            <a:endParaRPr lang="en-US"/>
          </a:p>
        </p:txBody>
      </p:sp>
    </p:spTree>
    <p:extLst>
      <p:ext uri="{BB962C8B-B14F-4D97-AF65-F5344CB8AC3E}">
        <p14:creationId xmlns:p14="http://schemas.microsoft.com/office/powerpoint/2010/main" val="363096089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200"/>
        <p:cNvGrpSpPr/>
        <p:nvPr/>
      </p:nvGrpSpPr>
      <p:grpSpPr>
        <a:xfrm>
          <a:off x="0" y="0"/>
          <a:ext cx="0" cy="0"/>
          <a:chOff x="0" y="0"/>
          <a:chExt cx="0" cy="0"/>
        </a:xfrm>
      </p:grpSpPr>
      <p:sp>
        <p:nvSpPr>
          <p:cNvPr id="203" name="Google Shape;203;p29"/>
          <p:cNvSpPr txBox="1"/>
          <p:nvPr/>
        </p:nvSpPr>
        <p:spPr>
          <a:xfrm>
            <a:off x="249381" y="53975"/>
            <a:ext cx="8689902" cy="1106085"/>
          </a:xfrm>
          <a:prstGeom prst="rect">
            <a:avLst/>
          </a:prstGeom>
          <a:noFill/>
          <a:ln>
            <a:noFill/>
          </a:ln>
        </p:spPr>
        <p:txBody>
          <a:bodyPr spcFirstLastPara="1" wrap="square" lIns="91425" tIns="45700" rIns="91425" bIns="45700" anchor="ctr" anchorCtr="0">
            <a:noAutofit/>
          </a:bodyPr>
          <a:lstStyle/>
          <a:p>
            <a:pPr lvl="0">
              <a:spcBef>
                <a:spcPts val="0"/>
              </a:spcBef>
              <a:buClr>
                <a:srgbClr val="7030A0"/>
              </a:buClr>
            </a:pPr>
            <a:r>
              <a:rPr lang="en-IN" altLang="en-US" sz="2800" b="1" dirty="0" smtClean="0">
                <a:solidFill>
                  <a:srgbClr val="7030A0"/>
                </a:solidFill>
                <a:latin typeface="Georgia" panose="02040502050405020303" pitchFamily="18" charset="0"/>
                <a:cs typeface="Georgia" panose="02040502050405020303" charset="0"/>
                <a:sym typeface="Arial" panose="020B0604020202020204"/>
              </a:rPr>
              <a:t>LEARNING </a:t>
            </a:r>
            <a:r>
              <a:rPr lang="en-US" sz="2800" b="1" dirty="0" smtClean="0">
                <a:solidFill>
                  <a:srgbClr val="7030A0"/>
                </a:solidFill>
                <a:latin typeface="Georgia" panose="02040502050405020303" pitchFamily="18" charset="0"/>
                <a:cs typeface="Georgia" panose="02040502050405020303" charset="0"/>
                <a:sym typeface="Arial" panose="020B0604020202020204"/>
              </a:rPr>
              <a:t>OBJECTIVES</a:t>
            </a:r>
            <a:endParaRPr lang="en-US" sz="2800" b="1" dirty="0">
              <a:solidFill>
                <a:srgbClr val="7030A0"/>
              </a:solidFill>
              <a:latin typeface="Georgia" panose="02040502050405020303" pitchFamily="18" charset="0"/>
              <a:cs typeface="Georgia" panose="02040502050405020303" charset="0"/>
              <a:sym typeface="Arial" panose="020B0604020202020204"/>
            </a:endParaRPr>
          </a:p>
        </p:txBody>
      </p:sp>
      <p:sp>
        <p:nvSpPr>
          <p:cNvPr id="204" name="Google Shape;204;p29"/>
          <p:cNvSpPr txBox="1"/>
          <p:nvPr/>
        </p:nvSpPr>
        <p:spPr>
          <a:xfrm>
            <a:off x="249381" y="1160061"/>
            <a:ext cx="8689901" cy="5419174"/>
          </a:xfrm>
          <a:prstGeom prst="rect">
            <a:avLst/>
          </a:prstGeom>
          <a:noFill/>
          <a:ln>
            <a:noFill/>
          </a:ln>
        </p:spPr>
        <p:txBody>
          <a:bodyPr spcFirstLastPara="1" wrap="square" lIns="91425" tIns="45700" rIns="91425" bIns="45700" anchor="t" anchorCtr="0">
            <a:noAutofit/>
          </a:bodyPr>
          <a:lstStyle/>
          <a:p>
            <a:pPr marL="514350" indent="-514350">
              <a:spcBef>
                <a:spcPts val="1800"/>
              </a:spcBef>
              <a:buFont typeface="+mj-lt"/>
              <a:buAutoNum type="arabicPeriod"/>
            </a:pPr>
            <a:r>
              <a:rPr lang="en-US" sz="2600" dirty="0" smtClean="0">
                <a:latin typeface="Georgia" panose="02040502050405020303" pitchFamily="18" charset="0"/>
              </a:rPr>
              <a:t>Define </a:t>
            </a:r>
            <a:r>
              <a:rPr lang="en-US" sz="2600" dirty="0">
                <a:latin typeface="Georgia" panose="02040502050405020303" pitchFamily="18" charset="0"/>
              </a:rPr>
              <a:t>local </a:t>
            </a:r>
            <a:r>
              <a:rPr lang="en-US" sz="2600" dirty="0" err="1">
                <a:latin typeface="Georgia" panose="02040502050405020303" pitchFamily="18" charset="0"/>
              </a:rPr>
              <a:t>anaesthetics</a:t>
            </a:r>
            <a:endParaRPr lang="en-US" sz="2600" dirty="0">
              <a:latin typeface="Georgia" panose="02040502050405020303" pitchFamily="18" charset="0"/>
            </a:endParaRPr>
          </a:p>
          <a:p>
            <a:pPr marL="514350" indent="-514350">
              <a:spcBef>
                <a:spcPts val="1800"/>
              </a:spcBef>
              <a:buFont typeface="+mj-lt"/>
              <a:buAutoNum type="arabicPeriod"/>
            </a:pPr>
            <a:r>
              <a:rPr lang="en-US" sz="2600" dirty="0">
                <a:latin typeface="Georgia" panose="02040502050405020303" pitchFamily="18" charset="0"/>
              </a:rPr>
              <a:t>Describe the mechanism of action of local </a:t>
            </a:r>
            <a:r>
              <a:rPr lang="en-US" sz="2600" dirty="0" err="1">
                <a:latin typeface="Georgia" panose="02040502050405020303" pitchFamily="18" charset="0"/>
              </a:rPr>
              <a:t>anaesthetic</a:t>
            </a:r>
            <a:r>
              <a:rPr lang="en-US" sz="2600" dirty="0">
                <a:latin typeface="Georgia" panose="02040502050405020303" pitchFamily="18" charset="0"/>
              </a:rPr>
              <a:t> agents</a:t>
            </a:r>
          </a:p>
          <a:p>
            <a:pPr marL="514350" indent="-514350">
              <a:spcBef>
                <a:spcPts val="1800"/>
              </a:spcBef>
              <a:buFont typeface="+mj-lt"/>
              <a:buAutoNum type="arabicPeriod"/>
            </a:pPr>
            <a:r>
              <a:rPr lang="en-US" sz="2600" dirty="0">
                <a:latin typeface="Georgia" panose="02040502050405020303" pitchFamily="18" charset="0"/>
              </a:rPr>
              <a:t>Describe the factors that affect physiological activity of local </a:t>
            </a:r>
            <a:r>
              <a:rPr lang="en-US" sz="2600" dirty="0" err="1">
                <a:latin typeface="Georgia" panose="02040502050405020303" pitchFamily="18" charset="0"/>
              </a:rPr>
              <a:t>anaesthetic</a:t>
            </a:r>
            <a:r>
              <a:rPr lang="en-US" sz="2600" dirty="0">
                <a:latin typeface="Georgia" panose="02040502050405020303" pitchFamily="18" charset="0"/>
              </a:rPr>
              <a:t> agents</a:t>
            </a:r>
          </a:p>
          <a:p>
            <a:pPr marL="514350" indent="-514350">
              <a:spcBef>
                <a:spcPts val="1800"/>
              </a:spcBef>
              <a:buFont typeface="+mj-lt"/>
              <a:buAutoNum type="arabicPeriod"/>
            </a:pPr>
            <a:r>
              <a:rPr lang="en-US" sz="2600" dirty="0">
                <a:latin typeface="Georgia" panose="02040502050405020303" pitchFamily="18" charset="0"/>
              </a:rPr>
              <a:t>Describe the mechanisms by which local </a:t>
            </a:r>
            <a:r>
              <a:rPr lang="en-US" sz="2600" dirty="0" err="1">
                <a:latin typeface="Georgia" panose="02040502050405020303" pitchFamily="18" charset="0"/>
              </a:rPr>
              <a:t>anaesthetic</a:t>
            </a:r>
            <a:r>
              <a:rPr lang="en-US" sz="2600" dirty="0">
                <a:latin typeface="Georgia" panose="02040502050405020303" pitchFamily="18" charset="0"/>
              </a:rPr>
              <a:t> action is </a:t>
            </a:r>
            <a:r>
              <a:rPr lang="en-US" sz="2600" dirty="0" smtClean="0">
                <a:latin typeface="Georgia" panose="02040502050405020303" pitchFamily="18" charset="0"/>
              </a:rPr>
              <a:t>terminated</a:t>
            </a:r>
          </a:p>
          <a:p>
            <a:pPr marL="514350" indent="-514350">
              <a:spcBef>
                <a:spcPts val="1800"/>
              </a:spcBef>
              <a:buFont typeface="+mj-lt"/>
              <a:buAutoNum type="arabicPeriod"/>
            </a:pPr>
            <a:r>
              <a:rPr lang="en-US" sz="2600" dirty="0">
                <a:latin typeface="Georgia" panose="02040502050405020303" pitchFamily="18" charset="0"/>
              </a:rPr>
              <a:t>Explain the use of vasoconstrictors with local </a:t>
            </a:r>
            <a:r>
              <a:rPr lang="en-US" sz="2600" dirty="0" err="1">
                <a:latin typeface="Georgia" panose="02040502050405020303" pitchFamily="18" charset="0"/>
              </a:rPr>
              <a:t>anaesthetic</a:t>
            </a:r>
            <a:r>
              <a:rPr lang="en-US" sz="2600" dirty="0">
                <a:latin typeface="Georgia" panose="02040502050405020303" pitchFamily="18" charset="0"/>
              </a:rPr>
              <a:t> </a:t>
            </a:r>
            <a:r>
              <a:rPr lang="en-US" sz="2600" dirty="0" smtClean="0">
                <a:latin typeface="Georgia" panose="02040502050405020303" pitchFamily="18" charset="0"/>
              </a:rPr>
              <a:t>agents</a:t>
            </a:r>
            <a:endParaRPr lang="en-US" sz="2600" dirty="0">
              <a:latin typeface="Georgia" panose="02040502050405020303" pitchFamily="18" charset="0"/>
            </a:endParaRPr>
          </a:p>
        </p:txBody>
      </p:sp>
    </p:spTree>
    <p:extLst>
      <p:ext uri="{BB962C8B-B14F-4D97-AF65-F5344CB8AC3E}">
        <p14:creationId xmlns:p14="http://schemas.microsoft.com/office/powerpoint/2010/main" val="3068149103"/>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5660" y="120650"/>
            <a:ext cx="8666327" cy="838200"/>
          </a:xfrm>
          <a:prstGeom prst="roundRect">
            <a:avLst/>
          </a:prstGeom>
          <a:noFill/>
          <a:ln>
            <a:noFill/>
          </a:ln>
        </p:spPr>
        <p:style>
          <a:lnRef idx="2">
            <a:schemeClr val="accent1"/>
          </a:lnRef>
          <a:fillRef idx="1">
            <a:schemeClr val="lt1"/>
          </a:fillRef>
          <a:effectRef idx="0">
            <a:schemeClr val="accent1"/>
          </a:effectRef>
          <a:fontRef idx="minor">
            <a:schemeClr val="dk1"/>
          </a:fontRef>
        </p:style>
        <p:txBody>
          <a:bodyPr>
            <a:normAutofit fontScale="90000"/>
          </a:bodyPr>
          <a:lstStyle/>
          <a:p>
            <a:pPr algn="l"/>
            <a:r>
              <a:rPr lang="en-US" sz="2800" b="1" cap="all" dirty="0" smtClean="0">
                <a:latin typeface="Georgia" panose="02040502050405020303" pitchFamily="18" charset="0"/>
              </a:rPr>
              <a:t>Inhalational </a:t>
            </a:r>
            <a:r>
              <a:rPr lang="en-US" sz="2800" b="1" cap="all" dirty="0" err="1" smtClean="0">
                <a:latin typeface="Georgia" panose="02040502050405020303" pitchFamily="18" charset="0"/>
              </a:rPr>
              <a:t>anaesthetic</a:t>
            </a:r>
            <a:r>
              <a:rPr lang="en-US" sz="2800" b="1" cap="all" dirty="0" smtClean="0">
                <a:latin typeface="Georgia" panose="02040502050405020303" pitchFamily="18" charset="0"/>
              </a:rPr>
              <a:t> agents …. Cont’d</a:t>
            </a:r>
            <a:endParaRPr lang="en-US" sz="2800" b="1" cap="all" dirty="0">
              <a:latin typeface="Georgia" panose="02040502050405020303" pitchFamily="18" charset="0"/>
            </a:endParaRPr>
          </a:p>
        </p:txBody>
      </p:sp>
      <p:sp>
        <p:nvSpPr>
          <p:cNvPr id="3" name="Content Placeholder 2"/>
          <p:cNvSpPr>
            <a:spLocks noGrp="1"/>
          </p:cNvSpPr>
          <p:nvPr>
            <p:ph idx="1"/>
          </p:nvPr>
        </p:nvSpPr>
        <p:spPr>
          <a:xfrm>
            <a:off x="245659" y="1255593"/>
            <a:ext cx="8666327" cy="5370631"/>
          </a:xfrm>
          <a:noFill/>
          <a:ln>
            <a:noFill/>
          </a:ln>
        </p:spPr>
        <p:style>
          <a:lnRef idx="2">
            <a:schemeClr val="accent2"/>
          </a:lnRef>
          <a:fillRef idx="1">
            <a:schemeClr val="lt1"/>
          </a:fillRef>
          <a:effectRef idx="0">
            <a:schemeClr val="accent2"/>
          </a:effectRef>
          <a:fontRef idx="minor">
            <a:schemeClr val="dk1"/>
          </a:fontRef>
        </p:style>
        <p:txBody>
          <a:bodyPr>
            <a:normAutofit/>
          </a:bodyPr>
          <a:lstStyle/>
          <a:p>
            <a:pPr>
              <a:spcBef>
                <a:spcPts val="1800"/>
              </a:spcBef>
            </a:pPr>
            <a:r>
              <a:rPr lang="en-US" sz="2600" dirty="0">
                <a:latin typeface="Georgia" panose="02040502050405020303" pitchFamily="18" charset="0"/>
              </a:rPr>
              <a:t>They are all respiratory depressants (therefore assisted or controlled ventilation is usually necessary with their use in </a:t>
            </a:r>
            <a:r>
              <a:rPr lang="en-US" sz="2600" dirty="0" err="1">
                <a:latin typeface="Georgia" panose="02040502050405020303" pitchFamily="18" charset="0"/>
              </a:rPr>
              <a:t>anaesthesia</a:t>
            </a:r>
            <a:r>
              <a:rPr lang="en-US" sz="2600" dirty="0">
                <a:latin typeface="Georgia" panose="02040502050405020303" pitchFamily="18" charset="0"/>
              </a:rPr>
              <a:t>)</a:t>
            </a:r>
          </a:p>
          <a:p>
            <a:pPr>
              <a:spcBef>
                <a:spcPts val="1800"/>
              </a:spcBef>
            </a:pPr>
            <a:r>
              <a:rPr lang="en-US" sz="2600" dirty="0">
                <a:latin typeface="Georgia" panose="02040502050405020303" pitchFamily="18" charset="0"/>
              </a:rPr>
              <a:t>All inhalation </a:t>
            </a:r>
            <a:r>
              <a:rPr lang="en-US" sz="2600" dirty="0" err="1">
                <a:latin typeface="Georgia" panose="02040502050405020303" pitchFamily="18" charset="0"/>
              </a:rPr>
              <a:t>anaesthetic</a:t>
            </a:r>
            <a:r>
              <a:rPr lang="en-US" sz="2600" dirty="0">
                <a:latin typeface="Georgia" panose="02040502050405020303" pitchFamily="18" charset="0"/>
              </a:rPr>
              <a:t> agents (except nitrous oxide) can trigger malignant hyperthermia (characterized by muscle spasms and rise in body temperature with acidosis)</a:t>
            </a:r>
          </a:p>
        </p:txBody>
      </p:sp>
      <p:sp>
        <p:nvSpPr>
          <p:cNvPr id="4" name="Slide Number Placeholder 3"/>
          <p:cNvSpPr>
            <a:spLocks noGrp="1"/>
          </p:cNvSpPr>
          <p:nvPr>
            <p:ph type="sldNum" sz="quarter" idx="12"/>
          </p:nvPr>
        </p:nvSpPr>
        <p:spPr/>
        <p:txBody>
          <a:bodyPr/>
          <a:lstStyle/>
          <a:p>
            <a:fld id="{E2A52829-536A-4FBF-9907-43EA662892DA}" type="slidenum">
              <a:rPr lang="en-US" smtClean="0"/>
              <a:pPr/>
              <a:t>50</a:t>
            </a:fld>
            <a:endParaRPr lang="en-US"/>
          </a:p>
        </p:txBody>
      </p:sp>
    </p:spTree>
    <p:extLst>
      <p:ext uri="{BB962C8B-B14F-4D97-AF65-F5344CB8AC3E}">
        <p14:creationId xmlns:p14="http://schemas.microsoft.com/office/powerpoint/2010/main" val="4188465251"/>
      </p:ext>
    </p:extLst>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307" y="120650"/>
            <a:ext cx="8666328" cy="838200"/>
          </a:xfrm>
          <a:prstGeom prst="roundRect">
            <a:avLst/>
          </a:prstGeom>
          <a:noFill/>
          <a:ln>
            <a:noFill/>
          </a:ln>
        </p:spPr>
        <p:style>
          <a:lnRef idx="2">
            <a:schemeClr val="accent1"/>
          </a:lnRef>
          <a:fillRef idx="1">
            <a:schemeClr val="lt1"/>
          </a:fillRef>
          <a:effectRef idx="0">
            <a:schemeClr val="accent1"/>
          </a:effectRef>
          <a:fontRef idx="minor">
            <a:schemeClr val="dk1"/>
          </a:fontRef>
        </p:style>
        <p:txBody>
          <a:bodyPr>
            <a:normAutofit/>
          </a:bodyPr>
          <a:lstStyle/>
          <a:p>
            <a:pPr algn="l"/>
            <a:r>
              <a:rPr lang="en-US" sz="2800" b="1" cap="all" dirty="0" smtClean="0">
                <a:latin typeface="Georgia" panose="02040502050405020303" pitchFamily="18" charset="0"/>
              </a:rPr>
              <a:t>Anesthetic vapors (volatile liquids)</a:t>
            </a:r>
            <a:endParaRPr lang="en-US" sz="2800" b="1" cap="all" dirty="0">
              <a:latin typeface="Georgia" panose="02040502050405020303" pitchFamily="18" charset="0"/>
            </a:endParaRPr>
          </a:p>
        </p:txBody>
      </p:sp>
      <p:sp>
        <p:nvSpPr>
          <p:cNvPr id="3" name="Content Placeholder 2"/>
          <p:cNvSpPr>
            <a:spLocks noGrp="1"/>
          </p:cNvSpPr>
          <p:nvPr>
            <p:ph idx="1"/>
          </p:nvPr>
        </p:nvSpPr>
        <p:spPr>
          <a:xfrm>
            <a:off x="259307" y="1310185"/>
            <a:ext cx="8557147" cy="5316040"/>
          </a:xfrm>
          <a:ln>
            <a:noFill/>
          </a:ln>
        </p:spPr>
        <p:style>
          <a:lnRef idx="2">
            <a:schemeClr val="accent2"/>
          </a:lnRef>
          <a:fillRef idx="1">
            <a:schemeClr val="lt1"/>
          </a:fillRef>
          <a:effectRef idx="0">
            <a:schemeClr val="accent2"/>
          </a:effectRef>
          <a:fontRef idx="minor">
            <a:schemeClr val="dk1"/>
          </a:fontRef>
        </p:style>
        <p:txBody>
          <a:bodyPr>
            <a:normAutofit/>
          </a:bodyPr>
          <a:lstStyle/>
          <a:p>
            <a:pPr lvl="0">
              <a:spcBef>
                <a:spcPts val="1800"/>
              </a:spcBef>
            </a:pPr>
            <a:r>
              <a:rPr lang="en-US" sz="2400" dirty="0" smtClean="0">
                <a:latin typeface="Georgia" panose="02040502050405020303" pitchFamily="18" charset="0"/>
              </a:rPr>
              <a:t>These are chlorofluorocarbons, which are delivered with precision from vaporizers and directly into the patient's inhaled gas stream using oxygen as the delivery vehicle</a:t>
            </a:r>
          </a:p>
          <a:p>
            <a:pPr lvl="0">
              <a:spcBef>
                <a:spcPts val="1800"/>
              </a:spcBef>
            </a:pPr>
            <a:r>
              <a:rPr lang="en-US" sz="2400" dirty="0" smtClean="0">
                <a:latin typeface="Georgia" panose="02040502050405020303" pitchFamily="18" charset="0"/>
              </a:rPr>
              <a:t>They may be mixed with nitrous oxide, a much weaker anesthetic gas</a:t>
            </a:r>
          </a:p>
          <a:p>
            <a:pPr>
              <a:spcBef>
                <a:spcPts val="1800"/>
              </a:spcBef>
            </a:pPr>
            <a:r>
              <a:rPr lang="en-US" sz="2400" dirty="0" smtClean="0">
                <a:latin typeface="Georgia" panose="02040502050405020303" pitchFamily="18" charset="0"/>
              </a:rPr>
              <a:t>The prototype of modern anesthetic vapors is </a:t>
            </a:r>
            <a:r>
              <a:rPr lang="en-US" sz="2400" dirty="0">
                <a:latin typeface="Georgia" panose="02040502050405020303" pitchFamily="18" charset="0"/>
              </a:rPr>
              <a:t>halothane </a:t>
            </a:r>
            <a:r>
              <a:rPr lang="en-US" sz="2400" dirty="0" smtClean="0">
                <a:latin typeface="Georgia" panose="02040502050405020303" pitchFamily="18" charset="0"/>
              </a:rPr>
              <a:t>(halothane produces </a:t>
            </a:r>
            <a:r>
              <a:rPr lang="en-US" sz="2400" dirty="0">
                <a:latin typeface="Georgia" panose="02040502050405020303" pitchFamily="18" charset="0"/>
              </a:rPr>
              <a:t>a </a:t>
            </a:r>
            <a:r>
              <a:rPr lang="en-US" sz="2400" dirty="0" smtClean="0">
                <a:latin typeface="Georgia" panose="02040502050405020303" pitchFamily="18" charset="0"/>
              </a:rPr>
              <a:t>hepatotoxic </a:t>
            </a:r>
            <a:r>
              <a:rPr lang="en-US" sz="2400" dirty="0">
                <a:latin typeface="Georgia" panose="02040502050405020303" pitchFamily="18" charset="0"/>
              </a:rPr>
              <a:t>metabolite</a:t>
            </a:r>
            <a:r>
              <a:rPr lang="en-US" sz="2400" dirty="0" smtClean="0">
                <a:latin typeface="Georgia" panose="02040502050405020303" pitchFamily="18" charset="0"/>
              </a:rPr>
              <a:t>)</a:t>
            </a:r>
          </a:p>
          <a:p>
            <a:pPr lvl="0">
              <a:spcBef>
                <a:spcPts val="1800"/>
              </a:spcBef>
            </a:pPr>
            <a:r>
              <a:rPr lang="en-US" sz="2400" dirty="0" smtClean="0">
                <a:latin typeface="Georgia" panose="02040502050405020303" pitchFamily="18" charset="0"/>
              </a:rPr>
              <a:t>Others are </a:t>
            </a:r>
            <a:r>
              <a:rPr lang="en-US" sz="2400" dirty="0" err="1" smtClean="0">
                <a:latin typeface="Georgia" panose="02040502050405020303" pitchFamily="18" charset="0"/>
              </a:rPr>
              <a:t>sevoflurane</a:t>
            </a:r>
            <a:r>
              <a:rPr lang="en-US" sz="2400" dirty="0" smtClean="0">
                <a:latin typeface="Georgia" panose="02040502050405020303" pitchFamily="18" charset="0"/>
              </a:rPr>
              <a:t>, </a:t>
            </a:r>
            <a:r>
              <a:rPr lang="en-US" sz="2400" dirty="0" err="1" smtClean="0">
                <a:latin typeface="Georgia" panose="02040502050405020303" pitchFamily="18" charset="0"/>
              </a:rPr>
              <a:t>isoflurane</a:t>
            </a:r>
            <a:r>
              <a:rPr lang="en-US" sz="2400" dirty="0" smtClean="0">
                <a:latin typeface="Georgia" panose="02040502050405020303" pitchFamily="18" charset="0"/>
              </a:rPr>
              <a:t>, </a:t>
            </a:r>
            <a:r>
              <a:rPr lang="en-US" sz="2400" dirty="0" err="1" smtClean="0">
                <a:latin typeface="Georgia" panose="02040502050405020303" pitchFamily="18" charset="0"/>
              </a:rPr>
              <a:t>desflurane</a:t>
            </a:r>
            <a:r>
              <a:rPr lang="en-US" sz="2400" dirty="0" smtClean="0">
                <a:latin typeface="Georgia" panose="02040502050405020303" pitchFamily="18" charset="0"/>
              </a:rPr>
              <a:t>, </a:t>
            </a:r>
            <a:r>
              <a:rPr lang="en-US" sz="2400" dirty="0" err="1" smtClean="0">
                <a:latin typeface="Georgia" panose="02040502050405020303" pitchFamily="18" charset="0"/>
              </a:rPr>
              <a:t>enflurane</a:t>
            </a:r>
            <a:r>
              <a:rPr lang="en-US" sz="2400" dirty="0" smtClean="0">
                <a:latin typeface="Georgia" panose="02040502050405020303" pitchFamily="18" charset="0"/>
              </a:rPr>
              <a:t> and </a:t>
            </a:r>
            <a:r>
              <a:rPr lang="en-US" sz="2400" dirty="0" err="1" smtClean="0">
                <a:latin typeface="Georgia" panose="02040502050405020303" pitchFamily="18" charset="0"/>
              </a:rPr>
              <a:t>methoxyflurane</a:t>
            </a:r>
            <a:r>
              <a:rPr lang="en-US" sz="2400" dirty="0" smtClean="0">
                <a:latin typeface="Georgia" panose="02040502050405020303" pitchFamily="18" charset="0"/>
              </a:rPr>
              <a:t> (</a:t>
            </a:r>
            <a:r>
              <a:rPr lang="en-US" sz="2400" dirty="0" err="1" smtClean="0">
                <a:latin typeface="Georgia" panose="02040502050405020303" pitchFamily="18" charset="0"/>
              </a:rPr>
              <a:t>methoxyflurane</a:t>
            </a:r>
            <a:r>
              <a:rPr lang="en-US" sz="2400" dirty="0" smtClean="0">
                <a:latin typeface="Georgia" panose="02040502050405020303" pitchFamily="18" charset="0"/>
              </a:rPr>
              <a:t> is now obsolete because it produces a nephrotoxic metabolite)</a:t>
            </a:r>
          </a:p>
        </p:txBody>
      </p:sp>
      <p:sp>
        <p:nvSpPr>
          <p:cNvPr id="4" name="Slide Number Placeholder 3"/>
          <p:cNvSpPr>
            <a:spLocks noGrp="1"/>
          </p:cNvSpPr>
          <p:nvPr>
            <p:ph type="sldNum" sz="quarter" idx="12"/>
          </p:nvPr>
        </p:nvSpPr>
        <p:spPr/>
        <p:txBody>
          <a:bodyPr/>
          <a:lstStyle/>
          <a:p>
            <a:fld id="{E2A52829-536A-4FBF-9907-43EA662892DA}" type="slidenum">
              <a:rPr lang="en-US" smtClean="0"/>
              <a:pPr/>
              <a:t>51</a:t>
            </a:fld>
            <a:endParaRPr lang="en-US"/>
          </a:p>
        </p:txBody>
      </p:sp>
    </p:spTree>
    <p:extLst>
      <p:ext uri="{BB962C8B-B14F-4D97-AF65-F5344CB8AC3E}">
        <p14:creationId xmlns:p14="http://schemas.microsoft.com/office/powerpoint/2010/main" val="3544360937"/>
      </p:ext>
    </p:extLst>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163773"/>
            <a:ext cx="8669740" cy="832513"/>
          </a:xfrm>
          <a:prstGeom prst="roundRect">
            <a:avLst/>
          </a:prstGeom>
          <a:noFill/>
          <a:ln>
            <a:noFill/>
          </a:ln>
        </p:spPr>
        <p:style>
          <a:lnRef idx="2">
            <a:schemeClr val="accent1"/>
          </a:lnRef>
          <a:fillRef idx="1">
            <a:schemeClr val="lt1"/>
          </a:fillRef>
          <a:effectRef idx="0">
            <a:schemeClr val="accent1"/>
          </a:effectRef>
          <a:fontRef idx="minor">
            <a:schemeClr val="dk1"/>
          </a:fontRef>
        </p:style>
        <p:txBody>
          <a:bodyPr>
            <a:normAutofit fontScale="90000"/>
          </a:bodyPr>
          <a:lstStyle/>
          <a:p>
            <a:pPr algn="l"/>
            <a:r>
              <a:rPr lang="en-US" sz="2800" b="1" cap="all" dirty="0" smtClean="0">
                <a:latin typeface="Georgia" panose="02040502050405020303" pitchFamily="18" charset="0"/>
              </a:rPr>
              <a:t>Depth of </a:t>
            </a:r>
            <a:r>
              <a:rPr lang="en-US" sz="2800" b="1" cap="all" dirty="0" err="1" smtClean="0">
                <a:latin typeface="Georgia" panose="02040502050405020303" pitchFamily="18" charset="0"/>
              </a:rPr>
              <a:t>anaesthesia</a:t>
            </a:r>
            <a:r>
              <a:rPr lang="en-US" sz="2800" b="1" cap="all" dirty="0" smtClean="0">
                <a:latin typeface="Georgia" panose="02040502050405020303" pitchFamily="18" charset="0"/>
              </a:rPr>
              <a:t> with inhalational agents</a:t>
            </a:r>
            <a:endParaRPr lang="en-US" sz="2800" b="1" cap="all" dirty="0">
              <a:latin typeface="Georgia" panose="02040502050405020303" pitchFamily="18" charset="0"/>
            </a:endParaRPr>
          </a:p>
        </p:txBody>
      </p:sp>
      <p:sp>
        <p:nvSpPr>
          <p:cNvPr id="3" name="Content Placeholder 2"/>
          <p:cNvSpPr>
            <a:spLocks noGrp="1"/>
          </p:cNvSpPr>
          <p:nvPr>
            <p:ph idx="1"/>
          </p:nvPr>
        </p:nvSpPr>
        <p:spPr>
          <a:xfrm>
            <a:off x="327546" y="1228299"/>
            <a:ext cx="8461612" cy="5397925"/>
          </a:xfrm>
          <a:ln>
            <a:noFill/>
          </a:ln>
        </p:spPr>
        <p:style>
          <a:lnRef idx="2">
            <a:schemeClr val="accent2"/>
          </a:lnRef>
          <a:fillRef idx="1">
            <a:schemeClr val="lt1"/>
          </a:fillRef>
          <a:effectRef idx="0">
            <a:schemeClr val="accent2"/>
          </a:effectRef>
          <a:fontRef idx="minor">
            <a:schemeClr val="dk1"/>
          </a:fontRef>
        </p:style>
        <p:txBody>
          <a:bodyPr>
            <a:normAutofit/>
          </a:bodyPr>
          <a:lstStyle/>
          <a:p>
            <a:pPr marL="0" indent="0">
              <a:spcBef>
                <a:spcPts val="1800"/>
              </a:spcBef>
              <a:buNone/>
            </a:pPr>
            <a:r>
              <a:rPr lang="en-US" sz="2500" dirty="0" smtClean="0">
                <a:latin typeface="Georgia" panose="02040502050405020303" pitchFamily="18" charset="0"/>
              </a:rPr>
              <a:t>Depth of </a:t>
            </a:r>
            <a:r>
              <a:rPr lang="en-US" sz="2500" dirty="0" err="1" smtClean="0">
                <a:latin typeface="Georgia" panose="02040502050405020303" pitchFamily="18" charset="0"/>
              </a:rPr>
              <a:t>anaesthesia</a:t>
            </a:r>
            <a:r>
              <a:rPr lang="en-US" sz="2500" dirty="0" smtClean="0">
                <a:latin typeface="Georgia" panose="02040502050405020303" pitchFamily="18" charset="0"/>
              </a:rPr>
              <a:t> is determined by partial pressure of the inhalational agent in cerebral arterial blood which in turn determines its diffusion into and partial pressure within brain tissue</a:t>
            </a:r>
          </a:p>
          <a:p>
            <a:pPr marL="0" indent="0">
              <a:spcBef>
                <a:spcPts val="1800"/>
              </a:spcBef>
              <a:buNone/>
            </a:pPr>
            <a:r>
              <a:rPr lang="en-US" sz="2500" dirty="0" smtClean="0">
                <a:latin typeface="Georgia" panose="02040502050405020303" pitchFamily="18" charset="0"/>
              </a:rPr>
              <a:t>Partial pressure of the </a:t>
            </a:r>
            <a:r>
              <a:rPr lang="en-US" sz="2500" dirty="0" err="1" smtClean="0">
                <a:latin typeface="Georgia" panose="02040502050405020303" pitchFamily="18" charset="0"/>
              </a:rPr>
              <a:t>anaesthetic</a:t>
            </a:r>
            <a:r>
              <a:rPr lang="en-US" sz="2500" dirty="0" smtClean="0">
                <a:latin typeface="Georgia" panose="02040502050405020303" pitchFamily="18" charset="0"/>
              </a:rPr>
              <a:t> agent in arterial blood is determined by:</a:t>
            </a:r>
          </a:p>
          <a:p>
            <a:pPr>
              <a:spcBef>
                <a:spcPts val="1800"/>
              </a:spcBef>
            </a:pPr>
            <a:r>
              <a:rPr lang="en-US" sz="2500" dirty="0" smtClean="0">
                <a:latin typeface="Georgia" panose="02040502050405020303" pitchFamily="18" charset="0"/>
              </a:rPr>
              <a:t>Partial pressure of the agent in alveolar gas</a:t>
            </a:r>
          </a:p>
          <a:p>
            <a:pPr>
              <a:spcBef>
                <a:spcPts val="1800"/>
              </a:spcBef>
            </a:pPr>
            <a:r>
              <a:rPr lang="en-US" sz="2500" dirty="0" smtClean="0">
                <a:latin typeface="Georgia" panose="02040502050405020303" pitchFamily="18" charset="0"/>
              </a:rPr>
              <a:t>Solubility of the </a:t>
            </a:r>
            <a:r>
              <a:rPr lang="en-US" sz="2500" dirty="0" err="1" smtClean="0">
                <a:latin typeface="Georgia" panose="02040502050405020303" pitchFamily="18" charset="0"/>
              </a:rPr>
              <a:t>anaesthetic</a:t>
            </a:r>
            <a:r>
              <a:rPr lang="en-US" sz="2500" dirty="0" smtClean="0">
                <a:latin typeface="Georgia" panose="02040502050405020303" pitchFamily="18" charset="0"/>
              </a:rPr>
              <a:t> agent in the blood (expressed as blood/gas partition)</a:t>
            </a:r>
          </a:p>
        </p:txBody>
      </p:sp>
      <p:sp>
        <p:nvSpPr>
          <p:cNvPr id="4" name="Slide Number Placeholder 3"/>
          <p:cNvSpPr>
            <a:spLocks noGrp="1"/>
          </p:cNvSpPr>
          <p:nvPr>
            <p:ph type="sldNum" sz="quarter" idx="12"/>
          </p:nvPr>
        </p:nvSpPr>
        <p:spPr/>
        <p:txBody>
          <a:bodyPr/>
          <a:lstStyle/>
          <a:p>
            <a:fld id="{E2A52829-536A-4FBF-9907-43EA662892DA}" type="slidenum">
              <a:rPr lang="en-US" smtClean="0"/>
              <a:pPr/>
              <a:t>52</a:t>
            </a:fld>
            <a:endParaRPr lang="en-US"/>
          </a:p>
        </p:txBody>
      </p:sp>
    </p:spTree>
    <p:extLst>
      <p:ext uri="{BB962C8B-B14F-4D97-AF65-F5344CB8AC3E}">
        <p14:creationId xmlns:p14="http://schemas.microsoft.com/office/powerpoint/2010/main" val="312899486"/>
      </p:ext>
    </p:extLst>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163773"/>
            <a:ext cx="8669740" cy="832513"/>
          </a:xfrm>
          <a:prstGeom prst="roundRect">
            <a:avLst/>
          </a:prstGeom>
          <a:noFill/>
          <a:ln>
            <a:noFill/>
          </a:ln>
        </p:spPr>
        <p:style>
          <a:lnRef idx="2">
            <a:schemeClr val="accent1"/>
          </a:lnRef>
          <a:fillRef idx="1">
            <a:schemeClr val="lt1"/>
          </a:fillRef>
          <a:effectRef idx="0">
            <a:schemeClr val="accent1"/>
          </a:effectRef>
          <a:fontRef idx="minor">
            <a:schemeClr val="dk1"/>
          </a:fontRef>
        </p:style>
        <p:txBody>
          <a:bodyPr>
            <a:normAutofit fontScale="90000"/>
          </a:bodyPr>
          <a:lstStyle/>
          <a:p>
            <a:pPr algn="l"/>
            <a:r>
              <a:rPr lang="en-US" sz="2800" b="1" cap="all" dirty="0" smtClean="0">
                <a:latin typeface="Georgia" panose="02040502050405020303" pitchFamily="18" charset="0"/>
              </a:rPr>
              <a:t>Depth of </a:t>
            </a:r>
            <a:r>
              <a:rPr lang="en-US" sz="2800" b="1" cap="all" dirty="0" err="1" smtClean="0">
                <a:latin typeface="Georgia" panose="02040502050405020303" pitchFamily="18" charset="0"/>
              </a:rPr>
              <a:t>anaesthesia</a:t>
            </a:r>
            <a:r>
              <a:rPr lang="en-US" sz="2800" b="1" cap="all" dirty="0" smtClean="0">
                <a:latin typeface="Georgia" panose="02040502050405020303" pitchFamily="18" charset="0"/>
              </a:rPr>
              <a:t> with inhalational agents</a:t>
            </a:r>
            <a:endParaRPr lang="en-US" sz="2800" b="1" cap="all" dirty="0">
              <a:latin typeface="Georgia" panose="02040502050405020303" pitchFamily="18" charset="0"/>
            </a:endParaRPr>
          </a:p>
        </p:txBody>
      </p:sp>
      <p:sp>
        <p:nvSpPr>
          <p:cNvPr id="3" name="Content Placeholder 2"/>
          <p:cNvSpPr>
            <a:spLocks noGrp="1"/>
          </p:cNvSpPr>
          <p:nvPr>
            <p:ph idx="1"/>
          </p:nvPr>
        </p:nvSpPr>
        <p:spPr>
          <a:xfrm>
            <a:off x="327546" y="1228299"/>
            <a:ext cx="8461612" cy="5397925"/>
          </a:xfrm>
          <a:ln>
            <a:noFill/>
          </a:ln>
        </p:spPr>
        <p:style>
          <a:lnRef idx="2">
            <a:schemeClr val="accent2"/>
          </a:lnRef>
          <a:fillRef idx="1">
            <a:schemeClr val="lt1"/>
          </a:fillRef>
          <a:effectRef idx="0">
            <a:schemeClr val="accent2"/>
          </a:effectRef>
          <a:fontRef idx="minor">
            <a:schemeClr val="dk1"/>
          </a:fontRef>
        </p:style>
        <p:txBody>
          <a:bodyPr>
            <a:normAutofit/>
          </a:bodyPr>
          <a:lstStyle/>
          <a:p>
            <a:pPr marL="0" indent="0">
              <a:spcBef>
                <a:spcPts val="1800"/>
              </a:spcBef>
              <a:buNone/>
            </a:pPr>
            <a:r>
              <a:rPr lang="en-US" sz="2600" dirty="0">
                <a:latin typeface="Georgia" panose="02040502050405020303" pitchFamily="18" charset="0"/>
              </a:rPr>
              <a:t>Partial pressure of the agent in alveolar gas depends on:</a:t>
            </a:r>
          </a:p>
          <a:p>
            <a:pPr>
              <a:spcBef>
                <a:spcPts val="1800"/>
              </a:spcBef>
            </a:pPr>
            <a:r>
              <a:rPr lang="en-US" sz="2600" dirty="0" smtClean="0">
                <a:latin typeface="Georgia" panose="02040502050405020303" pitchFamily="18" charset="0"/>
              </a:rPr>
              <a:t>Its </a:t>
            </a:r>
            <a:r>
              <a:rPr lang="en-US" sz="2600" dirty="0">
                <a:latin typeface="Georgia" panose="02040502050405020303" pitchFamily="18" charset="0"/>
              </a:rPr>
              <a:t>concentration in inspired air </a:t>
            </a:r>
          </a:p>
          <a:p>
            <a:pPr>
              <a:spcBef>
                <a:spcPts val="1800"/>
              </a:spcBef>
            </a:pPr>
            <a:r>
              <a:rPr lang="en-US" sz="2600" dirty="0" smtClean="0">
                <a:latin typeface="Georgia" panose="02040502050405020303" pitchFamily="18" charset="0"/>
              </a:rPr>
              <a:t>Alveolar </a:t>
            </a:r>
            <a:r>
              <a:rPr lang="en-US" sz="2600" dirty="0">
                <a:latin typeface="Georgia" panose="02040502050405020303" pitchFamily="18" charset="0"/>
              </a:rPr>
              <a:t>ventilation </a:t>
            </a:r>
          </a:p>
          <a:p>
            <a:pPr>
              <a:spcBef>
                <a:spcPts val="1800"/>
              </a:spcBef>
            </a:pPr>
            <a:r>
              <a:rPr lang="en-US" sz="2600" dirty="0" smtClean="0">
                <a:latin typeface="Georgia" panose="02040502050405020303" pitchFamily="18" charset="0"/>
              </a:rPr>
              <a:t>Rate </a:t>
            </a:r>
            <a:r>
              <a:rPr lang="en-US" sz="2600" dirty="0">
                <a:latin typeface="Georgia" panose="02040502050405020303" pitchFamily="18" charset="0"/>
              </a:rPr>
              <a:t>of diffusion of the agent from the alveolar gas into blood (the more lipid soluble, the faster it will diffuse</a:t>
            </a:r>
            <a:r>
              <a:rPr lang="en-US" sz="2600" dirty="0" smtClean="0">
                <a:latin typeface="Georgia" panose="02040502050405020303" pitchFamily="18" charset="0"/>
              </a:rPr>
              <a:t>)</a:t>
            </a:r>
          </a:p>
        </p:txBody>
      </p:sp>
      <p:sp>
        <p:nvSpPr>
          <p:cNvPr id="4" name="Slide Number Placeholder 3"/>
          <p:cNvSpPr>
            <a:spLocks noGrp="1"/>
          </p:cNvSpPr>
          <p:nvPr>
            <p:ph type="sldNum" sz="quarter" idx="12"/>
          </p:nvPr>
        </p:nvSpPr>
        <p:spPr/>
        <p:txBody>
          <a:bodyPr/>
          <a:lstStyle/>
          <a:p>
            <a:fld id="{E2A52829-536A-4FBF-9907-43EA662892DA}" type="slidenum">
              <a:rPr lang="en-US" smtClean="0"/>
              <a:pPr/>
              <a:t>53</a:t>
            </a:fld>
            <a:endParaRPr lang="en-US"/>
          </a:p>
        </p:txBody>
      </p:sp>
    </p:spTree>
    <p:extLst>
      <p:ext uri="{BB962C8B-B14F-4D97-AF65-F5344CB8AC3E}">
        <p14:creationId xmlns:p14="http://schemas.microsoft.com/office/powerpoint/2010/main" val="1644721027"/>
      </p:ext>
    </p:extLst>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150125"/>
            <a:ext cx="8686800" cy="887105"/>
          </a:xfrm>
          <a:prstGeom prst="roundRect">
            <a:avLst/>
          </a:prstGeom>
          <a:noFill/>
          <a:ln>
            <a:noFill/>
          </a:ln>
        </p:spPr>
        <p:style>
          <a:lnRef idx="2">
            <a:schemeClr val="accent1"/>
          </a:lnRef>
          <a:fillRef idx="1">
            <a:schemeClr val="lt1"/>
          </a:fillRef>
          <a:effectRef idx="0">
            <a:schemeClr val="accent1"/>
          </a:effectRef>
          <a:fontRef idx="minor">
            <a:schemeClr val="dk1"/>
          </a:fontRef>
        </p:style>
        <p:txBody>
          <a:bodyPr>
            <a:noAutofit/>
          </a:bodyPr>
          <a:lstStyle/>
          <a:p>
            <a:pPr algn="l"/>
            <a:r>
              <a:rPr lang="en-US" sz="2800" b="1" cap="all" dirty="0" smtClean="0">
                <a:latin typeface="Georgia" panose="02040502050405020303" pitchFamily="18" charset="0"/>
              </a:rPr>
              <a:t>Properties of inhalational agents: Partition coefficient</a:t>
            </a:r>
            <a:endParaRPr lang="en-US" sz="2800" b="1" cap="all" dirty="0">
              <a:latin typeface="Georgia" panose="02040502050405020303" pitchFamily="18" charset="0"/>
            </a:endParaRPr>
          </a:p>
        </p:txBody>
      </p:sp>
      <p:sp>
        <p:nvSpPr>
          <p:cNvPr id="3" name="Content Placeholder 2"/>
          <p:cNvSpPr>
            <a:spLocks noGrp="1"/>
          </p:cNvSpPr>
          <p:nvPr>
            <p:ph idx="1"/>
          </p:nvPr>
        </p:nvSpPr>
        <p:spPr>
          <a:xfrm>
            <a:off x="228600" y="1160059"/>
            <a:ext cx="8686800" cy="5466165"/>
          </a:xfrm>
          <a:ln>
            <a:noFill/>
          </a:ln>
        </p:spPr>
        <p:style>
          <a:lnRef idx="2">
            <a:schemeClr val="accent2"/>
          </a:lnRef>
          <a:fillRef idx="1">
            <a:schemeClr val="lt1"/>
          </a:fillRef>
          <a:effectRef idx="0">
            <a:schemeClr val="accent2"/>
          </a:effectRef>
          <a:fontRef idx="minor">
            <a:schemeClr val="dk1"/>
          </a:fontRef>
        </p:style>
        <p:txBody>
          <a:bodyPr>
            <a:normAutofit/>
          </a:bodyPr>
          <a:lstStyle/>
          <a:p>
            <a:pPr>
              <a:spcBef>
                <a:spcPts val="1800"/>
              </a:spcBef>
            </a:pPr>
            <a:r>
              <a:rPr lang="en-US" sz="2600" dirty="0" smtClean="0">
                <a:latin typeface="Georgia" panose="02040502050405020303" pitchFamily="18" charset="0"/>
              </a:rPr>
              <a:t>The more soluble in blood, the higher the partition coefficient</a:t>
            </a:r>
          </a:p>
          <a:p>
            <a:pPr>
              <a:spcBef>
                <a:spcPts val="1800"/>
              </a:spcBef>
            </a:pPr>
            <a:r>
              <a:rPr lang="en-US" sz="2600" dirty="0" smtClean="0">
                <a:latin typeface="Georgia" panose="02040502050405020303" pitchFamily="18" charset="0"/>
              </a:rPr>
              <a:t>The lower the partition coefficient (low solubility in blood), the more rapid the </a:t>
            </a:r>
            <a:r>
              <a:rPr lang="en-US" sz="2600" dirty="0" err="1" smtClean="0">
                <a:latin typeface="Georgia" panose="02040502050405020303" pitchFamily="18" charset="0"/>
              </a:rPr>
              <a:t>anaesthesia</a:t>
            </a:r>
            <a:r>
              <a:rPr lang="en-US" sz="2600" dirty="0" smtClean="0">
                <a:latin typeface="Georgia" panose="02040502050405020303" pitchFamily="18" charset="0"/>
              </a:rPr>
              <a:t> and recovery</a:t>
            </a:r>
          </a:p>
          <a:p>
            <a:pPr>
              <a:spcBef>
                <a:spcPts val="1800"/>
              </a:spcBef>
            </a:pPr>
            <a:r>
              <a:rPr lang="en-US" sz="2600" dirty="0" smtClean="0">
                <a:latin typeface="Georgia" panose="02040502050405020303" pitchFamily="18" charset="0"/>
              </a:rPr>
              <a:t>Agents which are not very soluble produce rapid effects and recovery is fast because it is the free form which easily diffuses</a:t>
            </a:r>
          </a:p>
          <a:p>
            <a:pPr>
              <a:spcBef>
                <a:spcPts val="1800"/>
              </a:spcBef>
            </a:pPr>
            <a:r>
              <a:rPr lang="en-US" sz="2600" dirty="0" smtClean="0">
                <a:latin typeface="Georgia" panose="02040502050405020303" pitchFamily="18" charset="0"/>
              </a:rPr>
              <a:t>If there is need for rapid recovery, select an agent with a very low partition coefficient</a:t>
            </a:r>
          </a:p>
        </p:txBody>
      </p:sp>
      <p:sp>
        <p:nvSpPr>
          <p:cNvPr id="4" name="Slide Number Placeholder 3"/>
          <p:cNvSpPr>
            <a:spLocks noGrp="1"/>
          </p:cNvSpPr>
          <p:nvPr>
            <p:ph type="sldNum" sz="quarter" idx="12"/>
          </p:nvPr>
        </p:nvSpPr>
        <p:spPr/>
        <p:txBody>
          <a:bodyPr/>
          <a:lstStyle/>
          <a:p>
            <a:fld id="{E2A52829-536A-4FBF-9907-43EA662892DA}" type="slidenum">
              <a:rPr lang="en-US" smtClean="0"/>
              <a:pPr/>
              <a:t>54</a:t>
            </a:fld>
            <a:endParaRPr lang="en-US"/>
          </a:p>
        </p:txBody>
      </p:sp>
    </p:spTree>
    <p:extLst>
      <p:ext uri="{BB962C8B-B14F-4D97-AF65-F5344CB8AC3E}">
        <p14:creationId xmlns:p14="http://schemas.microsoft.com/office/powerpoint/2010/main" val="4241027436"/>
      </p:ext>
    </p:extLst>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4716" y="163773"/>
            <a:ext cx="8693624" cy="873457"/>
          </a:xfrm>
          <a:prstGeom prst="roundRect">
            <a:avLst/>
          </a:prstGeom>
          <a:noFill/>
          <a:ln>
            <a:noFill/>
          </a:ln>
        </p:spPr>
        <p:style>
          <a:lnRef idx="2">
            <a:schemeClr val="accent5"/>
          </a:lnRef>
          <a:fillRef idx="1">
            <a:schemeClr val="lt1"/>
          </a:fillRef>
          <a:effectRef idx="0">
            <a:schemeClr val="accent5"/>
          </a:effectRef>
          <a:fontRef idx="minor">
            <a:schemeClr val="dk1"/>
          </a:fontRef>
        </p:style>
        <p:txBody>
          <a:bodyPr>
            <a:noAutofit/>
          </a:bodyPr>
          <a:lstStyle/>
          <a:p>
            <a:pPr algn="l"/>
            <a:r>
              <a:rPr lang="en-US" sz="2800" b="1" cap="all" dirty="0" smtClean="0">
                <a:latin typeface="Georgia" panose="02040502050405020303" pitchFamily="18" charset="0"/>
              </a:rPr>
              <a:t>Minimum </a:t>
            </a:r>
            <a:r>
              <a:rPr lang="en-US" sz="2800" b="1" cap="all" dirty="0">
                <a:latin typeface="Georgia" panose="02040502050405020303" pitchFamily="18" charset="0"/>
              </a:rPr>
              <a:t>alveolar </a:t>
            </a:r>
            <a:r>
              <a:rPr lang="en-US" sz="2800" b="1" cap="all" dirty="0" err="1" smtClean="0">
                <a:latin typeface="Georgia" panose="02040502050405020303" pitchFamily="18" charset="0"/>
              </a:rPr>
              <a:t>concentratiON</a:t>
            </a:r>
            <a:endParaRPr lang="en-US" sz="2800" cap="all" dirty="0">
              <a:latin typeface="Georgia" panose="02040502050405020303" pitchFamily="18" charset="0"/>
            </a:endParaRPr>
          </a:p>
        </p:txBody>
      </p:sp>
      <p:sp>
        <p:nvSpPr>
          <p:cNvPr id="3" name="Content Placeholder 2"/>
          <p:cNvSpPr>
            <a:spLocks noGrp="1"/>
          </p:cNvSpPr>
          <p:nvPr>
            <p:ph idx="1"/>
          </p:nvPr>
        </p:nvSpPr>
        <p:spPr>
          <a:xfrm>
            <a:off x="327547" y="1214651"/>
            <a:ext cx="8570794" cy="5411573"/>
          </a:xfrm>
          <a:ln>
            <a:noFill/>
          </a:ln>
        </p:spPr>
        <p:style>
          <a:lnRef idx="2">
            <a:schemeClr val="accent2"/>
          </a:lnRef>
          <a:fillRef idx="1">
            <a:schemeClr val="lt1"/>
          </a:fillRef>
          <a:effectRef idx="0">
            <a:schemeClr val="accent2"/>
          </a:effectRef>
          <a:fontRef idx="minor">
            <a:schemeClr val="dk1"/>
          </a:fontRef>
        </p:style>
        <p:txBody>
          <a:bodyPr>
            <a:normAutofit/>
          </a:bodyPr>
          <a:lstStyle/>
          <a:p>
            <a:pPr>
              <a:spcBef>
                <a:spcPts val="1800"/>
              </a:spcBef>
            </a:pPr>
            <a:r>
              <a:rPr lang="en-US" sz="2600" dirty="0" smtClean="0">
                <a:latin typeface="Georgia" panose="02040502050405020303" pitchFamily="18" charset="0"/>
              </a:rPr>
              <a:t>Potency </a:t>
            </a:r>
            <a:r>
              <a:rPr lang="en-US" sz="2600" dirty="0">
                <a:latin typeface="Georgia" panose="02040502050405020303" pitchFamily="18" charset="0"/>
              </a:rPr>
              <a:t>of </a:t>
            </a:r>
            <a:r>
              <a:rPr lang="en-US" sz="2600" dirty="0" err="1">
                <a:latin typeface="Georgia" panose="02040502050405020303" pitchFamily="18" charset="0"/>
              </a:rPr>
              <a:t>anaesthetic</a:t>
            </a:r>
            <a:r>
              <a:rPr lang="en-US" sz="2600" dirty="0">
                <a:latin typeface="Georgia" panose="02040502050405020303" pitchFamily="18" charset="0"/>
              </a:rPr>
              <a:t> gases is expressed as </a:t>
            </a:r>
            <a:r>
              <a:rPr lang="en-US" sz="2600" dirty="0" smtClean="0">
                <a:latin typeface="Georgia" panose="02040502050405020303" pitchFamily="18" charset="0"/>
              </a:rPr>
              <a:t>Mean Alveolar concentration (MAC)</a:t>
            </a:r>
            <a:endParaRPr lang="en-US" sz="2600" dirty="0">
              <a:latin typeface="Georgia" panose="02040502050405020303" pitchFamily="18" charset="0"/>
            </a:endParaRPr>
          </a:p>
          <a:p>
            <a:pPr>
              <a:spcBef>
                <a:spcPts val="1800"/>
              </a:spcBef>
            </a:pPr>
            <a:r>
              <a:rPr lang="en-US" sz="2600" dirty="0">
                <a:latin typeface="Georgia" panose="02040502050405020303" pitchFamily="18" charset="0"/>
              </a:rPr>
              <a:t>MAC is the minimum concentration of gas in the lungs that will produce a state of </a:t>
            </a:r>
            <a:r>
              <a:rPr lang="en-US" sz="2600" dirty="0" err="1">
                <a:latin typeface="Georgia" panose="02040502050405020303" pitchFamily="18" charset="0"/>
              </a:rPr>
              <a:t>anaesthesia</a:t>
            </a:r>
            <a:r>
              <a:rPr lang="en-US" sz="2600" dirty="0">
                <a:latin typeface="Georgia" panose="02040502050405020303" pitchFamily="18" charset="0"/>
              </a:rPr>
              <a:t> in 50% of subjects</a:t>
            </a:r>
          </a:p>
          <a:p>
            <a:pPr>
              <a:spcBef>
                <a:spcPts val="1800"/>
              </a:spcBef>
            </a:pPr>
            <a:r>
              <a:rPr lang="en-US" sz="2600" dirty="0">
                <a:latin typeface="Georgia" panose="02040502050405020303" pitchFamily="18" charset="0"/>
              </a:rPr>
              <a:t>An </a:t>
            </a:r>
            <a:r>
              <a:rPr lang="en-US" sz="2600" dirty="0" err="1">
                <a:latin typeface="Georgia" panose="02040502050405020303" pitchFamily="18" charset="0"/>
              </a:rPr>
              <a:t>anaesthetic</a:t>
            </a:r>
            <a:r>
              <a:rPr lang="en-US" sz="2600" dirty="0">
                <a:latin typeface="Georgia" panose="02040502050405020303" pitchFamily="18" charset="0"/>
              </a:rPr>
              <a:t> agent with a high MAC is not very potent</a:t>
            </a:r>
          </a:p>
          <a:p>
            <a:pPr>
              <a:spcBef>
                <a:spcPts val="1800"/>
              </a:spcBef>
            </a:pPr>
            <a:r>
              <a:rPr lang="en-US" sz="2600" dirty="0">
                <a:latin typeface="Georgia" panose="02040502050405020303" pitchFamily="18" charset="0"/>
              </a:rPr>
              <a:t>MAC is an additive function for inhaled </a:t>
            </a:r>
            <a:r>
              <a:rPr lang="en-US" sz="2600" dirty="0" err="1">
                <a:latin typeface="Georgia" panose="02040502050405020303" pitchFamily="18" charset="0"/>
              </a:rPr>
              <a:t>anaesthetic</a:t>
            </a:r>
            <a:r>
              <a:rPr lang="en-US" sz="2600" dirty="0">
                <a:latin typeface="Georgia" panose="02040502050405020303" pitchFamily="18" charset="0"/>
              </a:rPr>
              <a:t> </a:t>
            </a:r>
            <a:r>
              <a:rPr lang="en-US" sz="2600" dirty="0" smtClean="0">
                <a:latin typeface="Georgia" panose="02040502050405020303" pitchFamily="18" charset="0"/>
              </a:rPr>
              <a:t>agents</a:t>
            </a:r>
          </a:p>
        </p:txBody>
      </p:sp>
      <p:sp>
        <p:nvSpPr>
          <p:cNvPr id="4" name="Slide Number Placeholder 3"/>
          <p:cNvSpPr>
            <a:spLocks noGrp="1"/>
          </p:cNvSpPr>
          <p:nvPr>
            <p:ph type="sldNum" sz="quarter" idx="12"/>
          </p:nvPr>
        </p:nvSpPr>
        <p:spPr/>
        <p:txBody>
          <a:bodyPr/>
          <a:lstStyle/>
          <a:p>
            <a:fld id="{E2A52829-536A-4FBF-9907-43EA662892DA}" type="slidenum">
              <a:rPr lang="en-US" smtClean="0"/>
              <a:pPr/>
              <a:t>55</a:t>
            </a:fld>
            <a:endParaRPr lang="en-US"/>
          </a:p>
        </p:txBody>
      </p:sp>
    </p:spTree>
    <p:extLst>
      <p:ext uri="{BB962C8B-B14F-4D97-AF65-F5344CB8AC3E}">
        <p14:creationId xmlns:p14="http://schemas.microsoft.com/office/powerpoint/2010/main" val="3014409573"/>
      </p:ext>
    </p:extLst>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4716" y="163773"/>
            <a:ext cx="8693624" cy="873457"/>
          </a:xfrm>
          <a:prstGeom prst="roundRect">
            <a:avLst/>
          </a:prstGeom>
          <a:noFill/>
          <a:ln>
            <a:noFill/>
          </a:ln>
        </p:spPr>
        <p:style>
          <a:lnRef idx="2">
            <a:schemeClr val="accent5"/>
          </a:lnRef>
          <a:fillRef idx="1">
            <a:schemeClr val="lt1"/>
          </a:fillRef>
          <a:effectRef idx="0">
            <a:schemeClr val="accent5"/>
          </a:effectRef>
          <a:fontRef idx="minor">
            <a:schemeClr val="dk1"/>
          </a:fontRef>
        </p:style>
        <p:txBody>
          <a:bodyPr>
            <a:noAutofit/>
          </a:bodyPr>
          <a:lstStyle/>
          <a:p>
            <a:pPr algn="l"/>
            <a:r>
              <a:rPr lang="en-US" sz="2800" b="1" cap="all" dirty="0" smtClean="0">
                <a:latin typeface="Georgia" panose="02040502050405020303" pitchFamily="18" charset="0"/>
              </a:rPr>
              <a:t>Mac …. Cont’d</a:t>
            </a:r>
            <a:endParaRPr lang="en-US" sz="2800" cap="all" dirty="0">
              <a:latin typeface="Georgia" panose="02040502050405020303" pitchFamily="18" charset="0"/>
            </a:endParaRPr>
          </a:p>
        </p:txBody>
      </p:sp>
      <p:sp>
        <p:nvSpPr>
          <p:cNvPr id="3" name="Content Placeholder 2"/>
          <p:cNvSpPr>
            <a:spLocks noGrp="1"/>
          </p:cNvSpPr>
          <p:nvPr>
            <p:ph idx="1"/>
          </p:nvPr>
        </p:nvSpPr>
        <p:spPr>
          <a:xfrm>
            <a:off x="327547" y="1214651"/>
            <a:ext cx="8570794" cy="5411573"/>
          </a:xfrm>
          <a:ln>
            <a:noFill/>
          </a:ln>
        </p:spPr>
        <p:style>
          <a:lnRef idx="2">
            <a:schemeClr val="accent2"/>
          </a:lnRef>
          <a:fillRef idx="1">
            <a:schemeClr val="lt1"/>
          </a:fillRef>
          <a:effectRef idx="0">
            <a:schemeClr val="accent2"/>
          </a:effectRef>
          <a:fontRef idx="minor">
            <a:schemeClr val="dk1"/>
          </a:fontRef>
        </p:style>
        <p:txBody>
          <a:bodyPr>
            <a:normAutofit/>
          </a:bodyPr>
          <a:lstStyle/>
          <a:p>
            <a:pPr>
              <a:spcBef>
                <a:spcPts val="1800"/>
              </a:spcBef>
            </a:pPr>
            <a:r>
              <a:rPr lang="en-US" sz="2600" dirty="0">
                <a:latin typeface="Georgia" panose="02040502050405020303" pitchFamily="18" charset="0"/>
              </a:rPr>
              <a:t>MAC decreases with increasing age, pregnancy, hypothermia and hypotension</a:t>
            </a:r>
          </a:p>
          <a:p>
            <a:pPr>
              <a:spcBef>
                <a:spcPts val="1800"/>
              </a:spcBef>
            </a:pPr>
            <a:r>
              <a:rPr lang="en-US" sz="2600" dirty="0">
                <a:latin typeface="Georgia" panose="02040502050405020303" pitchFamily="18" charset="0"/>
              </a:rPr>
              <a:t>MAC decreases in the presence of adjuvant drugs such as other general </a:t>
            </a:r>
            <a:r>
              <a:rPr lang="en-US" sz="2600" dirty="0" err="1">
                <a:latin typeface="Georgia" panose="02040502050405020303" pitchFamily="18" charset="0"/>
              </a:rPr>
              <a:t>anaesthetics</a:t>
            </a:r>
            <a:r>
              <a:rPr lang="en-US" sz="2600" dirty="0">
                <a:latin typeface="Georgia" panose="02040502050405020303" pitchFamily="18" charset="0"/>
              </a:rPr>
              <a:t>, opioids, sedative-hypnotics, or other CNS depressants</a:t>
            </a:r>
          </a:p>
          <a:p>
            <a:pPr>
              <a:spcBef>
                <a:spcPts val="1800"/>
              </a:spcBef>
            </a:pPr>
            <a:r>
              <a:rPr lang="en-US" sz="2600" dirty="0">
                <a:latin typeface="Georgia" panose="02040502050405020303" pitchFamily="18" charset="0"/>
              </a:rPr>
              <a:t>MAC is independent of gender and weight</a:t>
            </a:r>
          </a:p>
        </p:txBody>
      </p:sp>
      <p:sp>
        <p:nvSpPr>
          <p:cNvPr id="4" name="Slide Number Placeholder 3"/>
          <p:cNvSpPr>
            <a:spLocks noGrp="1"/>
          </p:cNvSpPr>
          <p:nvPr>
            <p:ph type="sldNum" sz="quarter" idx="12"/>
          </p:nvPr>
        </p:nvSpPr>
        <p:spPr/>
        <p:txBody>
          <a:bodyPr/>
          <a:lstStyle/>
          <a:p>
            <a:fld id="{E2A52829-536A-4FBF-9907-43EA662892DA}" type="slidenum">
              <a:rPr lang="en-US" smtClean="0"/>
              <a:pPr/>
              <a:t>56</a:t>
            </a:fld>
            <a:endParaRPr lang="en-US"/>
          </a:p>
        </p:txBody>
      </p:sp>
    </p:spTree>
    <p:extLst>
      <p:ext uri="{BB962C8B-B14F-4D97-AF65-F5344CB8AC3E}">
        <p14:creationId xmlns:p14="http://schemas.microsoft.com/office/powerpoint/2010/main" val="148165122"/>
      </p:ext>
    </p:extLst>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2012" y="274638"/>
            <a:ext cx="8666328" cy="858126"/>
          </a:xfrm>
          <a:prstGeom prst="roundRect">
            <a:avLst/>
          </a:prstGeom>
          <a:noFill/>
          <a:ln>
            <a:noFill/>
          </a:ln>
        </p:spPr>
        <p:style>
          <a:lnRef idx="2">
            <a:schemeClr val="accent1"/>
          </a:lnRef>
          <a:fillRef idx="1">
            <a:schemeClr val="lt1"/>
          </a:fillRef>
          <a:effectRef idx="0">
            <a:schemeClr val="accent1"/>
          </a:effectRef>
          <a:fontRef idx="minor">
            <a:schemeClr val="dk1"/>
          </a:fontRef>
        </p:style>
        <p:txBody>
          <a:bodyPr>
            <a:normAutofit fontScale="90000"/>
          </a:bodyPr>
          <a:lstStyle/>
          <a:p>
            <a:pPr algn="l"/>
            <a:r>
              <a:rPr lang="en-US" sz="2400" b="1" cap="all" dirty="0" smtClean="0">
                <a:latin typeface="Georgia" panose="02040502050405020303" pitchFamily="18" charset="0"/>
              </a:rPr>
              <a:t>MAC values and </a:t>
            </a:r>
            <a:r>
              <a:rPr lang="en-US" sz="2400" b="1" cap="all" dirty="0" err="1" smtClean="0">
                <a:latin typeface="Georgia" panose="02040502050405020303" pitchFamily="18" charset="0"/>
              </a:rPr>
              <a:t>blood:gas</a:t>
            </a:r>
            <a:r>
              <a:rPr lang="en-US" sz="2400" b="1" cap="all" dirty="0" smtClean="0">
                <a:latin typeface="Georgia" panose="02040502050405020303" pitchFamily="18" charset="0"/>
              </a:rPr>
              <a:t> partition coefficients for commonly used inhalational agents</a:t>
            </a:r>
            <a:endParaRPr lang="en-US" sz="2400" b="1" cap="all" dirty="0">
              <a:latin typeface="Georgia" panose="02040502050405020303" pitchFamily="18" charset="0"/>
            </a:endParaRPr>
          </a:p>
        </p:txBody>
      </p:sp>
      <p:graphicFrame>
        <p:nvGraphicFramePr>
          <p:cNvPr id="5" name="Content Placeholder 4"/>
          <p:cNvGraphicFramePr>
            <a:graphicFrameLocks noGrp="1"/>
          </p:cNvGraphicFramePr>
          <p:nvPr>
            <p:ph idx="1"/>
            <p:extLst/>
          </p:nvPr>
        </p:nvGraphicFramePr>
        <p:xfrm>
          <a:off x="380999" y="1358472"/>
          <a:ext cx="8458201" cy="4968033"/>
        </p:xfrm>
        <a:graphic>
          <a:graphicData uri="http://schemas.openxmlformats.org/drawingml/2006/table">
            <a:tbl>
              <a:tblPr firstRow="1" bandRow="1">
                <a:tableStyleId>{5C22544A-7EE6-4342-B048-85BDC9FD1C3A}</a:tableStyleId>
              </a:tblPr>
              <a:tblGrid>
                <a:gridCol w="2880816">
                  <a:extLst>
                    <a:ext uri="{9D8B030D-6E8A-4147-A177-3AD203B41FA5}">
                      <a16:colId xmlns:a16="http://schemas.microsoft.com/office/drawing/2014/main" val="20000"/>
                    </a:ext>
                  </a:extLst>
                </a:gridCol>
                <a:gridCol w="2060812">
                  <a:extLst>
                    <a:ext uri="{9D8B030D-6E8A-4147-A177-3AD203B41FA5}">
                      <a16:colId xmlns:a16="http://schemas.microsoft.com/office/drawing/2014/main" val="20001"/>
                    </a:ext>
                  </a:extLst>
                </a:gridCol>
                <a:gridCol w="3516573">
                  <a:extLst>
                    <a:ext uri="{9D8B030D-6E8A-4147-A177-3AD203B41FA5}">
                      <a16:colId xmlns:a16="http://schemas.microsoft.com/office/drawing/2014/main" val="20002"/>
                    </a:ext>
                  </a:extLst>
                </a:gridCol>
              </a:tblGrid>
              <a:tr h="620125">
                <a:tc>
                  <a:txBody>
                    <a:bodyPr/>
                    <a:lstStyle/>
                    <a:p>
                      <a:r>
                        <a:rPr lang="en-US" sz="1800" dirty="0" smtClean="0">
                          <a:solidFill>
                            <a:schemeClr val="tx1"/>
                          </a:solidFill>
                          <a:latin typeface="Georgia" panose="02040502050405020303" pitchFamily="18" charset="0"/>
                        </a:rPr>
                        <a:t>ANAESTHETIC AGENT</a:t>
                      </a:r>
                      <a:endParaRPr lang="en-US" sz="1800" dirty="0">
                        <a:solidFill>
                          <a:schemeClr val="tx1"/>
                        </a:solidFill>
                        <a:latin typeface="Georgia" panose="02040502050405020303"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1800" b="1" dirty="0" smtClean="0">
                          <a:solidFill>
                            <a:schemeClr val="tx1"/>
                          </a:solidFill>
                          <a:latin typeface="Georgia" panose="02040502050405020303" pitchFamily="18" charset="0"/>
                        </a:rPr>
                        <a:t>MAC</a:t>
                      </a:r>
                      <a:endParaRPr lang="en-US" sz="1800" b="1" dirty="0">
                        <a:solidFill>
                          <a:schemeClr val="tx1"/>
                        </a:solidFill>
                        <a:latin typeface="Georgia" panose="02040502050405020303"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1800" b="1" dirty="0" smtClean="0">
                          <a:solidFill>
                            <a:schemeClr val="tx1"/>
                          </a:solidFill>
                          <a:latin typeface="Georgia" panose="02040502050405020303" pitchFamily="18" charset="0"/>
                        </a:rPr>
                        <a:t>BLOOD</a:t>
                      </a:r>
                      <a:r>
                        <a:rPr lang="en-US" sz="1800" b="1" baseline="0" dirty="0" smtClean="0">
                          <a:solidFill>
                            <a:schemeClr val="tx1"/>
                          </a:solidFill>
                          <a:latin typeface="Georgia" panose="02040502050405020303" pitchFamily="18" charset="0"/>
                        </a:rPr>
                        <a:t>:GAS PARTITION COEFFICIENT</a:t>
                      </a:r>
                      <a:endParaRPr lang="en-US" sz="1800" b="1" dirty="0">
                        <a:solidFill>
                          <a:schemeClr val="tx1"/>
                        </a:solidFill>
                        <a:latin typeface="Georgia" panose="02040502050405020303"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0"/>
                  </a:ext>
                </a:extLst>
              </a:tr>
              <a:tr h="618279">
                <a:tc>
                  <a:txBody>
                    <a:bodyPr/>
                    <a:lstStyle/>
                    <a:p>
                      <a:r>
                        <a:rPr lang="en-US" sz="1800" b="0" dirty="0" smtClean="0">
                          <a:solidFill>
                            <a:schemeClr val="tx1"/>
                          </a:solidFill>
                          <a:latin typeface="Georgia" panose="02040502050405020303" pitchFamily="18" charset="0"/>
                        </a:rPr>
                        <a:t>Nitrous oxide</a:t>
                      </a:r>
                      <a:endParaRPr lang="en-US" sz="1800" b="0" dirty="0">
                        <a:solidFill>
                          <a:schemeClr val="tx1"/>
                        </a:solidFill>
                        <a:latin typeface="Georgia" panose="02040502050405020303"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1800" b="0" dirty="0" smtClean="0">
                          <a:solidFill>
                            <a:schemeClr val="tx1"/>
                          </a:solidFill>
                          <a:latin typeface="Georgia" panose="02040502050405020303" pitchFamily="18" charset="0"/>
                        </a:rPr>
                        <a:t>104</a:t>
                      </a:r>
                      <a:endParaRPr lang="en-US" sz="1800" b="0" dirty="0">
                        <a:solidFill>
                          <a:schemeClr val="tx1"/>
                        </a:solidFill>
                        <a:latin typeface="Georgia" panose="02040502050405020303"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1800" b="0" dirty="0" smtClean="0">
                          <a:solidFill>
                            <a:schemeClr val="tx1"/>
                          </a:solidFill>
                          <a:latin typeface="Georgia" panose="02040502050405020303" pitchFamily="18" charset="0"/>
                        </a:rPr>
                        <a:t>0.45</a:t>
                      </a:r>
                      <a:endParaRPr lang="en-US" sz="1800" b="0" dirty="0">
                        <a:solidFill>
                          <a:schemeClr val="tx1"/>
                        </a:solidFill>
                        <a:latin typeface="Georgia" panose="02040502050405020303"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1"/>
                  </a:ext>
                </a:extLst>
              </a:tr>
              <a:tr h="618279">
                <a:tc>
                  <a:txBody>
                    <a:bodyPr/>
                    <a:lstStyle/>
                    <a:p>
                      <a:r>
                        <a:rPr lang="en-US" sz="1800" b="0" dirty="0" err="1" smtClean="0">
                          <a:solidFill>
                            <a:schemeClr val="tx1"/>
                          </a:solidFill>
                          <a:latin typeface="Georgia" panose="02040502050405020303" pitchFamily="18" charset="0"/>
                        </a:rPr>
                        <a:t>Desflurane</a:t>
                      </a:r>
                      <a:endParaRPr lang="en-US" sz="1800" b="0" dirty="0">
                        <a:solidFill>
                          <a:schemeClr val="tx1"/>
                        </a:solidFill>
                        <a:latin typeface="Georgia" panose="02040502050405020303"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1800" b="0" dirty="0" smtClean="0">
                          <a:solidFill>
                            <a:schemeClr val="tx1"/>
                          </a:solidFill>
                          <a:latin typeface="Georgia" panose="02040502050405020303" pitchFamily="18" charset="0"/>
                        </a:rPr>
                        <a:t>6</a:t>
                      </a:r>
                      <a:endParaRPr lang="en-US" sz="1800" b="0" dirty="0">
                        <a:solidFill>
                          <a:schemeClr val="tx1"/>
                        </a:solidFill>
                        <a:latin typeface="Georgia" panose="02040502050405020303"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1800" b="0" dirty="0" smtClean="0">
                          <a:solidFill>
                            <a:schemeClr val="tx1"/>
                          </a:solidFill>
                          <a:latin typeface="Georgia" panose="02040502050405020303" pitchFamily="18" charset="0"/>
                        </a:rPr>
                        <a:t>0.45</a:t>
                      </a:r>
                      <a:endParaRPr lang="en-US" sz="1800" b="0" dirty="0">
                        <a:solidFill>
                          <a:schemeClr val="tx1"/>
                        </a:solidFill>
                        <a:latin typeface="Georgia" panose="02040502050405020303"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2"/>
                  </a:ext>
                </a:extLst>
              </a:tr>
              <a:tr h="618279">
                <a:tc>
                  <a:txBody>
                    <a:bodyPr/>
                    <a:lstStyle/>
                    <a:p>
                      <a:r>
                        <a:rPr lang="en-US" sz="1800" b="0" dirty="0" err="1" smtClean="0">
                          <a:solidFill>
                            <a:schemeClr val="tx1"/>
                          </a:solidFill>
                          <a:latin typeface="Georgia" panose="02040502050405020303" pitchFamily="18" charset="0"/>
                        </a:rPr>
                        <a:t>Sevoflurane</a:t>
                      </a:r>
                      <a:endParaRPr lang="en-US" sz="1800" b="0" dirty="0">
                        <a:solidFill>
                          <a:schemeClr val="tx1"/>
                        </a:solidFill>
                        <a:latin typeface="Georgia" panose="02040502050405020303"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1800" b="0" dirty="0" smtClean="0">
                          <a:solidFill>
                            <a:schemeClr val="tx1"/>
                          </a:solidFill>
                          <a:latin typeface="Georgia" panose="02040502050405020303" pitchFamily="18" charset="0"/>
                        </a:rPr>
                        <a:t>2</a:t>
                      </a:r>
                      <a:endParaRPr lang="en-US" sz="1800" b="0" dirty="0">
                        <a:solidFill>
                          <a:schemeClr val="tx1"/>
                        </a:solidFill>
                        <a:latin typeface="Georgia" panose="02040502050405020303"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1800" b="0" dirty="0" smtClean="0">
                          <a:solidFill>
                            <a:schemeClr val="tx1"/>
                          </a:solidFill>
                          <a:latin typeface="Georgia" panose="02040502050405020303" pitchFamily="18" charset="0"/>
                        </a:rPr>
                        <a:t>0.65</a:t>
                      </a:r>
                      <a:endParaRPr lang="en-US" sz="1800" b="0" dirty="0">
                        <a:solidFill>
                          <a:schemeClr val="tx1"/>
                        </a:solidFill>
                        <a:latin typeface="Georgia" panose="02040502050405020303"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3"/>
                  </a:ext>
                </a:extLst>
              </a:tr>
              <a:tr h="618279">
                <a:tc>
                  <a:txBody>
                    <a:bodyPr/>
                    <a:lstStyle/>
                    <a:p>
                      <a:r>
                        <a:rPr lang="en-US" sz="1800" b="0" dirty="0" err="1" smtClean="0">
                          <a:solidFill>
                            <a:schemeClr val="tx1"/>
                          </a:solidFill>
                          <a:latin typeface="Georgia" panose="02040502050405020303" pitchFamily="18" charset="0"/>
                        </a:rPr>
                        <a:t>Enflurane</a:t>
                      </a:r>
                      <a:endParaRPr lang="en-US" sz="1800" b="0" dirty="0">
                        <a:solidFill>
                          <a:schemeClr val="tx1"/>
                        </a:solidFill>
                        <a:latin typeface="Georgia" panose="02040502050405020303"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1800" b="0" dirty="0" smtClean="0">
                          <a:solidFill>
                            <a:schemeClr val="tx1"/>
                          </a:solidFill>
                          <a:latin typeface="Georgia" panose="02040502050405020303" pitchFamily="18" charset="0"/>
                        </a:rPr>
                        <a:t>1.68</a:t>
                      </a:r>
                      <a:endParaRPr lang="en-US" sz="1800" b="0" dirty="0">
                        <a:solidFill>
                          <a:schemeClr val="tx1"/>
                        </a:solidFill>
                        <a:latin typeface="Georgia" panose="02040502050405020303"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1800" b="0" dirty="0" smtClean="0">
                          <a:solidFill>
                            <a:schemeClr val="tx1"/>
                          </a:solidFill>
                          <a:latin typeface="Georgia" panose="02040502050405020303" pitchFamily="18" charset="0"/>
                        </a:rPr>
                        <a:t>1.9</a:t>
                      </a:r>
                      <a:endParaRPr lang="en-US" sz="1800" b="0" dirty="0">
                        <a:solidFill>
                          <a:schemeClr val="tx1"/>
                        </a:solidFill>
                        <a:latin typeface="Georgia" panose="02040502050405020303"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4"/>
                  </a:ext>
                </a:extLst>
              </a:tr>
              <a:tr h="618279">
                <a:tc>
                  <a:txBody>
                    <a:bodyPr/>
                    <a:lstStyle/>
                    <a:p>
                      <a:r>
                        <a:rPr lang="en-US" sz="1800" b="0" dirty="0" err="1" smtClean="0">
                          <a:solidFill>
                            <a:schemeClr val="tx1"/>
                          </a:solidFill>
                          <a:latin typeface="Georgia" panose="02040502050405020303" pitchFamily="18" charset="0"/>
                        </a:rPr>
                        <a:t>Isoflurane</a:t>
                      </a:r>
                      <a:endParaRPr lang="en-US" sz="1800" b="0" dirty="0">
                        <a:solidFill>
                          <a:schemeClr val="tx1"/>
                        </a:solidFill>
                        <a:latin typeface="Georgia" panose="02040502050405020303"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1800" b="0" dirty="0" smtClean="0">
                          <a:solidFill>
                            <a:schemeClr val="tx1"/>
                          </a:solidFill>
                          <a:latin typeface="Georgia" panose="02040502050405020303" pitchFamily="18" charset="0"/>
                        </a:rPr>
                        <a:t>1.15</a:t>
                      </a:r>
                      <a:endParaRPr lang="en-US" sz="1800" b="0" dirty="0">
                        <a:solidFill>
                          <a:schemeClr val="tx1"/>
                        </a:solidFill>
                        <a:latin typeface="Georgia" panose="02040502050405020303"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1800" b="0" dirty="0" smtClean="0">
                          <a:solidFill>
                            <a:schemeClr val="tx1"/>
                          </a:solidFill>
                          <a:latin typeface="Georgia" panose="02040502050405020303" pitchFamily="18" charset="0"/>
                        </a:rPr>
                        <a:t>1.4</a:t>
                      </a:r>
                      <a:endParaRPr lang="en-US" sz="1800" b="0" dirty="0">
                        <a:solidFill>
                          <a:schemeClr val="tx1"/>
                        </a:solidFill>
                        <a:latin typeface="Georgia" panose="02040502050405020303"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5"/>
                  </a:ext>
                </a:extLst>
              </a:tr>
              <a:tr h="618279">
                <a:tc>
                  <a:txBody>
                    <a:bodyPr/>
                    <a:lstStyle/>
                    <a:p>
                      <a:r>
                        <a:rPr lang="en-US" sz="1800" b="0" dirty="0" smtClean="0">
                          <a:solidFill>
                            <a:schemeClr val="tx1"/>
                          </a:solidFill>
                          <a:latin typeface="Georgia" panose="02040502050405020303" pitchFamily="18" charset="0"/>
                        </a:rPr>
                        <a:t>Halothane</a:t>
                      </a:r>
                      <a:endParaRPr lang="en-US" sz="1800" b="0" dirty="0">
                        <a:solidFill>
                          <a:schemeClr val="tx1"/>
                        </a:solidFill>
                        <a:latin typeface="Georgia" panose="02040502050405020303"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1800" b="0" dirty="0" smtClean="0">
                          <a:solidFill>
                            <a:schemeClr val="tx1"/>
                          </a:solidFill>
                          <a:latin typeface="Georgia" panose="02040502050405020303" pitchFamily="18" charset="0"/>
                        </a:rPr>
                        <a:t>0.75</a:t>
                      </a:r>
                      <a:endParaRPr lang="en-US" sz="1800" b="0" dirty="0">
                        <a:solidFill>
                          <a:schemeClr val="tx1"/>
                        </a:solidFill>
                        <a:latin typeface="Georgia" panose="02040502050405020303"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1800" b="0" dirty="0" smtClean="0">
                          <a:solidFill>
                            <a:schemeClr val="tx1"/>
                          </a:solidFill>
                          <a:latin typeface="Georgia" panose="02040502050405020303" pitchFamily="18" charset="0"/>
                        </a:rPr>
                        <a:t>2.4</a:t>
                      </a:r>
                      <a:endParaRPr lang="en-US" sz="1800" b="0" dirty="0">
                        <a:solidFill>
                          <a:schemeClr val="tx1"/>
                        </a:solidFill>
                        <a:latin typeface="Georgia" panose="02040502050405020303"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6"/>
                  </a:ext>
                </a:extLst>
              </a:tr>
              <a:tr h="618279">
                <a:tc>
                  <a:txBody>
                    <a:bodyPr/>
                    <a:lstStyle/>
                    <a:p>
                      <a:r>
                        <a:rPr lang="en-US" sz="1800" b="0" dirty="0" err="1" smtClean="0">
                          <a:solidFill>
                            <a:schemeClr val="tx1"/>
                          </a:solidFill>
                          <a:latin typeface="Georgia" panose="02040502050405020303" pitchFamily="18" charset="0"/>
                        </a:rPr>
                        <a:t>Methoxyflurane</a:t>
                      </a:r>
                      <a:endParaRPr lang="en-US" sz="1800" b="0" dirty="0">
                        <a:solidFill>
                          <a:schemeClr val="tx1"/>
                        </a:solidFill>
                        <a:latin typeface="Georgia" panose="02040502050405020303"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1800" b="0" dirty="0" smtClean="0">
                          <a:solidFill>
                            <a:schemeClr val="tx1"/>
                          </a:solidFill>
                          <a:latin typeface="Georgia" panose="02040502050405020303" pitchFamily="18" charset="0"/>
                        </a:rPr>
                        <a:t>0.16</a:t>
                      </a:r>
                      <a:endParaRPr lang="en-US" sz="1800" b="0" dirty="0">
                        <a:solidFill>
                          <a:schemeClr val="tx1"/>
                        </a:solidFill>
                        <a:latin typeface="Georgia" panose="02040502050405020303"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1800" b="0" dirty="0" smtClean="0">
                          <a:solidFill>
                            <a:schemeClr val="tx1"/>
                          </a:solidFill>
                          <a:latin typeface="Georgia" panose="02040502050405020303" pitchFamily="18" charset="0"/>
                        </a:rPr>
                        <a:t>12</a:t>
                      </a:r>
                      <a:endParaRPr lang="en-US" sz="1800" b="0" dirty="0">
                        <a:solidFill>
                          <a:schemeClr val="tx1"/>
                        </a:solidFill>
                        <a:latin typeface="Georgia" panose="02040502050405020303"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7"/>
                  </a:ext>
                </a:extLst>
              </a:tr>
            </a:tbl>
          </a:graphicData>
        </a:graphic>
      </p:graphicFrame>
      <p:sp>
        <p:nvSpPr>
          <p:cNvPr id="4" name="Slide Number Placeholder 3"/>
          <p:cNvSpPr>
            <a:spLocks noGrp="1"/>
          </p:cNvSpPr>
          <p:nvPr>
            <p:ph type="sldNum" sz="quarter" idx="12"/>
          </p:nvPr>
        </p:nvSpPr>
        <p:spPr/>
        <p:txBody>
          <a:bodyPr/>
          <a:lstStyle/>
          <a:p>
            <a:fld id="{E2A52829-536A-4FBF-9907-43EA662892DA}" type="slidenum">
              <a:rPr lang="en-US" smtClean="0"/>
              <a:pPr/>
              <a:t>57</a:t>
            </a:fld>
            <a:endParaRPr lang="en-US"/>
          </a:p>
        </p:txBody>
      </p:sp>
    </p:spTree>
    <p:extLst>
      <p:ext uri="{BB962C8B-B14F-4D97-AF65-F5344CB8AC3E}">
        <p14:creationId xmlns:p14="http://schemas.microsoft.com/office/powerpoint/2010/main" val="586339932"/>
      </p:ext>
    </p:extLst>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307" y="274638"/>
            <a:ext cx="8625385" cy="792162"/>
          </a:xfrm>
          <a:prstGeom prst="roundRect">
            <a:avLst/>
          </a:prstGeom>
          <a:noFill/>
          <a:ln>
            <a:noFill/>
          </a:ln>
        </p:spPr>
        <p:style>
          <a:lnRef idx="2">
            <a:schemeClr val="accent1"/>
          </a:lnRef>
          <a:fillRef idx="1">
            <a:schemeClr val="lt1"/>
          </a:fillRef>
          <a:effectRef idx="0">
            <a:schemeClr val="accent1"/>
          </a:effectRef>
          <a:fontRef idx="minor">
            <a:schemeClr val="dk1"/>
          </a:fontRef>
        </p:style>
        <p:txBody>
          <a:bodyPr>
            <a:noAutofit/>
          </a:bodyPr>
          <a:lstStyle/>
          <a:p>
            <a:pPr algn="l"/>
            <a:r>
              <a:rPr lang="en-US" sz="2700" b="1" cap="all" dirty="0" smtClean="0">
                <a:latin typeface="Georgia" panose="02040502050405020303" pitchFamily="18" charset="0"/>
              </a:rPr>
              <a:t>Characteristics of an ideal inhalational </a:t>
            </a:r>
            <a:r>
              <a:rPr lang="en-US" sz="2700" b="1" cap="all" dirty="0" err="1" smtClean="0">
                <a:latin typeface="Georgia" panose="02040502050405020303" pitchFamily="18" charset="0"/>
              </a:rPr>
              <a:t>anaesthetic</a:t>
            </a:r>
            <a:r>
              <a:rPr lang="en-US" sz="2700" b="1" cap="all" dirty="0" smtClean="0">
                <a:latin typeface="Georgia" panose="02040502050405020303" pitchFamily="18" charset="0"/>
              </a:rPr>
              <a:t> agent</a:t>
            </a:r>
            <a:endParaRPr lang="en-US" sz="2700" b="1" cap="all" dirty="0">
              <a:latin typeface="Georgia" panose="02040502050405020303" pitchFamily="18" charset="0"/>
            </a:endParaRPr>
          </a:p>
        </p:txBody>
      </p:sp>
      <p:sp>
        <p:nvSpPr>
          <p:cNvPr id="3" name="Content Placeholder 2"/>
          <p:cNvSpPr>
            <a:spLocks noGrp="1"/>
          </p:cNvSpPr>
          <p:nvPr>
            <p:ph idx="1"/>
          </p:nvPr>
        </p:nvSpPr>
        <p:spPr>
          <a:xfrm>
            <a:off x="327546" y="1295399"/>
            <a:ext cx="8447964" cy="5200935"/>
          </a:xfrm>
          <a:ln>
            <a:noFill/>
          </a:ln>
        </p:spPr>
        <p:style>
          <a:lnRef idx="2">
            <a:schemeClr val="accent2"/>
          </a:lnRef>
          <a:fillRef idx="1">
            <a:schemeClr val="lt1"/>
          </a:fillRef>
          <a:effectRef idx="0">
            <a:schemeClr val="accent2"/>
          </a:effectRef>
          <a:fontRef idx="minor">
            <a:schemeClr val="dk1"/>
          </a:fontRef>
        </p:style>
        <p:txBody>
          <a:bodyPr>
            <a:normAutofit/>
          </a:bodyPr>
          <a:lstStyle/>
          <a:p>
            <a:pPr>
              <a:spcBef>
                <a:spcPts val="1800"/>
              </a:spcBef>
            </a:pPr>
            <a:r>
              <a:rPr lang="en-US" sz="2500" dirty="0" smtClean="0">
                <a:latin typeface="Georgia" panose="02040502050405020303" pitchFamily="18" charset="0"/>
              </a:rPr>
              <a:t>High potency (low MAC value)</a:t>
            </a:r>
          </a:p>
          <a:p>
            <a:pPr>
              <a:spcBef>
                <a:spcPts val="1800"/>
              </a:spcBef>
            </a:pPr>
            <a:r>
              <a:rPr lang="en-US" sz="2500" dirty="0" smtClean="0">
                <a:latin typeface="Georgia" panose="02040502050405020303" pitchFamily="18" charset="0"/>
              </a:rPr>
              <a:t>Low solubility in blood and tissues (low partition coefficient)</a:t>
            </a:r>
          </a:p>
          <a:p>
            <a:pPr>
              <a:spcBef>
                <a:spcPts val="1800"/>
              </a:spcBef>
            </a:pPr>
            <a:r>
              <a:rPr lang="en-US" sz="2500" dirty="0" smtClean="0">
                <a:latin typeface="Georgia" panose="02040502050405020303" pitchFamily="18" charset="0"/>
              </a:rPr>
              <a:t>Resistance to physical and metabolic degradation</a:t>
            </a:r>
          </a:p>
          <a:p>
            <a:pPr>
              <a:spcBef>
                <a:spcPts val="1800"/>
              </a:spcBef>
            </a:pPr>
            <a:r>
              <a:rPr lang="en-US" sz="2500" dirty="0" smtClean="0">
                <a:latin typeface="Georgia" panose="02040502050405020303" pitchFamily="18" charset="0"/>
              </a:rPr>
              <a:t>Should not injure vital tissues</a:t>
            </a:r>
          </a:p>
          <a:p>
            <a:pPr>
              <a:spcBef>
                <a:spcPts val="1800"/>
              </a:spcBef>
            </a:pPr>
            <a:r>
              <a:rPr lang="en-US" sz="2500" dirty="0" smtClean="0">
                <a:latin typeface="Georgia" panose="02040502050405020303" pitchFamily="18" charset="0"/>
              </a:rPr>
              <a:t>Should not cause seizures, respiratory irritation, and circulatory stimulation</a:t>
            </a:r>
          </a:p>
          <a:p>
            <a:pPr>
              <a:spcBef>
                <a:spcPts val="1800"/>
              </a:spcBef>
            </a:pPr>
            <a:r>
              <a:rPr lang="en-US" sz="2500" dirty="0" smtClean="0">
                <a:latin typeface="Georgia" panose="02040502050405020303" pitchFamily="18" charset="0"/>
              </a:rPr>
              <a:t>Should produce anesthesia while allowing the use of a high concentration of oxygen</a:t>
            </a:r>
            <a:endParaRPr lang="en-US" sz="2500" dirty="0">
              <a:latin typeface="Georgia" panose="02040502050405020303" pitchFamily="18" charset="0"/>
            </a:endParaRPr>
          </a:p>
        </p:txBody>
      </p:sp>
      <p:sp>
        <p:nvSpPr>
          <p:cNvPr id="4" name="Slide Number Placeholder 3"/>
          <p:cNvSpPr>
            <a:spLocks noGrp="1"/>
          </p:cNvSpPr>
          <p:nvPr>
            <p:ph type="sldNum" sz="quarter" idx="12"/>
          </p:nvPr>
        </p:nvSpPr>
        <p:spPr/>
        <p:txBody>
          <a:bodyPr/>
          <a:lstStyle/>
          <a:p>
            <a:fld id="{E2A52829-536A-4FBF-9907-43EA662892DA}" type="slidenum">
              <a:rPr lang="en-US" smtClean="0"/>
              <a:pPr/>
              <a:t>58</a:t>
            </a:fld>
            <a:endParaRPr lang="en-US"/>
          </a:p>
        </p:txBody>
      </p:sp>
    </p:spTree>
    <p:extLst>
      <p:ext uri="{BB962C8B-B14F-4D97-AF65-F5344CB8AC3E}">
        <p14:creationId xmlns:p14="http://schemas.microsoft.com/office/powerpoint/2010/main" val="302118334"/>
      </p:ext>
    </p:extLst>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72955" y="274637"/>
            <a:ext cx="8625385" cy="680705"/>
          </a:xfrm>
          <a:prstGeom prst="roundRect">
            <a:avLst/>
          </a:prstGeom>
          <a:noFill/>
          <a:ln>
            <a:noFill/>
          </a:ln>
        </p:spPr>
        <p:style>
          <a:lnRef idx="2">
            <a:schemeClr val="accent1"/>
          </a:lnRef>
          <a:fillRef idx="1">
            <a:schemeClr val="lt1"/>
          </a:fillRef>
          <a:effectRef idx="0">
            <a:schemeClr val="accent1"/>
          </a:effectRef>
          <a:fontRef idx="minor">
            <a:schemeClr val="dk1"/>
          </a:fontRef>
        </p:style>
        <p:txBody>
          <a:bodyPr>
            <a:noAutofit/>
          </a:bodyPr>
          <a:lstStyle/>
          <a:p>
            <a:pPr lvl="0" algn="l"/>
            <a:r>
              <a:rPr lang="en-US" sz="2800" b="1" cap="all" dirty="0" smtClean="0">
                <a:latin typeface="Georgia" panose="02040502050405020303" pitchFamily="18" charset="0"/>
              </a:rPr>
              <a:t>Nitrous oxide</a:t>
            </a:r>
            <a:endParaRPr lang="en-US" sz="2800" b="1" cap="all" dirty="0">
              <a:latin typeface="Georgia" panose="02040502050405020303" pitchFamily="18" charset="0"/>
            </a:endParaRPr>
          </a:p>
        </p:txBody>
      </p:sp>
      <p:sp>
        <p:nvSpPr>
          <p:cNvPr id="3" name="Content Placeholder 2"/>
          <p:cNvSpPr>
            <a:spLocks noGrp="1"/>
          </p:cNvSpPr>
          <p:nvPr>
            <p:ph idx="1"/>
          </p:nvPr>
        </p:nvSpPr>
        <p:spPr>
          <a:xfrm>
            <a:off x="272954" y="1228298"/>
            <a:ext cx="8625385" cy="5397927"/>
          </a:xfrm>
          <a:ln>
            <a:noFill/>
          </a:ln>
        </p:spPr>
        <p:style>
          <a:lnRef idx="2">
            <a:schemeClr val="accent2"/>
          </a:lnRef>
          <a:fillRef idx="1">
            <a:schemeClr val="lt1"/>
          </a:fillRef>
          <a:effectRef idx="0">
            <a:schemeClr val="accent2"/>
          </a:effectRef>
          <a:fontRef idx="minor">
            <a:schemeClr val="dk1"/>
          </a:fontRef>
        </p:style>
        <p:txBody>
          <a:bodyPr>
            <a:normAutofit/>
          </a:bodyPr>
          <a:lstStyle/>
          <a:p>
            <a:pPr>
              <a:spcBef>
                <a:spcPts val="1800"/>
              </a:spcBef>
            </a:pPr>
            <a:r>
              <a:rPr lang="en-US" sz="2600" dirty="0" smtClean="0">
                <a:latin typeface="Georgia" panose="02040502050405020303" pitchFamily="18" charset="0"/>
              </a:rPr>
              <a:t>Weak </a:t>
            </a:r>
            <a:r>
              <a:rPr lang="en-US" sz="2600" dirty="0" err="1" smtClean="0">
                <a:latin typeface="Georgia" panose="02040502050405020303" pitchFamily="18" charset="0"/>
              </a:rPr>
              <a:t>anaesthetic</a:t>
            </a:r>
            <a:r>
              <a:rPr lang="en-US" sz="2600" dirty="0" smtClean="0">
                <a:latin typeface="Georgia" panose="02040502050405020303" pitchFamily="18" charset="0"/>
              </a:rPr>
              <a:t> agent that cannot be used as the sole </a:t>
            </a:r>
            <a:r>
              <a:rPr lang="en-US" sz="2600" dirty="0" err="1" smtClean="0">
                <a:latin typeface="Georgia" panose="02040502050405020303" pitchFamily="18" charset="0"/>
              </a:rPr>
              <a:t>anaesthetic</a:t>
            </a:r>
            <a:r>
              <a:rPr lang="en-US" sz="2600" dirty="0" smtClean="0">
                <a:latin typeface="Georgia" panose="02040502050405020303" pitchFamily="18" charset="0"/>
              </a:rPr>
              <a:t> agent </a:t>
            </a:r>
          </a:p>
          <a:p>
            <a:pPr>
              <a:spcBef>
                <a:spcPts val="1800"/>
              </a:spcBef>
            </a:pPr>
            <a:r>
              <a:rPr lang="en-US" sz="2600" dirty="0" smtClean="0">
                <a:latin typeface="Georgia" panose="02040502050405020303" pitchFamily="18" charset="0"/>
              </a:rPr>
              <a:t>Very potent analgesic agent: can be used for analgesia in sub-</a:t>
            </a:r>
            <a:r>
              <a:rPr lang="en-US" sz="2600" dirty="0" err="1" smtClean="0">
                <a:latin typeface="Georgia" panose="02040502050405020303" pitchFamily="18" charset="0"/>
              </a:rPr>
              <a:t>anaesthetic</a:t>
            </a:r>
            <a:r>
              <a:rPr lang="en-US" sz="2600" dirty="0" smtClean="0">
                <a:latin typeface="Georgia" panose="02040502050405020303" pitchFamily="18" charset="0"/>
              </a:rPr>
              <a:t> doses in a 50:50 mixture with oxygen (50% N</a:t>
            </a:r>
            <a:r>
              <a:rPr lang="en-US" sz="2600" baseline="-25000" dirty="0" smtClean="0">
                <a:latin typeface="Georgia" panose="02040502050405020303" pitchFamily="18" charset="0"/>
              </a:rPr>
              <a:t>2</a:t>
            </a:r>
            <a:r>
              <a:rPr lang="en-US" sz="2600" dirty="0" smtClean="0">
                <a:latin typeface="Georgia" panose="02040502050405020303" pitchFamily="18" charset="0"/>
              </a:rPr>
              <a:t>O/50% O</a:t>
            </a:r>
            <a:r>
              <a:rPr lang="en-US" sz="2600" baseline="-25000" dirty="0" smtClean="0">
                <a:latin typeface="Georgia" panose="02040502050405020303" pitchFamily="18" charset="0"/>
              </a:rPr>
              <a:t>2</a:t>
            </a:r>
            <a:r>
              <a:rPr lang="en-US" sz="2600" dirty="0" smtClean="0">
                <a:latin typeface="Georgia" panose="02040502050405020303" pitchFamily="18" charset="0"/>
              </a:rPr>
              <a:t>). </a:t>
            </a:r>
            <a:r>
              <a:rPr lang="en-US" sz="2600" dirty="0" err="1" smtClean="0">
                <a:latin typeface="Georgia" panose="02040502050405020303" pitchFamily="18" charset="0"/>
              </a:rPr>
              <a:t>Entonox</a:t>
            </a:r>
            <a:r>
              <a:rPr lang="en-US" sz="2600" dirty="0" smtClean="0">
                <a:latin typeface="Georgia" panose="02040502050405020303" pitchFamily="18" charset="0"/>
              </a:rPr>
              <a:t> is a commercial preparation and is used in obstetric analgesia and dressing burns.</a:t>
            </a:r>
          </a:p>
          <a:p>
            <a:pPr>
              <a:spcBef>
                <a:spcPts val="1800"/>
              </a:spcBef>
            </a:pPr>
            <a:r>
              <a:rPr lang="en-US" sz="2600" dirty="0" smtClean="0">
                <a:latin typeface="Georgia" panose="02040502050405020303" pitchFamily="18" charset="0"/>
              </a:rPr>
              <a:t>For </a:t>
            </a:r>
            <a:r>
              <a:rPr lang="en-US" sz="2600" dirty="0" err="1" smtClean="0">
                <a:latin typeface="Georgia" panose="02040502050405020303" pitchFamily="18" charset="0"/>
              </a:rPr>
              <a:t>anaesthetic</a:t>
            </a:r>
            <a:r>
              <a:rPr lang="en-US" sz="2600" dirty="0" smtClean="0">
                <a:latin typeface="Georgia" panose="02040502050405020303" pitchFamily="18" charset="0"/>
              </a:rPr>
              <a:t> purposes, nitrous oxide is used in a 70:30 mixture with oxygen and is used for short procedures (less than one hour)</a:t>
            </a:r>
          </a:p>
        </p:txBody>
      </p:sp>
      <p:sp>
        <p:nvSpPr>
          <p:cNvPr id="4" name="Slide Number Placeholder 3"/>
          <p:cNvSpPr>
            <a:spLocks noGrp="1"/>
          </p:cNvSpPr>
          <p:nvPr>
            <p:ph type="sldNum" sz="quarter" idx="12"/>
          </p:nvPr>
        </p:nvSpPr>
        <p:spPr/>
        <p:txBody>
          <a:bodyPr/>
          <a:lstStyle/>
          <a:p>
            <a:fld id="{E2A52829-536A-4FBF-9907-43EA662892DA}" type="slidenum">
              <a:rPr lang="en-US" smtClean="0"/>
              <a:pPr/>
              <a:t>59</a:t>
            </a:fld>
            <a:endParaRPr lang="en-US"/>
          </a:p>
        </p:txBody>
      </p:sp>
    </p:spTree>
    <p:extLst>
      <p:ext uri="{BB962C8B-B14F-4D97-AF65-F5344CB8AC3E}">
        <p14:creationId xmlns:p14="http://schemas.microsoft.com/office/powerpoint/2010/main" val="248844945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200"/>
        <p:cNvGrpSpPr/>
        <p:nvPr/>
      </p:nvGrpSpPr>
      <p:grpSpPr>
        <a:xfrm>
          <a:off x="0" y="0"/>
          <a:ext cx="0" cy="0"/>
          <a:chOff x="0" y="0"/>
          <a:chExt cx="0" cy="0"/>
        </a:xfrm>
      </p:grpSpPr>
      <p:sp>
        <p:nvSpPr>
          <p:cNvPr id="203" name="Google Shape;203;p29"/>
          <p:cNvSpPr txBox="1"/>
          <p:nvPr/>
        </p:nvSpPr>
        <p:spPr>
          <a:xfrm>
            <a:off x="249381" y="53975"/>
            <a:ext cx="8689902" cy="1106085"/>
          </a:xfrm>
          <a:prstGeom prst="rect">
            <a:avLst/>
          </a:prstGeom>
          <a:noFill/>
          <a:ln>
            <a:noFill/>
          </a:ln>
        </p:spPr>
        <p:txBody>
          <a:bodyPr spcFirstLastPara="1" wrap="square" lIns="91425" tIns="45700" rIns="91425" bIns="45700" anchor="ctr" anchorCtr="0">
            <a:noAutofit/>
          </a:bodyPr>
          <a:lstStyle/>
          <a:p>
            <a:pPr lvl="0">
              <a:spcBef>
                <a:spcPts val="0"/>
              </a:spcBef>
              <a:buClr>
                <a:srgbClr val="7030A0"/>
              </a:buClr>
            </a:pPr>
            <a:r>
              <a:rPr lang="en-IN" altLang="en-US" sz="2800" b="1" dirty="0" smtClean="0">
                <a:solidFill>
                  <a:srgbClr val="7030A0"/>
                </a:solidFill>
                <a:latin typeface="Georgia" panose="02040502050405020303" pitchFamily="18" charset="0"/>
                <a:cs typeface="Georgia" panose="02040502050405020303" charset="0"/>
                <a:sym typeface="Arial" panose="020B0604020202020204"/>
              </a:rPr>
              <a:t>LEARNING </a:t>
            </a:r>
            <a:r>
              <a:rPr lang="en-US" sz="2800" b="1" dirty="0" smtClean="0">
                <a:solidFill>
                  <a:srgbClr val="7030A0"/>
                </a:solidFill>
                <a:latin typeface="Georgia" panose="02040502050405020303" pitchFamily="18" charset="0"/>
                <a:cs typeface="Georgia" panose="02040502050405020303" charset="0"/>
                <a:sym typeface="Arial" panose="020B0604020202020204"/>
              </a:rPr>
              <a:t>OBJECTIVES …. CONT’D</a:t>
            </a:r>
            <a:endParaRPr lang="en-US" sz="2800" b="1" dirty="0">
              <a:solidFill>
                <a:srgbClr val="7030A0"/>
              </a:solidFill>
              <a:latin typeface="Georgia" panose="02040502050405020303" pitchFamily="18" charset="0"/>
              <a:cs typeface="Georgia" panose="02040502050405020303" charset="0"/>
              <a:sym typeface="Arial" panose="020B0604020202020204"/>
            </a:endParaRPr>
          </a:p>
        </p:txBody>
      </p:sp>
      <p:sp>
        <p:nvSpPr>
          <p:cNvPr id="204" name="Google Shape;204;p29"/>
          <p:cNvSpPr txBox="1"/>
          <p:nvPr/>
        </p:nvSpPr>
        <p:spPr>
          <a:xfrm>
            <a:off x="249381" y="1160061"/>
            <a:ext cx="8689901" cy="5419174"/>
          </a:xfrm>
          <a:prstGeom prst="rect">
            <a:avLst/>
          </a:prstGeom>
          <a:noFill/>
          <a:ln>
            <a:noFill/>
          </a:ln>
        </p:spPr>
        <p:txBody>
          <a:bodyPr spcFirstLastPara="1" wrap="square" lIns="91425" tIns="45700" rIns="91425" bIns="45700" anchor="t" anchorCtr="0">
            <a:noAutofit/>
          </a:bodyPr>
          <a:lstStyle/>
          <a:p>
            <a:pPr marL="514350" indent="-514350">
              <a:spcBef>
                <a:spcPts val="1800"/>
              </a:spcBef>
              <a:buFont typeface="+mj-lt"/>
              <a:buAutoNum type="arabicPeriod" startAt="6"/>
            </a:pPr>
            <a:r>
              <a:rPr lang="en-US" sz="2600" dirty="0">
                <a:latin typeface="Georgia" panose="02040502050405020303" pitchFamily="18" charset="0"/>
              </a:rPr>
              <a:t>Classify local </a:t>
            </a:r>
            <a:r>
              <a:rPr lang="en-US" sz="2600" dirty="0" err="1">
                <a:latin typeface="Georgia" panose="02040502050405020303" pitchFamily="18" charset="0"/>
              </a:rPr>
              <a:t>anaesthetic</a:t>
            </a:r>
            <a:r>
              <a:rPr lang="en-US" sz="2600" dirty="0">
                <a:latin typeface="Georgia" panose="02040502050405020303" pitchFamily="18" charset="0"/>
              </a:rPr>
              <a:t> agents based on chemical structure and duration of action</a:t>
            </a:r>
          </a:p>
          <a:p>
            <a:pPr marL="514350" indent="-514350">
              <a:spcBef>
                <a:spcPts val="1800"/>
              </a:spcBef>
              <a:buFont typeface="+mj-lt"/>
              <a:buAutoNum type="arabicPeriod" startAt="6"/>
            </a:pPr>
            <a:r>
              <a:rPr lang="en-US" sz="2600" dirty="0">
                <a:latin typeface="Georgia" panose="02040502050405020303" pitchFamily="18" charset="0"/>
              </a:rPr>
              <a:t>Describe the adverse effects of local </a:t>
            </a:r>
            <a:r>
              <a:rPr lang="en-US" sz="2600" dirty="0" err="1">
                <a:latin typeface="Georgia" panose="02040502050405020303" pitchFamily="18" charset="0"/>
              </a:rPr>
              <a:t>anaesthetic</a:t>
            </a:r>
            <a:r>
              <a:rPr lang="en-US" sz="2600" dirty="0">
                <a:latin typeface="Georgia" panose="02040502050405020303" pitchFamily="18" charset="0"/>
              </a:rPr>
              <a:t> agents</a:t>
            </a:r>
          </a:p>
          <a:p>
            <a:pPr marL="514350" indent="-514350">
              <a:spcBef>
                <a:spcPts val="1800"/>
              </a:spcBef>
              <a:buFont typeface="+mj-lt"/>
              <a:buAutoNum type="arabicPeriod" startAt="6"/>
            </a:pPr>
            <a:r>
              <a:rPr lang="en-US" sz="2600" dirty="0">
                <a:latin typeface="Georgia" panose="02040502050405020303" pitchFamily="18" charset="0"/>
              </a:rPr>
              <a:t>List the various techniques of local </a:t>
            </a:r>
            <a:r>
              <a:rPr lang="en-US" sz="2600" dirty="0" err="1">
                <a:latin typeface="Georgia" panose="02040502050405020303" pitchFamily="18" charset="0"/>
              </a:rPr>
              <a:t>anaesthesia</a:t>
            </a:r>
            <a:r>
              <a:rPr lang="en-US" sz="2600" dirty="0">
                <a:latin typeface="Georgia" panose="02040502050405020303" pitchFamily="18" charset="0"/>
              </a:rPr>
              <a:t> </a:t>
            </a:r>
            <a:endParaRPr lang="en-US" sz="2600" dirty="0">
              <a:latin typeface="Georgia" panose="02040502050405020303" pitchFamily="18" charset="0"/>
            </a:endParaRPr>
          </a:p>
        </p:txBody>
      </p:sp>
    </p:spTree>
    <p:extLst>
      <p:ext uri="{BB962C8B-B14F-4D97-AF65-F5344CB8AC3E}">
        <p14:creationId xmlns:p14="http://schemas.microsoft.com/office/powerpoint/2010/main" val="3226080336"/>
      </p:ext>
    </p:extLst>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72955" y="274637"/>
            <a:ext cx="8625385" cy="680705"/>
          </a:xfrm>
          <a:prstGeom prst="roundRect">
            <a:avLst/>
          </a:prstGeom>
          <a:noFill/>
          <a:ln>
            <a:noFill/>
          </a:ln>
        </p:spPr>
        <p:style>
          <a:lnRef idx="2">
            <a:schemeClr val="accent1"/>
          </a:lnRef>
          <a:fillRef idx="1">
            <a:schemeClr val="lt1"/>
          </a:fillRef>
          <a:effectRef idx="0">
            <a:schemeClr val="accent1"/>
          </a:effectRef>
          <a:fontRef idx="minor">
            <a:schemeClr val="dk1"/>
          </a:fontRef>
        </p:style>
        <p:txBody>
          <a:bodyPr>
            <a:noAutofit/>
          </a:bodyPr>
          <a:lstStyle/>
          <a:p>
            <a:pPr lvl="0" algn="l"/>
            <a:r>
              <a:rPr lang="en-US" sz="2800" b="1" cap="all" dirty="0" smtClean="0">
                <a:latin typeface="Georgia" panose="02040502050405020303" pitchFamily="18" charset="0"/>
              </a:rPr>
              <a:t>Nitrous oxide …. Cont’d</a:t>
            </a:r>
            <a:endParaRPr lang="en-US" sz="2800" b="1" cap="all" dirty="0">
              <a:latin typeface="Georgia" panose="02040502050405020303" pitchFamily="18" charset="0"/>
            </a:endParaRPr>
          </a:p>
        </p:txBody>
      </p:sp>
      <p:sp>
        <p:nvSpPr>
          <p:cNvPr id="3" name="Content Placeholder 2"/>
          <p:cNvSpPr>
            <a:spLocks noGrp="1"/>
          </p:cNvSpPr>
          <p:nvPr>
            <p:ph idx="1"/>
          </p:nvPr>
        </p:nvSpPr>
        <p:spPr>
          <a:xfrm>
            <a:off x="272954" y="1228298"/>
            <a:ext cx="8625385" cy="5397927"/>
          </a:xfrm>
          <a:ln>
            <a:noFill/>
          </a:ln>
        </p:spPr>
        <p:style>
          <a:lnRef idx="2">
            <a:schemeClr val="accent2"/>
          </a:lnRef>
          <a:fillRef idx="1">
            <a:schemeClr val="lt1"/>
          </a:fillRef>
          <a:effectRef idx="0">
            <a:schemeClr val="accent2"/>
          </a:effectRef>
          <a:fontRef idx="minor">
            <a:schemeClr val="dk1"/>
          </a:fontRef>
        </p:style>
        <p:txBody>
          <a:bodyPr>
            <a:normAutofit/>
          </a:bodyPr>
          <a:lstStyle/>
          <a:p>
            <a:pPr>
              <a:spcBef>
                <a:spcPts val="1800"/>
              </a:spcBef>
            </a:pPr>
            <a:r>
              <a:rPr lang="en-US" sz="2600" dirty="0">
                <a:latin typeface="Georgia" panose="02040502050405020303" pitchFamily="18" charset="0"/>
              </a:rPr>
              <a:t>Prolonged administration of nitrous oxide has a risk of bone marrow suppression (inhibits DNA synthesis)</a:t>
            </a:r>
          </a:p>
          <a:p>
            <a:pPr>
              <a:spcBef>
                <a:spcPts val="1800"/>
              </a:spcBef>
            </a:pPr>
            <a:r>
              <a:rPr lang="en-US" sz="2600" dirty="0">
                <a:latin typeface="Georgia" panose="02040502050405020303" pitchFamily="18" charset="0"/>
              </a:rPr>
              <a:t>Can not be used as an </a:t>
            </a:r>
            <a:r>
              <a:rPr lang="en-US" sz="2600" dirty="0" err="1">
                <a:latin typeface="Georgia" panose="02040502050405020303" pitchFamily="18" charset="0"/>
              </a:rPr>
              <a:t>anaesthetic</a:t>
            </a:r>
            <a:r>
              <a:rPr lang="en-US" sz="2600" dirty="0">
                <a:latin typeface="Georgia" panose="02040502050405020303" pitchFamily="18" charset="0"/>
              </a:rPr>
              <a:t> agent alone without causing hypoxia </a:t>
            </a:r>
          </a:p>
          <a:p>
            <a:pPr>
              <a:spcBef>
                <a:spcPts val="1800"/>
              </a:spcBef>
            </a:pPr>
            <a:r>
              <a:rPr lang="en-US" sz="2600" dirty="0">
                <a:latin typeface="Georgia" panose="02040502050405020303" pitchFamily="18" charset="0"/>
              </a:rPr>
              <a:t>Its use in </a:t>
            </a:r>
            <a:r>
              <a:rPr lang="en-US" sz="2600" dirty="0" err="1">
                <a:latin typeface="Georgia" panose="02040502050405020303" pitchFamily="18" charset="0"/>
              </a:rPr>
              <a:t>anaesthesia</a:t>
            </a:r>
            <a:r>
              <a:rPr lang="en-US" sz="2600" dirty="0">
                <a:latin typeface="Georgia" panose="02040502050405020303" pitchFamily="18" charset="0"/>
              </a:rPr>
              <a:t> is mainly for its analgesic properties </a:t>
            </a:r>
          </a:p>
        </p:txBody>
      </p:sp>
      <p:sp>
        <p:nvSpPr>
          <p:cNvPr id="4" name="Slide Number Placeholder 3"/>
          <p:cNvSpPr>
            <a:spLocks noGrp="1"/>
          </p:cNvSpPr>
          <p:nvPr>
            <p:ph type="sldNum" sz="quarter" idx="12"/>
          </p:nvPr>
        </p:nvSpPr>
        <p:spPr/>
        <p:txBody>
          <a:bodyPr/>
          <a:lstStyle/>
          <a:p>
            <a:fld id="{E2A52829-536A-4FBF-9907-43EA662892DA}" type="slidenum">
              <a:rPr lang="en-US" smtClean="0"/>
              <a:pPr/>
              <a:t>60</a:t>
            </a:fld>
            <a:endParaRPr lang="en-US"/>
          </a:p>
        </p:txBody>
      </p:sp>
    </p:spTree>
    <p:extLst>
      <p:ext uri="{BB962C8B-B14F-4D97-AF65-F5344CB8AC3E}">
        <p14:creationId xmlns:p14="http://schemas.microsoft.com/office/powerpoint/2010/main" val="3206207065"/>
      </p:ext>
    </p:extLst>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5661" y="274638"/>
            <a:ext cx="8639032" cy="639762"/>
          </a:xfrm>
          <a:prstGeom prst="roundRect">
            <a:avLst/>
          </a:prstGeom>
          <a:noFill/>
          <a:ln>
            <a:noFill/>
          </a:ln>
        </p:spPr>
        <p:style>
          <a:lnRef idx="2">
            <a:schemeClr val="accent1"/>
          </a:lnRef>
          <a:fillRef idx="1">
            <a:schemeClr val="lt1"/>
          </a:fillRef>
          <a:effectRef idx="0">
            <a:schemeClr val="accent1"/>
          </a:effectRef>
          <a:fontRef idx="minor">
            <a:schemeClr val="dk1"/>
          </a:fontRef>
        </p:style>
        <p:txBody>
          <a:bodyPr>
            <a:noAutofit/>
          </a:bodyPr>
          <a:lstStyle/>
          <a:p>
            <a:pPr algn="l"/>
            <a:r>
              <a:rPr lang="en-US" sz="2800" b="1" cap="all" dirty="0" smtClean="0">
                <a:latin typeface="Georgia" panose="02040502050405020303" pitchFamily="18" charset="0"/>
              </a:rPr>
              <a:t>Halothane</a:t>
            </a:r>
            <a:endParaRPr lang="en-US" sz="2800" b="1" cap="all" dirty="0">
              <a:latin typeface="Georgia" panose="02040502050405020303" pitchFamily="18" charset="0"/>
            </a:endParaRPr>
          </a:p>
        </p:txBody>
      </p:sp>
      <p:sp>
        <p:nvSpPr>
          <p:cNvPr id="3" name="Content Placeholder 2"/>
          <p:cNvSpPr>
            <a:spLocks noGrp="1"/>
          </p:cNvSpPr>
          <p:nvPr>
            <p:ph idx="1"/>
          </p:nvPr>
        </p:nvSpPr>
        <p:spPr>
          <a:xfrm>
            <a:off x="245661" y="1269241"/>
            <a:ext cx="8639031" cy="5356984"/>
          </a:xfrm>
          <a:ln>
            <a:noFill/>
          </a:ln>
        </p:spPr>
        <p:style>
          <a:lnRef idx="2">
            <a:schemeClr val="accent2"/>
          </a:lnRef>
          <a:fillRef idx="1">
            <a:schemeClr val="lt1"/>
          </a:fillRef>
          <a:effectRef idx="0">
            <a:schemeClr val="accent2"/>
          </a:effectRef>
          <a:fontRef idx="minor">
            <a:schemeClr val="dk1"/>
          </a:fontRef>
        </p:style>
        <p:txBody>
          <a:bodyPr>
            <a:normAutofit/>
          </a:bodyPr>
          <a:lstStyle/>
          <a:p>
            <a:pPr>
              <a:spcBef>
                <a:spcPts val="1800"/>
              </a:spcBef>
            </a:pPr>
            <a:r>
              <a:rPr lang="en-US" sz="2600" dirty="0" smtClean="0">
                <a:latin typeface="Georgia" panose="02040502050405020303" pitchFamily="18" charset="0"/>
              </a:rPr>
              <a:t>Is potent, non-irritant and causes smooth induction</a:t>
            </a:r>
          </a:p>
          <a:p>
            <a:pPr lvl="0">
              <a:spcBef>
                <a:spcPts val="1800"/>
              </a:spcBef>
            </a:pPr>
            <a:r>
              <a:rPr lang="en-US" sz="2600" dirty="0" smtClean="0">
                <a:latin typeface="Georgia" panose="02040502050405020303" pitchFamily="18" charset="0"/>
              </a:rPr>
              <a:t>Produces moderate muscle relaxation</a:t>
            </a:r>
          </a:p>
          <a:p>
            <a:pPr>
              <a:spcBef>
                <a:spcPts val="1800"/>
              </a:spcBef>
            </a:pPr>
            <a:r>
              <a:rPr lang="en-US" sz="2600" dirty="0" smtClean="0">
                <a:latin typeface="Georgia" panose="02040502050405020303" pitchFamily="18" charset="0"/>
              </a:rPr>
              <a:t>Potent </a:t>
            </a:r>
            <a:r>
              <a:rPr lang="en-US" sz="2600" dirty="0" err="1" smtClean="0">
                <a:latin typeface="Georgia" panose="02040502050405020303" pitchFamily="18" charset="0"/>
              </a:rPr>
              <a:t>anaesthetic</a:t>
            </a:r>
            <a:r>
              <a:rPr lang="en-US" sz="2600" dirty="0" smtClean="0">
                <a:latin typeface="Georgia" panose="02040502050405020303" pitchFamily="18" charset="0"/>
              </a:rPr>
              <a:t> but poor analgesic agent </a:t>
            </a:r>
          </a:p>
          <a:p>
            <a:pPr>
              <a:spcBef>
                <a:spcPts val="1800"/>
              </a:spcBef>
            </a:pPr>
            <a:r>
              <a:rPr lang="en-US" sz="2600" dirty="0" smtClean="0">
                <a:latin typeface="Georgia" panose="02040502050405020303" pitchFamily="18" charset="0"/>
              </a:rPr>
              <a:t>Can be used for gaseous induction in children </a:t>
            </a:r>
          </a:p>
          <a:p>
            <a:pPr>
              <a:spcBef>
                <a:spcPts val="1800"/>
              </a:spcBef>
            </a:pPr>
            <a:r>
              <a:rPr lang="en-US" sz="2600" dirty="0">
                <a:latin typeface="Georgia" panose="02040502050405020303" pitchFamily="18" charset="0"/>
              </a:rPr>
              <a:t>20% is metabolized in the liver and the metabolite can cause hepatic dysfunction </a:t>
            </a:r>
            <a:endParaRPr lang="en-US" sz="2600" dirty="0" smtClean="0">
              <a:latin typeface="Georgia" panose="02040502050405020303" pitchFamily="18" charset="0"/>
            </a:endParaRPr>
          </a:p>
        </p:txBody>
      </p:sp>
      <p:sp>
        <p:nvSpPr>
          <p:cNvPr id="4" name="Slide Number Placeholder 3"/>
          <p:cNvSpPr>
            <a:spLocks noGrp="1"/>
          </p:cNvSpPr>
          <p:nvPr>
            <p:ph type="sldNum" sz="quarter" idx="12"/>
          </p:nvPr>
        </p:nvSpPr>
        <p:spPr/>
        <p:txBody>
          <a:bodyPr/>
          <a:lstStyle/>
          <a:p>
            <a:fld id="{E2A52829-536A-4FBF-9907-43EA662892DA}" type="slidenum">
              <a:rPr lang="en-US" smtClean="0"/>
              <a:pPr/>
              <a:t>61</a:t>
            </a:fld>
            <a:endParaRPr lang="en-US"/>
          </a:p>
        </p:txBody>
      </p:sp>
    </p:spTree>
    <p:extLst>
      <p:ext uri="{BB962C8B-B14F-4D97-AF65-F5344CB8AC3E}">
        <p14:creationId xmlns:p14="http://schemas.microsoft.com/office/powerpoint/2010/main" val="1785269433"/>
      </p:ext>
    </p:extLst>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5661" y="274638"/>
            <a:ext cx="8639032" cy="639762"/>
          </a:xfrm>
          <a:prstGeom prst="roundRect">
            <a:avLst/>
          </a:prstGeom>
          <a:noFill/>
          <a:ln>
            <a:noFill/>
          </a:ln>
        </p:spPr>
        <p:style>
          <a:lnRef idx="2">
            <a:schemeClr val="accent1"/>
          </a:lnRef>
          <a:fillRef idx="1">
            <a:schemeClr val="lt1"/>
          </a:fillRef>
          <a:effectRef idx="0">
            <a:schemeClr val="accent1"/>
          </a:effectRef>
          <a:fontRef idx="minor">
            <a:schemeClr val="dk1"/>
          </a:fontRef>
        </p:style>
        <p:txBody>
          <a:bodyPr>
            <a:noAutofit/>
          </a:bodyPr>
          <a:lstStyle/>
          <a:p>
            <a:pPr algn="l"/>
            <a:r>
              <a:rPr lang="en-US" sz="2800" b="1" cap="all" dirty="0" smtClean="0">
                <a:latin typeface="Georgia" panose="02040502050405020303" pitchFamily="18" charset="0"/>
              </a:rPr>
              <a:t>Halothane …. Cont’d</a:t>
            </a:r>
            <a:endParaRPr lang="en-US" sz="2800" b="1" cap="all" dirty="0">
              <a:latin typeface="Georgia" panose="02040502050405020303" pitchFamily="18" charset="0"/>
            </a:endParaRPr>
          </a:p>
        </p:txBody>
      </p:sp>
      <p:sp>
        <p:nvSpPr>
          <p:cNvPr id="3" name="Content Placeholder 2"/>
          <p:cNvSpPr>
            <a:spLocks noGrp="1"/>
          </p:cNvSpPr>
          <p:nvPr>
            <p:ph idx="1"/>
          </p:nvPr>
        </p:nvSpPr>
        <p:spPr>
          <a:xfrm>
            <a:off x="245661" y="1269241"/>
            <a:ext cx="8639031" cy="5356984"/>
          </a:xfrm>
          <a:ln>
            <a:noFill/>
          </a:ln>
        </p:spPr>
        <p:style>
          <a:lnRef idx="2">
            <a:schemeClr val="accent2"/>
          </a:lnRef>
          <a:fillRef idx="1">
            <a:schemeClr val="lt1"/>
          </a:fillRef>
          <a:effectRef idx="0">
            <a:schemeClr val="accent2"/>
          </a:effectRef>
          <a:fontRef idx="minor">
            <a:schemeClr val="dk1"/>
          </a:fontRef>
        </p:style>
        <p:txBody>
          <a:bodyPr>
            <a:normAutofit/>
          </a:bodyPr>
          <a:lstStyle/>
          <a:p>
            <a:pPr>
              <a:spcBef>
                <a:spcPts val="1800"/>
              </a:spcBef>
            </a:pPr>
            <a:r>
              <a:rPr lang="en-US" sz="2600" dirty="0" smtClean="0">
                <a:latin typeface="Georgia" panose="02040502050405020303" pitchFamily="18" charset="0"/>
              </a:rPr>
              <a:t>Depresses </a:t>
            </a:r>
            <a:r>
              <a:rPr lang="en-US" sz="2600" dirty="0">
                <a:latin typeface="Georgia" panose="02040502050405020303" pitchFamily="18" charset="0"/>
              </a:rPr>
              <a:t>myocardial contractility and can induce arrhythmias </a:t>
            </a:r>
            <a:endParaRPr lang="en-US" sz="2600" dirty="0" smtClean="0">
              <a:latin typeface="Georgia" panose="02040502050405020303" pitchFamily="18" charset="0"/>
            </a:endParaRPr>
          </a:p>
          <a:p>
            <a:pPr lvl="0">
              <a:spcBef>
                <a:spcPts val="1800"/>
              </a:spcBef>
            </a:pPr>
            <a:r>
              <a:rPr lang="en-US" sz="2600" dirty="0" smtClean="0">
                <a:latin typeface="Georgia" panose="02040502050405020303" pitchFamily="18" charset="0"/>
              </a:rPr>
              <a:t>Adverse effects include hepatotoxicity </a:t>
            </a:r>
            <a:r>
              <a:rPr lang="en-US" sz="2600" dirty="0">
                <a:latin typeface="Georgia" panose="02040502050405020303" pitchFamily="18" charset="0"/>
              </a:rPr>
              <a:t>(due to a hepatotoxic metabolite), bradycardia, cardio-respiratory depression, </a:t>
            </a:r>
            <a:r>
              <a:rPr lang="en-US" sz="2600" dirty="0" smtClean="0">
                <a:latin typeface="Georgia" panose="02040502050405020303" pitchFamily="18" charset="0"/>
              </a:rPr>
              <a:t>hypotension and predisposes </a:t>
            </a:r>
            <a:r>
              <a:rPr lang="en-US" sz="2600" dirty="0">
                <a:latin typeface="Georgia" panose="02040502050405020303" pitchFamily="18" charset="0"/>
              </a:rPr>
              <a:t>to ventricular </a:t>
            </a:r>
            <a:r>
              <a:rPr lang="en-US" sz="2600" dirty="0" smtClean="0">
                <a:latin typeface="Georgia" panose="02040502050405020303" pitchFamily="18" charset="0"/>
              </a:rPr>
              <a:t>arrhythmias</a:t>
            </a:r>
          </a:p>
          <a:p>
            <a:pPr lvl="0">
              <a:spcBef>
                <a:spcPts val="1800"/>
              </a:spcBef>
            </a:pPr>
            <a:r>
              <a:rPr lang="en-US" sz="2600" dirty="0">
                <a:latin typeface="Georgia" panose="02040502050405020303" pitchFamily="18" charset="0"/>
              </a:rPr>
              <a:t>A</a:t>
            </a:r>
            <a:r>
              <a:rPr lang="en-US" sz="2600" dirty="0" smtClean="0">
                <a:latin typeface="Georgia" panose="02040502050405020303" pitchFamily="18" charset="0"/>
              </a:rPr>
              <a:t>void </a:t>
            </a:r>
            <a:r>
              <a:rPr lang="en-US" sz="2600" dirty="0">
                <a:latin typeface="Georgia" panose="02040502050405020303" pitchFamily="18" charset="0"/>
              </a:rPr>
              <a:t>adrenaline infusions with halothane </a:t>
            </a:r>
            <a:r>
              <a:rPr lang="en-US" sz="2600" dirty="0" smtClean="0">
                <a:latin typeface="Georgia" panose="02040502050405020303" pitchFamily="18" charset="0"/>
              </a:rPr>
              <a:t>use; halothane sensitizes </a:t>
            </a:r>
            <a:r>
              <a:rPr lang="en-US" sz="2600" dirty="0">
                <a:latin typeface="Georgia" panose="02040502050405020303" pitchFamily="18" charset="0"/>
              </a:rPr>
              <a:t>the myocardium to </a:t>
            </a:r>
            <a:r>
              <a:rPr lang="en-US" sz="2600" dirty="0" err="1" smtClean="0">
                <a:latin typeface="Georgia" panose="02040502050405020303" pitchFamily="18" charset="0"/>
              </a:rPr>
              <a:t>catecholamines</a:t>
            </a:r>
            <a:endParaRPr lang="en-US" sz="2600" dirty="0">
              <a:latin typeface="Georgia" panose="02040502050405020303" pitchFamily="18" charset="0"/>
            </a:endParaRPr>
          </a:p>
        </p:txBody>
      </p:sp>
      <p:sp>
        <p:nvSpPr>
          <p:cNvPr id="4" name="Slide Number Placeholder 3"/>
          <p:cNvSpPr>
            <a:spLocks noGrp="1"/>
          </p:cNvSpPr>
          <p:nvPr>
            <p:ph type="sldNum" sz="quarter" idx="12"/>
          </p:nvPr>
        </p:nvSpPr>
        <p:spPr/>
        <p:txBody>
          <a:bodyPr/>
          <a:lstStyle/>
          <a:p>
            <a:fld id="{E2A52829-536A-4FBF-9907-43EA662892DA}" type="slidenum">
              <a:rPr lang="en-US" smtClean="0"/>
              <a:pPr/>
              <a:t>62</a:t>
            </a:fld>
            <a:endParaRPr lang="en-US"/>
          </a:p>
        </p:txBody>
      </p:sp>
    </p:spTree>
    <p:extLst>
      <p:ext uri="{BB962C8B-B14F-4D97-AF65-F5344CB8AC3E}">
        <p14:creationId xmlns:p14="http://schemas.microsoft.com/office/powerpoint/2010/main" val="1335649939"/>
      </p:ext>
    </p:extLst>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4716" y="163773"/>
            <a:ext cx="8693624" cy="668739"/>
          </a:xfrm>
          <a:prstGeom prst="roundRect">
            <a:avLst/>
          </a:prstGeom>
          <a:noFill/>
          <a:ln>
            <a:noFill/>
          </a:ln>
        </p:spPr>
        <p:style>
          <a:lnRef idx="2">
            <a:schemeClr val="accent1"/>
          </a:lnRef>
          <a:fillRef idx="1">
            <a:schemeClr val="lt1"/>
          </a:fillRef>
          <a:effectRef idx="0">
            <a:schemeClr val="accent1"/>
          </a:effectRef>
          <a:fontRef idx="minor">
            <a:schemeClr val="dk1"/>
          </a:fontRef>
        </p:style>
        <p:txBody>
          <a:bodyPr>
            <a:noAutofit/>
          </a:bodyPr>
          <a:lstStyle/>
          <a:p>
            <a:pPr algn="l"/>
            <a:r>
              <a:rPr lang="en-US" sz="2800" b="1" cap="all" dirty="0" err="1" smtClean="0">
                <a:latin typeface="Georgia" panose="02040502050405020303" pitchFamily="18" charset="0"/>
              </a:rPr>
              <a:t>Isoflurane</a:t>
            </a:r>
            <a:endParaRPr lang="en-US" sz="2800" b="1" cap="all" dirty="0">
              <a:latin typeface="Georgia" panose="02040502050405020303" pitchFamily="18" charset="0"/>
            </a:endParaRPr>
          </a:p>
        </p:txBody>
      </p:sp>
      <p:sp>
        <p:nvSpPr>
          <p:cNvPr id="3" name="Content Placeholder 2"/>
          <p:cNvSpPr>
            <a:spLocks noGrp="1"/>
          </p:cNvSpPr>
          <p:nvPr>
            <p:ph idx="1"/>
          </p:nvPr>
        </p:nvSpPr>
        <p:spPr>
          <a:xfrm>
            <a:off x="327547" y="1228299"/>
            <a:ext cx="8570794" cy="5397925"/>
          </a:xfrm>
          <a:prstGeom prst="rect">
            <a:avLst/>
          </a:prstGeom>
          <a:ln>
            <a:noFill/>
          </a:ln>
        </p:spPr>
        <p:style>
          <a:lnRef idx="2">
            <a:schemeClr val="accent2"/>
          </a:lnRef>
          <a:fillRef idx="1">
            <a:schemeClr val="lt1"/>
          </a:fillRef>
          <a:effectRef idx="0">
            <a:schemeClr val="accent2"/>
          </a:effectRef>
          <a:fontRef idx="minor">
            <a:schemeClr val="dk1"/>
          </a:fontRef>
        </p:style>
        <p:txBody>
          <a:bodyPr>
            <a:noAutofit/>
          </a:bodyPr>
          <a:lstStyle/>
          <a:p>
            <a:pPr>
              <a:spcBef>
                <a:spcPts val="1800"/>
              </a:spcBef>
            </a:pPr>
            <a:r>
              <a:rPr lang="en-US" sz="2500" dirty="0" smtClean="0">
                <a:latin typeface="Georgia" panose="02040502050405020303" pitchFamily="18" charset="0"/>
              </a:rPr>
              <a:t>Potent </a:t>
            </a:r>
            <a:r>
              <a:rPr lang="en-US" sz="2500" dirty="0" err="1" smtClean="0">
                <a:latin typeface="Georgia" panose="02040502050405020303" pitchFamily="18" charset="0"/>
              </a:rPr>
              <a:t>anaesthetic</a:t>
            </a:r>
            <a:r>
              <a:rPr lang="en-US" sz="2500" dirty="0" smtClean="0">
                <a:latin typeface="Georgia" panose="02040502050405020303" pitchFamily="18" charset="0"/>
              </a:rPr>
              <a:t> but poor analgesic agent </a:t>
            </a:r>
          </a:p>
          <a:p>
            <a:pPr>
              <a:spcBef>
                <a:spcPts val="1800"/>
              </a:spcBef>
            </a:pPr>
            <a:r>
              <a:rPr lang="en-US" sz="2500" dirty="0" smtClean="0">
                <a:latin typeface="Georgia" panose="02040502050405020303" pitchFamily="18" charset="0"/>
              </a:rPr>
              <a:t>Less cardio-depressant than halothane but causes greater respiratory depression </a:t>
            </a:r>
          </a:p>
          <a:p>
            <a:pPr>
              <a:spcBef>
                <a:spcPts val="1800"/>
              </a:spcBef>
            </a:pPr>
            <a:r>
              <a:rPr lang="en-US" sz="2500" dirty="0" smtClean="0">
                <a:latin typeface="Georgia" panose="02040502050405020303" pitchFamily="18" charset="0"/>
              </a:rPr>
              <a:t>Does not sensitize the myocardium to </a:t>
            </a:r>
            <a:r>
              <a:rPr lang="en-US" sz="2500" dirty="0" err="1" smtClean="0">
                <a:latin typeface="Georgia" panose="02040502050405020303" pitchFamily="18" charset="0"/>
              </a:rPr>
              <a:t>catecholamines</a:t>
            </a:r>
            <a:endParaRPr lang="en-US" sz="2500" dirty="0" smtClean="0">
              <a:latin typeface="Georgia" panose="02040502050405020303" pitchFamily="18" charset="0"/>
            </a:endParaRPr>
          </a:p>
          <a:p>
            <a:pPr>
              <a:spcBef>
                <a:spcPts val="1800"/>
              </a:spcBef>
            </a:pPr>
            <a:r>
              <a:rPr lang="en-US" sz="2500" dirty="0" smtClean="0">
                <a:latin typeface="Georgia" panose="02040502050405020303" pitchFamily="18" charset="0"/>
              </a:rPr>
              <a:t>Causes less reduction in blood pressure and has less risk of </a:t>
            </a:r>
            <a:r>
              <a:rPr lang="en-US" sz="2500" dirty="0" err="1" smtClean="0">
                <a:latin typeface="Georgia" panose="02040502050405020303" pitchFamily="18" charset="0"/>
              </a:rPr>
              <a:t>hepatotoxicity</a:t>
            </a:r>
            <a:r>
              <a:rPr lang="en-US" sz="2500" dirty="0" smtClean="0">
                <a:latin typeface="Georgia" panose="02040502050405020303" pitchFamily="18" charset="0"/>
              </a:rPr>
              <a:t> compared to halothane</a:t>
            </a:r>
          </a:p>
          <a:p>
            <a:pPr>
              <a:spcBef>
                <a:spcPts val="1800"/>
              </a:spcBef>
            </a:pPr>
            <a:r>
              <a:rPr lang="en-US" sz="2500" dirty="0" smtClean="0">
                <a:latin typeface="Georgia" panose="02040502050405020303" pitchFamily="18" charset="0"/>
              </a:rPr>
              <a:t>Reduces peripheral resistance and can cause reduction in the blood directed to the coronary circulation ('coronary steal'): therefore avoid in </a:t>
            </a:r>
            <a:r>
              <a:rPr lang="en-US" sz="2500" dirty="0" err="1" smtClean="0">
                <a:latin typeface="Georgia" panose="02040502050405020303" pitchFamily="18" charset="0"/>
              </a:rPr>
              <a:t>ischaemic</a:t>
            </a:r>
            <a:r>
              <a:rPr lang="en-US" sz="2500" dirty="0" smtClean="0">
                <a:latin typeface="Georgia" panose="02040502050405020303" pitchFamily="18" charset="0"/>
              </a:rPr>
              <a:t> heart disease</a:t>
            </a:r>
          </a:p>
        </p:txBody>
      </p:sp>
      <p:sp>
        <p:nvSpPr>
          <p:cNvPr id="4" name="Slide Number Placeholder 3"/>
          <p:cNvSpPr>
            <a:spLocks noGrp="1"/>
          </p:cNvSpPr>
          <p:nvPr>
            <p:ph type="sldNum" sz="quarter" idx="12"/>
          </p:nvPr>
        </p:nvSpPr>
        <p:spPr/>
        <p:txBody>
          <a:bodyPr/>
          <a:lstStyle/>
          <a:p>
            <a:fld id="{E2A52829-536A-4FBF-9907-43EA662892DA}" type="slidenum">
              <a:rPr lang="en-US" smtClean="0"/>
              <a:pPr/>
              <a:t>63</a:t>
            </a:fld>
            <a:endParaRPr lang="en-US"/>
          </a:p>
        </p:txBody>
      </p:sp>
    </p:spTree>
    <p:extLst>
      <p:ext uri="{BB962C8B-B14F-4D97-AF65-F5344CB8AC3E}">
        <p14:creationId xmlns:p14="http://schemas.microsoft.com/office/powerpoint/2010/main" val="784582190"/>
      </p:ext>
    </p:extLst>
  </p:cSld>
  <p:clrMapOvr>
    <a:masterClrMapping/>
  </p:clrMapOvr>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4716" y="274638"/>
            <a:ext cx="8666329" cy="776240"/>
          </a:xfrm>
          <a:prstGeom prst="roundRect">
            <a:avLst/>
          </a:prstGeom>
          <a:noFill/>
          <a:ln>
            <a:noFill/>
          </a:ln>
        </p:spPr>
        <p:style>
          <a:lnRef idx="2">
            <a:schemeClr val="accent1"/>
          </a:lnRef>
          <a:fillRef idx="1">
            <a:schemeClr val="lt1"/>
          </a:fillRef>
          <a:effectRef idx="0">
            <a:schemeClr val="accent1"/>
          </a:effectRef>
          <a:fontRef idx="minor">
            <a:schemeClr val="dk1"/>
          </a:fontRef>
        </p:style>
        <p:txBody>
          <a:bodyPr>
            <a:normAutofit fontScale="90000"/>
          </a:bodyPr>
          <a:lstStyle/>
          <a:p>
            <a:pPr algn="l"/>
            <a:r>
              <a:rPr lang="en-US" sz="2800" b="1" cap="all" dirty="0" err="1" smtClean="0">
                <a:latin typeface="Georgia" panose="02040502050405020303" pitchFamily="18" charset="0"/>
              </a:rPr>
              <a:t>Enflurane</a:t>
            </a:r>
            <a:r>
              <a:rPr lang="en-US" sz="2800" b="1" cap="all" dirty="0" smtClean="0">
                <a:latin typeface="Georgia" panose="02040502050405020303" pitchFamily="18" charset="0"/>
              </a:rPr>
              <a:t>, </a:t>
            </a:r>
            <a:r>
              <a:rPr lang="en-US" sz="2800" b="1" cap="all" dirty="0" err="1" smtClean="0">
                <a:latin typeface="Georgia" panose="02040502050405020303" pitchFamily="18" charset="0"/>
              </a:rPr>
              <a:t>desflurane</a:t>
            </a:r>
            <a:r>
              <a:rPr lang="en-US" sz="2800" b="1" cap="all" dirty="0" smtClean="0">
                <a:latin typeface="Georgia" panose="02040502050405020303" pitchFamily="18" charset="0"/>
              </a:rPr>
              <a:t> and </a:t>
            </a:r>
            <a:r>
              <a:rPr lang="en-US" sz="2800" b="1" cap="all" dirty="0" err="1" smtClean="0">
                <a:latin typeface="Georgia" panose="02040502050405020303" pitchFamily="18" charset="0"/>
              </a:rPr>
              <a:t>sevoflurane</a:t>
            </a:r>
            <a:endParaRPr lang="en-US" sz="2800" cap="all" dirty="0">
              <a:latin typeface="Georgia" panose="02040502050405020303" pitchFamily="18" charset="0"/>
            </a:endParaRPr>
          </a:p>
        </p:txBody>
      </p:sp>
      <p:sp>
        <p:nvSpPr>
          <p:cNvPr id="3" name="Content Placeholder 2"/>
          <p:cNvSpPr>
            <a:spLocks noGrp="1"/>
          </p:cNvSpPr>
          <p:nvPr>
            <p:ph idx="1"/>
          </p:nvPr>
        </p:nvSpPr>
        <p:spPr>
          <a:xfrm>
            <a:off x="300251" y="1241945"/>
            <a:ext cx="8570794" cy="5384279"/>
          </a:xfrm>
          <a:ln>
            <a:noFill/>
          </a:ln>
        </p:spPr>
        <p:style>
          <a:lnRef idx="2">
            <a:schemeClr val="accent2"/>
          </a:lnRef>
          <a:fillRef idx="1">
            <a:schemeClr val="lt1"/>
          </a:fillRef>
          <a:effectRef idx="0">
            <a:schemeClr val="accent2"/>
          </a:effectRef>
          <a:fontRef idx="minor">
            <a:schemeClr val="dk1"/>
          </a:fontRef>
        </p:style>
        <p:txBody>
          <a:bodyPr>
            <a:normAutofit/>
          </a:bodyPr>
          <a:lstStyle/>
          <a:p>
            <a:pPr marL="25400" indent="0">
              <a:spcBef>
                <a:spcPts val="1800"/>
              </a:spcBef>
              <a:buNone/>
            </a:pPr>
            <a:r>
              <a:rPr lang="en-US" sz="2600" dirty="0" err="1" smtClean="0">
                <a:latin typeface="Georgia" panose="02040502050405020303" pitchFamily="18" charset="0"/>
              </a:rPr>
              <a:t>Enflurane</a:t>
            </a:r>
            <a:r>
              <a:rPr lang="en-US" sz="2600" dirty="0" smtClean="0">
                <a:latin typeface="Georgia" panose="02040502050405020303" pitchFamily="18" charset="0"/>
              </a:rPr>
              <a:t>, </a:t>
            </a:r>
            <a:r>
              <a:rPr lang="en-US" sz="2600" dirty="0" err="1" smtClean="0">
                <a:latin typeface="Georgia" panose="02040502050405020303" pitchFamily="18" charset="0"/>
              </a:rPr>
              <a:t>desflurane</a:t>
            </a:r>
            <a:r>
              <a:rPr lang="en-US" sz="2600" dirty="0" smtClean="0">
                <a:latin typeface="Georgia" panose="02040502050405020303" pitchFamily="18" charset="0"/>
              </a:rPr>
              <a:t> and </a:t>
            </a:r>
            <a:r>
              <a:rPr lang="en-US" sz="2600" dirty="0" err="1" smtClean="0">
                <a:latin typeface="Georgia" panose="02040502050405020303" pitchFamily="18" charset="0"/>
              </a:rPr>
              <a:t>sevoflurane</a:t>
            </a:r>
            <a:r>
              <a:rPr lang="en-US" sz="2600" dirty="0" smtClean="0">
                <a:latin typeface="Georgia" panose="02040502050405020303" pitchFamily="18" charset="0"/>
              </a:rPr>
              <a:t>:</a:t>
            </a:r>
          </a:p>
          <a:p>
            <a:pPr>
              <a:spcBef>
                <a:spcPts val="1800"/>
              </a:spcBef>
            </a:pPr>
            <a:r>
              <a:rPr lang="en-US" sz="2600" dirty="0" smtClean="0">
                <a:latin typeface="Georgia" panose="02040502050405020303" pitchFamily="18" charset="0"/>
              </a:rPr>
              <a:t>Have lower potency compared to halothane</a:t>
            </a:r>
          </a:p>
          <a:p>
            <a:pPr>
              <a:spcBef>
                <a:spcPts val="1800"/>
              </a:spcBef>
            </a:pPr>
            <a:r>
              <a:rPr lang="en-US" sz="2600" dirty="0">
                <a:latin typeface="Georgia" panose="02040502050405020303" pitchFamily="18" charset="0"/>
              </a:rPr>
              <a:t>Have less risk of </a:t>
            </a:r>
            <a:r>
              <a:rPr lang="en-US" sz="2600" dirty="0" err="1">
                <a:latin typeface="Georgia" panose="02040502050405020303" pitchFamily="18" charset="0"/>
              </a:rPr>
              <a:t>hepatoxicity</a:t>
            </a:r>
            <a:r>
              <a:rPr lang="en-US" sz="2600" dirty="0">
                <a:latin typeface="Georgia" panose="02040502050405020303" pitchFamily="18" charset="0"/>
              </a:rPr>
              <a:t> compared to </a:t>
            </a:r>
            <a:r>
              <a:rPr lang="en-US" sz="2600" dirty="0" smtClean="0">
                <a:latin typeface="Georgia" panose="02040502050405020303" pitchFamily="18" charset="0"/>
              </a:rPr>
              <a:t>halothane</a:t>
            </a:r>
          </a:p>
          <a:p>
            <a:pPr marL="25400" indent="0">
              <a:spcBef>
                <a:spcPts val="1800"/>
              </a:spcBef>
              <a:buNone/>
            </a:pPr>
            <a:r>
              <a:rPr lang="en-US" sz="2600" b="1" dirty="0" err="1" smtClean="0">
                <a:latin typeface="Georgia" panose="02040502050405020303" pitchFamily="18" charset="0"/>
              </a:rPr>
              <a:t>Enflurane</a:t>
            </a:r>
            <a:endParaRPr lang="en-US" sz="2600" b="1" dirty="0" smtClean="0">
              <a:latin typeface="Georgia" panose="02040502050405020303" pitchFamily="18" charset="0"/>
            </a:endParaRPr>
          </a:p>
          <a:p>
            <a:pPr marL="25400" indent="0">
              <a:spcBef>
                <a:spcPts val="1800"/>
              </a:spcBef>
              <a:buNone/>
            </a:pPr>
            <a:r>
              <a:rPr lang="en-US" sz="2600" dirty="0" smtClean="0">
                <a:latin typeface="Georgia" panose="02040502050405020303" pitchFamily="18" charset="0"/>
              </a:rPr>
              <a:t>Causes cardio-respiratory depression</a:t>
            </a:r>
          </a:p>
          <a:p>
            <a:pPr marL="25400" indent="0">
              <a:spcBef>
                <a:spcPts val="1800"/>
              </a:spcBef>
              <a:buNone/>
            </a:pPr>
            <a:r>
              <a:rPr lang="en-US" sz="2600" dirty="0">
                <a:latin typeface="Georgia" panose="02040502050405020303" pitchFamily="18" charset="0"/>
              </a:rPr>
              <a:t>R</a:t>
            </a:r>
            <a:r>
              <a:rPr lang="en-US" sz="2600" dirty="0" smtClean="0">
                <a:latin typeface="Georgia" panose="02040502050405020303" pitchFamily="18" charset="0"/>
              </a:rPr>
              <a:t>educes cardiac output and blood pressure more than halothane</a:t>
            </a:r>
          </a:p>
          <a:p>
            <a:pPr marL="25400" indent="0">
              <a:spcBef>
                <a:spcPts val="1800"/>
              </a:spcBef>
              <a:buNone/>
            </a:pPr>
            <a:r>
              <a:rPr lang="en-US" sz="2600" dirty="0" smtClean="0">
                <a:latin typeface="Georgia" panose="02040502050405020303" pitchFamily="18" charset="0"/>
              </a:rPr>
              <a:t>Increases risk of seizures; avoid in epilepsy</a:t>
            </a:r>
          </a:p>
        </p:txBody>
      </p:sp>
      <p:sp>
        <p:nvSpPr>
          <p:cNvPr id="4" name="Slide Number Placeholder 3"/>
          <p:cNvSpPr>
            <a:spLocks noGrp="1"/>
          </p:cNvSpPr>
          <p:nvPr>
            <p:ph type="sldNum" sz="quarter" idx="12"/>
          </p:nvPr>
        </p:nvSpPr>
        <p:spPr/>
        <p:txBody>
          <a:bodyPr/>
          <a:lstStyle/>
          <a:p>
            <a:fld id="{E2A52829-536A-4FBF-9907-43EA662892DA}" type="slidenum">
              <a:rPr lang="en-US" smtClean="0"/>
              <a:pPr/>
              <a:t>64</a:t>
            </a:fld>
            <a:endParaRPr lang="en-US"/>
          </a:p>
        </p:txBody>
      </p:sp>
    </p:spTree>
    <p:extLst>
      <p:ext uri="{BB962C8B-B14F-4D97-AF65-F5344CB8AC3E}">
        <p14:creationId xmlns:p14="http://schemas.microsoft.com/office/powerpoint/2010/main" val="4272339045"/>
      </p:ext>
    </p:extLst>
  </p:cSld>
  <p:clrMapOvr>
    <a:masterClrMapping/>
  </p:clrMapOvr>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4716" y="274638"/>
            <a:ext cx="8666329" cy="776240"/>
          </a:xfrm>
          <a:prstGeom prst="roundRect">
            <a:avLst/>
          </a:prstGeom>
          <a:noFill/>
          <a:ln>
            <a:noFill/>
          </a:ln>
        </p:spPr>
        <p:style>
          <a:lnRef idx="2">
            <a:schemeClr val="accent1"/>
          </a:lnRef>
          <a:fillRef idx="1">
            <a:schemeClr val="lt1"/>
          </a:fillRef>
          <a:effectRef idx="0">
            <a:schemeClr val="accent1"/>
          </a:effectRef>
          <a:fontRef idx="minor">
            <a:schemeClr val="dk1"/>
          </a:fontRef>
        </p:style>
        <p:txBody>
          <a:bodyPr>
            <a:normAutofit/>
          </a:bodyPr>
          <a:lstStyle/>
          <a:p>
            <a:pPr algn="l"/>
            <a:r>
              <a:rPr lang="en-US" sz="2800" b="1" cap="all" dirty="0" err="1" smtClean="0">
                <a:latin typeface="Georgia" panose="02040502050405020303" pitchFamily="18" charset="0"/>
              </a:rPr>
              <a:t>desflurane</a:t>
            </a:r>
            <a:r>
              <a:rPr lang="en-US" sz="2800" b="1" cap="all" dirty="0" smtClean="0">
                <a:latin typeface="Georgia" panose="02040502050405020303" pitchFamily="18" charset="0"/>
              </a:rPr>
              <a:t> and </a:t>
            </a:r>
            <a:r>
              <a:rPr lang="en-US" sz="2800" b="1" cap="all" dirty="0" err="1" smtClean="0">
                <a:latin typeface="Georgia" panose="02040502050405020303" pitchFamily="18" charset="0"/>
              </a:rPr>
              <a:t>sevoflurane</a:t>
            </a:r>
            <a:endParaRPr lang="en-US" sz="2800" cap="all" dirty="0">
              <a:latin typeface="Georgia" panose="02040502050405020303" pitchFamily="18" charset="0"/>
            </a:endParaRPr>
          </a:p>
        </p:txBody>
      </p:sp>
      <p:sp>
        <p:nvSpPr>
          <p:cNvPr id="3" name="Content Placeholder 2"/>
          <p:cNvSpPr>
            <a:spLocks noGrp="1"/>
          </p:cNvSpPr>
          <p:nvPr>
            <p:ph idx="1"/>
          </p:nvPr>
        </p:nvSpPr>
        <p:spPr>
          <a:xfrm>
            <a:off x="300251" y="1241945"/>
            <a:ext cx="8570794" cy="5384279"/>
          </a:xfrm>
          <a:ln>
            <a:noFill/>
          </a:ln>
        </p:spPr>
        <p:style>
          <a:lnRef idx="2">
            <a:schemeClr val="accent2"/>
          </a:lnRef>
          <a:fillRef idx="1">
            <a:schemeClr val="lt1"/>
          </a:fillRef>
          <a:effectRef idx="0">
            <a:schemeClr val="accent2"/>
          </a:effectRef>
          <a:fontRef idx="minor">
            <a:schemeClr val="dk1"/>
          </a:fontRef>
        </p:style>
        <p:txBody>
          <a:bodyPr>
            <a:noAutofit/>
          </a:bodyPr>
          <a:lstStyle/>
          <a:p>
            <a:pPr marL="25400" indent="0">
              <a:spcBef>
                <a:spcPts val="1200"/>
              </a:spcBef>
              <a:buNone/>
            </a:pPr>
            <a:r>
              <a:rPr lang="en-US" sz="2400" b="1" dirty="0" err="1" smtClean="0">
                <a:latin typeface="Georgia" panose="02040502050405020303" pitchFamily="18" charset="0"/>
              </a:rPr>
              <a:t>Desflurane</a:t>
            </a:r>
            <a:endParaRPr lang="en-US" sz="2400" b="1" dirty="0" smtClean="0">
              <a:latin typeface="Georgia" panose="02040502050405020303" pitchFamily="18" charset="0"/>
            </a:endParaRPr>
          </a:p>
          <a:p>
            <a:pPr marL="25400" indent="0">
              <a:spcBef>
                <a:spcPts val="1200"/>
              </a:spcBef>
              <a:buNone/>
            </a:pPr>
            <a:r>
              <a:rPr lang="en-US" sz="2400" dirty="0" smtClean="0">
                <a:latin typeface="Georgia" panose="02040502050405020303" pitchFamily="18" charset="0"/>
              </a:rPr>
              <a:t>Faster </a:t>
            </a:r>
            <a:r>
              <a:rPr lang="en-US" sz="2400" dirty="0">
                <a:latin typeface="Georgia" panose="02040502050405020303" pitchFamily="18" charset="0"/>
              </a:rPr>
              <a:t>onset and recovery compared to </a:t>
            </a:r>
            <a:r>
              <a:rPr lang="en-US" sz="2400" dirty="0" smtClean="0">
                <a:latin typeface="Georgia" panose="02040502050405020303" pitchFamily="18" charset="0"/>
              </a:rPr>
              <a:t>halothane</a:t>
            </a:r>
          </a:p>
          <a:p>
            <a:pPr marL="25400" indent="0">
              <a:spcBef>
                <a:spcPts val="1200"/>
              </a:spcBef>
              <a:buNone/>
            </a:pPr>
            <a:r>
              <a:rPr lang="en-US" sz="2400" dirty="0" smtClean="0">
                <a:latin typeface="Georgia" panose="02040502050405020303" pitchFamily="18" charset="0"/>
              </a:rPr>
              <a:t>Has </a:t>
            </a:r>
            <a:r>
              <a:rPr lang="en-US" sz="2400" dirty="0">
                <a:latin typeface="Georgia" panose="02040502050405020303" pitchFamily="18" charset="0"/>
              </a:rPr>
              <a:t>a pungent smell and causes choking (it is irritant to the respiratory </a:t>
            </a:r>
            <a:r>
              <a:rPr lang="en-US" sz="2400" dirty="0" smtClean="0">
                <a:latin typeface="Georgia" panose="02040502050405020303" pitchFamily="18" charset="0"/>
              </a:rPr>
              <a:t>tract; therefore </a:t>
            </a:r>
            <a:r>
              <a:rPr lang="en-US" sz="2400" dirty="0">
                <a:latin typeface="Georgia" panose="02040502050405020303" pitchFamily="18" charset="0"/>
              </a:rPr>
              <a:t>avoid in bronchial asthma and chronic obstructive pulmonary disease).</a:t>
            </a:r>
          </a:p>
          <a:p>
            <a:pPr marL="25400" indent="0">
              <a:spcBef>
                <a:spcPts val="1200"/>
              </a:spcBef>
              <a:buNone/>
            </a:pPr>
            <a:r>
              <a:rPr lang="en-US" sz="2400" b="1" dirty="0" err="1" smtClean="0">
                <a:latin typeface="Georgia" panose="02040502050405020303" pitchFamily="18" charset="0"/>
              </a:rPr>
              <a:t>Sevoflurane</a:t>
            </a:r>
            <a:endParaRPr lang="en-US" sz="2400" b="1" dirty="0" smtClean="0">
              <a:latin typeface="Georgia" panose="02040502050405020303" pitchFamily="18" charset="0"/>
            </a:endParaRPr>
          </a:p>
          <a:p>
            <a:pPr marL="25400" indent="0">
              <a:spcBef>
                <a:spcPts val="1200"/>
              </a:spcBef>
              <a:buNone/>
            </a:pPr>
            <a:r>
              <a:rPr lang="en-US" sz="2400" dirty="0" smtClean="0">
                <a:latin typeface="Georgia" panose="02040502050405020303" pitchFamily="18" charset="0"/>
              </a:rPr>
              <a:t>Rapidly </a:t>
            </a:r>
            <a:r>
              <a:rPr lang="en-US" sz="2400" dirty="0">
                <a:latin typeface="Georgia" panose="02040502050405020303" pitchFamily="18" charset="0"/>
              </a:rPr>
              <a:t>acting, recovery is very rapid therefore there is need for early post-operative </a:t>
            </a:r>
            <a:r>
              <a:rPr lang="en-US" sz="2400" dirty="0" smtClean="0">
                <a:latin typeface="Georgia" panose="02040502050405020303" pitchFamily="18" charset="0"/>
              </a:rPr>
              <a:t>analgesia</a:t>
            </a:r>
          </a:p>
          <a:p>
            <a:pPr marL="25400" indent="0">
              <a:spcBef>
                <a:spcPts val="1200"/>
              </a:spcBef>
              <a:buNone/>
            </a:pPr>
            <a:r>
              <a:rPr lang="en-US" sz="2400" dirty="0" smtClean="0">
                <a:latin typeface="Georgia" panose="02040502050405020303" pitchFamily="18" charset="0"/>
              </a:rPr>
              <a:t>Suitable </a:t>
            </a:r>
            <a:r>
              <a:rPr lang="en-US" sz="2400" dirty="0">
                <a:latin typeface="Georgia" panose="02040502050405020303" pitchFamily="18" charset="0"/>
              </a:rPr>
              <a:t>for use as an induction </a:t>
            </a:r>
            <a:r>
              <a:rPr lang="en-US" sz="2400" dirty="0" smtClean="0">
                <a:latin typeface="Georgia" panose="02040502050405020303" pitchFamily="18" charset="0"/>
              </a:rPr>
              <a:t>agent</a:t>
            </a:r>
          </a:p>
          <a:p>
            <a:pPr marL="25400" indent="0">
              <a:spcBef>
                <a:spcPts val="1200"/>
              </a:spcBef>
              <a:buNone/>
            </a:pPr>
            <a:r>
              <a:rPr lang="en-US" sz="2400" dirty="0" smtClean="0">
                <a:latin typeface="Georgia" panose="02040502050405020303" pitchFamily="18" charset="0"/>
              </a:rPr>
              <a:t>Produces </a:t>
            </a:r>
            <a:r>
              <a:rPr lang="en-US" sz="2400" dirty="0">
                <a:latin typeface="Georgia" panose="02040502050405020303" pitchFamily="18" charset="0"/>
              </a:rPr>
              <a:t>a nephrotoxic </a:t>
            </a:r>
            <a:r>
              <a:rPr lang="en-US" sz="2400" dirty="0" smtClean="0">
                <a:latin typeface="Georgia" panose="02040502050405020303" pitchFamily="18" charset="0"/>
              </a:rPr>
              <a:t>metabolite</a:t>
            </a:r>
            <a:endParaRPr lang="en-US" sz="2400" dirty="0">
              <a:latin typeface="Georgia" panose="02040502050405020303" pitchFamily="18" charset="0"/>
            </a:endParaRPr>
          </a:p>
        </p:txBody>
      </p:sp>
      <p:sp>
        <p:nvSpPr>
          <p:cNvPr id="4" name="Slide Number Placeholder 3"/>
          <p:cNvSpPr>
            <a:spLocks noGrp="1"/>
          </p:cNvSpPr>
          <p:nvPr>
            <p:ph type="sldNum" sz="quarter" idx="12"/>
          </p:nvPr>
        </p:nvSpPr>
        <p:spPr/>
        <p:txBody>
          <a:bodyPr/>
          <a:lstStyle/>
          <a:p>
            <a:fld id="{E2A52829-536A-4FBF-9907-43EA662892DA}" type="slidenum">
              <a:rPr lang="en-US" smtClean="0"/>
              <a:pPr/>
              <a:t>65</a:t>
            </a:fld>
            <a:endParaRPr lang="en-US"/>
          </a:p>
        </p:txBody>
      </p:sp>
    </p:spTree>
    <p:extLst>
      <p:ext uri="{BB962C8B-B14F-4D97-AF65-F5344CB8AC3E}">
        <p14:creationId xmlns:p14="http://schemas.microsoft.com/office/powerpoint/2010/main" val="2361727633"/>
      </p:ext>
    </p:extLst>
  </p:cSld>
  <p:clrMapOvr>
    <a:masterClrMapping/>
  </p:clrMapOvr>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ctrTitle"/>
          </p:nvPr>
        </p:nvSpPr>
        <p:spPr/>
        <p:txBody>
          <a:bodyPr>
            <a:normAutofit/>
          </a:bodyPr>
          <a:lstStyle/>
          <a:p>
            <a:r>
              <a:rPr lang="en-US" sz="3000" b="1" dirty="0" smtClean="0">
                <a:latin typeface="Georgia" panose="02040502050405020303" pitchFamily="18" charset="0"/>
              </a:rPr>
              <a:t>SPECIAL ANAESTHETIC TECHNIQUES</a:t>
            </a:r>
            <a:endParaRPr lang="en-US" sz="3000" b="1" dirty="0">
              <a:latin typeface="Georgia" panose="02040502050405020303" pitchFamily="18" charset="0"/>
            </a:endParaRPr>
          </a:p>
        </p:txBody>
      </p:sp>
      <p:sp>
        <p:nvSpPr>
          <p:cNvPr id="6" name="Subtitle 5"/>
          <p:cNvSpPr>
            <a:spLocks noGrp="1"/>
          </p:cNvSpPr>
          <p:nvPr>
            <p:ph type="subTitle" idx="1"/>
          </p:nvPr>
        </p:nvSpPr>
        <p:spPr/>
        <p:txBody>
          <a:bodyPr/>
          <a:lstStyle/>
          <a:p>
            <a:endParaRPr lang="en-US"/>
          </a:p>
        </p:txBody>
      </p:sp>
      <p:sp>
        <p:nvSpPr>
          <p:cNvPr id="4" name="Slide Number Placeholder 3"/>
          <p:cNvSpPr>
            <a:spLocks noGrp="1"/>
          </p:cNvSpPr>
          <p:nvPr>
            <p:ph type="sldNum" sz="quarter" idx="12"/>
          </p:nvPr>
        </p:nvSpPr>
        <p:spPr/>
        <p:txBody>
          <a:bodyPr/>
          <a:lstStyle/>
          <a:p>
            <a:fld id="{E2A52829-536A-4FBF-9907-43EA662892DA}" type="slidenum">
              <a:rPr lang="en-US" smtClean="0"/>
              <a:pPr/>
              <a:t>66</a:t>
            </a:fld>
            <a:endParaRPr lang="en-US"/>
          </a:p>
        </p:txBody>
      </p:sp>
    </p:spTree>
    <p:extLst>
      <p:ext uri="{BB962C8B-B14F-4D97-AF65-F5344CB8AC3E}">
        <p14:creationId xmlns:p14="http://schemas.microsoft.com/office/powerpoint/2010/main" val="604135942"/>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5660" y="274638"/>
            <a:ext cx="8666328" cy="653410"/>
          </a:xfrm>
          <a:prstGeom prst="roundRect">
            <a:avLst/>
          </a:prstGeom>
          <a:noFill/>
          <a:ln>
            <a:noFill/>
          </a:ln>
        </p:spPr>
        <p:style>
          <a:lnRef idx="2">
            <a:schemeClr val="accent1"/>
          </a:lnRef>
          <a:fillRef idx="1">
            <a:schemeClr val="lt1"/>
          </a:fillRef>
          <a:effectRef idx="0">
            <a:schemeClr val="accent1"/>
          </a:effectRef>
          <a:fontRef idx="minor">
            <a:schemeClr val="dk1"/>
          </a:fontRef>
        </p:style>
        <p:txBody>
          <a:bodyPr>
            <a:noAutofit/>
          </a:bodyPr>
          <a:lstStyle/>
          <a:p>
            <a:pPr algn="l"/>
            <a:r>
              <a:rPr lang="en-US" sz="2800" b="1" cap="all" dirty="0" smtClean="0">
                <a:latin typeface="Georgia" panose="02040502050405020303" pitchFamily="18" charset="0"/>
              </a:rPr>
              <a:t>Special </a:t>
            </a:r>
            <a:r>
              <a:rPr lang="en-US" sz="2800" b="1" cap="all" dirty="0" err="1" smtClean="0">
                <a:latin typeface="Georgia" panose="02040502050405020303" pitchFamily="18" charset="0"/>
              </a:rPr>
              <a:t>anaesthetic</a:t>
            </a:r>
            <a:r>
              <a:rPr lang="en-US" sz="2800" b="1" cap="all" dirty="0" smtClean="0">
                <a:latin typeface="Georgia" panose="02040502050405020303" pitchFamily="18" charset="0"/>
              </a:rPr>
              <a:t> techniques</a:t>
            </a:r>
            <a:endParaRPr lang="en-US" sz="2800" cap="all" dirty="0">
              <a:latin typeface="Georgia" panose="02040502050405020303" pitchFamily="18" charset="0"/>
            </a:endParaRPr>
          </a:p>
        </p:txBody>
      </p:sp>
      <p:sp>
        <p:nvSpPr>
          <p:cNvPr id="3" name="Content Placeholder 2"/>
          <p:cNvSpPr>
            <a:spLocks noGrp="1"/>
          </p:cNvSpPr>
          <p:nvPr>
            <p:ph idx="1"/>
          </p:nvPr>
        </p:nvSpPr>
        <p:spPr>
          <a:xfrm>
            <a:off x="245661" y="1255594"/>
            <a:ext cx="8666328" cy="5268036"/>
          </a:xfrm>
          <a:ln>
            <a:noFill/>
          </a:ln>
        </p:spPr>
        <p:style>
          <a:lnRef idx="2">
            <a:schemeClr val="accent2"/>
          </a:lnRef>
          <a:fillRef idx="1">
            <a:schemeClr val="lt1"/>
          </a:fillRef>
          <a:effectRef idx="0">
            <a:schemeClr val="accent2"/>
          </a:effectRef>
          <a:fontRef idx="minor">
            <a:schemeClr val="dk1"/>
          </a:fontRef>
        </p:style>
        <p:txBody>
          <a:bodyPr>
            <a:normAutofit/>
          </a:bodyPr>
          <a:lstStyle/>
          <a:p>
            <a:pPr lvl="0">
              <a:spcBef>
                <a:spcPts val="1800"/>
              </a:spcBef>
            </a:pPr>
            <a:r>
              <a:rPr lang="en-US" sz="2300" dirty="0" smtClean="0">
                <a:latin typeface="Georgia" panose="02040502050405020303" pitchFamily="18" charset="0"/>
              </a:rPr>
              <a:t>Dissociative </a:t>
            </a:r>
            <a:r>
              <a:rPr lang="en-US" sz="2300" dirty="0" err="1" smtClean="0">
                <a:latin typeface="Georgia" panose="02040502050405020303" pitchFamily="18" charset="0"/>
              </a:rPr>
              <a:t>anaesthesia</a:t>
            </a:r>
            <a:r>
              <a:rPr lang="en-US" sz="2300" dirty="0" smtClean="0">
                <a:latin typeface="Georgia" panose="02040502050405020303" pitchFamily="18" charset="0"/>
              </a:rPr>
              <a:t>: State of analgesia with light hypnosis (done with ketamine). The patient feels dissociated from their surroundings, there is analgesia and amnesia, with or without loss of consciousness. Premedication with a benzodiazepine is done to prevent the psychosis that occurs during recovery.</a:t>
            </a:r>
          </a:p>
          <a:p>
            <a:pPr lvl="0">
              <a:spcBef>
                <a:spcPts val="1800"/>
              </a:spcBef>
            </a:pPr>
            <a:r>
              <a:rPr lang="en-US" sz="2300" dirty="0" err="1" smtClean="0">
                <a:latin typeface="Georgia" panose="02040502050405020303" pitchFamily="18" charset="0"/>
              </a:rPr>
              <a:t>Neuroleptanalgesia</a:t>
            </a:r>
            <a:r>
              <a:rPr lang="en-US" sz="2300" dirty="0" smtClean="0">
                <a:latin typeface="Georgia" panose="02040502050405020303" pitchFamily="18" charset="0"/>
              </a:rPr>
              <a:t>: State of analgesia with the patient able to cooperate. A combination of a neuroleptic with a high efficacy opioid analgesic is used. Example is </a:t>
            </a:r>
            <a:r>
              <a:rPr lang="en-US" sz="2300" dirty="0" err="1" smtClean="0">
                <a:latin typeface="Georgia" panose="02040502050405020303" pitchFamily="18" charset="0"/>
              </a:rPr>
              <a:t>droperidol</a:t>
            </a:r>
            <a:r>
              <a:rPr lang="en-US" sz="2300" dirty="0" smtClean="0">
                <a:latin typeface="Georgia" panose="02040502050405020303" pitchFamily="18" charset="0"/>
              </a:rPr>
              <a:t> + fentanyl (or </a:t>
            </a:r>
            <a:r>
              <a:rPr lang="en-US" sz="2300" dirty="0" err="1" smtClean="0">
                <a:latin typeface="Georgia" panose="02040502050405020303" pitchFamily="18" charset="0"/>
              </a:rPr>
              <a:t>alfentanil</a:t>
            </a:r>
            <a:r>
              <a:rPr lang="en-US" sz="2300" dirty="0" smtClean="0">
                <a:latin typeface="Georgia" panose="02040502050405020303" pitchFamily="18" charset="0"/>
              </a:rPr>
              <a:t>)</a:t>
            </a:r>
          </a:p>
          <a:p>
            <a:pPr lvl="0">
              <a:spcBef>
                <a:spcPts val="1800"/>
              </a:spcBef>
            </a:pPr>
            <a:r>
              <a:rPr lang="en-US" sz="2300" dirty="0" err="1" smtClean="0">
                <a:latin typeface="Georgia" panose="02040502050405020303" pitchFamily="18" charset="0"/>
              </a:rPr>
              <a:t>Neuroleptanaesthesia</a:t>
            </a:r>
            <a:r>
              <a:rPr lang="en-US" sz="2300" dirty="0" smtClean="0">
                <a:latin typeface="Georgia" panose="02040502050405020303" pitchFamily="18" charset="0"/>
              </a:rPr>
              <a:t>: Use of a neuroleptic and high efficacy opioid analgesic to supplement GA with nitrous oxide</a:t>
            </a:r>
          </a:p>
        </p:txBody>
      </p:sp>
      <p:sp>
        <p:nvSpPr>
          <p:cNvPr id="4" name="Slide Number Placeholder 3"/>
          <p:cNvSpPr>
            <a:spLocks noGrp="1"/>
          </p:cNvSpPr>
          <p:nvPr>
            <p:ph type="sldNum" sz="quarter" idx="12"/>
          </p:nvPr>
        </p:nvSpPr>
        <p:spPr/>
        <p:txBody>
          <a:bodyPr/>
          <a:lstStyle/>
          <a:p>
            <a:fld id="{E2A52829-536A-4FBF-9907-43EA662892DA}" type="slidenum">
              <a:rPr lang="en-US" smtClean="0"/>
              <a:pPr/>
              <a:t>67</a:t>
            </a:fld>
            <a:endParaRPr lang="en-US"/>
          </a:p>
        </p:txBody>
      </p:sp>
    </p:spTree>
    <p:extLst>
      <p:ext uri="{BB962C8B-B14F-4D97-AF65-F5344CB8AC3E}">
        <p14:creationId xmlns:p14="http://schemas.microsoft.com/office/powerpoint/2010/main" val="3182455325"/>
      </p:ext>
    </p:extLst>
  </p:cSld>
  <p:clrMapOvr>
    <a:masterClrMapping/>
  </p:clrMapOvr>
  <p:timing>
    <p:tnLst>
      <p:par>
        <p:cT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ctrTitle"/>
          </p:nvPr>
        </p:nvSpPr>
        <p:spPr/>
        <p:txBody>
          <a:bodyPr>
            <a:noAutofit/>
          </a:bodyPr>
          <a:lstStyle/>
          <a:p>
            <a:r>
              <a:rPr lang="en-US" sz="9600" b="1" i="1" dirty="0" smtClean="0">
                <a:latin typeface="Georgia" panose="02040502050405020303" pitchFamily="18" charset="0"/>
              </a:rPr>
              <a:t>END</a:t>
            </a:r>
            <a:endParaRPr lang="en-US" sz="9600" b="1" i="1" dirty="0">
              <a:latin typeface="Georgia" panose="02040502050405020303" pitchFamily="18" charset="0"/>
            </a:endParaRPr>
          </a:p>
        </p:txBody>
      </p:sp>
      <p:sp>
        <p:nvSpPr>
          <p:cNvPr id="6" name="Subtitle 5"/>
          <p:cNvSpPr>
            <a:spLocks noGrp="1"/>
          </p:cNvSpPr>
          <p:nvPr>
            <p:ph type="subTitle" idx="1"/>
          </p:nvPr>
        </p:nvSpPr>
        <p:spPr>
          <a:xfrm>
            <a:off x="1371600" y="3886200"/>
            <a:ext cx="6400800" cy="1968690"/>
          </a:xfrm>
        </p:spPr>
        <p:txBody>
          <a:bodyPr/>
          <a:lstStyle/>
          <a:p>
            <a:endParaRPr lang="en-US" dirty="0" smtClean="0">
              <a:latin typeface="Georgia" panose="02040502050405020303" pitchFamily="18" charset="0"/>
            </a:endParaRPr>
          </a:p>
          <a:p>
            <a:r>
              <a:rPr lang="en-US" b="1" dirty="0" smtClean="0">
                <a:solidFill>
                  <a:schemeClr val="tx1"/>
                </a:solidFill>
                <a:latin typeface="Georgia" panose="02040502050405020303" pitchFamily="18" charset="0"/>
              </a:rPr>
              <a:t>Thanks for listening</a:t>
            </a:r>
            <a:endParaRPr lang="en-US" b="1" dirty="0">
              <a:solidFill>
                <a:schemeClr val="tx1"/>
              </a:solidFill>
              <a:latin typeface="Georgia" panose="02040502050405020303" pitchFamily="18" charset="0"/>
            </a:endParaRPr>
          </a:p>
        </p:txBody>
      </p:sp>
    </p:spTree>
    <p:extLst>
      <p:ext uri="{BB962C8B-B14F-4D97-AF65-F5344CB8AC3E}">
        <p14:creationId xmlns:p14="http://schemas.microsoft.com/office/powerpoint/2010/main" val="314769087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1673" y="166256"/>
            <a:ext cx="8672945" cy="827520"/>
          </a:xfrm>
          <a:prstGeom prst="roundRect">
            <a:avLst/>
          </a:prstGeom>
          <a:noFill/>
          <a:ln>
            <a:noFill/>
          </a:ln>
        </p:spPr>
        <p:style>
          <a:lnRef idx="2">
            <a:schemeClr val="accent1"/>
          </a:lnRef>
          <a:fillRef idx="1">
            <a:schemeClr val="lt1"/>
          </a:fillRef>
          <a:effectRef idx="0">
            <a:schemeClr val="accent1"/>
          </a:effectRef>
          <a:fontRef idx="minor">
            <a:schemeClr val="dk1"/>
          </a:fontRef>
        </p:style>
        <p:txBody>
          <a:bodyPr>
            <a:noAutofit/>
          </a:bodyPr>
          <a:lstStyle/>
          <a:p>
            <a:pPr lvl="0" algn="l"/>
            <a:r>
              <a:rPr lang="en-US" sz="2800" b="1" cap="all" dirty="0" smtClean="0">
                <a:solidFill>
                  <a:prstClr val="black"/>
                </a:solidFill>
                <a:latin typeface="Georgia" panose="02040502050405020303" pitchFamily="18" charset="0"/>
              </a:rPr>
              <a:t>MECHANISMS </a:t>
            </a:r>
            <a:r>
              <a:rPr lang="en-US" sz="2800" b="1" cap="all" dirty="0" smtClean="0">
                <a:solidFill>
                  <a:prstClr val="black"/>
                </a:solidFill>
                <a:latin typeface="Georgia" panose="02040502050405020303" pitchFamily="18" charset="0"/>
              </a:rPr>
              <a:t>OF ACTION</a:t>
            </a:r>
            <a:endParaRPr lang="en-US" sz="2800" b="1" cap="all" dirty="0">
              <a:solidFill>
                <a:prstClr val="black"/>
              </a:solidFill>
              <a:latin typeface="Georgia" panose="02040502050405020303" pitchFamily="18" charset="0"/>
            </a:endParaRPr>
          </a:p>
        </p:txBody>
      </p:sp>
      <p:sp>
        <p:nvSpPr>
          <p:cNvPr id="3" name="Content Placeholder 2"/>
          <p:cNvSpPr>
            <a:spLocks noGrp="1"/>
          </p:cNvSpPr>
          <p:nvPr>
            <p:ph idx="1"/>
          </p:nvPr>
        </p:nvSpPr>
        <p:spPr>
          <a:xfrm>
            <a:off x="221673" y="1205345"/>
            <a:ext cx="8672945" cy="5420880"/>
          </a:xfrm>
          <a:noFill/>
          <a:ln>
            <a:noFill/>
          </a:ln>
        </p:spPr>
        <p:style>
          <a:lnRef idx="2">
            <a:schemeClr val="accent2"/>
          </a:lnRef>
          <a:fillRef idx="1">
            <a:schemeClr val="lt1"/>
          </a:fillRef>
          <a:effectRef idx="0">
            <a:schemeClr val="accent2"/>
          </a:effectRef>
          <a:fontRef idx="minor">
            <a:schemeClr val="dk1"/>
          </a:fontRef>
        </p:style>
        <p:txBody>
          <a:bodyPr>
            <a:normAutofit fontScale="85000" lnSpcReduction="10000"/>
          </a:bodyPr>
          <a:lstStyle/>
          <a:p>
            <a:pPr>
              <a:lnSpc>
                <a:spcPct val="120000"/>
              </a:lnSpc>
              <a:spcBef>
                <a:spcPts val="1800"/>
              </a:spcBef>
            </a:pPr>
            <a:r>
              <a:rPr lang="en-US" sz="3100" dirty="0" smtClean="0">
                <a:latin typeface="Georgia" panose="02040502050405020303" pitchFamily="18" charset="0"/>
              </a:rPr>
              <a:t>Local anesthetics produce anesthesia by inhibiting excitation of nerve endings or by blocking conduction in peripheral nerves</a:t>
            </a:r>
          </a:p>
          <a:p>
            <a:pPr>
              <a:lnSpc>
                <a:spcPct val="120000"/>
              </a:lnSpc>
              <a:spcBef>
                <a:spcPts val="1800"/>
              </a:spcBef>
            </a:pPr>
            <a:r>
              <a:rPr lang="en-US" sz="3100" dirty="0" smtClean="0">
                <a:latin typeface="Georgia" panose="02040502050405020303" pitchFamily="18" charset="0"/>
              </a:rPr>
              <a:t>This is achieved by anesthetics reversibly binding to and inactivating sodium channels. Sodium influx through these channels is necessary for the depolarization of nerve cell membranes and subsequent propagation of impulses along the course of the nerve.</a:t>
            </a:r>
          </a:p>
          <a:p>
            <a:pPr>
              <a:lnSpc>
                <a:spcPct val="120000"/>
              </a:lnSpc>
              <a:spcBef>
                <a:spcPts val="1800"/>
              </a:spcBef>
            </a:pPr>
            <a:r>
              <a:rPr lang="en-US" sz="3100" dirty="0" smtClean="0">
                <a:latin typeface="Georgia" panose="02040502050405020303" pitchFamily="18" charset="0"/>
              </a:rPr>
              <a:t>When a nerve loses depolarization and capacity to propagate an impulse, the individual loses sensation in the area supplied by the nerve</a:t>
            </a:r>
          </a:p>
          <a:p>
            <a:pPr>
              <a:lnSpc>
                <a:spcPct val="120000"/>
              </a:lnSpc>
              <a:spcBef>
                <a:spcPts val="0"/>
              </a:spcBef>
            </a:pPr>
            <a:endParaRPr lang="en-US" dirty="0">
              <a:latin typeface="Georgia" panose="02040502050405020303" pitchFamily="18" charset="0"/>
            </a:endParaRPr>
          </a:p>
        </p:txBody>
      </p:sp>
      <p:sp>
        <p:nvSpPr>
          <p:cNvPr id="4" name="Slide Number Placeholder 3"/>
          <p:cNvSpPr>
            <a:spLocks noGrp="1"/>
          </p:cNvSpPr>
          <p:nvPr>
            <p:ph type="sldNum" sz="quarter" idx="12"/>
          </p:nvPr>
        </p:nvSpPr>
        <p:spPr/>
        <p:txBody>
          <a:bodyPr/>
          <a:lstStyle/>
          <a:p>
            <a:fld id="{A8B5DE04-1E38-463E-8975-F48C132887D4}" type="slidenum">
              <a:rPr lang="en-US" smtClean="0"/>
              <a:pPr/>
              <a:t>7</a:t>
            </a:fld>
            <a:endParaRPr lang="en-US"/>
          </a:p>
        </p:txBody>
      </p:sp>
    </p:spTree>
    <p:extLst>
      <p:ext uri="{BB962C8B-B14F-4D97-AF65-F5344CB8AC3E}">
        <p14:creationId xmlns:p14="http://schemas.microsoft.com/office/powerpoint/2010/main" val="421880540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77091" y="263236"/>
            <a:ext cx="8617527" cy="697632"/>
          </a:xfrm>
          <a:prstGeom prst="roundRect">
            <a:avLst/>
          </a:prstGeom>
          <a:noFill/>
          <a:ln>
            <a:noFill/>
          </a:ln>
        </p:spPr>
        <p:style>
          <a:lnRef idx="2">
            <a:schemeClr val="accent1"/>
          </a:lnRef>
          <a:fillRef idx="1">
            <a:schemeClr val="lt1"/>
          </a:fillRef>
          <a:effectRef idx="0">
            <a:schemeClr val="accent1"/>
          </a:effectRef>
          <a:fontRef idx="minor">
            <a:schemeClr val="dk1"/>
          </a:fontRef>
        </p:style>
        <p:txBody>
          <a:bodyPr>
            <a:noAutofit/>
          </a:bodyPr>
          <a:lstStyle/>
          <a:p>
            <a:pPr algn="l"/>
            <a:r>
              <a:rPr lang="en-US" sz="2800" b="1" cap="all" dirty="0">
                <a:latin typeface="Georgia" panose="02040502050405020303" pitchFamily="18" charset="0"/>
              </a:rPr>
              <a:t>A</a:t>
            </a:r>
            <a:r>
              <a:rPr lang="en-US" sz="2800" b="1" cap="all" dirty="0" smtClean="0">
                <a:latin typeface="Georgia" panose="02040502050405020303" pitchFamily="18" charset="0"/>
              </a:rPr>
              <a:t>ctivity of local </a:t>
            </a:r>
            <a:r>
              <a:rPr lang="en-US" sz="2800" b="1" cap="all" dirty="0" err="1" smtClean="0">
                <a:latin typeface="Georgia" panose="02040502050405020303" pitchFamily="18" charset="0"/>
              </a:rPr>
              <a:t>anaesthetics</a:t>
            </a:r>
            <a:endParaRPr lang="en-US" sz="2800" cap="all" dirty="0">
              <a:latin typeface="Georgia" panose="02040502050405020303" pitchFamily="18" charset="0"/>
            </a:endParaRPr>
          </a:p>
        </p:txBody>
      </p:sp>
      <p:sp>
        <p:nvSpPr>
          <p:cNvPr id="3" name="Content Placeholder 2"/>
          <p:cNvSpPr>
            <a:spLocks noGrp="1"/>
          </p:cNvSpPr>
          <p:nvPr>
            <p:ph idx="1"/>
          </p:nvPr>
        </p:nvSpPr>
        <p:spPr>
          <a:xfrm>
            <a:off x="277091" y="1205344"/>
            <a:ext cx="8617527" cy="5420881"/>
          </a:xfrm>
          <a:noFill/>
          <a:ln>
            <a:noFill/>
          </a:ln>
        </p:spPr>
        <p:style>
          <a:lnRef idx="2">
            <a:schemeClr val="accent2"/>
          </a:lnRef>
          <a:fillRef idx="1">
            <a:schemeClr val="lt1"/>
          </a:fillRef>
          <a:effectRef idx="0">
            <a:schemeClr val="accent2"/>
          </a:effectRef>
          <a:fontRef idx="minor">
            <a:schemeClr val="dk1"/>
          </a:fontRef>
        </p:style>
        <p:txBody>
          <a:bodyPr>
            <a:noAutofit/>
          </a:bodyPr>
          <a:lstStyle/>
          <a:p>
            <a:pPr marL="0" indent="0">
              <a:spcBef>
                <a:spcPts val="1800"/>
              </a:spcBef>
              <a:buNone/>
            </a:pPr>
            <a:r>
              <a:rPr lang="en-US" sz="2600" dirty="0">
                <a:latin typeface="Georgia" panose="02040502050405020303" pitchFamily="18" charset="0"/>
              </a:rPr>
              <a:t>A</a:t>
            </a:r>
            <a:r>
              <a:rPr lang="en-US" sz="2600" dirty="0" smtClean="0">
                <a:latin typeface="Georgia" panose="02040502050405020303" pitchFamily="18" charset="0"/>
              </a:rPr>
              <a:t>ctivity of local anesthetics is a function of their:</a:t>
            </a:r>
          </a:p>
          <a:p>
            <a:pPr>
              <a:spcBef>
                <a:spcPts val="1800"/>
              </a:spcBef>
            </a:pPr>
            <a:r>
              <a:rPr lang="en-US" sz="2600" dirty="0">
                <a:latin typeface="Georgia" panose="02040502050405020303" pitchFamily="18" charset="0"/>
              </a:rPr>
              <a:t>L</a:t>
            </a:r>
            <a:r>
              <a:rPr lang="en-US" sz="2600" dirty="0" smtClean="0">
                <a:latin typeface="Georgia" panose="02040502050405020303" pitchFamily="18" charset="0"/>
              </a:rPr>
              <a:t>ipid solubility</a:t>
            </a:r>
          </a:p>
          <a:p>
            <a:pPr>
              <a:spcBef>
                <a:spcPts val="1800"/>
              </a:spcBef>
            </a:pPr>
            <a:r>
              <a:rPr lang="en-US" sz="2600" dirty="0" err="1">
                <a:latin typeface="Georgia" panose="02040502050405020303" pitchFamily="18" charset="0"/>
              </a:rPr>
              <a:t>D</a:t>
            </a:r>
            <a:r>
              <a:rPr lang="en-US" sz="2600" dirty="0" err="1" smtClean="0">
                <a:latin typeface="Georgia" panose="02040502050405020303" pitchFamily="18" charset="0"/>
              </a:rPr>
              <a:t>iffusibility</a:t>
            </a:r>
            <a:endParaRPr lang="en-US" sz="2600" dirty="0" smtClean="0">
              <a:latin typeface="Georgia" panose="02040502050405020303" pitchFamily="18" charset="0"/>
            </a:endParaRPr>
          </a:p>
          <a:p>
            <a:pPr>
              <a:spcBef>
                <a:spcPts val="1800"/>
              </a:spcBef>
            </a:pPr>
            <a:r>
              <a:rPr lang="en-US" sz="2600" dirty="0">
                <a:latin typeface="Georgia" panose="02040502050405020303" pitchFamily="18" charset="0"/>
              </a:rPr>
              <a:t>A</a:t>
            </a:r>
            <a:r>
              <a:rPr lang="en-US" sz="2600" dirty="0" smtClean="0">
                <a:latin typeface="Georgia" panose="02040502050405020303" pitchFamily="18" charset="0"/>
              </a:rPr>
              <a:t>ffinity for protein binding</a:t>
            </a:r>
          </a:p>
          <a:p>
            <a:pPr>
              <a:spcBef>
                <a:spcPts val="1800"/>
              </a:spcBef>
            </a:pPr>
            <a:r>
              <a:rPr lang="en-US" sz="2600" dirty="0">
                <a:latin typeface="Georgia" panose="02040502050405020303" pitchFamily="18" charset="0"/>
              </a:rPr>
              <a:t>P</a:t>
            </a:r>
            <a:r>
              <a:rPr lang="en-US" sz="2600" dirty="0" smtClean="0">
                <a:latin typeface="Georgia" panose="02040502050405020303" pitchFamily="18" charset="0"/>
              </a:rPr>
              <a:t>ercent ionization at physiologic pH</a:t>
            </a:r>
          </a:p>
          <a:p>
            <a:pPr>
              <a:spcBef>
                <a:spcPts val="1800"/>
              </a:spcBef>
            </a:pPr>
            <a:r>
              <a:rPr lang="en-US" sz="2600" dirty="0" err="1">
                <a:latin typeface="Georgia" panose="02040502050405020303" pitchFamily="18" charset="0"/>
              </a:rPr>
              <a:t>V</a:t>
            </a:r>
            <a:r>
              <a:rPr lang="en-US" sz="2600" dirty="0" err="1" smtClean="0">
                <a:latin typeface="Georgia" panose="02040502050405020303" pitchFamily="18" charset="0"/>
              </a:rPr>
              <a:t>asodilating</a:t>
            </a:r>
            <a:r>
              <a:rPr lang="en-US" sz="2600" dirty="0" smtClean="0">
                <a:latin typeface="Georgia" panose="02040502050405020303" pitchFamily="18" charset="0"/>
              </a:rPr>
              <a:t> properties</a:t>
            </a:r>
          </a:p>
        </p:txBody>
      </p:sp>
      <p:sp>
        <p:nvSpPr>
          <p:cNvPr id="4" name="Slide Number Placeholder 3"/>
          <p:cNvSpPr>
            <a:spLocks noGrp="1"/>
          </p:cNvSpPr>
          <p:nvPr>
            <p:ph type="sldNum" sz="quarter" idx="12"/>
          </p:nvPr>
        </p:nvSpPr>
        <p:spPr/>
        <p:txBody>
          <a:bodyPr/>
          <a:lstStyle/>
          <a:p>
            <a:fld id="{A8B5DE04-1E38-463E-8975-F48C132887D4}" type="slidenum">
              <a:rPr lang="en-US" smtClean="0"/>
              <a:pPr/>
              <a:t>8</a:t>
            </a:fld>
            <a:endParaRPr lang="en-US"/>
          </a:p>
        </p:txBody>
      </p:sp>
    </p:spTree>
    <p:extLst>
      <p:ext uri="{BB962C8B-B14F-4D97-AF65-F5344CB8AC3E}">
        <p14:creationId xmlns:p14="http://schemas.microsoft.com/office/powerpoint/2010/main" val="273971273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77091" y="110836"/>
            <a:ext cx="8617527" cy="955964"/>
          </a:xfrm>
          <a:prstGeom prst="roundRect">
            <a:avLst/>
          </a:prstGeom>
          <a:noFill/>
          <a:ln>
            <a:noFill/>
          </a:ln>
        </p:spPr>
        <p:style>
          <a:lnRef idx="2">
            <a:schemeClr val="accent1"/>
          </a:lnRef>
          <a:fillRef idx="1">
            <a:schemeClr val="lt1"/>
          </a:fillRef>
          <a:effectRef idx="0">
            <a:schemeClr val="accent1"/>
          </a:effectRef>
          <a:fontRef idx="minor">
            <a:schemeClr val="dk1"/>
          </a:fontRef>
        </p:style>
        <p:txBody>
          <a:bodyPr>
            <a:noAutofit/>
          </a:bodyPr>
          <a:lstStyle/>
          <a:p>
            <a:pPr algn="l"/>
            <a:r>
              <a:rPr lang="en-US" sz="2600" b="1" cap="all" dirty="0">
                <a:latin typeface="Georgia" panose="02040502050405020303" pitchFamily="18" charset="0"/>
              </a:rPr>
              <a:t>A</a:t>
            </a:r>
            <a:r>
              <a:rPr lang="en-US" sz="2600" b="1" cap="all" dirty="0" smtClean="0">
                <a:latin typeface="Georgia" panose="02040502050405020303" pitchFamily="18" charset="0"/>
              </a:rPr>
              <a:t>ctivity of local </a:t>
            </a:r>
            <a:r>
              <a:rPr lang="en-US" sz="2600" b="1" cap="all" dirty="0" err="1" smtClean="0">
                <a:latin typeface="Georgia" panose="02040502050405020303" pitchFamily="18" charset="0"/>
              </a:rPr>
              <a:t>anaesthetics</a:t>
            </a:r>
            <a:r>
              <a:rPr lang="en-US" sz="2600" b="1" cap="all" dirty="0" smtClean="0">
                <a:latin typeface="Georgia" panose="02040502050405020303" pitchFamily="18" charset="0"/>
              </a:rPr>
              <a:t> …. CONT’D</a:t>
            </a:r>
            <a:endParaRPr lang="en-US" sz="2600" cap="all" dirty="0">
              <a:latin typeface="Georgia" panose="02040502050405020303" pitchFamily="18" charset="0"/>
            </a:endParaRPr>
          </a:p>
        </p:txBody>
      </p:sp>
      <p:sp>
        <p:nvSpPr>
          <p:cNvPr id="3" name="Content Placeholder 2"/>
          <p:cNvSpPr>
            <a:spLocks noGrp="1"/>
          </p:cNvSpPr>
          <p:nvPr>
            <p:ph idx="1"/>
          </p:nvPr>
        </p:nvSpPr>
        <p:spPr>
          <a:xfrm>
            <a:off x="277091" y="1205344"/>
            <a:ext cx="8617527" cy="5420881"/>
          </a:xfrm>
          <a:noFill/>
          <a:ln>
            <a:noFill/>
          </a:ln>
        </p:spPr>
        <p:style>
          <a:lnRef idx="2">
            <a:schemeClr val="accent2"/>
          </a:lnRef>
          <a:fillRef idx="1">
            <a:schemeClr val="lt1"/>
          </a:fillRef>
          <a:effectRef idx="0">
            <a:schemeClr val="accent2"/>
          </a:effectRef>
          <a:fontRef idx="minor">
            <a:schemeClr val="dk1"/>
          </a:fontRef>
        </p:style>
        <p:txBody>
          <a:bodyPr>
            <a:noAutofit/>
          </a:bodyPr>
          <a:lstStyle/>
          <a:p>
            <a:pPr marL="0" indent="0">
              <a:spcBef>
                <a:spcPts val="1200"/>
              </a:spcBef>
              <a:buNone/>
            </a:pPr>
            <a:r>
              <a:rPr lang="en-US" sz="2300" b="1" dirty="0">
                <a:latin typeface="Georgia" panose="02040502050405020303" pitchFamily="18" charset="0"/>
              </a:rPr>
              <a:t>Lipid </a:t>
            </a:r>
            <a:r>
              <a:rPr lang="en-US" sz="2300" b="1" dirty="0" smtClean="0">
                <a:latin typeface="Georgia" panose="02040502050405020303" pitchFamily="18" charset="0"/>
              </a:rPr>
              <a:t>solubility</a:t>
            </a:r>
            <a:endParaRPr lang="en-US" sz="2300" dirty="0">
              <a:latin typeface="Georgia" panose="02040502050405020303" pitchFamily="18" charset="0"/>
            </a:endParaRPr>
          </a:p>
          <a:p>
            <a:pPr marL="0" indent="0">
              <a:spcBef>
                <a:spcPts val="1200"/>
              </a:spcBef>
              <a:buNone/>
            </a:pPr>
            <a:r>
              <a:rPr lang="en-US" sz="2300" dirty="0" smtClean="0">
                <a:latin typeface="Georgia" panose="02040502050405020303" pitchFamily="18" charset="0"/>
              </a:rPr>
              <a:t>Potency </a:t>
            </a:r>
            <a:r>
              <a:rPr lang="en-US" sz="2300" dirty="0">
                <a:latin typeface="Georgia" panose="02040502050405020303" pitchFamily="18" charset="0"/>
              </a:rPr>
              <a:t>is directly related to lipid solubility, because 90% of the nerve cell membrane is composed of lipid. Increased lipid solubility leads to faster nerve penetration and blockade of sodium channels. </a:t>
            </a:r>
          </a:p>
          <a:p>
            <a:pPr marL="0" indent="0">
              <a:spcBef>
                <a:spcPts val="1200"/>
              </a:spcBef>
              <a:buNone/>
            </a:pPr>
            <a:r>
              <a:rPr lang="en-US" sz="2300" b="1" dirty="0" err="1" smtClean="0">
                <a:latin typeface="Georgia" panose="02040502050405020303" pitchFamily="18" charset="0"/>
              </a:rPr>
              <a:t>Diffusibility</a:t>
            </a:r>
            <a:endParaRPr lang="en-US" sz="2300" dirty="0" smtClean="0">
              <a:latin typeface="Georgia" panose="02040502050405020303" pitchFamily="18" charset="0"/>
            </a:endParaRPr>
          </a:p>
          <a:p>
            <a:pPr marL="0" indent="0">
              <a:spcBef>
                <a:spcPts val="1200"/>
              </a:spcBef>
              <a:buNone/>
            </a:pPr>
            <a:r>
              <a:rPr lang="en-US" sz="2300" dirty="0" err="1" smtClean="0">
                <a:latin typeface="Georgia" panose="02040502050405020303" pitchFamily="18" charset="0"/>
              </a:rPr>
              <a:t>Diffusibility</a:t>
            </a:r>
            <a:r>
              <a:rPr lang="en-US" sz="2300" dirty="0" smtClean="0">
                <a:latin typeface="Georgia" panose="02040502050405020303" pitchFamily="18" charset="0"/>
              </a:rPr>
              <a:t> of </a:t>
            </a:r>
            <a:r>
              <a:rPr lang="en-US" sz="2300" dirty="0">
                <a:latin typeface="Georgia" panose="02040502050405020303" pitchFamily="18" charset="0"/>
              </a:rPr>
              <a:t>the local anesthetic through tissue other than nerve tissue influences the speed of action onset</a:t>
            </a:r>
          </a:p>
          <a:p>
            <a:pPr marL="0" indent="0">
              <a:spcBef>
                <a:spcPts val="1200"/>
              </a:spcBef>
              <a:buNone/>
            </a:pPr>
            <a:r>
              <a:rPr lang="en-US" sz="2300" b="1" dirty="0">
                <a:latin typeface="Georgia" panose="02040502050405020303" pitchFamily="18" charset="0"/>
              </a:rPr>
              <a:t>Protein </a:t>
            </a:r>
            <a:r>
              <a:rPr lang="en-US" sz="2300" b="1" dirty="0" smtClean="0">
                <a:latin typeface="Georgia" panose="02040502050405020303" pitchFamily="18" charset="0"/>
              </a:rPr>
              <a:t>binding</a:t>
            </a:r>
            <a:endParaRPr lang="en-US" sz="2300" dirty="0">
              <a:latin typeface="Georgia" panose="02040502050405020303" pitchFamily="18" charset="0"/>
            </a:endParaRPr>
          </a:p>
          <a:p>
            <a:pPr marL="0" indent="0">
              <a:spcBef>
                <a:spcPts val="1200"/>
              </a:spcBef>
              <a:buNone/>
            </a:pPr>
            <a:r>
              <a:rPr lang="en-US" sz="2300" dirty="0">
                <a:latin typeface="Georgia" panose="02040502050405020303" pitchFamily="18" charset="0"/>
              </a:rPr>
              <a:t>T</a:t>
            </a:r>
            <a:r>
              <a:rPr lang="en-US" sz="2300" dirty="0" smtClean="0">
                <a:latin typeface="Georgia" panose="02040502050405020303" pitchFamily="18" charset="0"/>
              </a:rPr>
              <a:t>he </a:t>
            </a:r>
            <a:r>
              <a:rPr lang="en-US" sz="2300" dirty="0">
                <a:latin typeface="Georgia" panose="02040502050405020303" pitchFamily="18" charset="0"/>
              </a:rPr>
              <a:t>more firmly the local anesthetic binds to the protein of the sodium channel, the longer the duration of action</a:t>
            </a:r>
          </a:p>
        </p:txBody>
      </p:sp>
      <p:sp>
        <p:nvSpPr>
          <p:cNvPr id="4" name="Slide Number Placeholder 3"/>
          <p:cNvSpPr>
            <a:spLocks noGrp="1"/>
          </p:cNvSpPr>
          <p:nvPr>
            <p:ph type="sldNum" sz="quarter" idx="12"/>
          </p:nvPr>
        </p:nvSpPr>
        <p:spPr/>
        <p:txBody>
          <a:bodyPr/>
          <a:lstStyle/>
          <a:p>
            <a:fld id="{A8B5DE04-1E38-463E-8975-F48C132887D4}" type="slidenum">
              <a:rPr lang="en-US" smtClean="0"/>
              <a:pPr/>
              <a:t>9</a:t>
            </a:fld>
            <a:endParaRPr lang="en-US"/>
          </a:p>
        </p:txBody>
      </p:sp>
    </p:spTree>
    <p:extLst>
      <p:ext uri="{BB962C8B-B14F-4D97-AF65-F5344CB8AC3E}">
        <p14:creationId xmlns:p14="http://schemas.microsoft.com/office/powerpoint/2010/main" val="3958696611"/>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12455</TotalTime>
  <Words>3458</Words>
  <Application>Microsoft Office PowerPoint</Application>
  <PresentationFormat>On-screen Show (4:3)</PresentationFormat>
  <Paragraphs>403</Paragraphs>
  <Slides>68</Slides>
  <Notes>14</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68</vt:i4>
      </vt:variant>
    </vt:vector>
  </HeadingPairs>
  <TitlesOfParts>
    <vt:vector size="73" baseType="lpstr">
      <vt:lpstr>Arial</vt:lpstr>
      <vt:lpstr>Calibri</vt:lpstr>
      <vt:lpstr>Georgia</vt:lpstr>
      <vt:lpstr>Rockwell</vt:lpstr>
      <vt:lpstr>Office Theme</vt:lpstr>
      <vt:lpstr>PowerPoint Presentation</vt:lpstr>
      <vt:lpstr> ANAESTHETIC AGENTS   </vt:lpstr>
      <vt:lpstr>LOCAL ANAESTHETIC AGENTS</vt:lpstr>
      <vt:lpstr>PowerPoint Presentation</vt:lpstr>
      <vt:lpstr>PowerPoint Presentation</vt:lpstr>
      <vt:lpstr>PowerPoint Presentation</vt:lpstr>
      <vt:lpstr>MECHANISMS OF ACTION</vt:lpstr>
      <vt:lpstr>Activity of local anaesthetics</vt:lpstr>
      <vt:lpstr>Activity of local anaesthetics …. CONT’D</vt:lpstr>
      <vt:lpstr>Activity of local anaesthetics …. CONT’D</vt:lpstr>
      <vt:lpstr>Termination of local anaesthetic effects</vt:lpstr>
      <vt:lpstr>Use of vasoconstrictors with local anaesthetics</vt:lpstr>
      <vt:lpstr>Use of vasoconstrictors with local anaesthetics …. CONT’D</vt:lpstr>
      <vt:lpstr>Local anaesthetics: CLASSIFICATION</vt:lpstr>
      <vt:lpstr>local anaesthetics: ADVERSE EFFECTS</vt:lpstr>
      <vt:lpstr>LOCAL ANAESTHESIA (LA) TECHNIQUES</vt:lpstr>
      <vt:lpstr>LA TECHNIQUES …. CONT’D</vt:lpstr>
      <vt:lpstr>Choice of local anaesthetic</vt:lpstr>
      <vt:lpstr>END</vt:lpstr>
      <vt:lpstr> GENERAL ANAESTHESIA  </vt:lpstr>
      <vt:lpstr> General Concepts  </vt:lpstr>
      <vt:lpstr>PowerPoint Presentation</vt:lpstr>
      <vt:lpstr>PowerPoint Presentation</vt:lpstr>
      <vt:lpstr>Aim and requirements OF GENERAL ANAESTHESIA</vt:lpstr>
      <vt:lpstr>BALANCED ANAESTHESIA</vt:lpstr>
      <vt:lpstr>Processes involved in General anaesthesia</vt:lpstr>
      <vt:lpstr>Pre-medication</vt:lpstr>
      <vt:lpstr>Pre-medication …. Cont’d</vt:lpstr>
      <vt:lpstr>Pre-medication …. Cont’d</vt:lpstr>
      <vt:lpstr>Muscle relaxation in General anaesthesia</vt:lpstr>
      <vt:lpstr>Non-depolarizing muscle relaxants</vt:lpstr>
      <vt:lpstr>Induction of anaesthesia</vt:lpstr>
      <vt:lpstr>maintenance of anaesthesia</vt:lpstr>
      <vt:lpstr>Mechanism of action of GENERAL ANAESTHETIC drugs</vt:lpstr>
      <vt:lpstr>Commonly used anaesthetic drugs</vt:lpstr>
      <vt:lpstr>Commonly Used General Anaesthetic Agents</vt:lpstr>
      <vt:lpstr>PowerPoint Presentation</vt:lpstr>
      <vt:lpstr>PowerPoint Presentation</vt:lpstr>
      <vt:lpstr>PowerPoint Presentation</vt:lpstr>
      <vt:lpstr>INTRAVENOUS GENERAL ANAESTHETIC AGENTS</vt:lpstr>
      <vt:lpstr>Thiopental sodium </vt:lpstr>
      <vt:lpstr>Thiopental sodium …. Cont’d</vt:lpstr>
      <vt:lpstr>Etomidate</vt:lpstr>
      <vt:lpstr>Propofol</vt:lpstr>
      <vt:lpstr>Propofol: adverse ffects</vt:lpstr>
      <vt:lpstr>Ketamine</vt:lpstr>
      <vt:lpstr>Ketamine …. Cont’d</vt:lpstr>
      <vt:lpstr>INHALATIONAL GENERAL ANAESTHETIC AGENTS</vt:lpstr>
      <vt:lpstr>Inhalational anaesthetic agents</vt:lpstr>
      <vt:lpstr>Inhalational anaesthetic agents …. Cont’d</vt:lpstr>
      <vt:lpstr>Anesthetic vapors (volatile liquids)</vt:lpstr>
      <vt:lpstr>Depth of anaesthesia with inhalational agents</vt:lpstr>
      <vt:lpstr>Depth of anaesthesia with inhalational agents</vt:lpstr>
      <vt:lpstr>Properties of inhalational agents: Partition coefficient</vt:lpstr>
      <vt:lpstr>Minimum alveolar concentratiON</vt:lpstr>
      <vt:lpstr>Mac …. Cont’d</vt:lpstr>
      <vt:lpstr>MAC values and blood:gas partition coefficients for commonly used inhalational agents</vt:lpstr>
      <vt:lpstr>Characteristics of an ideal inhalational anaesthetic agent</vt:lpstr>
      <vt:lpstr>Nitrous oxide</vt:lpstr>
      <vt:lpstr>Nitrous oxide …. Cont’d</vt:lpstr>
      <vt:lpstr>Halothane</vt:lpstr>
      <vt:lpstr>Halothane …. Cont’d</vt:lpstr>
      <vt:lpstr>Isoflurane</vt:lpstr>
      <vt:lpstr>Enflurane, desflurane and sevoflurane</vt:lpstr>
      <vt:lpstr>desflurane and sevoflurane</vt:lpstr>
      <vt:lpstr>SPECIAL ANAESTHETIC TECHNIQUES</vt:lpstr>
      <vt:lpstr>Special anaesthetic techniques</vt:lpstr>
      <vt:lpstr>END</vt:lpstr>
    </vt:vector>
  </TitlesOfParts>
  <Company>Toshiba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DRUGS USED IN THE TREATMENT OF ANAEMIA</dc:title>
  <dc:creator>Dr Sindwa Namataa</dc:creator>
  <cp:lastModifiedBy>PHYSC-F15</cp:lastModifiedBy>
  <cp:revision>284</cp:revision>
  <dcterms:created xsi:type="dcterms:W3CDTF">2013-01-20T05:13:28Z</dcterms:created>
  <dcterms:modified xsi:type="dcterms:W3CDTF">2020-10-21T06:49:48Z</dcterms:modified>
</cp:coreProperties>
</file>