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40" r:id="rId3"/>
    <p:sldId id="364" r:id="rId4"/>
    <p:sldId id="363" r:id="rId5"/>
    <p:sldId id="357" r:id="rId6"/>
    <p:sldId id="365" r:id="rId7"/>
    <p:sldId id="359" r:id="rId8"/>
    <p:sldId id="351" r:id="rId9"/>
    <p:sldId id="341" r:id="rId10"/>
    <p:sldId id="342" r:id="rId11"/>
    <p:sldId id="366" r:id="rId12"/>
    <p:sldId id="343" r:id="rId13"/>
    <p:sldId id="361" r:id="rId14"/>
    <p:sldId id="356" r:id="rId15"/>
    <p:sldId id="344" r:id="rId16"/>
    <p:sldId id="360" r:id="rId17"/>
    <p:sldId id="367" r:id="rId18"/>
    <p:sldId id="371" r:id="rId19"/>
    <p:sldId id="362" r:id="rId20"/>
    <p:sldId id="339" r:id="rId21"/>
    <p:sldId id="353" r:id="rId22"/>
    <p:sldId id="354" r:id="rId23"/>
    <p:sldId id="369" r:id="rId24"/>
    <p:sldId id="355" r:id="rId25"/>
    <p:sldId id="370" r:id="rId26"/>
    <p:sldId id="37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74" d="100"/>
          <a:sy n="74" d="100"/>
        </p:scale>
        <p:origin x="10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96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D9F13-889C-4B80-8F5F-AF7364F91AE9}" type="datetimeFigureOut">
              <a:rPr lang="en-US" smtClean="0"/>
              <a:pPr/>
              <a:t>5/20/2019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66E84-1613-4A15-9586-2B06334CAD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4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0278D-1FEE-44EE-9D40-24EDC3F19DB6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5AB1-042E-4868-8ABD-707BBE91AA14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8E40-C6BF-4B26-BED1-9EBA64995FC2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F8AD5-22D9-480B-9777-8A4FD323E748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5243-B944-4219-B819-9508456C5364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59B5-9B8F-4D1E-B426-A2A71541BDDB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9FD9-D44A-44A6-9424-410207EBE7D9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757-196D-47D1-A5A3-3C4A7DEF9A40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49B00-BF73-4DC0-A113-FCCD4D5A9562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7ABEA-3BEA-4427-B294-FEF55868AE39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ADCF-57E3-4D35-9002-04E613230E1F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1E99-824F-452B-A034-117422338056}" type="datetime1">
              <a:rPr lang="en-US" smtClean="0"/>
              <a:pPr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379FB-70C1-46F6-BC10-3ACC278CEB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3622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/>
              <a:t>DRUG ABUSE AND DRUG DEPENDENCE RELATING TO PSYCHOTROPIC DRUGS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600" b="1" dirty="0" smtClean="0">
              <a:solidFill>
                <a:schemeClr val="tx1"/>
              </a:solidFill>
            </a:endParaRPr>
          </a:p>
          <a:p>
            <a:r>
              <a:rPr lang="en-US" sz="2600" b="1" dirty="0" smtClean="0">
                <a:solidFill>
                  <a:schemeClr val="tx1"/>
                </a:solidFill>
              </a:rPr>
              <a:t>NEUROPHARMACOLOGY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[DR SITANIMEZI MWEENDA]</a:t>
            </a:r>
            <a:endParaRPr lang="en-US" sz="2000" b="1" dirty="0">
              <a:solidFill>
                <a:schemeClr val="tx1"/>
              </a:solidFill>
            </a:endParaRPr>
          </a:p>
          <a:p>
            <a:endParaRPr lang="en-US" dirty="0">
              <a:latin typeface="Arial Black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CNS stimulants …. </a:t>
            </a:r>
            <a:r>
              <a:rPr lang="en-US" sz="2400" b="1" dirty="0"/>
              <a:t>c</a:t>
            </a:r>
            <a:r>
              <a:rPr lang="en-US" sz="2400" b="1" dirty="0" smtClean="0"/>
              <a:t>ont’d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b="1" dirty="0"/>
              <a:t>Cocaine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400" dirty="0" smtClean="0"/>
              <a:t>Inhibits </a:t>
            </a:r>
            <a:r>
              <a:rPr lang="en-US" sz="2400" dirty="0"/>
              <a:t>reuptake of </a:t>
            </a:r>
            <a:r>
              <a:rPr lang="en-US" sz="2400" dirty="0" err="1"/>
              <a:t>catecholamines</a:t>
            </a:r>
            <a:endParaRPr lang="en-US" sz="24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400" dirty="0" smtClean="0"/>
              <a:t>Has </a:t>
            </a:r>
            <a:r>
              <a:rPr lang="en-US" sz="2400" dirty="0"/>
              <a:t>similar effects to </a:t>
            </a:r>
            <a:r>
              <a:rPr lang="en-US" sz="2400" dirty="0" smtClean="0"/>
              <a:t>amphetamine: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000" dirty="0" smtClean="0"/>
              <a:t>with greater euphoria and less tendency for stereotypical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and paranoid delusions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400" b="1" dirty="0" smtClean="0"/>
              <a:t>Acute toxicity</a:t>
            </a:r>
            <a:r>
              <a:rPr lang="en-US" sz="2400" dirty="0" smtClean="0"/>
              <a:t>: psychosis (</a:t>
            </a:r>
            <a:r>
              <a:rPr lang="en-GB" sz="2400" dirty="0" smtClean="0"/>
              <a:t>mental </a:t>
            </a:r>
            <a:r>
              <a:rPr lang="en-GB" sz="2400" dirty="0"/>
              <a:t>disorder </a:t>
            </a:r>
            <a:r>
              <a:rPr lang="en-GB" sz="2400" dirty="0" smtClean="0"/>
              <a:t>shows </a:t>
            </a:r>
            <a:r>
              <a:rPr lang="en-GB" sz="2400" dirty="0"/>
              <a:t>disconnection from </a:t>
            </a:r>
            <a:r>
              <a:rPr lang="en-GB" sz="2400" dirty="0" smtClean="0"/>
              <a:t>reality)</a:t>
            </a:r>
            <a:r>
              <a:rPr lang="en-US" sz="2400" dirty="0" smtClean="0"/>
              <a:t>, cardiac arrhythmias, hypertension, stroke, myocardial infarction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400" dirty="0" smtClean="0"/>
              <a:t>Chronic toxicity: paranoid psychosis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400" dirty="0" smtClean="0"/>
              <a:t>Causes strong psychological dependence but moderate physical dependence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400" dirty="0" smtClean="0"/>
              <a:t>Withdrawal </a:t>
            </a:r>
            <a:r>
              <a:rPr lang="en-US" sz="2400" dirty="0"/>
              <a:t>causes marked deterioration in motor </a:t>
            </a:r>
            <a:r>
              <a:rPr lang="en-US" sz="2400" dirty="0" smtClean="0"/>
              <a:t>performance and lethargy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1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dirty="0"/>
              <a:t>CNS stimulants …. cont’d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3100" b="1" dirty="0" err="1"/>
              <a:t>Methylenedioxymethamfetamine</a:t>
            </a:r>
            <a:r>
              <a:rPr lang="en-US" sz="3100" b="1" dirty="0"/>
              <a:t> (MDMA, “</a:t>
            </a:r>
            <a:r>
              <a:rPr lang="en-US" sz="3100" b="1" dirty="0" err="1"/>
              <a:t>ecstacy</a:t>
            </a:r>
            <a:r>
              <a:rPr lang="en-US" sz="3100" b="1" dirty="0"/>
              <a:t>”)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100" dirty="0" smtClean="0"/>
              <a:t>Derivative of amphetamine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100" dirty="0" smtClean="0"/>
              <a:t>Potentiates </a:t>
            </a:r>
            <a:r>
              <a:rPr lang="en-US" sz="3100" dirty="0"/>
              <a:t>serotonin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100" dirty="0"/>
              <a:t>Causes euphoria and </a:t>
            </a:r>
            <a:r>
              <a:rPr lang="en-US" sz="3100" dirty="0" smtClean="0"/>
              <a:t>hallucinations, and heightens response to sensory stimuli</a:t>
            </a:r>
            <a:endParaRPr lang="en-US" sz="31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100" b="1" dirty="0"/>
              <a:t>Toxicity</a:t>
            </a:r>
            <a:r>
              <a:rPr lang="en-US" sz="3100" dirty="0"/>
              <a:t>: hyperthermia, exhaustion and dehydration caused indirectly by the repetitive </a:t>
            </a:r>
            <a:r>
              <a:rPr lang="en-US" sz="3100" dirty="0" err="1"/>
              <a:t>locomotor</a:t>
            </a:r>
            <a:r>
              <a:rPr lang="en-US" sz="3100" dirty="0"/>
              <a:t> </a:t>
            </a:r>
            <a:r>
              <a:rPr lang="en-US" sz="3100" dirty="0" err="1"/>
              <a:t>behaviour</a:t>
            </a:r>
            <a:r>
              <a:rPr lang="en-US" sz="3100" dirty="0"/>
              <a:t> induced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100" dirty="0"/>
              <a:t>Withdrawal syndrome is similar to that of amphetamine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 smtClean="0"/>
              <a:t>CNS stimulants …. </a:t>
            </a:r>
            <a:r>
              <a:rPr lang="en-US" sz="2400" b="1" dirty="0"/>
              <a:t>c</a:t>
            </a:r>
            <a:r>
              <a:rPr lang="en-US" sz="2400" b="1" dirty="0" smtClean="0"/>
              <a:t>ont’d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400" b="1" dirty="0" smtClean="0"/>
              <a:t>Nicotine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dirty="0"/>
              <a:t>A</a:t>
            </a:r>
            <a:r>
              <a:rPr lang="en-US" sz="2400" dirty="0" smtClean="0"/>
              <a:t>ctivates </a:t>
            </a:r>
            <a:r>
              <a:rPr lang="en-US" sz="2400" dirty="0"/>
              <a:t>nicotinic Ach </a:t>
            </a:r>
            <a:r>
              <a:rPr lang="en-US" sz="2400" dirty="0" smtClean="0"/>
              <a:t>receptors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dirty="0">
                <a:latin typeface="Century Gothic" panose="020B0502020202020204" pitchFamily="34" charset="0"/>
              </a:rPr>
              <a:t>↑</a:t>
            </a:r>
            <a:r>
              <a:rPr lang="en-US" sz="2400" dirty="0" smtClean="0"/>
              <a:t> </a:t>
            </a:r>
            <a:r>
              <a:rPr lang="en-US" sz="2400" dirty="0"/>
              <a:t>alertness, </a:t>
            </a:r>
            <a:r>
              <a:rPr lang="en-US" sz="2400" dirty="0" smtClean="0"/>
              <a:t>improves psychomotor performance and cognitive functions, causes euphoria, </a:t>
            </a:r>
            <a:r>
              <a:rPr lang="en-US" sz="2400" dirty="0" smtClean="0">
                <a:latin typeface="Century Gothic" panose="020B0502020202020204" pitchFamily="34" charset="0"/>
              </a:rPr>
              <a:t>↓</a:t>
            </a:r>
            <a:r>
              <a:rPr lang="en-US" sz="2400" dirty="0" smtClean="0"/>
              <a:t> irritability and anxiety, suppresses appetite and relaxes skeletal muscle tone. 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b="1" dirty="0" smtClean="0"/>
              <a:t>Peripheral effects</a:t>
            </a:r>
            <a:r>
              <a:rPr lang="en-US" sz="2400" dirty="0" smtClean="0"/>
              <a:t>: tachycardia, </a:t>
            </a:r>
            <a:r>
              <a:rPr lang="en-US" sz="2400" dirty="0" smtClean="0">
                <a:latin typeface="Century Gothic" panose="020B0502020202020204" pitchFamily="34" charset="0"/>
              </a:rPr>
              <a:t>↑</a:t>
            </a:r>
            <a:r>
              <a:rPr lang="en-US" sz="2400" dirty="0" smtClean="0"/>
              <a:t>blood pressure and </a:t>
            </a:r>
            <a:r>
              <a:rPr lang="en-US" sz="2400" dirty="0" smtClean="0">
                <a:latin typeface="Century Gothic" panose="020B0502020202020204" pitchFamily="34" charset="0"/>
              </a:rPr>
              <a:t>↓</a:t>
            </a:r>
            <a:r>
              <a:rPr lang="en-US" sz="2400" dirty="0" smtClean="0"/>
              <a:t> GIT motility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b="1" dirty="0" smtClean="0"/>
              <a:t>Acute toxicity</a:t>
            </a:r>
            <a:r>
              <a:rPr lang="en-US" sz="2400" dirty="0" smtClean="0"/>
              <a:t>: nausea and vomiting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8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dirty="0" smtClean="0"/>
              <a:t>Nicotine: tolerance and dependence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/>
              <a:t>Tolerance develops rapidly first to </a:t>
            </a:r>
            <a:r>
              <a:rPr lang="en-US" b="1" dirty="0"/>
              <a:t>peripheral effects</a:t>
            </a:r>
            <a:r>
              <a:rPr lang="en-US" dirty="0"/>
              <a:t>, but later to </a:t>
            </a:r>
            <a:r>
              <a:rPr lang="en-US" b="1" dirty="0"/>
              <a:t>central effects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/>
              <a:t>Nicotine causes </a:t>
            </a:r>
            <a:r>
              <a:rPr lang="en-US" dirty="0" smtClean="0"/>
              <a:t>strong </a:t>
            </a:r>
            <a:r>
              <a:rPr lang="en-US" b="1" dirty="0" smtClean="0"/>
              <a:t>physical </a:t>
            </a:r>
            <a:r>
              <a:rPr lang="en-US" b="1" dirty="0"/>
              <a:t>and psychological dependence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/>
              <a:t>Withdrawal causes craving, irritability, restlessness, difficult in concentration, anxiety, impaired performance of psychomotor skills and </a:t>
            </a:r>
            <a:r>
              <a:rPr lang="en-US" dirty="0" smtClean="0">
                <a:latin typeface="Century Gothic" panose="020B0502020202020204" pitchFamily="34" charset="0"/>
              </a:rPr>
              <a:t>↑</a:t>
            </a:r>
            <a:r>
              <a:rPr lang="en-US" dirty="0" smtClean="0"/>
              <a:t> appetite. Symptoms </a:t>
            </a:r>
            <a:r>
              <a:rPr lang="en-US" dirty="0"/>
              <a:t>may persist for weeks or even </a:t>
            </a:r>
            <a:r>
              <a:rPr lang="en-US" dirty="0" smtClean="0"/>
              <a:t>months.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/>
              <a:t>The </a:t>
            </a:r>
            <a:r>
              <a:rPr lang="en-US" dirty="0"/>
              <a:t>withdrawal syndrome can be alleviated by </a:t>
            </a:r>
            <a:r>
              <a:rPr lang="en-US" b="1" dirty="0"/>
              <a:t>nicotine and </a:t>
            </a:r>
            <a:r>
              <a:rPr lang="en-US" b="1" dirty="0" smtClean="0"/>
              <a:t>amphetamine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54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 smtClean="0"/>
              <a:t>Treatment of nicotine dependence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b="1" dirty="0" smtClean="0"/>
              <a:t>Nicotine replacement therapy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Pharmacological approach </a:t>
            </a:r>
            <a:r>
              <a:rPr lang="en-US" dirty="0" smtClean="0"/>
              <a:t>is based on replacing the nicotine derived from smoking. Once the patient has stopped smoking, the nicotine is gradually withdrawn over 10 – 12 weeks.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Route of administration of nicotine: oral (chewing gum, sublingual tablets), transdermal patches and nasal spray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/>
              <a:t>Benefit</a:t>
            </a:r>
            <a:r>
              <a:rPr lang="en-US" dirty="0"/>
              <a:t> is maximal when combined with active counseling. Nicotine on its own without counseling and support is ineffective.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b.	Bupropion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A selective inhibitor of the neuronal uptake of noradrenaline and dopamine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>
                <a:latin typeface="Century Gothic" panose="020B0502020202020204" pitchFamily="34" charset="0"/>
              </a:rPr>
              <a:t>↓</a:t>
            </a:r>
            <a:r>
              <a:rPr lang="en-US" dirty="0" smtClean="0"/>
              <a:t> nicotine craving and withdrawal symptoms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c.	Other therapies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Clonidine, </a:t>
            </a:r>
            <a:r>
              <a:rPr lang="en-US" dirty="0" err="1" smtClean="0"/>
              <a:t>nortriptyline</a:t>
            </a:r>
            <a:r>
              <a:rPr lang="en-US" dirty="0" smtClean="0"/>
              <a:t> and </a:t>
            </a:r>
            <a:r>
              <a:rPr lang="en-US" dirty="0" err="1" smtClean="0"/>
              <a:t>selegiline</a:t>
            </a:r>
            <a:r>
              <a:rPr lang="en-US" dirty="0" smtClean="0"/>
              <a:t> (alleviate withdrawal symptoms and reduce craving)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2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/>
              <a:t>CNS </a:t>
            </a:r>
            <a:r>
              <a:rPr lang="en-US" sz="2800" b="1" dirty="0" smtClean="0"/>
              <a:t>depressants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382000" cy="551815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 smtClean="0"/>
              <a:t>Ethanol (alcohol)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MOA: </a:t>
            </a:r>
            <a:r>
              <a:rPr lang="en-US" sz="1600" dirty="0" smtClean="0"/>
              <a:t>↑ inhibition of calcium entry and potentiation of GABA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/>
              <a:t>Acute alcohol toxicity causes: ataxia, </a:t>
            </a:r>
            <a:r>
              <a:rPr lang="en-US" sz="1600" dirty="0" err="1" smtClean="0"/>
              <a:t>nystagmus</a:t>
            </a:r>
            <a:r>
              <a:rPr lang="en-US" sz="1600" dirty="0" smtClean="0"/>
              <a:t>, coma, respiratory depression and death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/>
              <a:t>Chronic </a:t>
            </a:r>
            <a:r>
              <a:rPr lang="en-US" sz="1600" dirty="0" smtClean="0"/>
              <a:t>effects: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/>
              <a:t>Wernicke’s encephalopathy (confusion</a:t>
            </a:r>
            <a:r>
              <a:rPr lang="en-US" sz="1600" dirty="0"/>
              <a:t>, </a:t>
            </a:r>
            <a:r>
              <a:rPr lang="en-US" sz="1600" dirty="0" err="1"/>
              <a:t>nystagmus</a:t>
            </a:r>
            <a:r>
              <a:rPr lang="en-US" sz="1600" dirty="0"/>
              <a:t> and abnormal ocular </a:t>
            </a:r>
            <a:r>
              <a:rPr lang="en-US" sz="1600" dirty="0" smtClean="0"/>
              <a:t>movements) and;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err="1" smtClean="0"/>
              <a:t>Korsakoff’s</a:t>
            </a:r>
            <a:r>
              <a:rPr lang="en-US" sz="1600" dirty="0" smtClean="0"/>
              <a:t> psychosis (polyneuropathy</a:t>
            </a:r>
            <a:r>
              <a:rPr lang="en-US" sz="1600" dirty="0"/>
              <a:t>, selective amnesia and </a:t>
            </a:r>
            <a:r>
              <a:rPr lang="en-US" sz="1600" dirty="0" smtClean="0"/>
              <a:t>confabulation (</a:t>
            </a:r>
            <a:r>
              <a:rPr lang="en-GB" sz="1600" dirty="0" smtClean="0"/>
              <a:t>memory error)</a:t>
            </a:r>
            <a:r>
              <a:rPr lang="en-US" sz="1600" smtClean="0"/>
              <a:t>). </a:t>
            </a:r>
            <a:endParaRPr lang="en-US" sz="1600" dirty="0" smtClean="0"/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/>
              <a:t>Due to a direct </a:t>
            </a:r>
            <a:r>
              <a:rPr lang="en-US" sz="1600" dirty="0"/>
              <a:t>effects </a:t>
            </a:r>
            <a:r>
              <a:rPr lang="en-US" sz="1600" dirty="0" smtClean="0"/>
              <a:t>of alcohol </a:t>
            </a:r>
            <a:r>
              <a:rPr lang="en-US" sz="1600" dirty="0"/>
              <a:t>on the CNS and the nutritional </a:t>
            </a:r>
            <a:r>
              <a:rPr lang="en-US" sz="1600" dirty="0" smtClean="0"/>
              <a:t>deficiencies (vitamin B) </a:t>
            </a:r>
            <a:r>
              <a:rPr lang="en-US" sz="1600" dirty="0"/>
              <a:t>resulting from chronic heavy consumption</a:t>
            </a:r>
            <a:r>
              <a:rPr lang="en-US" sz="1600" dirty="0" smtClean="0"/>
              <a:t>.</a:t>
            </a:r>
            <a:r>
              <a:rPr lang="en-US" sz="1600" dirty="0"/>
              <a:t>	</a:t>
            </a:r>
            <a:endParaRPr lang="en-US" sz="1600" dirty="0" smtClean="0"/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/>
              <a:t>Tolerance, physical and psychological dependence occur with alcohol (there is cross-tolerance and cross dependence with benzodiazepines and barbiturates)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/>
              <a:t>Alcohol withdrawal syndrome occurs in two stages:</a:t>
            </a:r>
          </a:p>
          <a:p>
            <a:pPr marL="365760" indent="-27432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b="1" dirty="0" smtClean="0"/>
              <a:t>Early stage </a:t>
            </a:r>
            <a:r>
              <a:rPr lang="en-US" sz="1600" dirty="0" smtClean="0"/>
              <a:t>(6-8 hours after cessation of drinking): tremors, nausea, retching and sweating</a:t>
            </a:r>
          </a:p>
          <a:p>
            <a:pPr marL="365760" indent="-274320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b="1" dirty="0" smtClean="0"/>
              <a:t>Late stage </a:t>
            </a:r>
            <a:r>
              <a:rPr lang="en-US" sz="1600" dirty="0" smtClean="0"/>
              <a:t>(starts 48-72 hours after cessation of drinking): autonomic instability (excess sympathetic nervous system activity), delirium, tremor, seizures, hallucinations and mental confusion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6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 smtClean="0"/>
              <a:t>TREATMENT OF ALCOHOL WITHDRAWAL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600"/>
              </a:spcBef>
              <a:buFont typeface="+mj-lt"/>
              <a:buAutoNum type="alphaUcPeriod"/>
            </a:pPr>
            <a:r>
              <a:rPr lang="en-US" b="1" dirty="0" smtClean="0"/>
              <a:t>BENZODIAZEPINES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Symptoms </a:t>
            </a:r>
            <a:r>
              <a:rPr lang="en-US" dirty="0"/>
              <a:t>of alcohol withdrawal can be suppressed by </a:t>
            </a:r>
            <a:r>
              <a:rPr lang="en-US" dirty="0" smtClean="0"/>
              <a:t>benzodiazepines. The </a:t>
            </a:r>
            <a:r>
              <a:rPr lang="en-US" dirty="0"/>
              <a:t>patient is stabilized with </a:t>
            </a:r>
            <a:r>
              <a:rPr lang="en-US" b="1" dirty="0" smtClean="0"/>
              <a:t>long acting benzodiazepine </a:t>
            </a:r>
            <a:r>
              <a:rPr lang="en-US" dirty="0" smtClean="0"/>
              <a:t>(e.g. diazepam and </a:t>
            </a:r>
            <a:r>
              <a:rPr lang="en-US" dirty="0" err="1" smtClean="0"/>
              <a:t>chlordiazepoxide</a:t>
            </a:r>
            <a:r>
              <a:rPr lang="en-US" dirty="0" smtClean="0"/>
              <a:t>) and </a:t>
            </a:r>
            <a:r>
              <a:rPr lang="en-US" dirty="0"/>
              <a:t>the drug </a:t>
            </a:r>
            <a:r>
              <a:rPr lang="en-US" dirty="0" smtClean="0"/>
              <a:t>is gradually withdrawn over a period </a:t>
            </a:r>
            <a:r>
              <a:rPr lang="en-US" dirty="0"/>
              <a:t>2</a:t>
            </a:r>
            <a:r>
              <a:rPr lang="en-US" dirty="0" smtClean="0"/>
              <a:t> weeks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B.	NON-SELECTIVE BETA-ADRENERGIC BLOCKER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Propranolol</a:t>
            </a:r>
            <a:r>
              <a:rPr lang="en-US" dirty="0" smtClean="0"/>
              <a:t> </a:t>
            </a:r>
            <a:r>
              <a:rPr lang="en-US" dirty="0"/>
              <a:t>is used as an </a:t>
            </a:r>
            <a:r>
              <a:rPr lang="en-US" b="1" dirty="0"/>
              <a:t>adjunct to </a:t>
            </a:r>
            <a:r>
              <a:rPr lang="en-US" b="1" dirty="0" smtClean="0"/>
              <a:t>benzodiazepines </a:t>
            </a:r>
            <a:r>
              <a:rPr lang="en-US" dirty="0"/>
              <a:t>during the </a:t>
            </a:r>
            <a:r>
              <a:rPr lang="en-US" dirty="0" smtClean="0"/>
              <a:t>withdrawal </a:t>
            </a:r>
            <a:r>
              <a:rPr lang="en-US" dirty="0"/>
              <a:t>process.  The beta-blocker </a:t>
            </a:r>
            <a:r>
              <a:rPr lang="en-US" b="1" dirty="0"/>
              <a:t>blocks the effects of excessive sympathetic activity </a:t>
            </a:r>
            <a:r>
              <a:rPr lang="en-US" dirty="0"/>
              <a:t>that occurs during withdrawal.  It permits reduction in benzodiazepine dose and accelerates improvement in vital signs.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C.	CLONIDINE (AN ALPHA</a:t>
            </a:r>
            <a:r>
              <a:rPr lang="en-US" b="1" baseline="-25000" dirty="0" smtClean="0"/>
              <a:t>2-</a:t>
            </a:r>
            <a:r>
              <a:rPr lang="en-US" b="1" dirty="0" smtClean="0"/>
              <a:t>ADRENOCEPTOR AGONIST)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It </a:t>
            </a:r>
            <a:r>
              <a:rPr lang="en-US" dirty="0"/>
              <a:t>acts </a:t>
            </a:r>
            <a:r>
              <a:rPr lang="en-US" b="1" dirty="0"/>
              <a:t>inhibiting the exaggerated noradrenaline release </a:t>
            </a:r>
            <a:r>
              <a:rPr lang="en-US" dirty="0"/>
              <a:t>that occurs during </a:t>
            </a:r>
            <a:r>
              <a:rPr lang="en-US" dirty="0" smtClean="0"/>
              <a:t>withdrawal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D.	ANTI-PSYCHOTIC DRUGS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To control the agitation and hallucinations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E.	ANTI-CONVULSANT DRUGS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err="1" smtClean="0"/>
              <a:t>Chlormethiazole</a:t>
            </a:r>
            <a:r>
              <a:rPr lang="en-US" dirty="0" smtClean="0"/>
              <a:t> and </a:t>
            </a:r>
            <a:r>
              <a:rPr lang="en-US" b="1" dirty="0" smtClean="0"/>
              <a:t>phenytoin</a:t>
            </a:r>
            <a:r>
              <a:rPr lang="en-US" dirty="0" smtClean="0"/>
              <a:t> for seizures not responding to benzodiazepines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5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/>
              <a:t>DRUGS USED IN THE MANAGEMENT OF ETHANOL ABUSE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200" b="1" dirty="0" smtClean="0"/>
              <a:t>NALTREXONE (AN OPIOID ANTAGONIST)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latin typeface="Century Gothic" panose="020B0502020202020204" pitchFamily="34" charset="0"/>
              </a:rPr>
              <a:t>↓</a:t>
            </a:r>
            <a:r>
              <a:rPr lang="en-US" sz="2200" dirty="0" smtClean="0"/>
              <a:t> craving for ethanol and </a:t>
            </a:r>
            <a:r>
              <a:rPr lang="en-US" sz="2200" dirty="0" smtClean="0">
                <a:latin typeface="Century Gothic" panose="020B0502020202020204" pitchFamily="34" charset="0"/>
              </a:rPr>
              <a:t>↓</a:t>
            </a:r>
            <a:r>
              <a:rPr lang="en-US" sz="2200" dirty="0" smtClean="0"/>
              <a:t> the rate of relapse of alcoholism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b="1" dirty="0" smtClean="0"/>
              <a:t>2.	ACAMPROSATE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>
                <a:latin typeface="Century Gothic" panose="020B0502020202020204" pitchFamily="34" charset="0"/>
              </a:rPr>
              <a:t>↓</a:t>
            </a:r>
            <a:r>
              <a:rPr lang="en-US" sz="2200" dirty="0" smtClean="0"/>
              <a:t> the incidence of </a:t>
            </a:r>
            <a:r>
              <a:rPr lang="en-US" sz="2200" b="1" dirty="0" smtClean="0"/>
              <a:t>relapse and prolongs abstinence </a:t>
            </a:r>
            <a:r>
              <a:rPr lang="en-US" sz="2200" dirty="0" smtClean="0"/>
              <a:t>from ethanol. Acts as </a:t>
            </a:r>
            <a:r>
              <a:rPr lang="en-US" sz="2200" b="1" dirty="0" smtClean="0"/>
              <a:t>a competitive inhibitor </a:t>
            </a:r>
            <a:r>
              <a:rPr lang="en-US" sz="2200" dirty="0" smtClean="0"/>
              <a:t>at the glutamate receptor.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b="1" dirty="0" smtClean="0"/>
              <a:t>3.	DISULFIRAM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b="1" dirty="0" smtClean="0"/>
              <a:t>Inhibits aldehyde dehydrogenase</a:t>
            </a:r>
            <a:r>
              <a:rPr lang="en-US" sz="2200" dirty="0" smtClean="0"/>
              <a:t>, resulting in accumulation of toxic levels of acetaldehyde, with nausea, vomiting, flushing, headache, sweating, hypotension and confusion lasting up to 3 hours. Discourages </a:t>
            </a:r>
            <a:r>
              <a:rPr lang="en-US" sz="2200" dirty="0"/>
              <a:t>the alcoholic from taking </a:t>
            </a:r>
            <a:r>
              <a:rPr lang="en-US" sz="2200" dirty="0" smtClean="0"/>
              <a:t>alcohol due to the </a:t>
            </a:r>
            <a:r>
              <a:rPr lang="en-US" sz="2200" b="1" dirty="0" smtClean="0"/>
              <a:t>unpleasant symptoms experienced </a:t>
            </a:r>
            <a:r>
              <a:rPr lang="en-US" sz="2200" dirty="0" smtClean="0"/>
              <a:t>when he does so. It is given under supervision. Compliance is low.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2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411162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/>
              <a:t>CNS depressants …. </a:t>
            </a:r>
            <a:r>
              <a:rPr lang="en-US" sz="2400" b="1" dirty="0"/>
              <a:t>c</a:t>
            </a:r>
            <a:r>
              <a:rPr lang="en-US" sz="2400" b="1" dirty="0" smtClean="0"/>
              <a:t>ont’d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943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 smtClean="0"/>
              <a:t>BENZODIAZEPINES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 smtClean="0"/>
              <a:t>Tolerance and dependence are common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smtClean="0"/>
              <a:t>Cross-tolerance</a:t>
            </a:r>
            <a:r>
              <a:rPr lang="en-US" sz="2000" dirty="0" smtClean="0"/>
              <a:t> occurs with </a:t>
            </a:r>
            <a:r>
              <a:rPr lang="en-US" sz="2000" b="1" dirty="0" smtClean="0"/>
              <a:t>barbiturates</a:t>
            </a:r>
            <a:r>
              <a:rPr lang="en-US" sz="2000" dirty="0" smtClean="0"/>
              <a:t> and </a:t>
            </a:r>
            <a:r>
              <a:rPr lang="en-US" sz="2000" b="1" dirty="0" smtClean="0"/>
              <a:t>ethanol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sz="2000" u="sng" dirty="0" smtClean="0"/>
              <a:t>Features of withdrawal syndrome include</a:t>
            </a:r>
            <a:r>
              <a:rPr lang="en-US" sz="2000" dirty="0" smtClean="0"/>
              <a:t>: rebound anxiety and insomnia, depression, nausea and perceptual changes, autonomic </a:t>
            </a:r>
            <a:r>
              <a:rPr lang="en-US" sz="2000" dirty="0"/>
              <a:t>instability </a:t>
            </a:r>
            <a:r>
              <a:rPr lang="en-US" sz="2000" dirty="0" smtClean="0"/>
              <a:t>(</a:t>
            </a:r>
            <a:r>
              <a:rPr lang="en-US" sz="2000" dirty="0" smtClean="0">
                <a:latin typeface="Century Gothic" panose="020B0502020202020204" pitchFamily="34" charset="0"/>
              </a:rPr>
              <a:t>↑</a:t>
            </a:r>
            <a:r>
              <a:rPr lang="en-US" sz="2000" dirty="0" smtClean="0"/>
              <a:t> </a:t>
            </a:r>
            <a:r>
              <a:rPr lang="en-US" sz="2000" dirty="0"/>
              <a:t>heart rate and BP, tremors, diaphoresis), muscle cramps, confusion, seizures, irritability, agitation, </a:t>
            </a:r>
            <a:r>
              <a:rPr lang="en-US" sz="2000" dirty="0" smtClean="0"/>
              <a:t>delirium and </a:t>
            </a:r>
            <a:r>
              <a:rPr lang="en-US" sz="2000" dirty="0"/>
              <a:t>possible </a:t>
            </a:r>
            <a:r>
              <a:rPr lang="en-US" sz="2000" dirty="0" smtClean="0"/>
              <a:t>death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sz="2000" u="sng" dirty="0" smtClean="0"/>
              <a:t>Treatment of withdrawal</a:t>
            </a:r>
            <a:r>
              <a:rPr lang="en-US" sz="2000" dirty="0" smtClean="0"/>
              <a:t>: a long acting benzodiazepine (diazepam and </a:t>
            </a:r>
            <a:r>
              <a:rPr lang="en-US" sz="2000" dirty="0" err="1" smtClean="0"/>
              <a:t>chlordiazepoxide</a:t>
            </a:r>
            <a:r>
              <a:rPr lang="en-US" sz="2000" dirty="0" smtClean="0"/>
              <a:t>) is given and then withdrawn gradually [over 10 to 14 days]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u="sng" dirty="0" smtClean="0"/>
              <a:t>Acute toxicity</a:t>
            </a:r>
            <a:r>
              <a:rPr lang="en-US" sz="2000" dirty="0" smtClean="0"/>
              <a:t>: hypotension, mental confusion, ataxia, respiratory depression. </a:t>
            </a:r>
            <a:r>
              <a:rPr lang="en-US" sz="2000" b="1" dirty="0" smtClean="0"/>
              <a:t>Treated</a:t>
            </a:r>
            <a:r>
              <a:rPr lang="en-US" sz="2000" dirty="0" smtClean="0"/>
              <a:t> with </a:t>
            </a:r>
            <a:r>
              <a:rPr lang="en-US" sz="2000" b="1" dirty="0" smtClean="0"/>
              <a:t>flumazenil</a:t>
            </a:r>
            <a:r>
              <a:rPr lang="en-US" sz="2000" dirty="0" smtClean="0"/>
              <a:t>, a benzodiazepine receptor antagonist.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u="sng" dirty="0" smtClean="0"/>
              <a:t>Chronic toxicity</a:t>
            </a:r>
            <a:r>
              <a:rPr lang="en-US" sz="2000" dirty="0" smtClean="0"/>
              <a:t>: cognitive impairment occurs with chronic toxicity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smtClean="0"/>
              <a:t>Barbiturates</a:t>
            </a:r>
            <a:r>
              <a:rPr lang="en-US" sz="2000" dirty="0" smtClean="0"/>
              <a:t> have </a:t>
            </a:r>
            <a:r>
              <a:rPr lang="en-US" sz="2000" b="1" dirty="0" smtClean="0"/>
              <a:t>similar effects with benzodiazepines </a:t>
            </a:r>
            <a:r>
              <a:rPr lang="en-US" sz="2000" dirty="0" smtClean="0"/>
              <a:t>but </a:t>
            </a:r>
            <a:r>
              <a:rPr lang="en-US" sz="2000" dirty="0" smtClean="0"/>
              <a:t>produce </a:t>
            </a:r>
            <a:r>
              <a:rPr lang="en-US" sz="2000" b="1" dirty="0" smtClean="0"/>
              <a:t>more dependence </a:t>
            </a:r>
            <a:r>
              <a:rPr lang="en-US" sz="2000" dirty="0" smtClean="0"/>
              <a:t>and </a:t>
            </a:r>
            <a:r>
              <a:rPr lang="en-US" sz="2000" b="1" dirty="0" smtClean="0"/>
              <a:t>more respiratory depression</a:t>
            </a:r>
            <a:r>
              <a:rPr lang="en-US" sz="200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1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/>
              <a:t>Cannabis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dirty="0"/>
              <a:t>T</a:t>
            </a:r>
            <a:r>
              <a:rPr lang="en-US" sz="7200" dirty="0" smtClean="0"/>
              <a:t>he </a:t>
            </a:r>
            <a:r>
              <a:rPr lang="en-US" sz="7200" b="1" dirty="0"/>
              <a:t>active ingredient is </a:t>
            </a:r>
            <a:r>
              <a:rPr lang="en-US" sz="7200" b="1" dirty="0" smtClean="0"/>
              <a:t>D</a:t>
            </a:r>
            <a:r>
              <a:rPr lang="en-US" sz="7200" b="1" baseline="30000" dirty="0" smtClean="0"/>
              <a:t>9</a:t>
            </a:r>
            <a:r>
              <a:rPr lang="en-US" sz="7200" b="1" dirty="0" smtClean="0"/>
              <a:t>-tetrahydrocannabinol  </a:t>
            </a:r>
            <a:r>
              <a:rPr lang="en-US" sz="7200" dirty="0" smtClean="0"/>
              <a:t>(THC) which binds </a:t>
            </a:r>
            <a:r>
              <a:rPr lang="en-US" sz="7200" dirty="0"/>
              <a:t>on cannabinoid </a:t>
            </a:r>
            <a:r>
              <a:rPr lang="en-US" sz="7200" dirty="0" smtClean="0"/>
              <a:t>receptors (CBD</a:t>
            </a:r>
            <a:r>
              <a:rPr lang="en-US" sz="7200" baseline="-25000" dirty="0" smtClean="0"/>
              <a:t>2</a:t>
            </a:r>
            <a:r>
              <a:rPr lang="en-US" sz="7200" dirty="0" smtClean="0"/>
              <a:t>) </a:t>
            </a:r>
            <a:r>
              <a:rPr lang="en-US" sz="7200" dirty="0"/>
              <a:t>in the </a:t>
            </a:r>
            <a:r>
              <a:rPr lang="en-US" sz="7200" dirty="0" smtClean="0"/>
              <a:t>CNS (the </a:t>
            </a:r>
            <a:r>
              <a:rPr lang="en-US" sz="7200" b="1" dirty="0" smtClean="0"/>
              <a:t>endogenous agonist is </a:t>
            </a:r>
            <a:r>
              <a:rPr lang="en-US" sz="7200" b="1" dirty="0" err="1" smtClean="0"/>
              <a:t>anandamide</a:t>
            </a:r>
            <a:r>
              <a:rPr lang="en-US" sz="7200" b="1" dirty="0" smtClean="0"/>
              <a:t>)</a:t>
            </a:r>
            <a:endParaRPr lang="en-US" sz="7200" b="1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u="sng" dirty="0" smtClean="0"/>
              <a:t>Effects</a:t>
            </a:r>
            <a:r>
              <a:rPr lang="en-US" sz="7200" dirty="0" smtClean="0"/>
              <a:t>: sedation</a:t>
            </a:r>
            <a:r>
              <a:rPr lang="en-US" sz="7200" dirty="0"/>
              <a:t>, euphoria, </a:t>
            </a:r>
            <a:r>
              <a:rPr lang="en-US" sz="7200" dirty="0" smtClean="0"/>
              <a:t>uncontrolled laughter, mental </a:t>
            </a:r>
            <a:r>
              <a:rPr lang="en-US" sz="7200" dirty="0"/>
              <a:t>relaxation, altered perception, </a:t>
            </a:r>
            <a:r>
              <a:rPr lang="en-US" sz="7200" dirty="0" smtClean="0"/>
              <a:t>loss of sense of time, hypotension due to peripheral vasodilatation, </a:t>
            </a:r>
            <a:r>
              <a:rPr lang="en-US" sz="7200" dirty="0" smtClean="0">
                <a:latin typeface="Century Gothic" panose="020B0502020202020204" pitchFamily="34" charset="0"/>
              </a:rPr>
              <a:t>↓</a:t>
            </a:r>
            <a:r>
              <a:rPr lang="en-US" sz="7200" dirty="0" smtClean="0"/>
              <a:t> intraocular pressure, </a:t>
            </a:r>
            <a:r>
              <a:rPr lang="en-US" sz="7200" dirty="0" smtClean="0">
                <a:latin typeface="Century Gothic" panose="020B0502020202020204" pitchFamily="34" charset="0"/>
              </a:rPr>
              <a:t>↑</a:t>
            </a:r>
            <a:r>
              <a:rPr lang="en-US" sz="7200" dirty="0" smtClean="0"/>
              <a:t> appetite, and anti-emetic effects</a:t>
            </a:r>
            <a:endParaRPr lang="en-US" sz="72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u="sng" dirty="0"/>
              <a:t>High dose effects</a:t>
            </a:r>
            <a:r>
              <a:rPr lang="en-US" sz="7200" dirty="0"/>
              <a:t>:  hallucinations, delusions, paranoia, anxiety, </a:t>
            </a:r>
            <a:r>
              <a:rPr lang="en-US" sz="7200" dirty="0" smtClean="0"/>
              <a:t>depersonalization and dissociation, and psychosis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u="sng" dirty="0" smtClean="0"/>
              <a:t>Overdose</a:t>
            </a:r>
            <a:r>
              <a:rPr lang="en-US" sz="7200" dirty="0" smtClean="0"/>
              <a:t>: </a:t>
            </a:r>
            <a:r>
              <a:rPr lang="en-US" sz="7200" dirty="0"/>
              <a:t>produces drowsiness and confusion.  There are </a:t>
            </a:r>
            <a:r>
              <a:rPr lang="en-US" sz="7200" b="1" dirty="0"/>
              <a:t>no respiratory or CVS </a:t>
            </a:r>
            <a:r>
              <a:rPr lang="en-US" sz="7200" dirty="0"/>
              <a:t>effects that threaten life</a:t>
            </a:r>
            <a:r>
              <a:rPr lang="en-US" sz="7200" dirty="0" smtClean="0"/>
              <a:t>.</a:t>
            </a:r>
            <a:endParaRPr lang="en-US" sz="72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dirty="0" smtClean="0"/>
              <a:t>Psychological and physical dependence produced is mild, and cannabis have </a:t>
            </a:r>
            <a:r>
              <a:rPr lang="en-US" sz="7200" b="1" dirty="0" smtClean="0"/>
              <a:t>low addictive potential</a:t>
            </a:r>
            <a:endParaRPr lang="en-US" sz="7200" b="1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u="sng" dirty="0"/>
              <a:t>Withdrawal </a:t>
            </a:r>
            <a:r>
              <a:rPr lang="en-US" sz="7200" u="sng" dirty="0" smtClean="0"/>
              <a:t>effects</a:t>
            </a:r>
            <a:r>
              <a:rPr lang="en-US" sz="7200" dirty="0" smtClean="0"/>
              <a:t>: mild </a:t>
            </a:r>
            <a:r>
              <a:rPr lang="en-US" sz="7200" dirty="0"/>
              <a:t>anxiety, </a:t>
            </a:r>
            <a:r>
              <a:rPr lang="en-US" sz="7200" dirty="0" err="1"/>
              <a:t>dysphoria</a:t>
            </a:r>
            <a:r>
              <a:rPr lang="en-US" sz="7200" dirty="0"/>
              <a:t> and sleep </a:t>
            </a:r>
            <a:r>
              <a:rPr lang="en-US" sz="7200" dirty="0" smtClean="0"/>
              <a:t>disturbances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u="sng" dirty="0" smtClean="0"/>
              <a:t>Uses</a:t>
            </a:r>
            <a:r>
              <a:rPr lang="en-US" sz="7200" dirty="0" smtClean="0"/>
              <a:t>: (1) </a:t>
            </a:r>
            <a:r>
              <a:rPr lang="en-US" sz="7200" dirty="0"/>
              <a:t>s</a:t>
            </a:r>
            <a:r>
              <a:rPr lang="en-US" sz="7200" dirty="0" smtClean="0"/>
              <a:t>uppression </a:t>
            </a:r>
            <a:r>
              <a:rPr lang="en-US" sz="7200" dirty="0"/>
              <a:t>of emesis associated with cancer </a:t>
            </a:r>
            <a:r>
              <a:rPr lang="en-US" sz="7200" dirty="0" smtClean="0"/>
              <a:t>chemotherapy (2) glaucoma (3) appetite stimulation in patients with AIDS and cancer patients</a:t>
            </a:r>
            <a:endParaRPr lang="en-US" sz="72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7200" b="1" dirty="0" err="1" smtClean="0"/>
              <a:t>Dronabinol</a:t>
            </a:r>
            <a:r>
              <a:rPr lang="en-US" sz="7200" dirty="0" smtClean="0"/>
              <a:t> (pharmaceutical preparation of THC) and </a:t>
            </a:r>
            <a:r>
              <a:rPr lang="en-US" sz="7200" b="1" dirty="0" err="1"/>
              <a:t>n</a:t>
            </a:r>
            <a:r>
              <a:rPr lang="en-US" sz="7200" b="1" dirty="0" err="1" smtClean="0"/>
              <a:t>abilone</a:t>
            </a:r>
            <a:r>
              <a:rPr lang="en-US" sz="7200" dirty="0" smtClean="0"/>
              <a:t> (THC analogue) are used </a:t>
            </a:r>
            <a:r>
              <a:rPr lang="en-US" sz="7200" dirty="0"/>
              <a:t>for </a:t>
            </a:r>
            <a:r>
              <a:rPr lang="en-US" sz="7200" dirty="0" smtClean="0"/>
              <a:t>the above clinical purposes</a:t>
            </a:r>
            <a:endParaRPr lang="en-US" sz="7200" dirty="0"/>
          </a:p>
          <a:p>
            <a:pPr marL="0" indent="0">
              <a:buNone/>
            </a:pPr>
            <a:endParaRPr lang="en-US" sz="7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4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/>
              <a:t>Introduction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200" dirty="0" smtClean="0"/>
              <a:t>Drugs of abuse generally act on the CNS: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dirty="0" smtClean="0"/>
              <a:t>to </a:t>
            </a:r>
            <a:r>
              <a:rPr lang="en-US" sz="1800" b="1" dirty="0" smtClean="0"/>
              <a:t>modify</a:t>
            </a:r>
            <a:r>
              <a:rPr lang="en-US" sz="1800" dirty="0" smtClean="0"/>
              <a:t> the </a:t>
            </a:r>
            <a:r>
              <a:rPr lang="en-US" sz="1800" b="1" dirty="0" smtClean="0"/>
              <a:t>user’s mental state</a:t>
            </a:r>
            <a:r>
              <a:rPr lang="en-US" sz="1800" dirty="0" smtClean="0"/>
              <a:t>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dirty="0" smtClean="0"/>
              <a:t>Some are used for </a:t>
            </a:r>
            <a:r>
              <a:rPr lang="en-US" sz="1800" b="1" dirty="0" smtClean="0"/>
              <a:t>enhancing physical performance</a:t>
            </a:r>
            <a:r>
              <a:rPr lang="en-US" sz="1800" dirty="0" smtClean="0"/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200" dirty="0" smtClean="0"/>
              <a:t>Drug abuse is: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dirty="0" smtClean="0"/>
              <a:t>the non-medical, self-administered use of a drug, 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 smtClean="0"/>
              <a:t>that </a:t>
            </a:r>
            <a:r>
              <a:rPr lang="en-US" sz="1400" dirty="0"/>
              <a:t>is outside the limits considered acceptable by </a:t>
            </a:r>
            <a:r>
              <a:rPr lang="en-US" sz="1400" dirty="0" smtClean="0"/>
              <a:t>society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200" b="1" dirty="0"/>
              <a:t>Factors contributing to drug abuse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200" u="sng" dirty="0" smtClean="0"/>
              <a:t>1. Reinforcing </a:t>
            </a:r>
            <a:r>
              <a:rPr lang="en-US" sz="2200" u="sng" dirty="0"/>
              <a:t>properties of drugs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200" dirty="0" smtClean="0"/>
              <a:t>The </a:t>
            </a:r>
            <a:r>
              <a:rPr lang="en-US" sz="2200" dirty="0"/>
              <a:t>drugs give the users some </a:t>
            </a:r>
            <a:r>
              <a:rPr lang="en-US" sz="2200" b="1" dirty="0"/>
              <a:t>experience they find pleasurable </a:t>
            </a:r>
            <a:r>
              <a:rPr lang="en-US" sz="2200" dirty="0"/>
              <a:t>e.g. </a:t>
            </a:r>
            <a:r>
              <a:rPr lang="en-US" sz="2200" dirty="0" smtClean="0"/>
              <a:t>euphoria </a:t>
            </a:r>
            <a:r>
              <a:rPr lang="en-US" sz="2200" dirty="0"/>
              <a:t>with </a:t>
            </a:r>
            <a:r>
              <a:rPr lang="en-US" sz="2200" dirty="0" smtClean="0"/>
              <a:t>cocaine, heroine</a:t>
            </a:r>
            <a:endParaRPr lang="en-US" sz="22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200" dirty="0" smtClean="0"/>
              <a:t>Drugs </a:t>
            </a:r>
            <a:r>
              <a:rPr lang="en-US" sz="2200" dirty="0"/>
              <a:t>can </a:t>
            </a:r>
            <a:r>
              <a:rPr lang="en-US" sz="2200" b="1" dirty="0"/>
              <a:t>reduce</a:t>
            </a:r>
            <a:r>
              <a:rPr lang="en-US" sz="2200" dirty="0"/>
              <a:t> the </a:t>
            </a:r>
            <a:r>
              <a:rPr lang="en-US" sz="2200" b="1" dirty="0"/>
              <a:t>intensity of unpleasant experience </a:t>
            </a:r>
            <a:r>
              <a:rPr lang="en-US" sz="2200" dirty="0"/>
              <a:t>e.g. </a:t>
            </a:r>
            <a:r>
              <a:rPr lang="en-US" sz="2200" dirty="0" smtClean="0">
                <a:latin typeface="Century Gothic" panose="020B0502020202020204" pitchFamily="34" charset="0"/>
              </a:rPr>
              <a:t>↓</a:t>
            </a:r>
            <a:r>
              <a:rPr lang="en-US" sz="2200" dirty="0" smtClean="0"/>
              <a:t> </a:t>
            </a:r>
            <a:r>
              <a:rPr lang="en-US" sz="2200" dirty="0"/>
              <a:t>the sense of anxiety or stress e.g. </a:t>
            </a:r>
            <a:r>
              <a:rPr lang="en-US" sz="2200" dirty="0" smtClean="0"/>
              <a:t>benzodiazepines, alcohol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200" dirty="0" smtClean="0"/>
              <a:t>By </a:t>
            </a:r>
            <a:r>
              <a:rPr lang="en-US" sz="2200" dirty="0" smtClean="0">
                <a:latin typeface="Century Gothic" panose="020B0502020202020204" pitchFamily="34" charset="0"/>
              </a:rPr>
              <a:t>↑</a:t>
            </a:r>
            <a:r>
              <a:rPr lang="en-US" sz="2200" dirty="0" smtClean="0"/>
              <a:t> </a:t>
            </a:r>
            <a:r>
              <a:rPr lang="en-US" sz="2200" dirty="0"/>
              <a:t>pleasure or by </a:t>
            </a:r>
            <a:r>
              <a:rPr lang="en-US" sz="2200" dirty="0" smtClean="0">
                <a:latin typeface="Century Gothic" panose="020B0502020202020204" pitchFamily="34" charset="0"/>
              </a:rPr>
              <a:t>↓</a:t>
            </a:r>
            <a:r>
              <a:rPr lang="en-US" sz="2200" dirty="0" smtClean="0"/>
              <a:t> </a:t>
            </a:r>
            <a:r>
              <a:rPr lang="en-US" sz="2200" dirty="0"/>
              <a:t>unpleasant experience, drugs reinforce the reasons for their </a:t>
            </a:r>
            <a:r>
              <a:rPr lang="en-US" sz="2200" dirty="0" smtClean="0"/>
              <a:t>use</a:t>
            </a:r>
            <a:endParaRPr lang="en-US" sz="2200" dirty="0"/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en-US" sz="18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7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/>
              <a:t>Opioid analgesics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dirty="0" smtClean="0"/>
              <a:t>Most commonly abused opioids are </a:t>
            </a:r>
            <a:r>
              <a:rPr lang="en-US" sz="3800" b="1" dirty="0" smtClean="0"/>
              <a:t>heroin, morphine and </a:t>
            </a:r>
            <a:r>
              <a:rPr lang="en-US" sz="3800" b="1" dirty="0" err="1" smtClean="0"/>
              <a:t>pethidine</a:t>
            </a:r>
            <a:endParaRPr lang="en-US" sz="3800" b="1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dirty="0" smtClean="0"/>
              <a:t>Opioids produce feelings of euphoria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b="1" dirty="0" smtClean="0"/>
              <a:t>Acute toxicity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dirty="0"/>
              <a:t>V</a:t>
            </a:r>
            <a:r>
              <a:rPr lang="en-US" sz="3800" dirty="0" smtClean="0"/>
              <a:t>omiting, confusion, tremor, drowsiness, sedation, respiratory depression, coma, pin-point pupils.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800" b="1" dirty="0" smtClean="0"/>
              <a:t>Treated</a:t>
            </a:r>
            <a:r>
              <a:rPr lang="en-US" sz="3800" dirty="0" smtClean="0"/>
              <a:t> with the </a:t>
            </a:r>
            <a:r>
              <a:rPr lang="en-US" sz="3800" b="1" dirty="0" smtClean="0"/>
              <a:t>opioid antagonist, naloxone</a:t>
            </a:r>
            <a:r>
              <a:rPr lang="en-US" sz="3800" dirty="0" smtClean="0"/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b="1" dirty="0"/>
              <a:t>Tolerance</a:t>
            </a:r>
            <a:endParaRPr lang="en-US" sz="3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dirty="0"/>
              <a:t>With prolonged use </a:t>
            </a:r>
            <a:r>
              <a:rPr lang="en-US" sz="3800" b="1" dirty="0"/>
              <a:t>tolerance develops to many opioid effects </a:t>
            </a:r>
            <a:r>
              <a:rPr lang="en-US" sz="3800" dirty="0"/>
              <a:t>(analgesia, euphoria, sedation, respiratory depression, nausea).  </a:t>
            </a:r>
            <a:r>
              <a:rPr lang="en-US" sz="3800" b="1" dirty="0"/>
              <a:t>Little or no tolerance </a:t>
            </a:r>
            <a:r>
              <a:rPr lang="en-US" sz="3800" dirty="0"/>
              <a:t>develops to </a:t>
            </a:r>
            <a:r>
              <a:rPr lang="en-US" sz="3800" b="1" dirty="0"/>
              <a:t>constipation and </a:t>
            </a:r>
            <a:r>
              <a:rPr lang="en-US" sz="3800" b="1" dirty="0" err="1"/>
              <a:t>miosis</a:t>
            </a:r>
            <a:r>
              <a:rPr lang="en-US" sz="3800" b="1" dirty="0"/>
              <a:t> </a:t>
            </a:r>
            <a:r>
              <a:rPr lang="en-US" sz="3800" dirty="0"/>
              <a:t>(constricted pupils are characteristic of addicts).  Cross-tolerance occurs among opioids.  </a:t>
            </a:r>
            <a:r>
              <a:rPr lang="en-US" sz="3800" b="1" dirty="0"/>
              <a:t>No cross-tolerance </a:t>
            </a:r>
            <a:r>
              <a:rPr lang="en-US" sz="3800" dirty="0"/>
              <a:t>occurs with </a:t>
            </a:r>
            <a:r>
              <a:rPr lang="en-US" sz="3800" b="1" dirty="0"/>
              <a:t>general CNS depressants</a:t>
            </a:r>
            <a:r>
              <a:rPr lang="en-US" sz="3800" dirty="0"/>
              <a:t> (barbiturates, benzodiazepines, alcohol).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b="1" dirty="0"/>
              <a:t>D</a:t>
            </a:r>
            <a:r>
              <a:rPr lang="en-US" sz="3800" b="1" dirty="0" smtClean="0"/>
              <a:t>ependence</a:t>
            </a:r>
            <a:endParaRPr lang="en-US" sz="3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800" dirty="0"/>
              <a:t>Long-term opioid use produces </a:t>
            </a:r>
            <a:r>
              <a:rPr lang="en-US" sz="3800" b="1" dirty="0"/>
              <a:t>physical </a:t>
            </a:r>
            <a:r>
              <a:rPr lang="en-US" sz="3800" b="1" dirty="0" smtClean="0"/>
              <a:t>and psychological dependence</a:t>
            </a:r>
            <a:endParaRPr lang="en-US" sz="38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6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 smtClean="0"/>
              <a:t>Opioids: abstinence syndrome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The </a:t>
            </a:r>
            <a:r>
              <a:rPr lang="en-US" dirty="0"/>
              <a:t>intensity and duration of the </a:t>
            </a:r>
            <a:r>
              <a:rPr lang="en-US" b="1" dirty="0"/>
              <a:t>withdrawal symptoms </a:t>
            </a:r>
            <a:r>
              <a:rPr lang="en-US" dirty="0" smtClean="0"/>
              <a:t>depends:</a:t>
            </a:r>
          </a:p>
          <a:p>
            <a:pPr lvl="1">
              <a:spcBef>
                <a:spcPts val="1200"/>
              </a:spcBef>
            </a:pPr>
            <a:r>
              <a:rPr lang="en-US" sz="3200" dirty="0" smtClean="0"/>
              <a:t>on </a:t>
            </a:r>
            <a:r>
              <a:rPr lang="en-US" sz="3200" dirty="0"/>
              <a:t>the </a:t>
            </a:r>
            <a:r>
              <a:rPr lang="en-US" sz="3200" b="1" dirty="0"/>
              <a:t>half-life of the drug </a:t>
            </a:r>
            <a:r>
              <a:rPr lang="en-US" sz="3200" dirty="0"/>
              <a:t>used and the degree of physical dependence.  </a:t>
            </a:r>
            <a:endParaRPr lang="en-US" sz="3200" dirty="0" smtClean="0"/>
          </a:p>
          <a:p>
            <a:pPr lvl="2">
              <a:spcBef>
                <a:spcPts val="1200"/>
              </a:spcBef>
            </a:pPr>
            <a:r>
              <a:rPr lang="en-US" sz="3200" dirty="0" smtClean="0"/>
              <a:t>The </a:t>
            </a:r>
            <a:r>
              <a:rPr lang="en-US" sz="3200" dirty="0"/>
              <a:t>symptoms with opioids that have relatively </a:t>
            </a:r>
            <a:r>
              <a:rPr lang="en-US" sz="3200" b="1" dirty="0"/>
              <a:t>short half-lives </a:t>
            </a:r>
            <a:r>
              <a:rPr lang="en-US" sz="3200" dirty="0"/>
              <a:t>(e.g. </a:t>
            </a:r>
            <a:r>
              <a:rPr lang="en-US" sz="3200" dirty="0" smtClean="0"/>
              <a:t>morphine, heroin) </a:t>
            </a:r>
            <a:r>
              <a:rPr lang="en-US" sz="3200" dirty="0"/>
              <a:t>are </a:t>
            </a:r>
            <a:r>
              <a:rPr lang="en-US" sz="3200" b="1" dirty="0"/>
              <a:t>intense and of short duration</a:t>
            </a:r>
            <a:r>
              <a:rPr lang="en-US" sz="3200" dirty="0"/>
              <a:t>.  </a:t>
            </a:r>
            <a:endParaRPr lang="en-US" sz="3200" dirty="0" smtClean="0"/>
          </a:p>
          <a:p>
            <a:pPr lvl="2">
              <a:spcBef>
                <a:spcPts val="1200"/>
              </a:spcBef>
            </a:pPr>
            <a:r>
              <a:rPr lang="en-US" sz="3200" dirty="0" smtClean="0"/>
              <a:t>Symptoms </a:t>
            </a:r>
            <a:r>
              <a:rPr lang="en-US" sz="3200" dirty="0"/>
              <a:t>are less intense but </a:t>
            </a:r>
            <a:r>
              <a:rPr lang="en-US" sz="3200" b="1" dirty="0"/>
              <a:t>more prolonged </a:t>
            </a:r>
            <a:r>
              <a:rPr lang="en-US" sz="3200" dirty="0"/>
              <a:t>with opioids that </a:t>
            </a:r>
            <a:r>
              <a:rPr lang="en-US" sz="3200" b="1" dirty="0"/>
              <a:t>have long half-lives </a:t>
            </a:r>
            <a:r>
              <a:rPr lang="en-US" sz="3200" dirty="0"/>
              <a:t>(e.g. methadone).  </a:t>
            </a:r>
            <a:endParaRPr lang="en-US" sz="3200" dirty="0" smtClean="0"/>
          </a:p>
          <a:p>
            <a:pPr>
              <a:spcBef>
                <a:spcPts val="1200"/>
              </a:spcBef>
            </a:pPr>
            <a:r>
              <a:rPr lang="en-US" dirty="0"/>
              <a:t>The symptoms begin 8-10 hours after the last </a:t>
            </a:r>
            <a:r>
              <a:rPr lang="en-US" dirty="0" smtClean="0"/>
              <a:t>dose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The first </a:t>
            </a:r>
            <a:r>
              <a:rPr lang="en-US" dirty="0"/>
              <a:t>symptoms are lacrimation, </a:t>
            </a:r>
            <a:r>
              <a:rPr lang="en-US" dirty="0" err="1"/>
              <a:t>rhinorrhoea</a:t>
            </a:r>
            <a:r>
              <a:rPr lang="en-US" dirty="0"/>
              <a:t>, yawning and sweating.  This is followed by restlessness, chills, gooseflesh, anorexia, nausea and vomiting, muscle aches, involuntary movements (kicking movements), </a:t>
            </a:r>
            <a:r>
              <a:rPr lang="en-US" dirty="0" smtClean="0"/>
              <a:t>hyperpnoea</a:t>
            </a:r>
            <a:r>
              <a:rPr lang="en-US" dirty="0"/>
              <a:t>, hyperthermia and </a:t>
            </a:r>
            <a:r>
              <a:rPr lang="en-US" dirty="0" smtClean="0"/>
              <a:t>hypertension.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</a:t>
            </a:r>
            <a:r>
              <a:rPr lang="en-US" dirty="0"/>
              <a:t>acute course of withdrawal may last 7-10 days.  If the abstinence continues a secondary phase that lasts 26-30 weeks occurs and is characterized by hypotension, bradycardia, hypothermia, </a:t>
            </a:r>
            <a:r>
              <a:rPr lang="en-US" dirty="0" err="1"/>
              <a:t>mydriasis</a:t>
            </a:r>
            <a:r>
              <a:rPr lang="en-US" dirty="0"/>
              <a:t> and decreased responsiveness of the respiratory center to carbon dioxide.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3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/>
              <a:t>T</a:t>
            </a:r>
            <a:r>
              <a:rPr lang="en-US" sz="2400" b="1" dirty="0" smtClean="0"/>
              <a:t>reatment </a:t>
            </a:r>
            <a:r>
              <a:rPr lang="en-US" sz="2400" b="1" dirty="0"/>
              <a:t>of opioid </a:t>
            </a:r>
            <a:r>
              <a:rPr lang="en-US" sz="2400" b="1" dirty="0" smtClean="0"/>
              <a:t>dependence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smtClean="0"/>
              <a:t>(1)	Methadone</a:t>
            </a:r>
            <a:endParaRPr lang="en-US" b="1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Principle:</a:t>
            </a:r>
            <a:r>
              <a:rPr lang="en-US" dirty="0" smtClean="0"/>
              <a:t> </a:t>
            </a:r>
            <a:r>
              <a:rPr lang="en-US" dirty="0"/>
              <a:t>substitute a longer acting, orally active, pharmacologically equivalent drug for the abused drug, </a:t>
            </a:r>
            <a:endParaRPr lang="en-US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stabilize </a:t>
            </a:r>
            <a:r>
              <a:rPr lang="en-US" dirty="0"/>
              <a:t>the patient on that drug, </a:t>
            </a:r>
            <a:endParaRPr lang="en-US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and </a:t>
            </a:r>
            <a:r>
              <a:rPr lang="en-US" dirty="0"/>
              <a:t>then gradually </a:t>
            </a:r>
            <a:r>
              <a:rPr lang="en-US" dirty="0" smtClean="0"/>
              <a:t>withdraw </a:t>
            </a:r>
            <a:r>
              <a:rPr lang="en-US" dirty="0"/>
              <a:t>the substituted drug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Methadone is suitable for this purpose.  It is long acting and orally active.  A single d</a:t>
            </a:r>
            <a:r>
              <a:rPr lang="en-US" dirty="0" smtClean="0"/>
              <a:t>ose </a:t>
            </a:r>
            <a:r>
              <a:rPr lang="en-US" dirty="0"/>
              <a:t>can be given each day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Methadone is substituted for the opioid the addict is </a:t>
            </a:r>
            <a:r>
              <a:rPr lang="en-US" dirty="0" smtClean="0"/>
              <a:t>dependent on.  </a:t>
            </a:r>
            <a:r>
              <a:rPr lang="en-US" dirty="0"/>
              <a:t>Because </a:t>
            </a:r>
            <a:r>
              <a:rPr lang="en-US" b="1" dirty="0"/>
              <a:t>opioids display cross-dependence with one another</a:t>
            </a:r>
            <a:r>
              <a:rPr lang="en-US" dirty="0"/>
              <a:t>, methadone will prevent the onset of an abstinence syndrome.  </a:t>
            </a:r>
            <a:r>
              <a:rPr lang="en-US" dirty="0" smtClean="0"/>
              <a:t>Once </a:t>
            </a:r>
            <a:r>
              <a:rPr lang="en-US" dirty="0"/>
              <a:t>the patient is stabilized on methadone, it is withdrawn gradually.  </a:t>
            </a:r>
            <a:endParaRPr lang="en-US" dirty="0" smtClean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b="1" dirty="0" smtClean="0"/>
              <a:t>Withdrawal </a:t>
            </a:r>
            <a:r>
              <a:rPr lang="en-US" b="1" dirty="0"/>
              <a:t>of methadone </a:t>
            </a:r>
            <a:r>
              <a:rPr lang="en-US" dirty="0"/>
              <a:t>is associated with </a:t>
            </a:r>
            <a:r>
              <a:rPr lang="en-US" b="1" dirty="0"/>
              <a:t>mild withdrawal symptoms</a:t>
            </a:r>
            <a:r>
              <a:rPr lang="en-US" dirty="0"/>
              <a:t>.  The entire process of methadone substitution and withdrawal takes about </a:t>
            </a:r>
            <a:r>
              <a:rPr lang="en-US" b="1" dirty="0"/>
              <a:t>10 days </a:t>
            </a:r>
            <a:r>
              <a:rPr lang="en-US" dirty="0"/>
              <a:t>to complete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/>
              <a:t>T</a:t>
            </a:r>
            <a:r>
              <a:rPr lang="en-US" sz="2400" b="1" dirty="0" smtClean="0"/>
              <a:t>reatment </a:t>
            </a:r>
            <a:r>
              <a:rPr lang="en-US" sz="2400" b="1" dirty="0"/>
              <a:t>of opioid </a:t>
            </a:r>
            <a:r>
              <a:rPr lang="en-US" sz="2400" b="1" dirty="0" smtClean="0"/>
              <a:t>dependence …. </a:t>
            </a:r>
            <a:r>
              <a:rPr lang="en-US" sz="2400" b="1" dirty="0"/>
              <a:t>c</a:t>
            </a:r>
            <a:r>
              <a:rPr lang="en-US" sz="2400" b="1" dirty="0" smtClean="0"/>
              <a:t>ont’d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400" b="1" dirty="0" smtClean="0"/>
              <a:t>(2)	Naltrexone </a:t>
            </a:r>
            <a:r>
              <a:rPr lang="en-US" sz="2400" b="1" dirty="0" smtClean="0"/>
              <a:t>(an opioid antagonist)</a:t>
            </a:r>
            <a:endParaRPr lang="en-US" sz="2400" b="1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b="1" dirty="0" smtClean="0"/>
              <a:t>Rationale </a:t>
            </a:r>
            <a:r>
              <a:rPr lang="en-US" sz="2400" dirty="0"/>
              <a:t>for </a:t>
            </a:r>
            <a:r>
              <a:rPr lang="en-US" sz="2400" dirty="0" smtClean="0"/>
              <a:t>treatment (opioid addiction),  prevents: 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sz="2000" dirty="0" smtClean="0"/>
              <a:t>euphoria </a:t>
            </a:r>
            <a:r>
              <a:rPr lang="en-US" sz="2000" dirty="0"/>
              <a:t>when the addict takes an opioid.  </a:t>
            </a:r>
            <a:endParaRPr lang="en-US" sz="2000" dirty="0" smtClean="0"/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sz="2000" dirty="0" smtClean="0"/>
              <a:t>It </a:t>
            </a:r>
            <a:r>
              <a:rPr lang="en-US" sz="2000" dirty="0"/>
              <a:t>therefore blocks the acute rewarding effect of opioids.  </a:t>
            </a:r>
            <a:endParaRPr lang="en-US" sz="2000" dirty="0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dirty="0" smtClean="0"/>
              <a:t>Naltrexone </a:t>
            </a:r>
            <a:r>
              <a:rPr lang="en-US" sz="2400" dirty="0"/>
              <a:t>can </a:t>
            </a:r>
            <a:r>
              <a:rPr lang="en-US" sz="2400" b="1" dirty="0"/>
              <a:t>precipitate a withdrawal reaction </a:t>
            </a:r>
            <a:r>
              <a:rPr lang="en-US" sz="2400" dirty="0"/>
              <a:t>in persons physically dependent on opioids. </a:t>
            </a:r>
            <a:endParaRPr lang="en-US" sz="2400" dirty="0" smtClean="0"/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sz="2000" dirty="0" smtClean="0"/>
              <a:t>used </a:t>
            </a:r>
            <a:r>
              <a:rPr lang="en-US" sz="2000" dirty="0"/>
              <a:t>after the acute withdrawal phase has been overcome.  </a:t>
            </a:r>
            <a:endParaRPr lang="en-US" sz="2000" dirty="0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400" dirty="0" smtClean="0"/>
              <a:t>Naltrexone </a:t>
            </a:r>
            <a:r>
              <a:rPr lang="en-US" sz="2400" dirty="0"/>
              <a:t>does not prevent craving for opioids.  </a:t>
            </a:r>
            <a:endParaRPr lang="en-US" sz="2400" dirty="0" smtClean="0"/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sz="2000" dirty="0" smtClean="0"/>
              <a:t>As </a:t>
            </a:r>
            <a:r>
              <a:rPr lang="en-US" sz="2000" dirty="0"/>
              <a:t>a result many addicts fail to comply with the treatment </a:t>
            </a:r>
            <a:r>
              <a:rPr lang="en-US" sz="2000" dirty="0" smtClean="0"/>
              <a:t>program.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9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/>
              <a:t>Hallucinogens (psychotomimetic drugs)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u="sng" dirty="0" smtClean="0"/>
              <a:t>Examples</a:t>
            </a:r>
            <a:r>
              <a:rPr lang="en-US" sz="2300" dirty="0" smtClean="0"/>
              <a:t>: </a:t>
            </a:r>
            <a:r>
              <a:rPr lang="en-US" sz="2300" b="1" dirty="0" smtClean="0"/>
              <a:t>lysergic acid diethylamide (LSD), mescaline </a:t>
            </a:r>
            <a:r>
              <a:rPr lang="en-US" sz="2300" dirty="0" smtClean="0"/>
              <a:t>and </a:t>
            </a:r>
            <a:r>
              <a:rPr lang="en-US" sz="2300" b="1" dirty="0" smtClean="0"/>
              <a:t>psilocybin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u="sng" dirty="0" smtClean="0"/>
              <a:t>MOA</a:t>
            </a:r>
            <a:r>
              <a:rPr lang="en-US" sz="2300" dirty="0" smtClean="0"/>
              <a:t>: unclear (may be related to serotonin 5-HT</a:t>
            </a:r>
            <a:r>
              <a:rPr lang="en-US" sz="2300" baseline="-25000" dirty="0" smtClean="0"/>
              <a:t>1A</a:t>
            </a:r>
            <a:r>
              <a:rPr lang="en-US" sz="2300" dirty="0" smtClean="0"/>
              <a:t> and 5-HT</a:t>
            </a:r>
            <a:r>
              <a:rPr lang="en-US" sz="2300" baseline="-25000" dirty="0" smtClean="0"/>
              <a:t>1C</a:t>
            </a:r>
            <a:r>
              <a:rPr lang="en-US" sz="2300" dirty="0" smtClean="0"/>
              <a:t> receptors to which they are agonists)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u="sng" dirty="0" smtClean="0"/>
              <a:t>Effects</a:t>
            </a:r>
            <a:r>
              <a:rPr lang="en-US" sz="2300" dirty="0" smtClean="0"/>
              <a:t>: altered perception with vivid and unusual sensory experiences, euphoria, hallucinations and delusions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u="sng" dirty="0" smtClean="0"/>
              <a:t>Acute toxicity</a:t>
            </a:r>
            <a:r>
              <a:rPr lang="en-US" sz="2300" dirty="0" smtClean="0"/>
              <a:t>: </a:t>
            </a:r>
            <a:r>
              <a:rPr lang="en-US" sz="2300" dirty="0" err="1" smtClean="0"/>
              <a:t>dysphoria</a:t>
            </a:r>
            <a:r>
              <a:rPr lang="en-US" sz="2300" dirty="0" smtClean="0"/>
              <a:t>, frightening delusions and hallucinations (</a:t>
            </a:r>
            <a:r>
              <a:rPr lang="en-US" sz="2300" b="1" dirty="0" smtClean="0"/>
              <a:t>treatmen</a:t>
            </a:r>
            <a:r>
              <a:rPr lang="en-US" sz="2300" dirty="0" smtClean="0"/>
              <a:t>t include </a:t>
            </a:r>
            <a:r>
              <a:rPr lang="en-US" sz="2300" b="1" dirty="0" smtClean="0"/>
              <a:t>benzodiazepines for sedation</a:t>
            </a:r>
            <a:r>
              <a:rPr lang="en-US" sz="2300" dirty="0" smtClean="0"/>
              <a:t>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b="1" dirty="0" smtClean="0"/>
              <a:t>Tolerance </a:t>
            </a:r>
            <a:r>
              <a:rPr lang="en-US" sz="2300" dirty="0" smtClean="0"/>
              <a:t>develops to the </a:t>
            </a:r>
            <a:r>
              <a:rPr lang="en-US" sz="2300" b="1" dirty="0" err="1" smtClean="0"/>
              <a:t>behavioural</a:t>
            </a:r>
            <a:r>
              <a:rPr lang="en-US" sz="2300" b="1" dirty="0" smtClean="0"/>
              <a:t> effects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2300" b="1" dirty="0" smtClean="0"/>
              <a:t>No dependence and withdrawal </a:t>
            </a:r>
            <a:r>
              <a:rPr lang="en-US" sz="2300" dirty="0" smtClean="0"/>
              <a:t>with these drugs</a:t>
            </a:r>
            <a:endParaRPr lang="en-US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56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Phencyclidine (PCP) (“angel dust”)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A dissociative </a:t>
            </a:r>
            <a:r>
              <a:rPr lang="en-US" sz="2400" dirty="0" err="1" smtClean="0"/>
              <a:t>anaesthetic</a:t>
            </a:r>
            <a:r>
              <a:rPr lang="en-US" sz="2400" dirty="0" smtClean="0"/>
              <a:t> (similar to ketamine but more hallucinogenic) used in veterinary medicine.</a:t>
            </a:r>
          </a:p>
          <a:p>
            <a:pPr>
              <a:spcBef>
                <a:spcPts val="1200"/>
              </a:spcBef>
            </a:pPr>
            <a:r>
              <a:rPr lang="en-US" sz="2400" u="sng" dirty="0" smtClean="0"/>
              <a:t>MOA</a:t>
            </a:r>
            <a:r>
              <a:rPr lang="en-US" sz="2400" dirty="0" smtClean="0"/>
              <a:t>: antagonist on glutamate receptors</a:t>
            </a:r>
          </a:p>
          <a:p>
            <a:pPr>
              <a:spcBef>
                <a:spcPts val="1200"/>
              </a:spcBef>
            </a:pPr>
            <a:r>
              <a:rPr lang="en-US" sz="2400" u="sng" dirty="0" smtClean="0"/>
              <a:t>Low doses</a:t>
            </a:r>
            <a:r>
              <a:rPr lang="en-US" sz="2400" dirty="0" smtClean="0"/>
              <a:t>: effects similar to ethanol intoxication (due to blockade of glutamate receptor)</a:t>
            </a:r>
          </a:p>
          <a:p>
            <a:pPr>
              <a:spcBef>
                <a:spcPts val="1200"/>
              </a:spcBef>
            </a:pPr>
            <a:r>
              <a:rPr lang="en-US" sz="2400" u="sng" dirty="0" smtClean="0"/>
              <a:t>High doses</a:t>
            </a:r>
            <a:r>
              <a:rPr lang="en-US" sz="2400" dirty="0" smtClean="0"/>
              <a:t>: euphoria, hallucinations, changed body image, increased sense of isolation and loneliness, impaired judgment, </a:t>
            </a:r>
            <a:r>
              <a:rPr lang="en-US" sz="2400" dirty="0">
                <a:latin typeface="Century Gothic" panose="020B0502020202020204" pitchFamily="34" charset="0"/>
              </a:rPr>
              <a:t>↑</a:t>
            </a:r>
            <a:r>
              <a:rPr lang="en-US" sz="2400" dirty="0" smtClean="0"/>
              <a:t> aggressiveness (effects are due to activation of sigma receptors)</a:t>
            </a:r>
          </a:p>
          <a:p>
            <a:pPr>
              <a:spcBef>
                <a:spcPts val="1200"/>
              </a:spcBef>
            </a:pPr>
            <a:r>
              <a:rPr lang="en-US" sz="2400" u="sng" dirty="0" smtClean="0"/>
              <a:t>Overdose</a:t>
            </a:r>
            <a:r>
              <a:rPr lang="en-US" sz="2400" dirty="0" smtClean="0"/>
              <a:t>: seizures, respiratory depression, cardiac arrest and coma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446837"/>
          </a:xfrm>
        </p:spPr>
        <p:txBody>
          <a:bodyPr/>
          <a:lstStyle/>
          <a:p>
            <a:r>
              <a:rPr lang="en-GB" dirty="0" smtClean="0"/>
              <a:t>THE END!!!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/>
              <a:t>Factors contributing to drug </a:t>
            </a:r>
            <a:r>
              <a:rPr lang="en-US" sz="2400" b="1" dirty="0" smtClean="0"/>
              <a:t>abuse …. </a:t>
            </a:r>
            <a:r>
              <a:rPr lang="en-US" sz="2400" b="1" dirty="0"/>
              <a:t>c</a:t>
            </a:r>
            <a:r>
              <a:rPr lang="en-US" sz="2400" b="1" dirty="0" smtClean="0"/>
              <a:t>ont’d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u="sng" dirty="0" smtClean="0"/>
              <a:t>2. Dependence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Physical (physiological) dependence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Psychological dependence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u="sng" dirty="0" smtClean="0"/>
              <a:t>3. Social </a:t>
            </a:r>
            <a:r>
              <a:rPr lang="en-US" u="sng" dirty="0"/>
              <a:t>factors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/>
              <a:t>Peer </a:t>
            </a:r>
            <a:r>
              <a:rPr lang="en-US" dirty="0" smtClean="0"/>
              <a:t>pressure: the </a:t>
            </a:r>
            <a:r>
              <a:rPr lang="en-US" dirty="0"/>
              <a:t>desire for social status and approval is a common reason for initiating drug </a:t>
            </a:r>
            <a:r>
              <a:rPr lang="en-US" dirty="0" smtClean="0"/>
              <a:t>use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u="sng" dirty="0" smtClean="0"/>
              <a:t>4. Drug </a:t>
            </a:r>
            <a:r>
              <a:rPr lang="en-US" u="sng" dirty="0"/>
              <a:t>availability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 smtClean="0"/>
              <a:t>When </a:t>
            </a:r>
            <a:r>
              <a:rPr lang="en-US" dirty="0"/>
              <a:t>procurement of drugs is difficult, drug </a:t>
            </a:r>
            <a:r>
              <a:rPr lang="en-US" dirty="0" smtClean="0"/>
              <a:t>abuse is minimal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u="sng" dirty="0" smtClean="0"/>
              <a:t>5. Vulnerability </a:t>
            </a:r>
            <a:r>
              <a:rPr lang="en-US" u="sng" dirty="0"/>
              <a:t>of the individual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/>
              <a:t>Psychological factors associated with tendencies for drug </a:t>
            </a:r>
            <a:r>
              <a:rPr lang="en-US" dirty="0" smtClean="0"/>
              <a:t>abuse</a:t>
            </a:r>
            <a:r>
              <a:rPr lang="en-US" dirty="0"/>
              <a:t> </a:t>
            </a:r>
            <a:r>
              <a:rPr lang="en-US" dirty="0" smtClean="0"/>
              <a:t>include </a:t>
            </a:r>
            <a:r>
              <a:rPr lang="en-US" dirty="0"/>
              <a:t>impulsive </a:t>
            </a:r>
            <a:r>
              <a:rPr lang="en-US" dirty="0" err="1"/>
              <a:t>behaviour</a:t>
            </a:r>
            <a:r>
              <a:rPr lang="en-US" dirty="0"/>
              <a:t>, low tolerance for frustration, rebellious attitude towards social norms, depressive disorders, anxiety disorders and antisocial personality.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2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/>
              <a:t>Definitions of key concepts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400" b="1" dirty="0"/>
              <a:t>Tolerance</a:t>
            </a:r>
            <a:endParaRPr lang="en-US" sz="34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400" dirty="0"/>
              <a:t>Decrease in response to the </a:t>
            </a:r>
            <a:r>
              <a:rPr lang="en-US" sz="3400" dirty="0" smtClean="0"/>
              <a:t>drug effects </a:t>
            </a:r>
            <a:r>
              <a:rPr lang="en-US" sz="3400" dirty="0"/>
              <a:t>thereby giving the need to progressively increase the dose to produce the effects originally achieved with smaller </a:t>
            </a:r>
            <a:r>
              <a:rPr lang="en-US" sz="3400" dirty="0" smtClean="0"/>
              <a:t>doses</a:t>
            </a:r>
            <a:endParaRPr lang="en-US" sz="3400" dirty="0"/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400" dirty="0"/>
              <a:t>Tolerance is closely associated with physical </a:t>
            </a:r>
            <a:r>
              <a:rPr lang="en-US" sz="3400" dirty="0" smtClean="0"/>
              <a:t>dependence</a:t>
            </a:r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400" dirty="0" smtClean="0"/>
              <a:t>The degree of tolerance varies considerably among different classes of drugs</a:t>
            </a:r>
            <a:endParaRPr lang="en-US" sz="3400" dirty="0"/>
          </a:p>
          <a:p>
            <a:pPr marL="0" lv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400" dirty="0" smtClean="0"/>
              <a:t>Tolerance occurs </a:t>
            </a:r>
            <a:r>
              <a:rPr lang="en-US" sz="3400" dirty="0"/>
              <a:t>due to </a:t>
            </a:r>
            <a:r>
              <a:rPr lang="en-US" sz="3400" b="1" dirty="0"/>
              <a:t>compensatory responses</a:t>
            </a:r>
            <a:r>
              <a:rPr lang="en-US" sz="3400" dirty="0"/>
              <a:t> that reduce the drug’s </a:t>
            </a:r>
            <a:r>
              <a:rPr lang="en-US" sz="3400" dirty="0" err="1"/>
              <a:t>pharmacodynamic</a:t>
            </a:r>
            <a:r>
              <a:rPr lang="en-US" sz="3400" dirty="0"/>
              <a:t> actions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b="1" dirty="0" smtClean="0"/>
              <a:t>Metabolic </a:t>
            </a:r>
            <a:r>
              <a:rPr lang="en-US" sz="3400" b="1" dirty="0"/>
              <a:t>tolerance:</a:t>
            </a:r>
            <a:r>
              <a:rPr lang="en-US" sz="3400" dirty="0"/>
              <a:t>  </a:t>
            </a:r>
            <a:r>
              <a:rPr lang="en-US" sz="3400" dirty="0" smtClean="0"/>
              <a:t>due to </a:t>
            </a:r>
            <a:r>
              <a:rPr lang="en-US" sz="3400" dirty="0">
                <a:latin typeface="Century Gothic" panose="020B0502020202020204" pitchFamily="34" charset="0"/>
              </a:rPr>
              <a:t>↑</a:t>
            </a:r>
            <a:r>
              <a:rPr lang="en-US" sz="3400" dirty="0" smtClean="0"/>
              <a:t> </a:t>
            </a:r>
            <a:r>
              <a:rPr lang="en-US" sz="3400" dirty="0"/>
              <a:t>disposition of the drug after chronic use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b="1" dirty="0" err="1" smtClean="0"/>
              <a:t>Behavioural</a:t>
            </a:r>
            <a:r>
              <a:rPr lang="en-US" sz="3400" b="1" dirty="0" smtClean="0"/>
              <a:t> </a:t>
            </a:r>
            <a:r>
              <a:rPr lang="en-US" sz="3400" b="1" dirty="0"/>
              <a:t>tolerance</a:t>
            </a:r>
            <a:r>
              <a:rPr lang="en-US" sz="3400" dirty="0"/>
              <a:t>:  an ability to compensate for the drug’s effects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400" b="1" dirty="0" smtClean="0"/>
              <a:t>Functional </a:t>
            </a:r>
            <a:r>
              <a:rPr lang="en-US" sz="3400" b="1" dirty="0"/>
              <a:t>tolerance</a:t>
            </a:r>
            <a:r>
              <a:rPr lang="en-US" sz="3400" dirty="0"/>
              <a:t>:  due to compensatory changes in receptors, effector enzymes, or membrane actions of the </a:t>
            </a:r>
            <a:r>
              <a:rPr lang="en-US" sz="3400" dirty="0" smtClean="0"/>
              <a:t>drug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14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Dependence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dirty="0"/>
              <a:t>Drug dependence: the </a:t>
            </a:r>
            <a:r>
              <a:rPr lang="en-US" b="1" dirty="0"/>
              <a:t>compulsion to take a drug repeatedly </a:t>
            </a:r>
            <a:r>
              <a:rPr lang="en-US" dirty="0"/>
              <a:t>with distress </a:t>
            </a:r>
            <a:r>
              <a:rPr lang="en-US" dirty="0" smtClean="0"/>
              <a:t>(physical and/or psychological) being </a:t>
            </a:r>
            <a:r>
              <a:rPr lang="en-US" dirty="0"/>
              <a:t>caused if this is </a:t>
            </a:r>
            <a:r>
              <a:rPr lang="en-US" dirty="0" smtClean="0"/>
              <a:t>prevented</a:t>
            </a:r>
          </a:p>
          <a:p>
            <a:pPr marL="0" lv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Psychological dependence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An </a:t>
            </a:r>
            <a:r>
              <a:rPr lang="en-US" dirty="0"/>
              <a:t>intense subjective need for a drug: the phenomenon is manifested by compulsive drug seeking behavior in which the individual uses the drug repetitively for personal satisfaction often in the face of known risks to health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A sense of craving is felt when the drug is not available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/>
              <a:t>Psychological dependence almost always precedes physical </a:t>
            </a:r>
            <a:r>
              <a:rPr lang="en-US" dirty="0" smtClean="0"/>
              <a:t>dependence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Psychological dependence is related to increased activity in the “brain reward system” (which limbic structures in the brain): mediated by dopamine</a:t>
            </a:r>
            <a:endParaRPr lang="en-US" dirty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7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lvl="0" algn="l"/>
            <a:r>
              <a:rPr lang="en-US" sz="2400" b="1" dirty="0"/>
              <a:t>Physical </a:t>
            </a:r>
            <a:r>
              <a:rPr lang="en-US" sz="2400" b="1" dirty="0" smtClean="0"/>
              <a:t>dependence [</a:t>
            </a:r>
            <a:r>
              <a:rPr lang="en-US" sz="2400" b="1" smtClean="0"/>
              <a:t>physiological dependence]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sz="3300" dirty="0" smtClean="0"/>
              <a:t>An </a:t>
            </a:r>
            <a:r>
              <a:rPr lang="en-US" sz="3300" b="1" dirty="0"/>
              <a:t>altered physiological state </a:t>
            </a:r>
            <a:r>
              <a:rPr lang="en-US" sz="3300" dirty="0"/>
              <a:t>that </a:t>
            </a:r>
            <a:r>
              <a:rPr lang="en-US" sz="3300" b="1" dirty="0"/>
              <a:t>requires continuous drug </a:t>
            </a:r>
            <a:r>
              <a:rPr lang="en-US" sz="3300" dirty="0"/>
              <a:t>administration to prevent the appearance of an abstinence or </a:t>
            </a:r>
            <a:r>
              <a:rPr lang="en-US" sz="3300" b="1" dirty="0"/>
              <a:t>withdrawal syndrome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3300" dirty="0"/>
              <a:t>When medication is stopped, withdrawal or discontinuation symptoms occur. Withdrawal of the drug produces symptoms and signs that are frequently the opposite of those sought by the user.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sz="3300" dirty="0"/>
              <a:t>Withdrawal (abstinence) syndrome: the syndrome of effects caused by stopping administration of a drug. </a:t>
            </a:r>
            <a:endParaRPr lang="en-US" sz="3300" dirty="0" smtClean="0"/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US" sz="2900" dirty="0" smtClean="0"/>
              <a:t>The </a:t>
            </a:r>
            <a:r>
              <a:rPr lang="en-US" sz="2900" dirty="0"/>
              <a:t>effects are often </a:t>
            </a:r>
            <a:r>
              <a:rPr lang="en-US" sz="2900" b="1" dirty="0"/>
              <a:t>opposite to the short-term effects </a:t>
            </a:r>
            <a:r>
              <a:rPr lang="en-US" sz="2900" dirty="0"/>
              <a:t>of the abused drug and often include </a:t>
            </a:r>
            <a:r>
              <a:rPr lang="en-US" sz="2900" b="1" dirty="0"/>
              <a:t>activation of the sympathetic nervous system</a:t>
            </a:r>
            <a:r>
              <a:rPr lang="en-US" sz="2900" dirty="0"/>
              <a:t>.</a:t>
            </a:r>
          </a:p>
          <a:p>
            <a:pPr lvl="0">
              <a:lnSpc>
                <a:spcPct val="120000"/>
              </a:lnSpc>
              <a:spcBef>
                <a:spcPts val="1200"/>
              </a:spcBef>
            </a:pPr>
            <a:r>
              <a:rPr lang="en-US" sz="3300" dirty="0"/>
              <a:t>Cross-dependence: ability of </a:t>
            </a:r>
            <a:r>
              <a:rPr lang="en-US" sz="3300" b="1" dirty="0"/>
              <a:t>one drug to substitute </a:t>
            </a:r>
            <a:r>
              <a:rPr lang="en-US" sz="3300" dirty="0"/>
              <a:t>for another drug in the same drug class (e.g. methadone for heroine)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0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 smtClean="0"/>
              <a:t>Drug addiction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400" dirty="0" smtClean="0"/>
              <a:t>A non-medical term that refers to the drug abuser’s overwhelming </a:t>
            </a:r>
            <a:r>
              <a:rPr lang="en-US" sz="2400" b="1" dirty="0" smtClean="0"/>
              <a:t>preoccupation</a:t>
            </a:r>
            <a:r>
              <a:rPr lang="en-US" sz="2400" dirty="0" smtClean="0"/>
              <a:t> with the </a:t>
            </a:r>
            <a:r>
              <a:rPr lang="en-US" sz="2400" b="1" dirty="0" smtClean="0"/>
              <a:t>procurement and use </a:t>
            </a:r>
            <a:r>
              <a:rPr lang="en-US" sz="2400" dirty="0" smtClean="0"/>
              <a:t>of a drug</a:t>
            </a:r>
          </a:p>
          <a:p>
            <a:pPr marL="0" lvl="0" indent="0">
              <a:spcBef>
                <a:spcPts val="1800"/>
              </a:spcBef>
              <a:buNone/>
            </a:pPr>
            <a:r>
              <a:rPr lang="en-US" sz="2400" b="1" dirty="0" smtClean="0"/>
              <a:t>Features </a:t>
            </a:r>
            <a:r>
              <a:rPr lang="en-US" sz="2400" b="1" dirty="0"/>
              <a:t>of drug </a:t>
            </a:r>
            <a:r>
              <a:rPr lang="en-US" sz="2400" b="1" dirty="0" smtClean="0"/>
              <a:t>addiction</a:t>
            </a:r>
            <a:endParaRPr lang="en-US" sz="2400" b="1" dirty="0"/>
          </a:p>
          <a:p>
            <a:pPr>
              <a:spcBef>
                <a:spcPts val="1800"/>
              </a:spcBef>
            </a:pPr>
            <a:r>
              <a:rPr lang="en-US" sz="2400" dirty="0"/>
              <a:t>Compulsive drug </a:t>
            </a:r>
            <a:r>
              <a:rPr lang="en-US" sz="2400" dirty="0" smtClean="0"/>
              <a:t>use (due to psychological and physiological changes that occur in the body)</a:t>
            </a:r>
            <a:endParaRPr lang="en-US" sz="2400" dirty="0"/>
          </a:p>
          <a:p>
            <a:pPr>
              <a:spcBef>
                <a:spcPts val="1800"/>
              </a:spcBef>
            </a:pPr>
            <a:r>
              <a:rPr lang="en-US" sz="2400" dirty="0"/>
              <a:t>Pre-occupation with securing a drug supply</a:t>
            </a:r>
          </a:p>
          <a:p>
            <a:pPr>
              <a:spcBef>
                <a:spcPts val="1800"/>
              </a:spcBef>
            </a:pPr>
            <a:r>
              <a:rPr lang="en-US" sz="2400" dirty="0"/>
              <a:t>Tendency to relapse following withdrawal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7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smtClean="0"/>
              <a:t>Psychotropic drugs </a:t>
            </a:r>
            <a:r>
              <a:rPr lang="en-US" sz="2400" b="1" dirty="0" smtClean="0"/>
              <a:t>with high potential for abuse</a:t>
            </a:r>
            <a:endParaRPr lang="en-US" sz="24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473161"/>
              </p:ext>
            </p:extLst>
          </p:nvPr>
        </p:nvGraphicFramePr>
        <p:xfrm>
          <a:off x="457200" y="1600200"/>
          <a:ext cx="82296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Drug class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Examples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CNS stimulants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Cocaine, amphetamines,</a:t>
                      </a:r>
                      <a:r>
                        <a:rPr lang="en-US" sz="2000" baseline="0" dirty="0" smtClean="0"/>
                        <a:t> m</a:t>
                      </a:r>
                      <a:r>
                        <a:rPr lang="en-US" sz="2000" dirty="0" smtClean="0"/>
                        <a:t>ethylene-</a:t>
                      </a:r>
                      <a:r>
                        <a:rPr lang="en-US" sz="2000" dirty="0" err="1" smtClean="0"/>
                        <a:t>dioxy</a:t>
                      </a:r>
                      <a:r>
                        <a:rPr lang="en-US" sz="2000" dirty="0" smtClean="0"/>
                        <a:t>-</a:t>
                      </a:r>
                      <a:r>
                        <a:rPr lang="en-US" sz="2000" dirty="0" err="1" smtClean="0"/>
                        <a:t>methamfetamine</a:t>
                      </a:r>
                      <a:r>
                        <a:rPr lang="en-US" sz="2000" dirty="0" smtClean="0"/>
                        <a:t> (MDMA,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err="1" smtClean="0"/>
                        <a:t>Ecstacy</a:t>
                      </a:r>
                      <a:r>
                        <a:rPr lang="en-US" sz="2000" dirty="0" smtClean="0"/>
                        <a:t>), nicotine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CNS depressants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Ethanol, benzodiazepines, barbiturates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Opioid analgesics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Morphine, </a:t>
                      </a:r>
                      <a:r>
                        <a:rPr lang="en-US" sz="2000" dirty="0" err="1" smtClean="0"/>
                        <a:t>diamorphine</a:t>
                      </a:r>
                      <a:r>
                        <a:rPr lang="en-US" sz="2000" dirty="0" smtClean="0"/>
                        <a:t> (heroin), </a:t>
                      </a:r>
                      <a:r>
                        <a:rPr lang="en-US" sz="2000" dirty="0" err="1" smtClean="0"/>
                        <a:t>pethidine</a:t>
                      </a:r>
                      <a:r>
                        <a:rPr lang="en-US" sz="2000" dirty="0" smtClean="0"/>
                        <a:t>, fentanyl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Cannabinoids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Cannabis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Hallucinogens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Lysergic acid diethylamide (LSD), mescaline, psilocybin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Dissociative </a:t>
                      </a:r>
                      <a:r>
                        <a:rPr lang="en-US" sz="2000" dirty="0" err="1" smtClean="0"/>
                        <a:t>anaesthetics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Ketamine, phencyclidine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379FB-70C1-46F6-BC10-3ACC278CEB8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9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marL="0" indent="0" algn="l">
              <a:spcBef>
                <a:spcPts val="1200"/>
              </a:spcBef>
            </a:pPr>
            <a:r>
              <a:rPr lang="en-US" sz="2800" b="1" dirty="0"/>
              <a:t>CNS stimulants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77200" cy="5257800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200" b="1" dirty="0" smtClean="0"/>
              <a:t>Amphetamine and methamphetamine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/>
              <a:t>MOA</a:t>
            </a:r>
            <a:r>
              <a:rPr lang="en-US" sz="2200" dirty="0" smtClean="0"/>
              <a:t>: </a:t>
            </a:r>
            <a:r>
              <a:rPr lang="en-US" sz="2200" b="1" dirty="0">
                <a:latin typeface="Century Gothic" panose="020B0502020202020204" pitchFamily="34" charset="0"/>
              </a:rPr>
              <a:t>↑</a:t>
            </a:r>
            <a:r>
              <a:rPr lang="en-US" sz="2200" dirty="0" smtClean="0"/>
              <a:t> release of </a:t>
            </a:r>
            <a:r>
              <a:rPr lang="en-US" sz="2200" b="1" dirty="0" smtClean="0"/>
              <a:t>dopamine and noradrenaline </a:t>
            </a:r>
            <a:r>
              <a:rPr lang="en-US" sz="2200" dirty="0" smtClean="0"/>
              <a:t>and inhibits their reuptake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/>
              <a:t>Effects</a:t>
            </a:r>
            <a:r>
              <a:rPr lang="en-US" sz="2200" dirty="0" smtClean="0"/>
              <a:t>: </a:t>
            </a:r>
            <a:r>
              <a:rPr lang="en-US" sz="2200" b="1" dirty="0" smtClean="0"/>
              <a:t>increased motor activity</a:t>
            </a:r>
            <a:r>
              <a:rPr lang="en-US" sz="2200" dirty="0" smtClean="0"/>
              <a:t>, euphoria and excitement, anorexia and insomnia, hypertension, stereotyped behavior (</a:t>
            </a:r>
            <a:r>
              <a:rPr lang="en-GB" sz="2400" dirty="0"/>
              <a:t>repetitive or ritualistic movement, posture, or </a:t>
            </a:r>
            <a:r>
              <a:rPr lang="en-GB" sz="2400" dirty="0" smtClean="0"/>
              <a:t>utterance)</a:t>
            </a:r>
            <a:r>
              <a:rPr lang="en-US" sz="2200" dirty="0" smtClean="0"/>
              <a:t> and paranoid psychosis with prolonged use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/>
              <a:t>Clinical uses</a:t>
            </a:r>
            <a:r>
              <a:rPr lang="en-US" sz="2200" dirty="0" smtClean="0"/>
              <a:t>: narcolepsy(</a:t>
            </a:r>
            <a:r>
              <a:rPr lang="en-GB" sz="2400" dirty="0"/>
              <a:t>sleep disorder characterized </a:t>
            </a:r>
            <a:r>
              <a:rPr lang="en-GB" sz="2400" dirty="0" smtClean="0"/>
              <a:t>by </a:t>
            </a:r>
            <a:r>
              <a:rPr lang="en-GB" sz="2400" dirty="0" err="1" smtClean="0"/>
              <a:t>e.g</a:t>
            </a:r>
            <a:r>
              <a:rPr lang="en-GB" sz="2400" dirty="0" smtClean="0"/>
              <a:t> </a:t>
            </a:r>
            <a:r>
              <a:rPr lang="en-GB" sz="2400" dirty="0"/>
              <a:t>excessive </a:t>
            </a:r>
            <a:r>
              <a:rPr lang="en-GB" sz="2400" dirty="0" smtClean="0"/>
              <a:t>sleepiness)</a:t>
            </a:r>
            <a:r>
              <a:rPr lang="en-US" sz="2200" dirty="0" smtClean="0"/>
              <a:t>, attention deficit hyperactivity disorder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/>
              <a:t>Tolerance and psychological </a:t>
            </a:r>
            <a:r>
              <a:rPr lang="en-US" sz="2200" dirty="0" smtClean="0"/>
              <a:t>dependence develop, but cause minimal physical dependence</a:t>
            </a:r>
          </a:p>
          <a:p>
            <a:pPr>
              <a:spcBef>
                <a:spcPts val="1200"/>
              </a:spcBef>
            </a:pPr>
            <a:r>
              <a:rPr lang="en-US" sz="2200" b="1" dirty="0" smtClean="0"/>
              <a:t>Withdrawal </a:t>
            </a:r>
            <a:r>
              <a:rPr lang="en-US" sz="2200" dirty="0" smtClean="0"/>
              <a:t>causes deep long sleep and the patient wakes up feeling tired, depressed and hungry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A16FA-3D5B-4FFA-9DDB-C00637F7C28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2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7775</TotalTime>
  <Words>2030</Words>
  <Application>Microsoft Office PowerPoint</Application>
  <PresentationFormat>On-screen Show (4:3)</PresentationFormat>
  <Paragraphs>236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Calibri</vt:lpstr>
      <vt:lpstr>Century Gothic</vt:lpstr>
      <vt:lpstr>Wingdings</vt:lpstr>
      <vt:lpstr>Office Theme</vt:lpstr>
      <vt:lpstr>DRUG ABUSE AND DRUG DEPENDENCE RELATING TO PSYCHOTROPIC DRUGS</vt:lpstr>
      <vt:lpstr>Introduction</vt:lpstr>
      <vt:lpstr>Factors contributing to drug abuse …. cont’d</vt:lpstr>
      <vt:lpstr>Definitions of key concepts</vt:lpstr>
      <vt:lpstr>Dependence</vt:lpstr>
      <vt:lpstr>Physical dependence [physiological dependence]</vt:lpstr>
      <vt:lpstr>Drug addiction</vt:lpstr>
      <vt:lpstr>Psychotropic drugs with high potential for abuse</vt:lpstr>
      <vt:lpstr>CNS stimulants</vt:lpstr>
      <vt:lpstr>CNS stimulants …. cont’d</vt:lpstr>
      <vt:lpstr>CNS stimulants …. cont’d</vt:lpstr>
      <vt:lpstr>CNS stimulants …. cont’d</vt:lpstr>
      <vt:lpstr>Nicotine: tolerance and dependence</vt:lpstr>
      <vt:lpstr>Treatment of nicotine dependence</vt:lpstr>
      <vt:lpstr>CNS depressants</vt:lpstr>
      <vt:lpstr>TREATMENT OF ALCOHOL WITHDRAWAL</vt:lpstr>
      <vt:lpstr>DRUGS USED IN THE MANAGEMENT OF ETHANOL ABUSE</vt:lpstr>
      <vt:lpstr>CNS depressants …. cont’d</vt:lpstr>
      <vt:lpstr>Cannabis</vt:lpstr>
      <vt:lpstr>Opioid analgesics</vt:lpstr>
      <vt:lpstr>Opioids: abstinence syndrome</vt:lpstr>
      <vt:lpstr>Treatment of opioid dependence</vt:lpstr>
      <vt:lpstr>Treatment of opioid dependence …. cont’d</vt:lpstr>
      <vt:lpstr>Hallucinogens (psychotomimetic drugs)</vt:lpstr>
      <vt:lpstr>Phencyclidine (PCP) (“angel dust”)</vt:lpstr>
      <vt:lpstr>THE END!!!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ANXIOLYTICS AND HYPNOTICS</dc:title>
  <dc:creator>Dr Sindwa Namataa</dc:creator>
  <cp:lastModifiedBy>Mubiana-PC</cp:lastModifiedBy>
  <cp:revision>137</cp:revision>
  <dcterms:created xsi:type="dcterms:W3CDTF">2013-04-26T05:01:23Z</dcterms:created>
  <dcterms:modified xsi:type="dcterms:W3CDTF">2019-05-20T14:40:59Z</dcterms:modified>
</cp:coreProperties>
</file>