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3"/>
  </p:notesMasterIdLst>
  <p:sldIdLst>
    <p:sldId id="650" r:id="rId2"/>
    <p:sldId id="683" r:id="rId3"/>
    <p:sldId id="696" r:id="rId4"/>
    <p:sldId id="697" r:id="rId5"/>
    <p:sldId id="698" r:id="rId6"/>
    <p:sldId id="708" r:id="rId7"/>
    <p:sldId id="709" r:id="rId8"/>
    <p:sldId id="699" r:id="rId9"/>
    <p:sldId id="700" r:id="rId10"/>
    <p:sldId id="701" r:id="rId11"/>
    <p:sldId id="687" r:id="rId12"/>
    <p:sldId id="690" r:id="rId13"/>
    <p:sldId id="691" r:id="rId14"/>
    <p:sldId id="692" r:id="rId15"/>
    <p:sldId id="694" r:id="rId16"/>
    <p:sldId id="693" r:id="rId17"/>
    <p:sldId id="667" r:id="rId18"/>
    <p:sldId id="668" r:id="rId19"/>
    <p:sldId id="669" r:id="rId20"/>
    <p:sldId id="670" r:id="rId21"/>
    <p:sldId id="671" r:id="rId22"/>
    <p:sldId id="672" r:id="rId23"/>
    <p:sldId id="673" r:id="rId24"/>
    <p:sldId id="674" r:id="rId25"/>
    <p:sldId id="675" r:id="rId26"/>
    <p:sldId id="676" r:id="rId27"/>
    <p:sldId id="677" r:id="rId28"/>
    <p:sldId id="678" r:id="rId29"/>
    <p:sldId id="679" r:id="rId30"/>
    <p:sldId id="680" r:id="rId31"/>
    <p:sldId id="682" r:id="rId3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74"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2D3C6A49-FA7E-4D40-983D-5B7A66BB4B5B}" type="datetimeFigureOut">
              <a:rPr lang="en-US"/>
              <a:pPr>
                <a:defRPr/>
              </a:pPr>
              <a:t>6/15/2023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AE73D298-3A64-4AFE-8535-9AF1889BD89E}" type="slidenum">
              <a:rPr lang="en-US"/>
              <a:pPr>
                <a:defRPr/>
              </a:pPr>
              <a:t>‹#›</a:t>
            </a:fld>
            <a:endParaRPr lang="en-US"/>
          </a:p>
        </p:txBody>
      </p:sp>
    </p:spTree>
    <p:extLst>
      <p:ext uri="{BB962C8B-B14F-4D97-AF65-F5344CB8AC3E}">
        <p14:creationId xmlns:p14="http://schemas.microsoft.com/office/powerpoint/2010/main" val="17603409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028632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6CD4636A-9C70-44BB-8FBB-77D17272DBBC}" type="datetime1">
              <a:rPr lang="en-US" smtClean="0"/>
              <a:t>6/15/2023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4043FB9-DBEC-4513-B982-236ED0094EFF}" type="slidenum">
              <a:rPr lang="en-US"/>
              <a:pPr>
                <a:defRPr/>
              </a:pPr>
              <a:t>‹#›</a:t>
            </a:fld>
            <a:endParaRPr lang="en-US"/>
          </a:p>
        </p:txBody>
      </p:sp>
    </p:spTree>
    <p:extLst>
      <p:ext uri="{BB962C8B-B14F-4D97-AF65-F5344CB8AC3E}">
        <p14:creationId xmlns:p14="http://schemas.microsoft.com/office/powerpoint/2010/main" val="1226065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9F15210-3145-47F5-94A6-E5C2E4FA5479}" type="datetime1">
              <a:rPr lang="en-US" smtClean="0"/>
              <a:t>6/15/2023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DCF173D-F307-45DC-8355-613C2C9A0B57}" type="slidenum">
              <a:rPr lang="en-US"/>
              <a:pPr>
                <a:defRPr/>
              </a:pPr>
              <a:t>‹#›</a:t>
            </a:fld>
            <a:endParaRPr lang="en-US"/>
          </a:p>
        </p:txBody>
      </p:sp>
    </p:spTree>
    <p:extLst>
      <p:ext uri="{BB962C8B-B14F-4D97-AF65-F5344CB8AC3E}">
        <p14:creationId xmlns:p14="http://schemas.microsoft.com/office/powerpoint/2010/main" val="3832357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D688712-10ED-4337-A9E8-F176DC9F9F94}" type="datetime1">
              <a:rPr lang="en-US" smtClean="0"/>
              <a:t>6/15/2023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0094E92-8326-46C7-89A1-743D7F0C6A8E}" type="slidenum">
              <a:rPr lang="en-US"/>
              <a:pPr>
                <a:defRPr/>
              </a:pPr>
              <a:t>‹#›</a:t>
            </a:fld>
            <a:endParaRPr lang="en-US"/>
          </a:p>
        </p:txBody>
      </p:sp>
    </p:spTree>
    <p:extLst>
      <p:ext uri="{BB962C8B-B14F-4D97-AF65-F5344CB8AC3E}">
        <p14:creationId xmlns:p14="http://schemas.microsoft.com/office/powerpoint/2010/main" val="3773006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7240E4B-49F8-4312-BF07-C9D062660391}" type="datetime1">
              <a:rPr lang="en-US" smtClean="0"/>
              <a:t>6/15/2023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9CB16CD-1FBA-49E2-80D4-BDD57A24C24F}" type="slidenum">
              <a:rPr lang="en-US"/>
              <a:pPr>
                <a:defRPr/>
              </a:pPr>
              <a:t>‹#›</a:t>
            </a:fld>
            <a:endParaRPr lang="en-US"/>
          </a:p>
        </p:txBody>
      </p:sp>
    </p:spTree>
    <p:extLst>
      <p:ext uri="{BB962C8B-B14F-4D97-AF65-F5344CB8AC3E}">
        <p14:creationId xmlns:p14="http://schemas.microsoft.com/office/powerpoint/2010/main" val="1726516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47B8F08-809E-4837-968D-C1E12407D208}" type="datetime1">
              <a:rPr lang="en-US" smtClean="0"/>
              <a:t>6/15/2023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965CBB-9F39-48B5-B3C2-CB7292156EB8}" type="slidenum">
              <a:rPr lang="en-US"/>
              <a:pPr>
                <a:defRPr/>
              </a:pPr>
              <a:t>‹#›</a:t>
            </a:fld>
            <a:endParaRPr lang="en-US"/>
          </a:p>
        </p:txBody>
      </p:sp>
    </p:spTree>
    <p:extLst>
      <p:ext uri="{BB962C8B-B14F-4D97-AF65-F5344CB8AC3E}">
        <p14:creationId xmlns:p14="http://schemas.microsoft.com/office/powerpoint/2010/main" val="2703560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83D0B34-5188-4C4B-B7D7-685E1474082A}" type="datetime1">
              <a:rPr lang="en-US" smtClean="0"/>
              <a:t>6/15/2023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708808C-E14B-4764-9E67-989FEC91E0A8}" type="slidenum">
              <a:rPr lang="en-US"/>
              <a:pPr>
                <a:defRPr/>
              </a:pPr>
              <a:t>‹#›</a:t>
            </a:fld>
            <a:endParaRPr lang="en-US"/>
          </a:p>
        </p:txBody>
      </p:sp>
    </p:spTree>
    <p:extLst>
      <p:ext uri="{BB962C8B-B14F-4D97-AF65-F5344CB8AC3E}">
        <p14:creationId xmlns:p14="http://schemas.microsoft.com/office/powerpoint/2010/main" val="1729902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551322A-07A1-4089-A0AD-BD7469CA320F}" type="datetime1">
              <a:rPr lang="en-US" smtClean="0"/>
              <a:t>6/15/2023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1A19472-E9DC-420E-A3EC-749774E21262}" type="slidenum">
              <a:rPr lang="en-US"/>
              <a:pPr>
                <a:defRPr/>
              </a:pPr>
              <a:t>‹#›</a:t>
            </a:fld>
            <a:endParaRPr lang="en-US"/>
          </a:p>
        </p:txBody>
      </p:sp>
    </p:spTree>
    <p:extLst>
      <p:ext uri="{BB962C8B-B14F-4D97-AF65-F5344CB8AC3E}">
        <p14:creationId xmlns:p14="http://schemas.microsoft.com/office/powerpoint/2010/main" val="974173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E88ED68-CE74-4E01-AE7D-8650E9450177}" type="datetime1">
              <a:rPr lang="en-US" smtClean="0"/>
              <a:t>6/15/2023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DE53C0C-F46A-4960-88D8-0BEA22EC34D6}" type="slidenum">
              <a:rPr lang="en-US"/>
              <a:pPr>
                <a:defRPr/>
              </a:pPr>
              <a:t>‹#›</a:t>
            </a:fld>
            <a:endParaRPr lang="en-US"/>
          </a:p>
        </p:txBody>
      </p:sp>
    </p:spTree>
    <p:extLst>
      <p:ext uri="{BB962C8B-B14F-4D97-AF65-F5344CB8AC3E}">
        <p14:creationId xmlns:p14="http://schemas.microsoft.com/office/powerpoint/2010/main" val="3502407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CC4CDB9-3BDD-4BEB-83E3-48DFB0E2B600}" type="datetime1">
              <a:rPr lang="en-US" smtClean="0"/>
              <a:t>6/15/2023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7849A33-9083-4F20-91BC-A623E2F2B185}" type="slidenum">
              <a:rPr lang="en-US"/>
              <a:pPr>
                <a:defRPr/>
              </a:pPr>
              <a:t>‹#›</a:t>
            </a:fld>
            <a:endParaRPr lang="en-US"/>
          </a:p>
        </p:txBody>
      </p:sp>
    </p:spTree>
    <p:extLst>
      <p:ext uri="{BB962C8B-B14F-4D97-AF65-F5344CB8AC3E}">
        <p14:creationId xmlns:p14="http://schemas.microsoft.com/office/powerpoint/2010/main" val="3655401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4BEADD0-FC85-46A3-AFA6-629973238C47}" type="datetime1">
              <a:rPr lang="en-US" smtClean="0"/>
              <a:t>6/15/2023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9F9A76F-30DA-4288-BEB1-E58BCAB9D2C6}" type="slidenum">
              <a:rPr lang="en-US"/>
              <a:pPr>
                <a:defRPr/>
              </a:pPr>
              <a:t>‹#›</a:t>
            </a:fld>
            <a:endParaRPr lang="en-US"/>
          </a:p>
        </p:txBody>
      </p:sp>
    </p:spTree>
    <p:extLst>
      <p:ext uri="{BB962C8B-B14F-4D97-AF65-F5344CB8AC3E}">
        <p14:creationId xmlns:p14="http://schemas.microsoft.com/office/powerpoint/2010/main" val="72318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F4DBE75-CA40-4D56-81FB-3B8EED79C31C}" type="datetime1">
              <a:rPr lang="en-US" smtClean="0"/>
              <a:t>6/15/2023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C0D6731-E62D-4BD0-8138-33D1282805F8}" type="slidenum">
              <a:rPr lang="en-US"/>
              <a:pPr>
                <a:defRPr/>
              </a:pPr>
              <a:t>‹#›</a:t>
            </a:fld>
            <a:endParaRPr lang="en-US"/>
          </a:p>
        </p:txBody>
      </p:sp>
    </p:spTree>
    <p:extLst>
      <p:ext uri="{BB962C8B-B14F-4D97-AF65-F5344CB8AC3E}">
        <p14:creationId xmlns:p14="http://schemas.microsoft.com/office/powerpoint/2010/main" val="1077014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CD0AE464-C046-4515-A2E8-A46FF9CB6765}" type="datetime1">
              <a:rPr lang="en-US" smtClean="0"/>
              <a:t>6/15/2023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B0798EF1-89EE-41D1-A783-33FDAF70D8A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210" name="Google Shape;210;p30"/>
          <p:cNvSpPr txBox="1"/>
          <p:nvPr/>
        </p:nvSpPr>
        <p:spPr>
          <a:xfrm>
            <a:off x="204717" y="1201003"/>
            <a:ext cx="8707272" cy="436159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C00000"/>
              </a:buClr>
              <a:buFont typeface="Rockwell"/>
              <a:buNone/>
            </a:pPr>
            <a:endParaRPr lang="en-US" sz="4000" b="1" dirty="0" smtClean="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a:p>
            <a:pPr lvl="0" algn="ctr">
              <a:buClr>
                <a:srgbClr val="C00000"/>
              </a:buClr>
            </a:pPr>
            <a:endParaRPr lang="en-US" sz="4000" b="1" dirty="0" smtClean="0">
              <a:solidFill>
                <a:srgbClr val="53181A"/>
              </a:solidFill>
              <a:latin typeface="Georgia" panose="02040502050405020303" charset="0"/>
              <a:ea typeface="Rockwell"/>
              <a:cs typeface="Georgia" panose="02040502050405020303" charset="0"/>
              <a:sym typeface="Rockwell"/>
            </a:endParaRPr>
          </a:p>
          <a:p>
            <a:pPr lvl="0" algn="ctr">
              <a:buClr>
                <a:srgbClr val="C00000"/>
              </a:buClr>
            </a:pPr>
            <a:endParaRPr lang="en-US" sz="4000" b="1" dirty="0" smtClean="0">
              <a:solidFill>
                <a:srgbClr val="53181A"/>
              </a:solidFill>
              <a:latin typeface="Georgia" panose="02040502050405020303" charset="0"/>
              <a:ea typeface="Rockwell"/>
              <a:cs typeface="Georgia" panose="02040502050405020303" charset="0"/>
              <a:sym typeface="Rockwell"/>
            </a:endParaRPr>
          </a:p>
          <a:p>
            <a:pPr lvl="0" algn="ctr">
              <a:buClr>
                <a:srgbClr val="C00000"/>
              </a:buClr>
            </a:pPr>
            <a:r>
              <a:rPr lang="en-US" sz="4000" b="1" dirty="0" smtClean="0">
                <a:solidFill>
                  <a:srgbClr val="53181A"/>
                </a:solidFill>
                <a:latin typeface="Georgia" panose="02040502050405020303" charset="0"/>
                <a:ea typeface="Rockwell"/>
                <a:cs typeface="Georgia" panose="02040502050405020303" charset="0"/>
                <a:sym typeface="Rockwell"/>
              </a:rPr>
              <a:t>NEUROPHARMACOLOGY</a:t>
            </a:r>
            <a:endParaRPr lang="en-US" sz="4000" b="1" dirty="0">
              <a:solidFill>
                <a:srgbClr val="53181A"/>
              </a:solidFill>
              <a:latin typeface="Georgia" panose="02040502050405020303" charset="0"/>
              <a:ea typeface="Rockwell"/>
              <a:cs typeface="Georgia" panose="02040502050405020303" charset="0"/>
              <a:sym typeface="Rockwell"/>
            </a:endParaRPr>
          </a:p>
          <a:p>
            <a:pPr lvl="0" algn="ctr">
              <a:buClr>
                <a:srgbClr val="C00000"/>
              </a:buClr>
            </a:pPr>
            <a:endParaRPr lang="en-IN" altLang="en-US" sz="4000" b="1" dirty="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p:txBody>
      </p:sp>
    </p:spTree>
    <p:extLst>
      <p:ext uri="{BB962C8B-B14F-4D97-AF65-F5344CB8AC3E}">
        <p14:creationId xmlns:p14="http://schemas.microsoft.com/office/powerpoint/2010/main" val="10020098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603" y="272955"/>
            <a:ext cx="8625385" cy="656277"/>
          </a:xfrm>
        </p:spPr>
        <p:txBody>
          <a:bodyPr>
            <a:noAutofit/>
          </a:bodyPr>
          <a:lstStyle/>
          <a:p>
            <a:pPr algn="l"/>
            <a:r>
              <a:rPr lang="en-US" sz="2600" b="1" cap="all" dirty="0" smtClean="0">
                <a:latin typeface="Georgia" panose="02040502050405020303" pitchFamily="18" charset="0"/>
              </a:rPr>
              <a:t>Definitions …. CONT’D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86603" y="1371600"/>
            <a:ext cx="8625385" cy="4984750"/>
          </a:xfrm>
        </p:spPr>
        <p:txBody>
          <a:bodyPr>
            <a:noAutofit/>
          </a:bodyPr>
          <a:lstStyle/>
          <a:p>
            <a:pPr marL="0" indent="0">
              <a:spcBef>
                <a:spcPts val="1800"/>
              </a:spcBef>
              <a:buNone/>
            </a:pPr>
            <a:r>
              <a:rPr lang="en-US" sz="2400" b="1" cap="all" dirty="0" err="1" smtClean="0">
                <a:latin typeface="Georgia" panose="02040502050405020303" pitchFamily="18" charset="0"/>
              </a:rPr>
              <a:t>Neurohormone</a:t>
            </a:r>
            <a:endParaRPr lang="en-US" sz="2400" b="1" cap="all" dirty="0">
              <a:latin typeface="Georgia" panose="02040502050405020303" pitchFamily="18" charset="0"/>
            </a:endParaRPr>
          </a:p>
          <a:p>
            <a:pPr marL="0" indent="0">
              <a:spcBef>
                <a:spcPts val="1800"/>
              </a:spcBef>
              <a:buNone/>
            </a:pPr>
            <a:r>
              <a:rPr lang="en-GB" sz="2400" dirty="0" smtClean="0">
                <a:latin typeface="Georgia" panose="02040502050405020303" pitchFamily="18" charset="0"/>
              </a:rPr>
              <a:t>A </a:t>
            </a:r>
            <a:r>
              <a:rPr lang="en-GB" sz="2400" b="1" i="1" dirty="0" err="1" smtClean="0">
                <a:latin typeface="Georgia" panose="02040502050405020303" pitchFamily="18" charset="0"/>
              </a:rPr>
              <a:t>neurohormone</a:t>
            </a:r>
            <a:r>
              <a:rPr lang="en-GB" sz="2400" dirty="0" smtClean="0">
                <a:latin typeface="Georgia" panose="02040502050405020303" pitchFamily="18" charset="0"/>
              </a:rPr>
              <a:t> is a chemical messenger </a:t>
            </a:r>
            <a:r>
              <a:rPr lang="en-GB" sz="2400" dirty="0">
                <a:latin typeface="Georgia" panose="02040502050405020303" pitchFamily="18" charset="0"/>
              </a:rPr>
              <a:t>that is released by </a:t>
            </a:r>
            <a:r>
              <a:rPr lang="en-GB" sz="2400" dirty="0" smtClean="0">
                <a:latin typeface="Georgia" panose="02040502050405020303" pitchFamily="18" charset="0"/>
              </a:rPr>
              <a:t>a neuron into </a:t>
            </a:r>
            <a:r>
              <a:rPr lang="en-GB" sz="2400" dirty="0">
                <a:latin typeface="Georgia" panose="02040502050405020303" pitchFamily="18" charset="0"/>
              </a:rPr>
              <a:t>the </a:t>
            </a:r>
            <a:r>
              <a:rPr lang="en-GB" sz="2400" dirty="0" smtClean="0">
                <a:latin typeface="Georgia" panose="02040502050405020303" pitchFamily="18" charset="0"/>
              </a:rPr>
              <a:t>circulation and </a:t>
            </a:r>
            <a:r>
              <a:rPr lang="en-GB" sz="2400" dirty="0">
                <a:latin typeface="Georgia" panose="02040502050405020303" pitchFamily="18" charset="0"/>
              </a:rPr>
              <a:t>which may therefore exert its effects on distant peripheral </a:t>
            </a:r>
            <a:r>
              <a:rPr lang="en-GB" sz="2400" dirty="0" smtClean="0">
                <a:latin typeface="Georgia" panose="02040502050405020303" pitchFamily="18" charset="0"/>
              </a:rPr>
              <a:t>targets</a:t>
            </a:r>
          </a:p>
          <a:p>
            <a:pPr marL="0" indent="0">
              <a:spcBef>
                <a:spcPts val="1800"/>
              </a:spcBef>
              <a:buNone/>
            </a:pPr>
            <a:endParaRPr lang="en-GB" sz="2400" dirty="0" smtClean="0">
              <a:latin typeface="Georgia" panose="02040502050405020303" pitchFamily="18" charset="0"/>
            </a:endParaRPr>
          </a:p>
          <a:p>
            <a:pPr marL="0" indent="0">
              <a:spcBef>
                <a:spcPts val="1800"/>
              </a:spcBef>
              <a:buNone/>
            </a:pPr>
            <a:r>
              <a:rPr lang="en-US" sz="2400" b="1" cap="all" dirty="0" err="1" smtClean="0">
                <a:latin typeface="Georgia" panose="02040502050405020303" pitchFamily="18" charset="0"/>
              </a:rPr>
              <a:t>Neuromediator</a:t>
            </a:r>
            <a:endParaRPr lang="en-US" sz="2400" b="1" cap="all" dirty="0">
              <a:latin typeface="Georgia" panose="02040502050405020303" pitchFamily="18" charset="0"/>
            </a:endParaRPr>
          </a:p>
          <a:p>
            <a:pPr marL="0" indent="0">
              <a:spcBef>
                <a:spcPts val="1800"/>
              </a:spcBef>
              <a:buNone/>
            </a:pPr>
            <a:r>
              <a:rPr lang="en-US" sz="2400" dirty="0" smtClean="0">
                <a:latin typeface="Georgia" panose="02040502050405020303" pitchFamily="18" charset="0"/>
              </a:rPr>
              <a:t>A </a:t>
            </a:r>
            <a:r>
              <a:rPr lang="en-US" sz="2400" b="1" i="1" dirty="0" err="1" smtClean="0">
                <a:latin typeface="Georgia" panose="02040502050405020303" pitchFamily="18" charset="0"/>
              </a:rPr>
              <a:t>neuromediator</a:t>
            </a:r>
            <a:r>
              <a:rPr lang="en-US" sz="2400" dirty="0" smtClean="0">
                <a:latin typeface="Georgia" panose="02040502050405020303" pitchFamily="18" charset="0"/>
              </a:rPr>
              <a:t> is a chemical messenger released from a neuron that participates in the elicitation of the postsynaptic response to a neurotransmitter</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85B6AC-C06B-457B-B671-3C715B443FAB}"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4043532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77874"/>
          </a:xfrm>
        </p:spPr>
        <p:txBody>
          <a:bodyPr>
            <a:noAutofit/>
          </a:bodyPr>
          <a:lstStyle/>
          <a:p>
            <a:pPr algn="l"/>
            <a:r>
              <a:rPr lang="en-US" sz="2600" b="1" dirty="0" smtClean="0">
                <a:latin typeface="Georgia" panose="02040502050405020303" pitchFamily="18" charset="0"/>
              </a:rPr>
              <a:t>CHEMICAL MEDIATORS IN THE CNS</a:t>
            </a:r>
            <a:endParaRPr lang="en-US" sz="2600" b="1" dirty="0">
              <a:latin typeface="Georgia" panose="02040502050405020303" pitchFamily="18" charset="0"/>
            </a:endParaRPr>
          </a:p>
        </p:txBody>
      </p:sp>
      <p:sp>
        <p:nvSpPr>
          <p:cNvPr id="3" name="Content Placeholder 2"/>
          <p:cNvSpPr>
            <a:spLocks noGrp="1"/>
          </p:cNvSpPr>
          <p:nvPr>
            <p:ph idx="1"/>
          </p:nvPr>
        </p:nvSpPr>
        <p:spPr>
          <a:xfrm>
            <a:off x="533400" y="1447800"/>
            <a:ext cx="8229600" cy="4908550"/>
          </a:xfrm>
        </p:spPr>
        <p:txBody>
          <a:bodyPr>
            <a:noAutofit/>
          </a:bodyPr>
          <a:lstStyle/>
          <a:p>
            <a:pPr marL="0" indent="0">
              <a:spcBef>
                <a:spcPts val="1800"/>
              </a:spcBef>
              <a:buNone/>
            </a:pPr>
            <a:r>
              <a:rPr lang="en-US" sz="2400" b="1" dirty="0" smtClean="0">
                <a:latin typeface="Georgia" panose="02040502050405020303" pitchFamily="18" charset="0"/>
              </a:rPr>
              <a:t>Gamma </a:t>
            </a:r>
            <a:r>
              <a:rPr lang="en-US" sz="2400" b="1" dirty="0" err="1" smtClean="0">
                <a:latin typeface="Georgia" panose="02040502050405020303" pitchFamily="18" charset="0"/>
              </a:rPr>
              <a:t>aminobutyric</a:t>
            </a:r>
            <a:r>
              <a:rPr lang="en-US" sz="2400" b="1" dirty="0" smtClean="0">
                <a:latin typeface="Georgia" panose="02040502050405020303" pitchFamily="18" charset="0"/>
              </a:rPr>
              <a:t> acid (GABA): </a:t>
            </a:r>
            <a:r>
              <a:rPr lang="en-US" sz="2400" dirty="0" smtClean="0">
                <a:latin typeface="Georgia" panose="02040502050405020303" pitchFamily="18" charset="0"/>
              </a:rPr>
              <a:t>The major inhibitory neurotransmitter in the CNS (reduces excitability of neurons)</a:t>
            </a:r>
          </a:p>
          <a:p>
            <a:pPr marL="0" indent="0">
              <a:spcBef>
                <a:spcPts val="1800"/>
              </a:spcBef>
              <a:buNone/>
            </a:pPr>
            <a:r>
              <a:rPr lang="en-US" sz="2400" b="1" dirty="0" smtClean="0">
                <a:latin typeface="Georgia" panose="02040502050405020303" pitchFamily="18" charset="0"/>
              </a:rPr>
              <a:t>Glycine:</a:t>
            </a:r>
            <a:r>
              <a:rPr lang="en-US" sz="2400" dirty="0" smtClean="0">
                <a:latin typeface="Georgia" panose="02040502050405020303" pitchFamily="18" charset="0"/>
              </a:rPr>
              <a:t> The other inhibitory amino acid neurotransmitter in the CNS</a:t>
            </a:r>
          </a:p>
          <a:p>
            <a:pPr marL="0" indent="0">
              <a:spcBef>
                <a:spcPts val="1800"/>
              </a:spcBef>
              <a:buNone/>
            </a:pPr>
            <a:r>
              <a:rPr lang="en-US" sz="2400" b="1" dirty="0" smtClean="0">
                <a:latin typeface="Georgia" panose="02040502050405020303" pitchFamily="18" charset="0"/>
              </a:rPr>
              <a:t>Glutamate:</a:t>
            </a:r>
            <a:r>
              <a:rPr lang="en-US" sz="2400" dirty="0" smtClean="0">
                <a:latin typeface="Georgia" panose="02040502050405020303" pitchFamily="18" charset="0"/>
              </a:rPr>
              <a:t> The primary excitatory amino acid neurotransmitter in the CNS (increases excitability of neurons)</a:t>
            </a:r>
          </a:p>
          <a:p>
            <a:pPr marL="0" indent="0">
              <a:spcBef>
                <a:spcPts val="1800"/>
              </a:spcBef>
              <a:buNone/>
            </a:pPr>
            <a:r>
              <a:rPr lang="en-US" sz="2400" b="1" dirty="0" smtClean="0">
                <a:latin typeface="Georgia" panose="02040502050405020303" pitchFamily="18" charset="0"/>
              </a:rPr>
              <a:t>Aspartate:</a:t>
            </a:r>
            <a:r>
              <a:rPr lang="en-US" sz="2400" dirty="0" smtClean="0">
                <a:latin typeface="Georgia" panose="02040502050405020303" pitchFamily="18" charset="0"/>
              </a:rPr>
              <a:t> The other excitatory amino acid neurotransmitter in the CNS</a:t>
            </a:r>
          </a:p>
        </p:txBody>
      </p:sp>
      <p:sp>
        <p:nvSpPr>
          <p:cNvPr id="4" name="Slide Number Placeholder 3"/>
          <p:cNvSpPr>
            <a:spLocks noGrp="1"/>
          </p:cNvSpPr>
          <p:nvPr>
            <p:ph type="sldNum" sz="quarter" idx="12"/>
          </p:nvPr>
        </p:nvSpPr>
        <p:spPr/>
        <p:txBody>
          <a:bodyPr/>
          <a:lstStyle/>
          <a:p>
            <a:fld id="{8585B6AC-C06B-457B-B671-3C715B443FAB}" type="slidenum">
              <a:rPr lang="en-US" smtClean="0"/>
              <a:t>11</a:t>
            </a:fld>
            <a:endParaRPr lang="en-US"/>
          </a:p>
        </p:txBody>
      </p:sp>
    </p:spTree>
    <p:extLst>
      <p:ext uri="{BB962C8B-B14F-4D97-AF65-F5344CB8AC3E}">
        <p14:creationId xmlns:p14="http://schemas.microsoft.com/office/powerpoint/2010/main" val="35520429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838200"/>
          </a:xfrm>
        </p:spPr>
        <p:txBody>
          <a:bodyPr>
            <a:noAutofit/>
          </a:bodyPr>
          <a:lstStyle/>
          <a:p>
            <a:pPr algn="l"/>
            <a:r>
              <a:rPr lang="en-US" sz="2600" b="1" dirty="0" smtClean="0">
                <a:latin typeface="Georgia" panose="02040502050405020303" pitchFamily="18" charset="0"/>
              </a:rPr>
              <a:t>CHEMICAL MEDIATORS IN THE CNS …. CONT’D</a:t>
            </a:r>
            <a:endParaRPr lang="en-US" sz="2600" b="1" dirty="0">
              <a:latin typeface="Georgia" panose="02040502050405020303" pitchFamily="18" charset="0"/>
            </a:endParaRPr>
          </a:p>
        </p:txBody>
      </p:sp>
      <p:sp>
        <p:nvSpPr>
          <p:cNvPr id="3" name="Content Placeholder 2"/>
          <p:cNvSpPr>
            <a:spLocks noGrp="1"/>
          </p:cNvSpPr>
          <p:nvPr>
            <p:ph idx="1"/>
          </p:nvPr>
        </p:nvSpPr>
        <p:spPr>
          <a:xfrm>
            <a:off x="457200" y="1524000"/>
            <a:ext cx="8229600" cy="4832350"/>
          </a:xfrm>
        </p:spPr>
        <p:txBody>
          <a:bodyPr>
            <a:noAutofit/>
          </a:bodyPr>
          <a:lstStyle/>
          <a:p>
            <a:pPr marL="0" indent="0">
              <a:spcBef>
                <a:spcPts val="1800"/>
              </a:spcBef>
              <a:buNone/>
            </a:pPr>
            <a:r>
              <a:rPr lang="en-US" sz="2400" b="1" dirty="0">
                <a:latin typeface="Georgia" panose="02040502050405020303" pitchFamily="18" charset="0"/>
              </a:rPr>
              <a:t>Dopamine:</a:t>
            </a:r>
            <a:r>
              <a:rPr lang="en-US" sz="2400" dirty="0">
                <a:latin typeface="Georgia" panose="02040502050405020303" pitchFamily="18" charset="0"/>
              </a:rPr>
              <a:t> </a:t>
            </a:r>
            <a:r>
              <a:rPr lang="en-US" sz="2400" dirty="0" smtClean="0">
                <a:latin typeface="Georgia" panose="02040502050405020303" pitchFamily="18" charset="0"/>
              </a:rPr>
              <a:t>Involved </a:t>
            </a:r>
            <a:r>
              <a:rPr lang="en-US" sz="2400" dirty="0">
                <a:latin typeface="Georgia" panose="02040502050405020303" pitchFamily="18" charset="0"/>
              </a:rPr>
              <a:t>in the control of movement, control of functions such as emotion and visceral function and inhibits release of </a:t>
            </a:r>
            <a:r>
              <a:rPr lang="en-US" sz="2400" dirty="0" smtClean="0">
                <a:latin typeface="Georgia" panose="02040502050405020303" pitchFamily="18" charset="0"/>
              </a:rPr>
              <a:t>prolactin</a:t>
            </a:r>
            <a:endParaRPr lang="en-US" sz="2400" u="sng" dirty="0" smtClean="0">
              <a:latin typeface="Georgia" panose="02040502050405020303" pitchFamily="18" charset="0"/>
            </a:endParaRPr>
          </a:p>
          <a:p>
            <a:pPr marL="0" indent="0">
              <a:spcBef>
                <a:spcPts val="1800"/>
              </a:spcBef>
              <a:buNone/>
            </a:pPr>
            <a:r>
              <a:rPr lang="en-US" sz="2400" b="1" dirty="0" smtClean="0">
                <a:latin typeface="Georgia" panose="02040502050405020303" pitchFamily="18" charset="0"/>
              </a:rPr>
              <a:t>Norepinephrine </a:t>
            </a:r>
            <a:r>
              <a:rPr lang="en-US" sz="2400" b="1" dirty="0">
                <a:latin typeface="Georgia" panose="02040502050405020303" pitchFamily="18" charset="0"/>
              </a:rPr>
              <a:t>(noradrenaline): </a:t>
            </a:r>
            <a:r>
              <a:rPr lang="en-US" sz="2400" dirty="0">
                <a:latin typeface="Georgia" panose="02040502050405020303" pitchFamily="18" charset="0"/>
              </a:rPr>
              <a:t>Involved in memory, attention, information processing, emotions, arousal, energy, psychomotor function, movement, blood pressure and heart rate regulation, nociception, and bladder emptying</a:t>
            </a:r>
          </a:p>
          <a:p>
            <a:pPr marL="0" indent="0">
              <a:spcBef>
                <a:spcPts val="1800"/>
              </a:spcBef>
              <a:buNone/>
            </a:pPr>
            <a:r>
              <a:rPr lang="en-US" sz="2400" b="1" dirty="0">
                <a:latin typeface="Georgia" panose="02040502050405020303" pitchFamily="18" charset="0"/>
              </a:rPr>
              <a:t>Epinephrine (adrenaline): </a:t>
            </a:r>
            <a:r>
              <a:rPr lang="en-US" sz="2400" dirty="0">
                <a:latin typeface="Georgia" panose="02040502050405020303" pitchFamily="18" charset="0"/>
              </a:rPr>
              <a:t>Involved in attention, blood pressure and heart rate </a:t>
            </a:r>
            <a:r>
              <a:rPr lang="en-US" sz="2400" dirty="0" smtClean="0">
                <a:latin typeface="Georgia" panose="02040502050405020303" pitchFamily="18" charset="0"/>
              </a:rPr>
              <a:t>regulation</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585B6AC-C06B-457B-B671-3C715B443FAB}" type="slidenum">
              <a:rPr lang="en-US" smtClean="0"/>
              <a:t>12</a:t>
            </a:fld>
            <a:endParaRPr lang="en-US"/>
          </a:p>
        </p:txBody>
      </p:sp>
    </p:spTree>
    <p:extLst>
      <p:ext uri="{BB962C8B-B14F-4D97-AF65-F5344CB8AC3E}">
        <p14:creationId xmlns:p14="http://schemas.microsoft.com/office/powerpoint/2010/main" val="36362961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90600"/>
          </a:xfrm>
        </p:spPr>
        <p:txBody>
          <a:bodyPr>
            <a:noAutofit/>
          </a:bodyPr>
          <a:lstStyle/>
          <a:p>
            <a:pPr algn="l"/>
            <a:r>
              <a:rPr lang="en-US" sz="2600" b="1" dirty="0" smtClean="0">
                <a:latin typeface="Georgia" panose="02040502050405020303" pitchFamily="18" charset="0"/>
              </a:rPr>
              <a:t>CHEMICAL MEDIATORS IN THE CNS …. CONT’D</a:t>
            </a:r>
            <a:endParaRPr lang="en-US" sz="2600" b="1" dirty="0">
              <a:latin typeface="Georgia" panose="02040502050405020303" pitchFamily="18" charset="0"/>
            </a:endParaRPr>
          </a:p>
        </p:txBody>
      </p:sp>
      <p:sp>
        <p:nvSpPr>
          <p:cNvPr id="3" name="Content Placeholder 2"/>
          <p:cNvSpPr>
            <a:spLocks noGrp="1"/>
          </p:cNvSpPr>
          <p:nvPr>
            <p:ph idx="1"/>
          </p:nvPr>
        </p:nvSpPr>
        <p:spPr>
          <a:xfrm>
            <a:off x="457200" y="1600200"/>
            <a:ext cx="8229600" cy="4756150"/>
          </a:xfrm>
        </p:spPr>
        <p:txBody>
          <a:bodyPr>
            <a:noAutofit/>
          </a:bodyPr>
          <a:lstStyle/>
          <a:p>
            <a:pPr marL="0" indent="0">
              <a:spcBef>
                <a:spcPts val="1800"/>
              </a:spcBef>
              <a:buNone/>
            </a:pPr>
            <a:r>
              <a:rPr lang="en-US" sz="2400" b="1" dirty="0">
                <a:latin typeface="Georgia" panose="02040502050405020303" pitchFamily="18" charset="0"/>
              </a:rPr>
              <a:t>Serotonin:</a:t>
            </a:r>
            <a:r>
              <a:rPr lang="en-US" sz="2400" dirty="0">
                <a:latin typeface="Georgia" panose="02040502050405020303" pitchFamily="18" charset="0"/>
              </a:rPr>
              <a:t> </a:t>
            </a:r>
            <a:r>
              <a:rPr lang="en-US" sz="2400" dirty="0" smtClean="0">
                <a:latin typeface="Georgia" panose="02040502050405020303" pitchFamily="18" charset="0"/>
              </a:rPr>
              <a:t>Stimulates </a:t>
            </a:r>
            <a:r>
              <a:rPr lang="en-US" sz="2400" dirty="0">
                <a:latin typeface="Georgia" panose="02040502050405020303" pitchFamily="18" charset="0"/>
              </a:rPr>
              <a:t>release of growth hormone, adrenocorticotrophic hormone and prolactin; regulates circadian rhythms; regulation of food intake &amp; satiation; control of visceral functions, mood control and </a:t>
            </a:r>
            <a:r>
              <a:rPr lang="en-US" sz="2400" dirty="0" smtClean="0">
                <a:latin typeface="Georgia" panose="02040502050405020303" pitchFamily="18" charset="0"/>
              </a:rPr>
              <a:t>nociception</a:t>
            </a:r>
            <a:endParaRPr lang="en-US" sz="2400" u="sng" dirty="0" smtClean="0">
              <a:latin typeface="Georgia" panose="02040502050405020303" pitchFamily="18" charset="0"/>
            </a:endParaRPr>
          </a:p>
          <a:p>
            <a:pPr marL="0" indent="0">
              <a:spcBef>
                <a:spcPts val="1800"/>
              </a:spcBef>
              <a:buNone/>
            </a:pPr>
            <a:r>
              <a:rPr lang="en-US" sz="2400" b="1" dirty="0" smtClean="0">
                <a:latin typeface="Georgia" panose="02040502050405020303" pitchFamily="18" charset="0"/>
              </a:rPr>
              <a:t>Histamine</a:t>
            </a:r>
            <a:r>
              <a:rPr lang="en-US" sz="2400" b="1" dirty="0">
                <a:latin typeface="Georgia" panose="02040502050405020303" pitchFamily="18" charset="0"/>
              </a:rPr>
              <a:t>:</a:t>
            </a:r>
            <a:r>
              <a:rPr lang="en-US" sz="2400" dirty="0">
                <a:latin typeface="Georgia" panose="02040502050405020303" pitchFamily="18" charset="0"/>
              </a:rPr>
              <a:t> </a:t>
            </a:r>
            <a:r>
              <a:rPr lang="en-US" sz="2400" dirty="0" smtClean="0">
                <a:latin typeface="Georgia" panose="02040502050405020303" pitchFamily="18" charset="0"/>
              </a:rPr>
              <a:t>Involved </a:t>
            </a:r>
            <a:r>
              <a:rPr lang="en-US" sz="2400" dirty="0">
                <a:latin typeface="Georgia" panose="02040502050405020303" pitchFamily="18" charset="0"/>
              </a:rPr>
              <a:t>in arousal, biorhythms, pain control, temperature regulation, and regulation of food and water intake</a:t>
            </a:r>
          </a:p>
          <a:p>
            <a:pPr marL="0" indent="0">
              <a:spcBef>
                <a:spcPts val="1800"/>
              </a:spcBef>
              <a:buNone/>
            </a:pPr>
            <a:r>
              <a:rPr lang="en-US" sz="2400" b="1" dirty="0">
                <a:latin typeface="Georgia" panose="02040502050405020303" pitchFamily="18" charset="0"/>
              </a:rPr>
              <a:t>Acetylcholine:</a:t>
            </a:r>
            <a:r>
              <a:rPr lang="en-US" sz="2400" dirty="0">
                <a:latin typeface="Georgia" panose="02040502050405020303" pitchFamily="18" charset="0"/>
              </a:rPr>
              <a:t> </a:t>
            </a:r>
            <a:r>
              <a:rPr lang="en-US" sz="2400" dirty="0" smtClean="0">
                <a:latin typeface="Georgia" panose="02040502050405020303" pitchFamily="18" charset="0"/>
              </a:rPr>
              <a:t>Involved </a:t>
            </a:r>
            <a:r>
              <a:rPr lang="en-US" sz="2400" dirty="0">
                <a:latin typeface="Georgia" panose="02040502050405020303" pitchFamily="18" charset="0"/>
              </a:rPr>
              <a:t>in control of voluntary movement, regulation of autonomic nervous system target organs (eye, salivary gland, gastro-intestinal tract, heart, sweat glands) and cognitive </a:t>
            </a:r>
            <a:r>
              <a:rPr lang="en-US" sz="2400" dirty="0" smtClean="0">
                <a:latin typeface="Georgia" panose="02040502050405020303" pitchFamily="18" charset="0"/>
              </a:rPr>
              <a:t>functions</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585B6AC-C06B-457B-B671-3C715B443FAB}" type="slidenum">
              <a:rPr lang="en-US" smtClean="0"/>
              <a:t>13</a:t>
            </a:fld>
            <a:endParaRPr lang="en-US"/>
          </a:p>
        </p:txBody>
      </p:sp>
    </p:spTree>
    <p:extLst>
      <p:ext uri="{BB962C8B-B14F-4D97-AF65-F5344CB8AC3E}">
        <p14:creationId xmlns:p14="http://schemas.microsoft.com/office/powerpoint/2010/main" val="19839035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06474"/>
          </a:xfrm>
        </p:spPr>
        <p:txBody>
          <a:bodyPr>
            <a:noAutofit/>
          </a:bodyPr>
          <a:lstStyle/>
          <a:p>
            <a:pPr algn="l"/>
            <a:r>
              <a:rPr lang="en-US" sz="2600" b="1" dirty="0" smtClean="0">
                <a:latin typeface="Georgia" panose="02040502050405020303" pitchFamily="18" charset="0"/>
              </a:rPr>
              <a:t>CHEMICAL MEDIATORS IN THE CNS …. CONT’D</a:t>
            </a:r>
            <a:endParaRPr lang="en-US" sz="2600" b="1" dirty="0">
              <a:latin typeface="Georgia" panose="02040502050405020303" pitchFamily="18" charset="0"/>
            </a:endParaRPr>
          </a:p>
        </p:txBody>
      </p:sp>
      <p:sp>
        <p:nvSpPr>
          <p:cNvPr id="3" name="Content Placeholder 2"/>
          <p:cNvSpPr>
            <a:spLocks noGrp="1"/>
          </p:cNvSpPr>
          <p:nvPr>
            <p:ph idx="1"/>
          </p:nvPr>
        </p:nvSpPr>
        <p:spPr>
          <a:xfrm>
            <a:off x="457200" y="1752600"/>
            <a:ext cx="8229600" cy="4603750"/>
          </a:xfrm>
        </p:spPr>
        <p:txBody>
          <a:bodyPr>
            <a:noAutofit/>
          </a:bodyPr>
          <a:lstStyle/>
          <a:p>
            <a:pPr marL="0" indent="0">
              <a:spcBef>
                <a:spcPts val="1800"/>
              </a:spcBef>
              <a:buNone/>
            </a:pPr>
            <a:r>
              <a:rPr lang="en-US" sz="2400" b="1" dirty="0" smtClean="0">
                <a:latin typeface="Georgia" panose="02040502050405020303" pitchFamily="18" charset="0"/>
              </a:rPr>
              <a:t>Nitric </a:t>
            </a:r>
            <a:r>
              <a:rPr lang="en-US" sz="2400" b="1" dirty="0">
                <a:latin typeface="Georgia" panose="02040502050405020303" pitchFamily="18" charset="0"/>
              </a:rPr>
              <a:t>oxide: </a:t>
            </a:r>
            <a:r>
              <a:rPr lang="en-US" sz="2400" dirty="0" smtClean="0">
                <a:latin typeface="Georgia" panose="02040502050405020303" pitchFamily="18" charset="0"/>
              </a:rPr>
              <a:t>Involved </a:t>
            </a:r>
            <a:r>
              <a:rPr lang="en-US" sz="2400" dirty="0">
                <a:latin typeface="Georgia" panose="02040502050405020303" pitchFamily="18" charset="0"/>
              </a:rPr>
              <a:t>in memory and pain modulation</a:t>
            </a:r>
          </a:p>
          <a:p>
            <a:pPr marL="0" indent="0">
              <a:spcBef>
                <a:spcPts val="1800"/>
              </a:spcBef>
              <a:buNone/>
            </a:pPr>
            <a:r>
              <a:rPr lang="en-US" sz="2400" b="1" dirty="0" smtClean="0">
                <a:latin typeface="Georgia" panose="02040502050405020303" pitchFamily="18" charset="0"/>
              </a:rPr>
              <a:t>Adenosine </a:t>
            </a:r>
            <a:r>
              <a:rPr lang="en-US" sz="2400" b="1" dirty="0">
                <a:latin typeface="Georgia" panose="02040502050405020303" pitchFamily="18" charset="0"/>
              </a:rPr>
              <a:t>triphosphate:</a:t>
            </a:r>
            <a:r>
              <a:rPr lang="en-US" sz="2400" dirty="0">
                <a:latin typeface="Georgia" panose="02040502050405020303" pitchFamily="18" charset="0"/>
              </a:rPr>
              <a:t> </a:t>
            </a:r>
            <a:r>
              <a:rPr lang="en-US" sz="2400" dirty="0" smtClean="0">
                <a:latin typeface="Georgia" panose="02040502050405020303" pitchFamily="18" charset="0"/>
              </a:rPr>
              <a:t>Mediates </a:t>
            </a:r>
            <a:r>
              <a:rPr lang="en-US" sz="2400" dirty="0">
                <a:latin typeface="Georgia" panose="02040502050405020303" pitchFamily="18" charset="0"/>
              </a:rPr>
              <a:t>contraction of urinary bladder, vas deferens and blood vessels, relaxation of intestine and some blood vessels, and it is involved in nociceptive responses</a:t>
            </a:r>
          </a:p>
          <a:p>
            <a:pPr marL="0" indent="0">
              <a:spcBef>
                <a:spcPts val="1800"/>
              </a:spcBef>
              <a:buNone/>
            </a:pPr>
            <a:r>
              <a:rPr lang="en-US" sz="2400" b="1" dirty="0">
                <a:latin typeface="Georgia" panose="02040502050405020303" pitchFamily="18" charset="0"/>
              </a:rPr>
              <a:t>Adenosine:</a:t>
            </a:r>
            <a:r>
              <a:rPr lang="en-US" sz="2400" dirty="0">
                <a:latin typeface="Georgia" panose="02040502050405020303" pitchFamily="18" charset="0"/>
              </a:rPr>
              <a:t> </a:t>
            </a:r>
            <a:r>
              <a:rPr lang="en-US" sz="2400" dirty="0" smtClean="0">
                <a:latin typeface="Georgia" panose="02040502050405020303" pitchFamily="18" charset="0"/>
              </a:rPr>
              <a:t>In </a:t>
            </a:r>
            <a:r>
              <a:rPr lang="en-US" sz="2400" dirty="0">
                <a:latin typeface="Georgia" panose="02040502050405020303" pitchFamily="18" charset="0"/>
              </a:rPr>
              <a:t>inhibitory neurotransmitter that has sedative, anticonvulsant and </a:t>
            </a:r>
            <a:r>
              <a:rPr lang="en-US" sz="2400" dirty="0" err="1">
                <a:latin typeface="Georgia" panose="02040502050405020303" pitchFamily="18" charset="0"/>
              </a:rPr>
              <a:t>neuro</a:t>
            </a:r>
            <a:r>
              <a:rPr lang="en-US" sz="2400" dirty="0">
                <a:latin typeface="Georgia" panose="02040502050405020303" pitchFamily="18" charset="0"/>
              </a:rPr>
              <a:t>-protective effects</a:t>
            </a:r>
          </a:p>
        </p:txBody>
      </p:sp>
      <p:sp>
        <p:nvSpPr>
          <p:cNvPr id="4" name="Slide Number Placeholder 3"/>
          <p:cNvSpPr>
            <a:spLocks noGrp="1"/>
          </p:cNvSpPr>
          <p:nvPr>
            <p:ph type="sldNum" sz="quarter" idx="12"/>
          </p:nvPr>
        </p:nvSpPr>
        <p:spPr/>
        <p:txBody>
          <a:bodyPr/>
          <a:lstStyle/>
          <a:p>
            <a:fld id="{8585B6AC-C06B-457B-B671-3C715B443FAB}" type="slidenum">
              <a:rPr lang="en-US" smtClean="0"/>
              <a:t>14</a:t>
            </a:fld>
            <a:endParaRPr lang="en-US"/>
          </a:p>
        </p:txBody>
      </p:sp>
    </p:spTree>
    <p:extLst>
      <p:ext uri="{BB962C8B-B14F-4D97-AF65-F5344CB8AC3E}">
        <p14:creationId xmlns:p14="http://schemas.microsoft.com/office/powerpoint/2010/main" val="9300893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Autofit/>
          </a:bodyPr>
          <a:lstStyle/>
          <a:p>
            <a:pPr algn="l"/>
            <a:r>
              <a:rPr lang="en-US" sz="2600" b="1" dirty="0" smtClean="0">
                <a:latin typeface="Georgia" panose="02040502050405020303" pitchFamily="18" charset="0"/>
              </a:rPr>
              <a:t>CHEMICAL MEDIATORS IN THE CNS …. CONT’D</a:t>
            </a:r>
            <a:endParaRPr lang="en-US" sz="2600" b="1" dirty="0">
              <a:latin typeface="Georgia" panose="02040502050405020303" pitchFamily="18" charset="0"/>
            </a:endParaRPr>
          </a:p>
        </p:txBody>
      </p:sp>
      <p:sp>
        <p:nvSpPr>
          <p:cNvPr id="3" name="Content Placeholder 2"/>
          <p:cNvSpPr>
            <a:spLocks noGrp="1"/>
          </p:cNvSpPr>
          <p:nvPr>
            <p:ph idx="1"/>
          </p:nvPr>
        </p:nvSpPr>
        <p:spPr>
          <a:xfrm>
            <a:off x="457200" y="1371600"/>
            <a:ext cx="8229600" cy="5105400"/>
          </a:xfrm>
        </p:spPr>
        <p:txBody>
          <a:bodyPr>
            <a:noAutofit/>
          </a:bodyPr>
          <a:lstStyle/>
          <a:p>
            <a:pPr marL="0" indent="0">
              <a:spcBef>
                <a:spcPts val="1800"/>
              </a:spcBef>
              <a:buNone/>
            </a:pPr>
            <a:r>
              <a:rPr lang="en-US" sz="2400" b="1" dirty="0" smtClean="0">
                <a:latin typeface="Georgia" panose="02040502050405020303" pitchFamily="18" charset="0"/>
              </a:rPr>
              <a:t>Neuropeptides</a:t>
            </a:r>
          </a:p>
          <a:p>
            <a:pPr marL="0" indent="0">
              <a:spcBef>
                <a:spcPts val="1800"/>
              </a:spcBef>
              <a:buNone/>
            </a:pPr>
            <a:r>
              <a:rPr lang="en-US" sz="2400" dirty="0">
                <a:latin typeface="Georgia" panose="02040502050405020303" pitchFamily="18" charset="0"/>
              </a:rPr>
              <a:t>I</a:t>
            </a:r>
            <a:r>
              <a:rPr lang="en-US" sz="2400" dirty="0" smtClean="0">
                <a:latin typeface="Georgia" panose="02040502050405020303" pitchFamily="18" charset="0"/>
              </a:rPr>
              <a:t>nclude </a:t>
            </a:r>
            <a:r>
              <a:rPr lang="en-US" sz="2400" dirty="0">
                <a:latin typeface="Georgia" panose="02040502050405020303" pitchFamily="18" charset="0"/>
              </a:rPr>
              <a:t>substance P, calcitonin gene related peptide, </a:t>
            </a:r>
            <a:r>
              <a:rPr lang="en-US" sz="2400" dirty="0" err="1">
                <a:latin typeface="Georgia" panose="02040502050405020303" pitchFamily="18" charset="0"/>
              </a:rPr>
              <a:t>neurotensin</a:t>
            </a:r>
            <a:r>
              <a:rPr lang="en-US" sz="2400" dirty="0">
                <a:latin typeface="Georgia" panose="02040502050405020303" pitchFamily="18" charset="0"/>
              </a:rPr>
              <a:t>, </a:t>
            </a:r>
            <a:r>
              <a:rPr lang="en-US" sz="2400" dirty="0" err="1">
                <a:latin typeface="Georgia" panose="02040502050405020303" pitchFamily="18" charset="0"/>
              </a:rPr>
              <a:t>enkephalins</a:t>
            </a:r>
            <a:r>
              <a:rPr lang="en-US" sz="2400" dirty="0">
                <a:latin typeface="Georgia" panose="02040502050405020303" pitchFamily="18" charset="0"/>
              </a:rPr>
              <a:t>, endorphins, vasopressin, oxytocin, insulin, gastrin and </a:t>
            </a:r>
            <a:r>
              <a:rPr lang="en-US" sz="2400" dirty="0" err="1" smtClean="0">
                <a:latin typeface="Georgia" panose="02040502050405020303" pitchFamily="18" charset="0"/>
              </a:rPr>
              <a:t>somatostatin</a:t>
            </a:r>
            <a:endParaRPr lang="en-US" sz="2400" dirty="0" smtClean="0">
              <a:latin typeface="Georgia" panose="02040502050405020303" pitchFamily="18" charset="0"/>
            </a:endParaRPr>
          </a:p>
          <a:p>
            <a:pPr marL="0" indent="0">
              <a:spcBef>
                <a:spcPts val="1800"/>
              </a:spcBef>
              <a:buNone/>
            </a:pPr>
            <a:r>
              <a:rPr lang="en-US" sz="2400" u="sng" dirty="0" smtClean="0">
                <a:latin typeface="Georgia" panose="02040502050405020303" pitchFamily="18" charset="0"/>
              </a:rPr>
              <a:t>Functions</a:t>
            </a:r>
            <a:r>
              <a:rPr lang="en-US" sz="2400" u="sng" dirty="0">
                <a:latin typeface="Georgia" panose="02040502050405020303" pitchFamily="18" charset="0"/>
              </a:rPr>
              <a:t>:</a:t>
            </a:r>
            <a:r>
              <a:rPr lang="en-US" sz="2400" dirty="0">
                <a:latin typeface="Georgia" panose="02040502050405020303" pitchFamily="18" charset="0"/>
              </a:rPr>
              <a:t> </a:t>
            </a:r>
            <a:r>
              <a:rPr lang="en-US" sz="2400" dirty="0" smtClean="0">
                <a:latin typeface="Georgia" panose="02040502050405020303" pitchFamily="18" charset="0"/>
              </a:rPr>
              <a:t>Modulate </a:t>
            </a:r>
            <a:r>
              <a:rPr lang="en-US" sz="2400" dirty="0">
                <a:latin typeface="Georgia" panose="02040502050405020303" pitchFamily="18" charset="0"/>
              </a:rPr>
              <a:t>the release or action of neurotransmitters (</a:t>
            </a:r>
            <a:r>
              <a:rPr lang="en-US" sz="2400" dirty="0" err="1">
                <a:latin typeface="Georgia" panose="02040502050405020303" pitchFamily="18" charset="0"/>
              </a:rPr>
              <a:t>neuromodulation</a:t>
            </a:r>
            <a:r>
              <a:rPr lang="en-US" sz="2400" dirty="0">
                <a:latin typeface="Georgia" panose="02040502050405020303" pitchFamily="18" charset="0"/>
              </a:rPr>
              <a:t>), </a:t>
            </a:r>
            <a:r>
              <a:rPr lang="en-US" sz="2400" dirty="0" smtClean="0">
                <a:latin typeface="Georgia" panose="02040502050405020303" pitchFamily="18" charset="0"/>
              </a:rPr>
              <a:t>and are involved </a:t>
            </a:r>
            <a:r>
              <a:rPr lang="en-US" sz="2400" dirty="0">
                <a:latin typeface="Georgia" panose="02040502050405020303" pitchFamily="18" charset="0"/>
              </a:rPr>
              <a:t>in pain modulation, cardiovascular system control and stress </a:t>
            </a:r>
            <a:r>
              <a:rPr lang="en-US" sz="2400" dirty="0" smtClean="0">
                <a:latin typeface="Georgia" panose="02040502050405020303" pitchFamily="18" charset="0"/>
              </a:rPr>
              <a:t>responses</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585B6AC-C06B-457B-B671-3C715B443FAB}" type="slidenum">
              <a:rPr lang="en-US" smtClean="0"/>
              <a:t>15</a:t>
            </a:fld>
            <a:endParaRPr lang="en-US"/>
          </a:p>
        </p:txBody>
      </p:sp>
    </p:spTree>
    <p:extLst>
      <p:ext uri="{BB962C8B-B14F-4D97-AF65-F5344CB8AC3E}">
        <p14:creationId xmlns:p14="http://schemas.microsoft.com/office/powerpoint/2010/main" val="20811961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0999"/>
            <a:ext cx="8229600" cy="930275"/>
          </a:xfrm>
        </p:spPr>
        <p:txBody>
          <a:bodyPr>
            <a:noAutofit/>
          </a:bodyPr>
          <a:lstStyle/>
          <a:p>
            <a:pPr algn="l"/>
            <a:r>
              <a:rPr lang="en-US" sz="2600" b="1" dirty="0" smtClean="0">
                <a:latin typeface="Georgia" panose="02040502050405020303" pitchFamily="18" charset="0"/>
              </a:rPr>
              <a:t>CHEMICAL MEDIATORS IN THE CNS …. CONT’D</a:t>
            </a:r>
            <a:endParaRPr lang="en-US" sz="2600" b="1" dirty="0">
              <a:latin typeface="Georgia" panose="02040502050405020303" pitchFamily="18" charset="0"/>
            </a:endParaRPr>
          </a:p>
        </p:txBody>
      </p:sp>
      <p:sp>
        <p:nvSpPr>
          <p:cNvPr id="3" name="Content Placeholder 2"/>
          <p:cNvSpPr>
            <a:spLocks noGrp="1"/>
          </p:cNvSpPr>
          <p:nvPr>
            <p:ph idx="1"/>
          </p:nvPr>
        </p:nvSpPr>
        <p:spPr>
          <a:xfrm>
            <a:off x="457200" y="1752600"/>
            <a:ext cx="8229600" cy="4603750"/>
          </a:xfrm>
        </p:spPr>
        <p:txBody>
          <a:bodyPr>
            <a:noAutofit/>
          </a:bodyPr>
          <a:lstStyle/>
          <a:p>
            <a:pPr marL="0" indent="0">
              <a:spcBef>
                <a:spcPts val="1800"/>
              </a:spcBef>
              <a:buNone/>
            </a:pPr>
            <a:r>
              <a:rPr lang="en-GB" sz="2400" dirty="0">
                <a:latin typeface="Georgia" panose="02040502050405020303" pitchFamily="18" charset="0"/>
              </a:rPr>
              <a:t>In addition to the above, a variety of drugs are known to exert their effects via additional neurotransmitter receptors that include:</a:t>
            </a:r>
          </a:p>
          <a:p>
            <a:pPr>
              <a:spcBef>
                <a:spcPts val="1800"/>
              </a:spcBef>
            </a:pPr>
            <a:r>
              <a:rPr lang="en-GB" sz="2400" dirty="0" err="1">
                <a:latin typeface="Georgia" panose="02040502050405020303" pitchFamily="18" charset="0"/>
              </a:rPr>
              <a:t>Endocannabinoid</a:t>
            </a:r>
            <a:endParaRPr lang="en-GB" sz="2400" dirty="0">
              <a:latin typeface="Georgia" panose="02040502050405020303" pitchFamily="18" charset="0"/>
            </a:endParaRPr>
          </a:p>
          <a:p>
            <a:pPr>
              <a:spcBef>
                <a:spcPts val="1800"/>
              </a:spcBef>
            </a:pPr>
            <a:r>
              <a:rPr lang="en-GB" sz="2400" dirty="0">
                <a:latin typeface="Georgia" panose="02040502050405020303" pitchFamily="18" charset="0"/>
              </a:rPr>
              <a:t>Melatonin</a:t>
            </a:r>
          </a:p>
          <a:p>
            <a:pPr>
              <a:spcBef>
                <a:spcPts val="1800"/>
              </a:spcBef>
            </a:pPr>
            <a:r>
              <a:rPr lang="en-GB" sz="2400" dirty="0" smtClean="0">
                <a:latin typeface="Georgia" panose="02040502050405020303" pitchFamily="18" charset="0"/>
              </a:rPr>
              <a:t>Nicotine</a:t>
            </a:r>
          </a:p>
        </p:txBody>
      </p:sp>
      <p:sp>
        <p:nvSpPr>
          <p:cNvPr id="4" name="Slide Number Placeholder 3"/>
          <p:cNvSpPr>
            <a:spLocks noGrp="1"/>
          </p:cNvSpPr>
          <p:nvPr>
            <p:ph type="sldNum" sz="quarter" idx="12"/>
          </p:nvPr>
        </p:nvSpPr>
        <p:spPr/>
        <p:txBody>
          <a:bodyPr/>
          <a:lstStyle/>
          <a:p>
            <a:fld id="{8585B6AC-C06B-457B-B671-3C715B443FAB}" type="slidenum">
              <a:rPr lang="en-US" smtClean="0"/>
              <a:t>16</a:t>
            </a:fld>
            <a:endParaRPr lang="en-US"/>
          </a:p>
        </p:txBody>
      </p:sp>
    </p:spTree>
    <p:extLst>
      <p:ext uri="{BB962C8B-B14F-4D97-AF65-F5344CB8AC3E}">
        <p14:creationId xmlns:p14="http://schemas.microsoft.com/office/powerpoint/2010/main" val="10534989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8062416" cy="914400"/>
          </a:xfrm>
        </p:spPr>
        <p:txBody>
          <a:bodyPr>
            <a:noAutofit/>
          </a:bodyPr>
          <a:lstStyle/>
          <a:p>
            <a:pPr algn="l"/>
            <a:r>
              <a:rPr lang="en-US" sz="2600" b="1" cap="all" dirty="0" smtClean="0">
                <a:latin typeface="Georgia" panose="02040502050405020303" pitchFamily="18" charset="0"/>
              </a:rPr>
              <a:t>MECHANISMS OF ACTIONS OF </a:t>
            </a:r>
            <a:r>
              <a:rPr lang="en-US" sz="2600" b="1" cap="all" dirty="0" smtClean="0">
                <a:latin typeface="Georgia" panose="02040502050405020303" pitchFamily="18" charset="0"/>
              </a:rPr>
              <a:t>DRUGS </a:t>
            </a:r>
            <a:r>
              <a:rPr lang="en-US" sz="2600" b="1" cap="all" dirty="0" smtClean="0">
                <a:latin typeface="Georgia" panose="02040502050405020303" pitchFamily="18" charset="0"/>
              </a:rPr>
              <a:t>ACTING ON THE CNS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685800" y="2057400"/>
            <a:ext cx="8062416" cy="4114800"/>
          </a:xfrm>
        </p:spPr>
        <p:txBody>
          <a:bodyPr>
            <a:noAutofit/>
          </a:bodyPr>
          <a:lstStyle/>
          <a:p>
            <a:pPr marL="25400" indent="0">
              <a:spcBef>
                <a:spcPts val="1800"/>
              </a:spcBef>
              <a:buNone/>
            </a:pPr>
            <a:r>
              <a:rPr lang="en-US" sz="2400" dirty="0" smtClean="0">
                <a:latin typeface="Georgia" panose="02040502050405020303" pitchFamily="18" charset="0"/>
              </a:rPr>
              <a:t>Most drugs that have actions in the CNS produce their effects through the following general mechanisms:</a:t>
            </a:r>
          </a:p>
          <a:p>
            <a:pPr>
              <a:spcBef>
                <a:spcPts val="1800"/>
              </a:spcBef>
            </a:pPr>
            <a:r>
              <a:rPr lang="en-US" sz="2400" dirty="0" smtClean="0">
                <a:latin typeface="Georgia" panose="02040502050405020303" pitchFamily="18" charset="0"/>
              </a:rPr>
              <a:t>Actions on ion channels</a:t>
            </a:r>
          </a:p>
          <a:p>
            <a:pPr>
              <a:spcBef>
                <a:spcPts val="1800"/>
              </a:spcBef>
            </a:pPr>
            <a:r>
              <a:rPr lang="en-US" sz="2400" dirty="0">
                <a:latin typeface="Georgia" panose="02040502050405020303" pitchFamily="18" charset="0"/>
              </a:rPr>
              <a:t>Actions on </a:t>
            </a:r>
            <a:r>
              <a:rPr lang="en-US" sz="2400" dirty="0" smtClean="0">
                <a:latin typeface="Georgia" panose="02040502050405020303" pitchFamily="18" charset="0"/>
              </a:rPr>
              <a:t>synthesis</a:t>
            </a:r>
            <a:r>
              <a:rPr lang="en-US" sz="2400" dirty="0">
                <a:latin typeface="Georgia" panose="02040502050405020303" pitchFamily="18" charset="0"/>
              </a:rPr>
              <a:t>, uptake, metabolism and </a:t>
            </a:r>
            <a:r>
              <a:rPr lang="en-US" sz="2400" dirty="0" smtClean="0">
                <a:latin typeface="Georgia" panose="02040502050405020303" pitchFamily="18" charset="0"/>
              </a:rPr>
              <a:t>activity of chemical mediators</a:t>
            </a:r>
            <a:endParaRPr lang="en-US" sz="2400" dirty="0" smtClean="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85B6AC-C06B-457B-B671-3C715B443FAB}"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6811275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762592"/>
          </a:xfrm>
        </p:spPr>
        <p:txBody>
          <a:bodyPr>
            <a:normAutofit/>
          </a:bodyPr>
          <a:lstStyle/>
          <a:p>
            <a:pPr algn="l"/>
            <a:r>
              <a:rPr lang="en-US" sz="2600" b="1" cap="all" dirty="0">
                <a:latin typeface="Georgia" panose="02040502050405020303" pitchFamily="18" charset="0"/>
              </a:rPr>
              <a:t>Actions on ion </a:t>
            </a:r>
            <a:r>
              <a:rPr lang="en-US" sz="2600" b="1" cap="all" dirty="0" smtClean="0">
                <a:latin typeface="Georgia" panose="02040502050405020303" pitchFamily="18" charset="0"/>
              </a:rPr>
              <a:t>channels</a:t>
            </a:r>
            <a:endParaRPr lang="en-US" sz="2600" cap="all" dirty="0">
              <a:latin typeface="Georgia" panose="02040502050405020303" pitchFamily="18" charset="0"/>
            </a:endParaRPr>
          </a:p>
        </p:txBody>
      </p:sp>
      <p:sp>
        <p:nvSpPr>
          <p:cNvPr id="3" name="Content Placeholder 2"/>
          <p:cNvSpPr>
            <a:spLocks noGrp="1"/>
          </p:cNvSpPr>
          <p:nvPr>
            <p:ph idx="1"/>
          </p:nvPr>
        </p:nvSpPr>
        <p:spPr>
          <a:xfrm>
            <a:off x="533400" y="1676400"/>
            <a:ext cx="8153400" cy="4495800"/>
          </a:xfrm>
        </p:spPr>
        <p:txBody>
          <a:bodyPr>
            <a:noAutofit/>
          </a:bodyPr>
          <a:lstStyle/>
          <a:p>
            <a:pPr marL="0" indent="0">
              <a:spcBef>
                <a:spcPts val="1800"/>
              </a:spcBef>
              <a:buNone/>
            </a:pPr>
            <a:r>
              <a:rPr lang="en-US" sz="2400" dirty="0" smtClean="0">
                <a:latin typeface="Georgia" panose="02040502050405020303" pitchFamily="18" charset="0"/>
              </a:rPr>
              <a:t>Some drugs act through inhibiting opening of selective ion channels or facilitation of their opening</a:t>
            </a:r>
          </a:p>
          <a:p>
            <a:pPr marL="0" indent="0">
              <a:spcBef>
                <a:spcPts val="1800"/>
              </a:spcBef>
              <a:buNone/>
            </a:pPr>
            <a:r>
              <a:rPr lang="en-US" sz="2400" dirty="0" smtClean="0">
                <a:latin typeface="Georgia" panose="02040502050405020303" pitchFamily="18" charset="0"/>
              </a:rPr>
              <a:t>The </a:t>
            </a:r>
            <a:r>
              <a:rPr lang="en-US" sz="2400" dirty="0">
                <a:latin typeface="Georgia" panose="02040502050405020303" pitchFamily="18" charset="0"/>
              </a:rPr>
              <a:t>main ion selective channels present on </a:t>
            </a:r>
            <a:r>
              <a:rPr lang="en-US" sz="2400" dirty="0" smtClean="0">
                <a:latin typeface="Georgia" panose="02040502050405020303" pitchFamily="18" charset="0"/>
              </a:rPr>
              <a:t>neuronal cells </a:t>
            </a:r>
            <a:r>
              <a:rPr lang="en-US" sz="2400" dirty="0">
                <a:latin typeface="Georgia" panose="02040502050405020303" pitchFamily="18" charset="0"/>
              </a:rPr>
              <a:t>are: Na</a:t>
            </a:r>
            <a:r>
              <a:rPr lang="en-US" sz="2400" baseline="30000" dirty="0">
                <a:latin typeface="Georgia" panose="02040502050405020303" pitchFamily="18" charset="0"/>
              </a:rPr>
              <a:t>+</a:t>
            </a:r>
            <a:r>
              <a:rPr lang="en-US" sz="2400" dirty="0">
                <a:latin typeface="Georgia" panose="02040502050405020303" pitchFamily="18" charset="0"/>
              </a:rPr>
              <a:t>, </a:t>
            </a:r>
            <a:r>
              <a:rPr lang="en-US" sz="2400" dirty="0" smtClean="0">
                <a:latin typeface="Georgia" panose="02040502050405020303" pitchFamily="18" charset="0"/>
              </a:rPr>
              <a:t>K</a:t>
            </a:r>
            <a:r>
              <a:rPr lang="en-US" sz="2400" baseline="30000" dirty="0" smtClean="0">
                <a:latin typeface="Georgia" panose="02040502050405020303" pitchFamily="18" charset="0"/>
              </a:rPr>
              <a:t>+</a:t>
            </a:r>
            <a:r>
              <a:rPr lang="en-US" sz="2400" dirty="0" smtClean="0">
                <a:latin typeface="Georgia" panose="02040502050405020303" pitchFamily="18" charset="0"/>
              </a:rPr>
              <a:t>, </a:t>
            </a:r>
            <a:r>
              <a:rPr lang="en-US" sz="2400" dirty="0">
                <a:latin typeface="Georgia" panose="02040502050405020303" pitchFamily="18" charset="0"/>
              </a:rPr>
              <a:t>Ca</a:t>
            </a:r>
            <a:r>
              <a:rPr lang="en-US" sz="2400" baseline="30000" dirty="0">
                <a:latin typeface="Georgia" panose="02040502050405020303" pitchFamily="18" charset="0"/>
              </a:rPr>
              <a:t>2+ </a:t>
            </a:r>
            <a:r>
              <a:rPr lang="en-US" sz="2400" dirty="0">
                <a:latin typeface="Georgia" panose="02040502050405020303" pitchFamily="18" charset="0"/>
              </a:rPr>
              <a:t>and </a:t>
            </a:r>
            <a:r>
              <a:rPr lang="en-US" sz="2400" dirty="0" smtClean="0">
                <a:latin typeface="Georgia" panose="02040502050405020303" pitchFamily="18" charset="0"/>
              </a:rPr>
              <a:t>Cl</a:t>
            </a:r>
            <a:r>
              <a:rPr lang="en-US" sz="2400" baseline="30000" dirty="0" smtClean="0">
                <a:latin typeface="Georgia" panose="02040502050405020303" pitchFamily="18" charset="0"/>
              </a:rPr>
              <a:t>-</a:t>
            </a:r>
            <a:endParaRPr lang="en-US" sz="2400" b="1" dirty="0" smtClean="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585B6AC-C06B-457B-B671-3C715B443FAB}" type="slidenum">
              <a:rPr lang="en-US" smtClean="0"/>
              <a:t>18</a:t>
            </a:fld>
            <a:endParaRPr lang="en-US"/>
          </a:p>
        </p:txBody>
      </p:sp>
    </p:spTree>
    <p:extLst>
      <p:ext uri="{BB962C8B-B14F-4D97-AF65-F5344CB8AC3E}">
        <p14:creationId xmlns:p14="http://schemas.microsoft.com/office/powerpoint/2010/main" val="15192946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0999"/>
            <a:ext cx="8229600" cy="854075"/>
          </a:xfrm>
        </p:spPr>
        <p:txBody>
          <a:bodyPr>
            <a:normAutofit/>
          </a:bodyPr>
          <a:lstStyle/>
          <a:p>
            <a:pPr algn="l"/>
            <a:r>
              <a:rPr lang="en-US" sz="2600" b="1" cap="all" dirty="0">
                <a:latin typeface="Georgia" panose="02040502050405020303" pitchFamily="18" charset="0"/>
              </a:rPr>
              <a:t>Drugs that </a:t>
            </a:r>
            <a:r>
              <a:rPr lang="en-US" sz="2600" b="1" cap="all" dirty="0" smtClean="0">
                <a:latin typeface="Georgia" panose="02040502050405020303" pitchFamily="18" charset="0"/>
              </a:rPr>
              <a:t>affect sodium </a:t>
            </a:r>
            <a:r>
              <a:rPr lang="en-US" sz="2600" b="1" cap="all" dirty="0">
                <a:latin typeface="Georgia" panose="02040502050405020303" pitchFamily="18" charset="0"/>
              </a:rPr>
              <a:t>channels</a:t>
            </a:r>
            <a:endParaRPr lang="en-US" sz="2600" cap="all" dirty="0">
              <a:latin typeface="Georgia" panose="02040502050405020303" pitchFamily="18" charset="0"/>
            </a:endParaRPr>
          </a:p>
        </p:txBody>
      </p:sp>
      <p:sp>
        <p:nvSpPr>
          <p:cNvPr id="3" name="Content Placeholder 2"/>
          <p:cNvSpPr>
            <a:spLocks noGrp="1"/>
          </p:cNvSpPr>
          <p:nvPr>
            <p:ph idx="1"/>
          </p:nvPr>
        </p:nvSpPr>
        <p:spPr>
          <a:xfrm>
            <a:off x="457200" y="1752600"/>
            <a:ext cx="8229600" cy="4603750"/>
          </a:xfrm>
        </p:spPr>
        <p:txBody>
          <a:bodyPr>
            <a:noAutofit/>
          </a:bodyPr>
          <a:lstStyle/>
          <a:p>
            <a:pPr>
              <a:spcBef>
                <a:spcPts val="1800"/>
              </a:spcBef>
            </a:pPr>
            <a:r>
              <a:rPr lang="en-US" sz="2400" dirty="0" smtClean="0">
                <a:latin typeface="Georgia" panose="02040502050405020303" pitchFamily="18" charset="0"/>
              </a:rPr>
              <a:t>As </a:t>
            </a:r>
            <a:r>
              <a:rPr lang="en-US" sz="2400" dirty="0">
                <a:latin typeface="Georgia" panose="02040502050405020303" pitchFamily="18" charset="0"/>
              </a:rPr>
              <a:t>an action potential comes along, a voltage becomes activated and opens the Na</a:t>
            </a:r>
            <a:r>
              <a:rPr lang="en-US" sz="2400" baseline="30000" dirty="0">
                <a:latin typeface="Georgia" panose="02040502050405020303" pitchFamily="18" charset="0"/>
              </a:rPr>
              <a:t>+</a:t>
            </a:r>
            <a:r>
              <a:rPr lang="en-US" sz="2400" dirty="0">
                <a:latin typeface="Georgia" panose="02040502050405020303" pitchFamily="18" charset="0"/>
              </a:rPr>
              <a:t> channel. This results in Na</a:t>
            </a:r>
            <a:r>
              <a:rPr lang="en-US" sz="2400" baseline="30000" dirty="0">
                <a:latin typeface="Georgia" panose="02040502050405020303" pitchFamily="18" charset="0"/>
              </a:rPr>
              <a:t>+</a:t>
            </a:r>
            <a:r>
              <a:rPr lang="en-US" sz="2400" dirty="0">
                <a:latin typeface="Georgia" panose="02040502050405020303" pitchFamily="18" charset="0"/>
              </a:rPr>
              <a:t> influx and depolarization occurs (the inside of the cell becomes more positive).  The action potential is thus propagated</a:t>
            </a:r>
            <a:r>
              <a:rPr lang="en-US" sz="2400" dirty="0" smtClean="0">
                <a:latin typeface="Georgia" panose="02040502050405020303" pitchFamily="18" charset="0"/>
              </a:rPr>
              <a:t>.</a:t>
            </a:r>
          </a:p>
          <a:p>
            <a:pPr>
              <a:spcBef>
                <a:spcPts val="1800"/>
              </a:spcBef>
            </a:pPr>
            <a:r>
              <a:rPr lang="en-US" sz="2400" dirty="0" smtClean="0">
                <a:latin typeface="Georgia" panose="02040502050405020303" pitchFamily="18" charset="0"/>
              </a:rPr>
              <a:t>Some drugs act through blocking </a:t>
            </a:r>
            <a:r>
              <a:rPr lang="en-US" sz="2400" dirty="0">
                <a:latin typeface="Georgia" panose="02040502050405020303" pitchFamily="18" charset="0"/>
              </a:rPr>
              <a:t>Na</a:t>
            </a:r>
            <a:r>
              <a:rPr lang="en-US" sz="2400" baseline="30000" dirty="0">
                <a:latin typeface="Georgia" panose="02040502050405020303" pitchFamily="18" charset="0"/>
              </a:rPr>
              <a:t>+</a:t>
            </a:r>
            <a:r>
              <a:rPr lang="en-US" sz="2400" dirty="0">
                <a:latin typeface="Georgia" panose="02040502050405020303" pitchFamily="18" charset="0"/>
              </a:rPr>
              <a:t> </a:t>
            </a:r>
            <a:r>
              <a:rPr lang="en-US" sz="2400" dirty="0" smtClean="0">
                <a:latin typeface="Georgia" panose="02040502050405020303" pitchFamily="18" charset="0"/>
              </a:rPr>
              <a:t>channels (i.e. inhibit opening of </a:t>
            </a:r>
            <a:r>
              <a:rPr lang="en-US" sz="2400" dirty="0">
                <a:latin typeface="Georgia" panose="02040502050405020303" pitchFamily="18" charset="0"/>
              </a:rPr>
              <a:t>Na</a:t>
            </a:r>
            <a:r>
              <a:rPr lang="en-US" sz="2400" baseline="30000" dirty="0">
                <a:latin typeface="Georgia" panose="02040502050405020303" pitchFamily="18" charset="0"/>
              </a:rPr>
              <a:t>+</a:t>
            </a:r>
            <a:r>
              <a:rPr lang="en-US" sz="2400" dirty="0">
                <a:latin typeface="Georgia" panose="02040502050405020303" pitchFamily="18" charset="0"/>
              </a:rPr>
              <a:t> channels</a:t>
            </a:r>
            <a:r>
              <a:rPr lang="en-US" sz="2400" dirty="0" smtClean="0">
                <a:latin typeface="Georgia" panose="02040502050405020303" pitchFamily="18" charset="0"/>
              </a:rPr>
              <a:t>) thereby reducing nerve excitability. Examples include local anesthetics and some anti-seizure drugs (e.g. phenytoin)</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585B6AC-C06B-457B-B671-3C715B443FAB}" type="slidenum">
              <a:rPr lang="en-US" smtClean="0"/>
              <a:t>19</a:t>
            </a:fld>
            <a:endParaRPr lang="en-US"/>
          </a:p>
        </p:txBody>
      </p:sp>
    </p:spTree>
    <p:extLst>
      <p:ext uri="{BB962C8B-B14F-4D97-AF65-F5344CB8AC3E}">
        <p14:creationId xmlns:p14="http://schemas.microsoft.com/office/powerpoint/2010/main" val="4120293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219200"/>
            <a:ext cx="8534400" cy="4114799"/>
          </a:xfrm>
        </p:spPr>
        <p:txBody>
          <a:bodyPr>
            <a:noAutofit/>
          </a:bodyPr>
          <a:lstStyle/>
          <a:p>
            <a:r>
              <a:rPr lang="en-US" sz="3200" b="1" dirty="0" smtClean="0">
                <a:latin typeface="Georgia" panose="02040502050405020303" pitchFamily="18" charset="0"/>
              </a:rPr>
              <a:t>CHEMICAL MEDIATORS IN THE CENTRAL NERVOUS SYSTEM</a:t>
            </a:r>
            <a:br>
              <a:rPr lang="en-US" sz="3200" b="1" dirty="0" smtClean="0">
                <a:latin typeface="Georgia" panose="02040502050405020303" pitchFamily="18" charset="0"/>
              </a:rPr>
            </a:br>
            <a:r>
              <a:rPr lang="en-US" sz="3200" b="1" dirty="0" smtClean="0">
                <a:latin typeface="Georgia" panose="02040502050405020303" pitchFamily="18" charset="0"/>
              </a:rPr>
              <a:t/>
            </a:r>
            <a:br>
              <a:rPr lang="en-US" sz="3200" b="1" dirty="0" smtClean="0">
                <a:latin typeface="Georgia" panose="02040502050405020303" pitchFamily="18" charset="0"/>
              </a:rPr>
            </a:br>
            <a:r>
              <a:rPr lang="en-US" sz="3200" b="1" dirty="0" smtClean="0">
                <a:latin typeface="Georgia" panose="02040502050405020303" pitchFamily="18" charset="0"/>
              </a:rPr>
              <a:t>MECHANISMS OF CNS DRUG ACTION</a:t>
            </a:r>
            <a:endParaRPr lang="en-US" sz="3200" b="1" dirty="0">
              <a:latin typeface="Georgia" panose="02040502050405020303" pitchFamily="18" charset="0"/>
            </a:endParaRPr>
          </a:p>
        </p:txBody>
      </p:sp>
      <p:sp>
        <p:nvSpPr>
          <p:cNvPr id="3" name="Subtitle 2"/>
          <p:cNvSpPr>
            <a:spLocks noGrp="1"/>
          </p:cNvSpPr>
          <p:nvPr>
            <p:ph type="subTitle" idx="1"/>
          </p:nvPr>
        </p:nvSpPr>
        <p:spPr>
          <a:xfrm>
            <a:off x="1371600" y="6019800"/>
            <a:ext cx="6400800" cy="533400"/>
          </a:xfrm>
        </p:spPr>
        <p:txBody>
          <a:bodyPr>
            <a:noAutofit/>
          </a:bodyPr>
          <a:lstStyle/>
          <a:p>
            <a:endParaRPr lang="en-US" sz="2000" b="1" dirty="0" smtClean="0"/>
          </a:p>
        </p:txBody>
      </p:sp>
    </p:spTree>
    <p:extLst>
      <p:ext uri="{BB962C8B-B14F-4D97-AF65-F5344CB8AC3E}">
        <p14:creationId xmlns:p14="http://schemas.microsoft.com/office/powerpoint/2010/main" val="3504683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399" y="274638"/>
            <a:ext cx="8153401" cy="868362"/>
          </a:xfrm>
        </p:spPr>
        <p:txBody>
          <a:bodyPr>
            <a:noAutofit/>
          </a:bodyPr>
          <a:lstStyle/>
          <a:p>
            <a:pPr algn="l"/>
            <a:r>
              <a:rPr lang="en-US" sz="2600" b="1" cap="all" dirty="0">
                <a:latin typeface="Georgia" panose="02040502050405020303" pitchFamily="18" charset="0"/>
              </a:rPr>
              <a:t>Drugs that affect </a:t>
            </a:r>
            <a:r>
              <a:rPr lang="en-US" sz="2600" b="1" cap="all" dirty="0" smtClean="0">
                <a:latin typeface="Georgia" panose="02040502050405020303" pitchFamily="18" charset="0"/>
              </a:rPr>
              <a:t>Chloride channels</a:t>
            </a:r>
            <a:endParaRPr lang="en-US" sz="2600" cap="all" dirty="0">
              <a:latin typeface="Georgia" panose="02040502050405020303" pitchFamily="18" charset="0"/>
            </a:endParaRPr>
          </a:p>
        </p:txBody>
      </p:sp>
      <p:sp>
        <p:nvSpPr>
          <p:cNvPr id="3" name="Content Placeholder 2"/>
          <p:cNvSpPr>
            <a:spLocks noGrp="1"/>
          </p:cNvSpPr>
          <p:nvPr>
            <p:ph idx="1"/>
          </p:nvPr>
        </p:nvSpPr>
        <p:spPr>
          <a:xfrm>
            <a:off x="533399" y="1676399"/>
            <a:ext cx="8153401" cy="4679951"/>
          </a:xfrm>
        </p:spPr>
        <p:txBody>
          <a:bodyPr>
            <a:normAutofit/>
          </a:bodyPr>
          <a:lstStyle/>
          <a:p>
            <a:pPr>
              <a:spcBef>
                <a:spcPts val="1800"/>
              </a:spcBef>
            </a:pPr>
            <a:r>
              <a:rPr lang="en-US" sz="2400" dirty="0" smtClean="0">
                <a:latin typeface="Georgia" panose="02040502050405020303" pitchFamily="18" charset="0"/>
              </a:rPr>
              <a:t>Facilitate opening </a:t>
            </a:r>
            <a:r>
              <a:rPr lang="en-US" sz="2400" dirty="0">
                <a:latin typeface="Georgia" panose="02040502050405020303" pitchFamily="18" charset="0"/>
              </a:rPr>
              <a:t>of the Cl</a:t>
            </a:r>
            <a:r>
              <a:rPr lang="en-US" sz="2400" baseline="30000" dirty="0">
                <a:latin typeface="Georgia" panose="02040502050405020303" pitchFamily="18" charset="0"/>
              </a:rPr>
              <a:t>-</a:t>
            </a:r>
            <a:r>
              <a:rPr lang="en-US" sz="2400" dirty="0" smtClean="0">
                <a:latin typeface="Georgia" panose="02040502050405020303" pitchFamily="18" charset="0"/>
              </a:rPr>
              <a:t> channel resulting in  </a:t>
            </a:r>
            <a:r>
              <a:rPr lang="en-US" sz="2400" dirty="0">
                <a:solidFill>
                  <a:prstClr val="black"/>
                </a:solidFill>
                <a:latin typeface="Georgia" panose="02040502050405020303" pitchFamily="18" charset="0"/>
              </a:rPr>
              <a:t>Cl</a:t>
            </a:r>
            <a:r>
              <a:rPr lang="en-US" sz="2400" baseline="30000" dirty="0">
                <a:solidFill>
                  <a:prstClr val="black"/>
                </a:solidFill>
                <a:latin typeface="Georgia" panose="02040502050405020303" pitchFamily="18" charset="0"/>
              </a:rPr>
              <a:t>-</a:t>
            </a:r>
            <a:r>
              <a:rPr lang="en-US" sz="2400" dirty="0" smtClean="0">
                <a:latin typeface="Georgia" panose="02040502050405020303" pitchFamily="18" charset="0"/>
              </a:rPr>
              <a:t>  influx. This causes </a:t>
            </a:r>
            <a:r>
              <a:rPr lang="en-US" sz="2400" dirty="0" err="1" smtClean="0">
                <a:latin typeface="Georgia" panose="02040502050405020303" pitchFamily="18" charset="0"/>
              </a:rPr>
              <a:t>hyperpolarisation</a:t>
            </a:r>
            <a:r>
              <a:rPr lang="en-US" sz="2400" dirty="0" smtClean="0">
                <a:latin typeface="Georgia" panose="02040502050405020303" pitchFamily="18" charset="0"/>
              </a:rPr>
              <a:t> </a:t>
            </a:r>
            <a:r>
              <a:rPr lang="en-US" sz="2400" dirty="0">
                <a:latin typeface="Georgia" panose="02040502050405020303" pitchFamily="18" charset="0"/>
              </a:rPr>
              <a:t>(reduced excitability </a:t>
            </a:r>
            <a:r>
              <a:rPr lang="en-US" sz="2400" dirty="0" smtClean="0">
                <a:latin typeface="Georgia" panose="02040502050405020303" pitchFamily="18" charset="0"/>
              </a:rPr>
              <a:t>of neurons</a:t>
            </a:r>
            <a:r>
              <a:rPr lang="en-US" sz="2400" dirty="0">
                <a:latin typeface="Georgia" panose="02040502050405020303" pitchFamily="18" charset="0"/>
              </a:rPr>
              <a:t>)</a:t>
            </a:r>
          </a:p>
          <a:p>
            <a:pPr>
              <a:spcBef>
                <a:spcPts val="1800"/>
              </a:spcBef>
            </a:pPr>
            <a:r>
              <a:rPr lang="en-US" sz="2400" dirty="0">
                <a:latin typeface="Georgia" panose="02040502050405020303" pitchFamily="18" charset="0"/>
              </a:rPr>
              <a:t>The chloride channel is closely linked to the neurotransmitters GABA and </a:t>
            </a:r>
            <a:r>
              <a:rPr lang="en-US" sz="2400" dirty="0" smtClean="0">
                <a:latin typeface="Georgia" panose="02040502050405020303" pitchFamily="18" charset="0"/>
              </a:rPr>
              <a:t>glycine</a:t>
            </a:r>
          </a:p>
          <a:p>
            <a:pPr>
              <a:spcBef>
                <a:spcPts val="1800"/>
              </a:spcBef>
            </a:pPr>
            <a:r>
              <a:rPr lang="en-US" sz="2400" dirty="0" smtClean="0">
                <a:latin typeface="Georgia" panose="02040502050405020303" pitchFamily="18" charset="0"/>
              </a:rPr>
              <a:t>GABA and GABA </a:t>
            </a:r>
            <a:r>
              <a:rPr lang="en-US" sz="2400" dirty="0">
                <a:latin typeface="Georgia" panose="02040502050405020303" pitchFamily="18" charset="0"/>
              </a:rPr>
              <a:t>receptor </a:t>
            </a:r>
            <a:r>
              <a:rPr lang="en-US" sz="2400" dirty="0" smtClean="0">
                <a:latin typeface="Georgia" panose="02040502050405020303" pitchFamily="18" charset="0"/>
              </a:rPr>
              <a:t>agonists produce </a:t>
            </a:r>
            <a:r>
              <a:rPr lang="en-US" sz="2400" dirty="0">
                <a:latin typeface="Georgia" panose="02040502050405020303" pitchFamily="18" charset="0"/>
              </a:rPr>
              <a:t>opening of the chloride </a:t>
            </a:r>
            <a:r>
              <a:rPr lang="en-US" sz="2400" dirty="0" smtClean="0">
                <a:latin typeface="Georgia" panose="02040502050405020303" pitchFamily="18" charset="0"/>
              </a:rPr>
              <a:t>channel</a:t>
            </a:r>
          </a:p>
          <a:p>
            <a:pPr>
              <a:spcBef>
                <a:spcPts val="1800"/>
              </a:spcBef>
            </a:pPr>
            <a:r>
              <a:rPr lang="en-US" sz="2400" dirty="0" smtClean="0">
                <a:latin typeface="Georgia" panose="02040502050405020303" pitchFamily="18" charset="0"/>
              </a:rPr>
              <a:t>Activation </a:t>
            </a:r>
            <a:r>
              <a:rPr lang="en-US" sz="2400" dirty="0">
                <a:latin typeface="Georgia" panose="02040502050405020303" pitchFamily="18" charset="0"/>
              </a:rPr>
              <a:t>of glycine receptors is also associated with opening of the chloride </a:t>
            </a:r>
            <a:r>
              <a:rPr lang="en-US" sz="2400" dirty="0" smtClean="0">
                <a:latin typeface="Georgia" panose="02040502050405020303" pitchFamily="18" charset="0"/>
              </a:rPr>
              <a:t>channels</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585B6AC-C06B-457B-B671-3C715B443FAB}" type="slidenum">
              <a:rPr lang="en-US" smtClean="0"/>
              <a:t>20</a:t>
            </a:fld>
            <a:endParaRPr lang="en-US"/>
          </a:p>
        </p:txBody>
      </p:sp>
    </p:spTree>
    <p:extLst>
      <p:ext uri="{BB962C8B-B14F-4D97-AF65-F5344CB8AC3E}">
        <p14:creationId xmlns:p14="http://schemas.microsoft.com/office/powerpoint/2010/main" val="4530678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8077201" cy="914400"/>
          </a:xfrm>
        </p:spPr>
        <p:txBody>
          <a:bodyPr>
            <a:normAutofit/>
          </a:bodyPr>
          <a:lstStyle/>
          <a:p>
            <a:pPr algn="l"/>
            <a:r>
              <a:rPr lang="en-GB" sz="2600" b="1" cap="all" dirty="0">
                <a:latin typeface="Georgia" panose="02040502050405020303" pitchFamily="18" charset="0"/>
              </a:rPr>
              <a:t>Drugs that block calcium channels</a:t>
            </a:r>
          </a:p>
        </p:txBody>
      </p:sp>
      <p:sp>
        <p:nvSpPr>
          <p:cNvPr id="3" name="Content Placeholder 2"/>
          <p:cNvSpPr>
            <a:spLocks noGrp="1"/>
          </p:cNvSpPr>
          <p:nvPr>
            <p:ph idx="1"/>
          </p:nvPr>
        </p:nvSpPr>
        <p:spPr>
          <a:xfrm>
            <a:off x="609599" y="2057400"/>
            <a:ext cx="8077201" cy="4298950"/>
          </a:xfrm>
        </p:spPr>
        <p:txBody>
          <a:bodyPr>
            <a:normAutofit/>
          </a:bodyPr>
          <a:lstStyle/>
          <a:p>
            <a:pPr>
              <a:spcBef>
                <a:spcPts val="1800"/>
              </a:spcBef>
            </a:pPr>
            <a:r>
              <a:rPr lang="en-GB" sz="2400" dirty="0" smtClean="0">
                <a:latin typeface="Georgia" panose="02040502050405020303" pitchFamily="18" charset="0"/>
              </a:rPr>
              <a:t>Drugs that block calcium channels reduce neuronal excitation</a:t>
            </a:r>
          </a:p>
          <a:p>
            <a:pPr>
              <a:spcBef>
                <a:spcPts val="1800"/>
              </a:spcBef>
            </a:pPr>
            <a:r>
              <a:rPr lang="en-GB" sz="2400" dirty="0" smtClean="0">
                <a:latin typeface="Georgia" panose="02040502050405020303" pitchFamily="18" charset="0"/>
              </a:rPr>
              <a:t>Example: </a:t>
            </a:r>
            <a:r>
              <a:rPr lang="en-GB" sz="2400" dirty="0" err="1">
                <a:latin typeface="Georgia" panose="02040502050405020303" pitchFamily="18" charset="0"/>
              </a:rPr>
              <a:t>E</a:t>
            </a:r>
            <a:r>
              <a:rPr lang="en-GB" sz="2400" dirty="0" err="1" smtClean="0">
                <a:latin typeface="Georgia" panose="02040502050405020303" pitchFamily="18" charset="0"/>
              </a:rPr>
              <a:t>thosuximide</a:t>
            </a:r>
            <a:r>
              <a:rPr lang="en-GB" sz="2400" dirty="0" smtClean="0">
                <a:latin typeface="Georgia" panose="02040502050405020303" pitchFamily="18" charset="0"/>
              </a:rPr>
              <a:t> used in treatment of absence seizures</a:t>
            </a:r>
            <a:endParaRPr lang="en-GB"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585B6AC-C06B-457B-B671-3C715B443FAB}" type="slidenum">
              <a:rPr lang="en-US" smtClean="0"/>
              <a:t>21</a:t>
            </a:fld>
            <a:endParaRPr lang="en-US"/>
          </a:p>
        </p:txBody>
      </p:sp>
    </p:spTree>
    <p:extLst>
      <p:ext uri="{BB962C8B-B14F-4D97-AF65-F5344CB8AC3E}">
        <p14:creationId xmlns:p14="http://schemas.microsoft.com/office/powerpoint/2010/main" val="36012549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457200"/>
            <a:ext cx="8229602" cy="914400"/>
          </a:xfrm>
        </p:spPr>
        <p:txBody>
          <a:bodyPr>
            <a:normAutofit/>
          </a:bodyPr>
          <a:lstStyle/>
          <a:p>
            <a:pPr algn="l"/>
            <a:r>
              <a:rPr lang="en-GB" sz="2600" b="1" cap="all" dirty="0">
                <a:latin typeface="Georgia" panose="02040502050405020303" pitchFamily="18" charset="0"/>
              </a:rPr>
              <a:t>Drugs that </a:t>
            </a:r>
            <a:r>
              <a:rPr lang="en-GB" sz="2600" b="1" cap="all" dirty="0" smtClean="0">
                <a:latin typeface="Georgia" panose="02040502050405020303" pitchFamily="18" charset="0"/>
              </a:rPr>
              <a:t>ACTIVATE POASSIUM </a:t>
            </a:r>
            <a:r>
              <a:rPr lang="en-GB" sz="2600" b="1" cap="all" dirty="0">
                <a:latin typeface="Georgia" panose="02040502050405020303" pitchFamily="18" charset="0"/>
              </a:rPr>
              <a:t>channels</a:t>
            </a:r>
          </a:p>
        </p:txBody>
      </p:sp>
      <p:sp>
        <p:nvSpPr>
          <p:cNvPr id="3" name="Content Placeholder 2"/>
          <p:cNvSpPr>
            <a:spLocks noGrp="1"/>
          </p:cNvSpPr>
          <p:nvPr>
            <p:ph idx="1"/>
          </p:nvPr>
        </p:nvSpPr>
        <p:spPr>
          <a:xfrm>
            <a:off x="457199" y="1828800"/>
            <a:ext cx="8229601" cy="4527550"/>
          </a:xfrm>
        </p:spPr>
        <p:txBody>
          <a:bodyPr>
            <a:normAutofit/>
          </a:bodyPr>
          <a:lstStyle/>
          <a:p>
            <a:pPr>
              <a:spcBef>
                <a:spcPts val="1800"/>
              </a:spcBef>
            </a:pPr>
            <a:r>
              <a:rPr lang="en-GB" sz="2400" dirty="0" smtClean="0">
                <a:latin typeface="Georgia" panose="02040502050405020303" pitchFamily="18" charset="0"/>
              </a:rPr>
              <a:t>Drugs that activate potassium channels produce hyperpolarisation with resultant inhibition of neuronal excitation</a:t>
            </a:r>
          </a:p>
          <a:p>
            <a:pPr>
              <a:spcBef>
                <a:spcPts val="1800"/>
              </a:spcBef>
            </a:pPr>
            <a:r>
              <a:rPr lang="en-GB" sz="2400" dirty="0" smtClean="0">
                <a:latin typeface="Georgia" panose="02040502050405020303" pitchFamily="18" charset="0"/>
              </a:rPr>
              <a:t>Examples: Inhalational and most intravenous general anaesthetic agents</a:t>
            </a:r>
            <a:endParaRPr lang="en-GB"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585B6AC-C06B-457B-B671-3C715B443FAB}" type="slidenum">
              <a:rPr lang="en-US" smtClean="0"/>
              <a:t>22</a:t>
            </a:fld>
            <a:endParaRPr lang="en-US"/>
          </a:p>
        </p:txBody>
      </p:sp>
    </p:spTree>
    <p:extLst>
      <p:ext uri="{BB962C8B-B14F-4D97-AF65-F5344CB8AC3E}">
        <p14:creationId xmlns:p14="http://schemas.microsoft.com/office/powerpoint/2010/main" val="30183131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399" y="120650"/>
            <a:ext cx="8153401" cy="1250950"/>
          </a:xfrm>
        </p:spPr>
        <p:txBody>
          <a:bodyPr>
            <a:noAutofit/>
          </a:bodyPr>
          <a:lstStyle/>
          <a:p>
            <a:pPr algn="l"/>
            <a:r>
              <a:rPr lang="en-US" sz="2500" b="1" cap="all" dirty="0">
                <a:latin typeface="Georgia" panose="02040502050405020303" pitchFamily="18" charset="0"/>
              </a:rPr>
              <a:t>Actions on </a:t>
            </a:r>
            <a:r>
              <a:rPr lang="en-US" sz="2500" b="1" cap="all" dirty="0" smtClean="0">
                <a:latin typeface="Georgia" panose="02040502050405020303" pitchFamily="18" charset="0"/>
              </a:rPr>
              <a:t>synthesis</a:t>
            </a:r>
            <a:r>
              <a:rPr lang="en-US" sz="2500" b="1" cap="all" dirty="0" smtClean="0">
                <a:latin typeface="Georgia" panose="02040502050405020303" pitchFamily="18" charset="0"/>
              </a:rPr>
              <a:t>, uptake, metabolism and </a:t>
            </a:r>
            <a:r>
              <a:rPr lang="en-US" sz="2500" b="1" cap="all" dirty="0" smtClean="0">
                <a:latin typeface="Georgia" panose="02040502050405020303" pitchFamily="18" charset="0"/>
              </a:rPr>
              <a:t>activity of chemical mediators</a:t>
            </a:r>
            <a:endParaRPr lang="en-US" sz="2500" cap="all" dirty="0">
              <a:latin typeface="Georgia" panose="02040502050405020303" pitchFamily="18" charset="0"/>
            </a:endParaRPr>
          </a:p>
        </p:txBody>
      </p:sp>
      <p:sp>
        <p:nvSpPr>
          <p:cNvPr id="3" name="Content Placeholder 2"/>
          <p:cNvSpPr>
            <a:spLocks noGrp="1"/>
          </p:cNvSpPr>
          <p:nvPr>
            <p:ph idx="1"/>
          </p:nvPr>
        </p:nvSpPr>
        <p:spPr>
          <a:xfrm>
            <a:off x="533400" y="1524000"/>
            <a:ext cx="8153400" cy="4832350"/>
          </a:xfrm>
        </p:spPr>
        <p:txBody>
          <a:bodyPr>
            <a:normAutofit/>
          </a:bodyPr>
          <a:lstStyle/>
          <a:p>
            <a:pPr marL="0" indent="0">
              <a:spcBef>
                <a:spcPts val="1800"/>
              </a:spcBef>
              <a:buNone/>
            </a:pPr>
            <a:r>
              <a:rPr lang="en-GB" sz="2400" dirty="0">
                <a:latin typeface="Georgia" panose="02040502050405020303" pitchFamily="18" charset="0"/>
              </a:rPr>
              <a:t>Most pharmacological manipulations relevant to </a:t>
            </a:r>
            <a:r>
              <a:rPr lang="en-GB" sz="2400" dirty="0" smtClean="0">
                <a:latin typeface="Georgia" panose="02040502050405020303" pitchFamily="18" charset="0"/>
              </a:rPr>
              <a:t>neuropharmacology </a:t>
            </a:r>
            <a:r>
              <a:rPr lang="en-GB" sz="2400" dirty="0">
                <a:latin typeface="Georgia" panose="02040502050405020303" pitchFamily="18" charset="0"/>
              </a:rPr>
              <a:t>target synaptic activity or physiological processes directly related to synaptic </a:t>
            </a:r>
            <a:r>
              <a:rPr lang="en-GB" sz="2400" dirty="0" smtClean="0">
                <a:latin typeface="Georgia" panose="02040502050405020303" pitchFamily="18" charset="0"/>
              </a:rPr>
              <a:t>activity</a:t>
            </a:r>
            <a:endParaRPr lang="en-US" sz="2400" dirty="0" smtClean="0">
              <a:latin typeface="Georgia" panose="02040502050405020303" pitchFamily="18" charset="0"/>
            </a:endParaRPr>
          </a:p>
          <a:p>
            <a:pPr marL="0" indent="0">
              <a:spcBef>
                <a:spcPts val="1800"/>
              </a:spcBef>
              <a:buNone/>
            </a:pPr>
            <a:r>
              <a:rPr lang="en-US" sz="2400" dirty="0" smtClean="0">
                <a:latin typeface="Georgia" panose="02040502050405020303" pitchFamily="18" charset="0"/>
              </a:rPr>
              <a:t>The mechanisms involved include:</a:t>
            </a:r>
            <a:endParaRPr lang="en-US" sz="2400" dirty="0">
              <a:latin typeface="Georgia" panose="02040502050405020303" pitchFamily="18" charset="0"/>
            </a:endParaRPr>
          </a:p>
          <a:p>
            <a:pPr>
              <a:spcBef>
                <a:spcPts val="1800"/>
              </a:spcBef>
            </a:pPr>
            <a:r>
              <a:rPr lang="en-US" sz="2400" dirty="0" smtClean="0">
                <a:latin typeface="Georgia" panose="02040502050405020303" pitchFamily="18" charset="0"/>
              </a:rPr>
              <a:t>Interference </a:t>
            </a:r>
            <a:r>
              <a:rPr lang="en-US" sz="2400" dirty="0">
                <a:latin typeface="Georgia" panose="02040502050405020303" pitchFamily="18" charset="0"/>
              </a:rPr>
              <a:t>with the synthesis of </a:t>
            </a:r>
            <a:r>
              <a:rPr lang="en-US" sz="2400" dirty="0" smtClean="0">
                <a:latin typeface="Georgia" panose="02040502050405020303" pitchFamily="18" charset="0"/>
              </a:rPr>
              <a:t>chemical mediator </a:t>
            </a:r>
            <a:r>
              <a:rPr lang="en-US" sz="2400" dirty="0">
                <a:latin typeface="Georgia" panose="02040502050405020303" pitchFamily="18" charset="0"/>
              </a:rPr>
              <a:t>e.g. through inhibition of enzymes involved in </a:t>
            </a:r>
            <a:r>
              <a:rPr lang="en-US" sz="2400" dirty="0" smtClean="0">
                <a:latin typeface="Georgia" panose="02040502050405020303" pitchFamily="18" charset="0"/>
              </a:rPr>
              <a:t>synthesis</a:t>
            </a:r>
          </a:p>
          <a:p>
            <a:pPr>
              <a:spcBef>
                <a:spcPts val="1800"/>
              </a:spcBef>
            </a:pPr>
            <a:r>
              <a:rPr lang="en-US" sz="2400" dirty="0" smtClean="0">
                <a:latin typeface="Georgia" panose="02040502050405020303" pitchFamily="18" charset="0"/>
              </a:rPr>
              <a:t>Interference </a:t>
            </a:r>
            <a:r>
              <a:rPr lang="en-US" sz="2400" dirty="0">
                <a:latin typeface="Georgia" panose="02040502050405020303" pitchFamily="18" charset="0"/>
              </a:rPr>
              <a:t>with </a:t>
            </a:r>
            <a:r>
              <a:rPr lang="en-US" sz="2400" dirty="0" smtClean="0">
                <a:latin typeface="Georgia" panose="02040502050405020303" pitchFamily="18" charset="0"/>
              </a:rPr>
              <a:t>chemical mediator </a:t>
            </a:r>
            <a:r>
              <a:rPr lang="en-US" sz="2400" dirty="0">
                <a:latin typeface="Georgia" panose="02040502050405020303" pitchFamily="18" charset="0"/>
              </a:rPr>
              <a:t>uptake </a:t>
            </a:r>
            <a:r>
              <a:rPr lang="en-US" sz="2400" dirty="0" smtClean="0">
                <a:latin typeface="Georgia" panose="02040502050405020303" pitchFamily="18" charset="0"/>
              </a:rPr>
              <a:t>mechanisms (one </a:t>
            </a:r>
            <a:r>
              <a:rPr lang="en-US" sz="2400" dirty="0">
                <a:latin typeface="Georgia" panose="02040502050405020303" pitchFamily="18" charset="0"/>
              </a:rPr>
              <a:t>of the mechanisms </a:t>
            </a:r>
            <a:r>
              <a:rPr lang="en-US" sz="2400" dirty="0" smtClean="0">
                <a:latin typeface="Georgia" panose="02040502050405020303" pitchFamily="18" charset="0"/>
              </a:rPr>
              <a:t>for terminating neurotransmitter </a:t>
            </a:r>
            <a:r>
              <a:rPr lang="en-US" sz="2400" dirty="0">
                <a:latin typeface="Georgia" panose="02040502050405020303" pitchFamily="18" charset="0"/>
              </a:rPr>
              <a:t>action is through uptake of the neurotransmitter into the presynaptic cell </a:t>
            </a:r>
            <a:r>
              <a:rPr lang="en-US" sz="2400" dirty="0" smtClean="0">
                <a:latin typeface="Georgia" panose="02040502050405020303" pitchFamily="18" charset="0"/>
              </a:rPr>
              <a:t>via transport proteins)</a:t>
            </a:r>
          </a:p>
        </p:txBody>
      </p:sp>
      <p:sp>
        <p:nvSpPr>
          <p:cNvPr id="4" name="Slide Number Placeholder 3"/>
          <p:cNvSpPr>
            <a:spLocks noGrp="1"/>
          </p:cNvSpPr>
          <p:nvPr>
            <p:ph type="sldNum" sz="quarter" idx="12"/>
          </p:nvPr>
        </p:nvSpPr>
        <p:spPr/>
        <p:txBody>
          <a:bodyPr/>
          <a:lstStyle/>
          <a:p>
            <a:fld id="{8585B6AC-C06B-457B-B671-3C715B443FAB}" type="slidenum">
              <a:rPr lang="en-US" smtClean="0"/>
              <a:t>23</a:t>
            </a:fld>
            <a:endParaRPr lang="en-US"/>
          </a:p>
        </p:txBody>
      </p:sp>
    </p:spTree>
    <p:extLst>
      <p:ext uri="{BB962C8B-B14F-4D97-AF65-F5344CB8AC3E}">
        <p14:creationId xmlns:p14="http://schemas.microsoft.com/office/powerpoint/2010/main" val="417691843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74637"/>
            <a:ext cx="8305802" cy="944563"/>
          </a:xfrm>
        </p:spPr>
        <p:txBody>
          <a:bodyPr>
            <a:noAutofit/>
          </a:bodyPr>
          <a:lstStyle/>
          <a:p>
            <a:pPr algn="l"/>
            <a:r>
              <a:rPr lang="en-US" sz="2600" b="1" cap="all" dirty="0">
                <a:latin typeface="Georgia" panose="02040502050405020303" pitchFamily="18" charset="0"/>
              </a:rPr>
              <a:t>Mechanisms </a:t>
            </a:r>
            <a:r>
              <a:rPr lang="en-US" sz="2600" b="1" cap="all" dirty="0" smtClean="0">
                <a:latin typeface="Georgia" panose="02040502050405020303" pitchFamily="18" charset="0"/>
              </a:rPr>
              <a:t>involving chemical mediators …. cont’d</a:t>
            </a:r>
            <a:endParaRPr lang="en-US" sz="2600" cap="all" dirty="0">
              <a:latin typeface="Georgia" panose="02040502050405020303" pitchFamily="18" charset="0"/>
            </a:endParaRPr>
          </a:p>
        </p:txBody>
      </p:sp>
      <p:sp>
        <p:nvSpPr>
          <p:cNvPr id="3" name="Content Placeholder 2"/>
          <p:cNvSpPr>
            <a:spLocks noGrp="1"/>
          </p:cNvSpPr>
          <p:nvPr>
            <p:ph idx="1"/>
          </p:nvPr>
        </p:nvSpPr>
        <p:spPr>
          <a:xfrm>
            <a:off x="457199" y="1524000"/>
            <a:ext cx="8305801" cy="4832350"/>
          </a:xfrm>
        </p:spPr>
        <p:txBody>
          <a:bodyPr>
            <a:normAutofit lnSpcReduction="10000"/>
          </a:bodyPr>
          <a:lstStyle/>
          <a:p>
            <a:pPr>
              <a:lnSpc>
                <a:spcPct val="110000"/>
              </a:lnSpc>
              <a:spcBef>
                <a:spcPts val="1800"/>
              </a:spcBef>
            </a:pPr>
            <a:r>
              <a:rPr lang="en-US" sz="2400" dirty="0" smtClean="0">
                <a:latin typeface="Georgia" panose="02040502050405020303" pitchFamily="18" charset="0"/>
              </a:rPr>
              <a:t>Inhibition </a:t>
            </a:r>
            <a:r>
              <a:rPr lang="en-US" sz="2400" dirty="0">
                <a:latin typeface="Georgia" panose="02040502050405020303" pitchFamily="18" charset="0"/>
              </a:rPr>
              <a:t>of the enzymes involved in the degradation of </a:t>
            </a:r>
            <a:r>
              <a:rPr lang="en-US" sz="2400" dirty="0" smtClean="0">
                <a:latin typeface="Georgia" panose="02040502050405020303" pitchFamily="18" charset="0"/>
              </a:rPr>
              <a:t>chemical mediators.  </a:t>
            </a:r>
            <a:r>
              <a:rPr lang="en-US" sz="2400" dirty="0">
                <a:latin typeface="Georgia" panose="02040502050405020303" pitchFamily="18" charset="0"/>
              </a:rPr>
              <a:t>This results in increased availability of the </a:t>
            </a:r>
            <a:r>
              <a:rPr lang="en-US" sz="2400" dirty="0" smtClean="0">
                <a:latin typeface="Georgia" panose="02040502050405020303" pitchFamily="18" charset="0"/>
              </a:rPr>
              <a:t>chemical mediator </a:t>
            </a:r>
            <a:r>
              <a:rPr lang="en-US" sz="2400" dirty="0">
                <a:latin typeface="Georgia" panose="02040502050405020303" pitchFamily="18" charset="0"/>
              </a:rPr>
              <a:t>to act on postsynaptic receptors</a:t>
            </a:r>
            <a:r>
              <a:rPr lang="en-US" sz="2400" dirty="0" smtClean="0">
                <a:latin typeface="Georgia" panose="02040502050405020303" pitchFamily="18" charset="0"/>
              </a:rPr>
              <a:t>.</a:t>
            </a:r>
          </a:p>
          <a:p>
            <a:pPr>
              <a:lnSpc>
                <a:spcPct val="110000"/>
              </a:lnSpc>
              <a:spcBef>
                <a:spcPts val="1800"/>
              </a:spcBef>
            </a:pPr>
            <a:r>
              <a:rPr lang="en-US" sz="2400" dirty="0" smtClean="0">
                <a:latin typeface="Georgia" panose="02040502050405020303" pitchFamily="18" charset="0"/>
              </a:rPr>
              <a:t>Alteration </a:t>
            </a:r>
            <a:r>
              <a:rPr lang="en-US" sz="2400" dirty="0">
                <a:latin typeface="Georgia" panose="02040502050405020303" pitchFamily="18" charset="0"/>
              </a:rPr>
              <a:t>of presynaptic release of </a:t>
            </a:r>
            <a:r>
              <a:rPr lang="en-US" sz="2400" dirty="0" smtClean="0">
                <a:latin typeface="Georgia" panose="02040502050405020303" pitchFamily="18" charset="0"/>
              </a:rPr>
              <a:t>neurotransmitters</a:t>
            </a:r>
          </a:p>
          <a:p>
            <a:pPr lvl="1">
              <a:lnSpc>
                <a:spcPct val="110000"/>
              </a:lnSpc>
              <a:spcBef>
                <a:spcPts val="1800"/>
              </a:spcBef>
            </a:pPr>
            <a:r>
              <a:rPr lang="en-US" sz="2400" dirty="0" smtClean="0">
                <a:latin typeface="Georgia" panose="02040502050405020303" pitchFamily="18" charset="0"/>
              </a:rPr>
              <a:t>Some </a:t>
            </a:r>
            <a:r>
              <a:rPr lang="en-US" sz="2400" dirty="0">
                <a:latin typeface="Georgia" panose="02040502050405020303" pitchFamily="18" charset="0"/>
              </a:rPr>
              <a:t>drugs can displace </a:t>
            </a:r>
            <a:r>
              <a:rPr lang="en-US" sz="2400" dirty="0" smtClean="0">
                <a:latin typeface="Georgia" panose="02040502050405020303" pitchFamily="18" charset="0"/>
              </a:rPr>
              <a:t>and cause release of neurotransmitter </a:t>
            </a:r>
            <a:r>
              <a:rPr lang="en-US" sz="2400" dirty="0">
                <a:latin typeface="Georgia" panose="02040502050405020303" pitchFamily="18" charset="0"/>
              </a:rPr>
              <a:t>from presynaptic stores without </a:t>
            </a:r>
            <a:r>
              <a:rPr lang="en-US" sz="2400" dirty="0" smtClean="0">
                <a:latin typeface="Georgia" panose="02040502050405020303" pitchFamily="18" charset="0"/>
              </a:rPr>
              <a:t>depolarization</a:t>
            </a:r>
          </a:p>
          <a:p>
            <a:pPr lvl="1">
              <a:lnSpc>
                <a:spcPct val="110000"/>
              </a:lnSpc>
              <a:spcBef>
                <a:spcPts val="1800"/>
              </a:spcBef>
            </a:pPr>
            <a:r>
              <a:rPr lang="en-US" sz="2400" dirty="0" smtClean="0">
                <a:latin typeface="Georgia" panose="02040502050405020303" pitchFamily="18" charset="0"/>
              </a:rPr>
              <a:t>Some </a:t>
            </a:r>
            <a:r>
              <a:rPr lang="en-US" sz="2400" dirty="0">
                <a:latin typeface="Georgia" panose="02040502050405020303" pitchFamily="18" charset="0"/>
              </a:rPr>
              <a:t>drugs may act as false </a:t>
            </a:r>
            <a:r>
              <a:rPr lang="en-US" sz="2400" dirty="0" smtClean="0">
                <a:latin typeface="Georgia" panose="02040502050405020303" pitchFamily="18" charset="0"/>
              </a:rPr>
              <a:t>neurotransmitters. They utilize the synthetic </a:t>
            </a:r>
            <a:r>
              <a:rPr lang="en-US" sz="2400" dirty="0">
                <a:latin typeface="Georgia" panose="02040502050405020303" pitchFamily="18" charset="0"/>
              </a:rPr>
              <a:t>and storage </a:t>
            </a:r>
            <a:r>
              <a:rPr lang="en-US" sz="2400" dirty="0" smtClean="0">
                <a:latin typeface="Georgia" panose="02040502050405020303" pitchFamily="18" charset="0"/>
              </a:rPr>
              <a:t>capacity </a:t>
            </a:r>
            <a:r>
              <a:rPr lang="en-US" sz="2400" dirty="0">
                <a:latin typeface="Georgia" panose="02040502050405020303" pitchFamily="18" charset="0"/>
              </a:rPr>
              <a:t>of a neuron </a:t>
            </a:r>
            <a:r>
              <a:rPr lang="en-US" sz="2400" dirty="0" smtClean="0">
                <a:latin typeface="Georgia" panose="02040502050405020303" pitchFamily="18" charset="0"/>
              </a:rPr>
              <a:t>with resultant formation and release of a </a:t>
            </a:r>
            <a:r>
              <a:rPr lang="en-US" sz="2400" dirty="0">
                <a:latin typeface="Georgia" panose="02040502050405020303" pitchFamily="18" charset="0"/>
              </a:rPr>
              <a:t>false </a:t>
            </a:r>
            <a:r>
              <a:rPr lang="en-US" sz="2400" dirty="0" smtClean="0">
                <a:latin typeface="Georgia" panose="02040502050405020303" pitchFamily="18" charset="0"/>
              </a:rPr>
              <a:t>transmitter.</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585B6AC-C06B-457B-B671-3C715B443FAB}" type="slidenum">
              <a:rPr lang="en-US" smtClean="0"/>
              <a:t>24</a:t>
            </a:fld>
            <a:endParaRPr lang="en-US"/>
          </a:p>
        </p:txBody>
      </p:sp>
    </p:spTree>
    <p:extLst>
      <p:ext uri="{BB962C8B-B14F-4D97-AF65-F5344CB8AC3E}">
        <p14:creationId xmlns:p14="http://schemas.microsoft.com/office/powerpoint/2010/main" val="13015700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930275"/>
          </a:xfrm>
        </p:spPr>
        <p:txBody>
          <a:bodyPr>
            <a:noAutofit/>
          </a:bodyPr>
          <a:lstStyle/>
          <a:p>
            <a:pPr algn="l"/>
            <a:r>
              <a:rPr lang="en-US" sz="2600" b="1" cap="all" dirty="0">
                <a:latin typeface="Georgia" panose="02040502050405020303" pitchFamily="18" charset="0"/>
              </a:rPr>
              <a:t>Mechanisms </a:t>
            </a:r>
            <a:r>
              <a:rPr lang="en-US" sz="2600" b="1" cap="all" dirty="0" smtClean="0">
                <a:latin typeface="Georgia" panose="02040502050405020303" pitchFamily="18" charset="0"/>
              </a:rPr>
              <a:t>involving chemical mediators …. cont’d</a:t>
            </a:r>
            <a:endParaRPr lang="en-US" sz="2600" cap="all" dirty="0">
              <a:latin typeface="Georgia" panose="02040502050405020303" pitchFamily="18" charset="0"/>
            </a:endParaRPr>
          </a:p>
        </p:txBody>
      </p:sp>
      <p:sp>
        <p:nvSpPr>
          <p:cNvPr id="3" name="Content Placeholder 2"/>
          <p:cNvSpPr>
            <a:spLocks noGrp="1"/>
          </p:cNvSpPr>
          <p:nvPr>
            <p:ph idx="1"/>
          </p:nvPr>
        </p:nvSpPr>
        <p:spPr>
          <a:xfrm>
            <a:off x="533400" y="1905000"/>
            <a:ext cx="8153400" cy="4451350"/>
          </a:xfrm>
        </p:spPr>
        <p:txBody>
          <a:bodyPr>
            <a:normAutofit/>
          </a:bodyPr>
          <a:lstStyle/>
          <a:p>
            <a:pPr>
              <a:spcBef>
                <a:spcPts val="1800"/>
              </a:spcBef>
            </a:pPr>
            <a:r>
              <a:rPr lang="en-US" sz="2400" dirty="0" smtClean="0">
                <a:latin typeface="Georgia" panose="02040502050405020303" pitchFamily="18" charset="0"/>
              </a:rPr>
              <a:t>Inhibition </a:t>
            </a:r>
            <a:r>
              <a:rPr lang="en-US" sz="2400" dirty="0">
                <a:latin typeface="Georgia" panose="02040502050405020303" pitchFamily="18" charset="0"/>
              </a:rPr>
              <a:t>of </a:t>
            </a:r>
            <a:r>
              <a:rPr lang="en-US" sz="2400" dirty="0" smtClean="0">
                <a:latin typeface="Georgia" panose="02040502050405020303" pitchFamily="18" charset="0"/>
              </a:rPr>
              <a:t>release of the chemical mediator</a:t>
            </a:r>
            <a:endParaRPr lang="en-US" sz="2400" dirty="0">
              <a:latin typeface="Georgia" panose="02040502050405020303" pitchFamily="18" charset="0"/>
            </a:endParaRPr>
          </a:p>
          <a:p>
            <a:pPr>
              <a:spcBef>
                <a:spcPts val="1800"/>
              </a:spcBef>
            </a:pPr>
            <a:r>
              <a:rPr lang="en-US" sz="2400" dirty="0">
                <a:latin typeface="Georgia" panose="02040502050405020303" pitchFamily="18" charset="0"/>
              </a:rPr>
              <a:t>Blocking receptors on which </a:t>
            </a:r>
            <a:r>
              <a:rPr lang="en-US" sz="2400" dirty="0" smtClean="0">
                <a:latin typeface="Georgia" panose="02040502050405020303" pitchFamily="18" charset="0"/>
              </a:rPr>
              <a:t>the chemical mediator binds (i.e. antagonist activity)</a:t>
            </a:r>
            <a:endParaRPr lang="en-US" sz="2400" dirty="0">
              <a:latin typeface="Georgia" panose="02040502050405020303" pitchFamily="18" charset="0"/>
            </a:endParaRPr>
          </a:p>
          <a:p>
            <a:pPr>
              <a:spcBef>
                <a:spcPts val="1800"/>
              </a:spcBef>
            </a:pPr>
            <a:r>
              <a:rPr lang="en-US" sz="2400" dirty="0">
                <a:latin typeface="Georgia" panose="02040502050405020303" pitchFamily="18" charset="0"/>
              </a:rPr>
              <a:t>Activation of receptors on which </a:t>
            </a:r>
            <a:r>
              <a:rPr lang="en-US" sz="2400" dirty="0" smtClean="0">
                <a:latin typeface="Georgia" panose="02040502050405020303" pitchFamily="18" charset="0"/>
              </a:rPr>
              <a:t>the chemical mediator acts (i.e. agonist activity)</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585B6AC-C06B-457B-B671-3C715B443FAB}" type="slidenum">
              <a:rPr lang="en-US" smtClean="0"/>
              <a:t>25</a:t>
            </a:fld>
            <a:endParaRPr lang="en-US"/>
          </a:p>
        </p:txBody>
      </p:sp>
    </p:spTree>
    <p:extLst>
      <p:ext uri="{BB962C8B-B14F-4D97-AF65-F5344CB8AC3E}">
        <p14:creationId xmlns:p14="http://schemas.microsoft.com/office/powerpoint/2010/main" val="40388722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382000" cy="777875"/>
          </a:xfrm>
        </p:spPr>
        <p:txBody>
          <a:bodyPr>
            <a:noAutofit/>
          </a:bodyPr>
          <a:lstStyle/>
          <a:p>
            <a:pPr algn="l"/>
            <a:r>
              <a:rPr lang="en-US" sz="2600" b="1" cap="all" dirty="0" smtClean="0">
                <a:latin typeface="Georgia" panose="02040502050405020303" pitchFamily="18" charset="0"/>
              </a:rPr>
              <a:t>Specificity and selectivity of CNS drug actions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304800" y="1295400"/>
            <a:ext cx="8382000" cy="5060950"/>
          </a:xfrm>
        </p:spPr>
        <p:txBody>
          <a:bodyPr>
            <a:normAutofit fontScale="92500" lnSpcReduction="20000"/>
          </a:bodyPr>
          <a:lstStyle/>
          <a:p>
            <a:pPr>
              <a:lnSpc>
                <a:spcPct val="120000"/>
              </a:lnSpc>
              <a:spcBef>
                <a:spcPts val="1200"/>
              </a:spcBef>
            </a:pPr>
            <a:r>
              <a:rPr lang="en-GB" sz="2600" dirty="0" smtClean="0">
                <a:latin typeface="Georgia" panose="02040502050405020303" pitchFamily="18" charset="0"/>
              </a:rPr>
              <a:t>If </a:t>
            </a:r>
            <a:r>
              <a:rPr lang="en-GB" sz="2600" dirty="0">
                <a:latin typeface="Georgia" panose="02040502050405020303" pitchFamily="18" charset="0"/>
              </a:rPr>
              <a:t>a drug has one effect, and only one effect on all biological systems it possesses the property of </a:t>
            </a:r>
            <a:r>
              <a:rPr lang="en-GB" sz="2600" b="1" dirty="0" smtClean="0">
                <a:latin typeface="Georgia" panose="02040502050405020303" pitchFamily="18" charset="0"/>
              </a:rPr>
              <a:t>specificity. </a:t>
            </a:r>
            <a:r>
              <a:rPr lang="en-GB" sz="2600" dirty="0" smtClean="0">
                <a:latin typeface="Georgia" panose="02040502050405020303" pitchFamily="18" charset="0"/>
              </a:rPr>
              <a:t>In this case, the drug acts on only one molecular target.</a:t>
            </a:r>
            <a:endParaRPr lang="en-US" sz="2600" dirty="0">
              <a:latin typeface="Georgia" panose="02040502050405020303" pitchFamily="18" charset="0"/>
            </a:endParaRPr>
          </a:p>
          <a:p>
            <a:pPr>
              <a:lnSpc>
                <a:spcPct val="120000"/>
              </a:lnSpc>
              <a:spcBef>
                <a:spcPts val="1200"/>
              </a:spcBef>
            </a:pPr>
            <a:r>
              <a:rPr lang="en-US" sz="2600" dirty="0">
                <a:latin typeface="Georgia" panose="02040502050405020303" pitchFamily="18" charset="0"/>
              </a:rPr>
              <a:t>A drug is regarded as non-specific when it </a:t>
            </a:r>
            <a:r>
              <a:rPr lang="en-US" sz="2600" dirty="0" smtClean="0">
                <a:latin typeface="Georgia" panose="02040502050405020303" pitchFamily="18" charset="0"/>
              </a:rPr>
              <a:t>acts on more than one molecular target</a:t>
            </a:r>
          </a:p>
          <a:p>
            <a:pPr>
              <a:lnSpc>
                <a:spcPct val="120000"/>
              </a:lnSpc>
              <a:spcBef>
                <a:spcPts val="1200"/>
              </a:spcBef>
            </a:pPr>
            <a:r>
              <a:rPr lang="en-GB" sz="2600" dirty="0" smtClean="0">
                <a:latin typeface="Georgia" panose="02040502050405020303" pitchFamily="18" charset="0"/>
              </a:rPr>
              <a:t>The </a:t>
            </a:r>
            <a:r>
              <a:rPr lang="en-GB" sz="2600" dirty="0">
                <a:latin typeface="Georgia" panose="02040502050405020303" pitchFamily="18" charset="0"/>
              </a:rPr>
              <a:t>vast majority of drugs are </a:t>
            </a:r>
            <a:r>
              <a:rPr lang="en-GB" sz="2600" b="1" dirty="0">
                <a:latin typeface="Georgia" panose="02040502050405020303" pitchFamily="18" charset="0"/>
              </a:rPr>
              <a:t>selective</a:t>
            </a:r>
            <a:r>
              <a:rPr lang="en-GB" sz="2600" dirty="0">
                <a:latin typeface="Georgia" panose="02040502050405020303" pitchFamily="18" charset="0"/>
              </a:rPr>
              <a:t> rather than </a:t>
            </a:r>
            <a:r>
              <a:rPr lang="en-GB" sz="2600" dirty="0" smtClean="0">
                <a:latin typeface="Georgia" panose="02040502050405020303" pitchFamily="18" charset="0"/>
              </a:rPr>
              <a:t>specific. This implies that they can act on more </a:t>
            </a:r>
            <a:r>
              <a:rPr lang="en-GB" sz="2600" dirty="0">
                <a:latin typeface="Georgia" panose="02040502050405020303" pitchFamily="18" charset="0"/>
              </a:rPr>
              <a:t>than one </a:t>
            </a:r>
            <a:r>
              <a:rPr lang="en-GB" sz="2600" dirty="0" smtClean="0">
                <a:latin typeface="Georgia" panose="02040502050405020303" pitchFamily="18" charset="0"/>
              </a:rPr>
              <a:t>molecular target once </a:t>
            </a:r>
            <a:r>
              <a:rPr lang="en-GB" sz="2600" dirty="0">
                <a:latin typeface="Georgia" panose="02040502050405020303" pitchFamily="18" charset="0"/>
              </a:rPr>
              <a:t>they reach an appropriately high concentration. </a:t>
            </a:r>
            <a:endParaRPr lang="en-US" sz="2600" dirty="0">
              <a:latin typeface="Georgia" panose="02040502050405020303" pitchFamily="18" charset="0"/>
            </a:endParaRPr>
          </a:p>
          <a:p>
            <a:pPr>
              <a:lnSpc>
                <a:spcPct val="120000"/>
              </a:lnSpc>
              <a:spcBef>
                <a:spcPts val="1200"/>
              </a:spcBef>
            </a:pPr>
            <a:r>
              <a:rPr lang="en-US" sz="2600" dirty="0" smtClean="0">
                <a:latin typeface="Georgia" panose="02040502050405020303" pitchFamily="18" charset="0"/>
              </a:rPr>
              <a:t>Selectivity of </a:t>
            </a:r>
            <a:r>
              <a:rPr lang="en-US" sz="2600" dirty="0">
                <a:latin typeface="Georgia" panose="02040502050405020303" pitchFamily="18" charset="0"/>
              </a:rPr>
              <a:t>a drug depends on the concentration it achieves in </a:t>
            </a:r>
            <a:r>
              <a:rPr lang="en-US" sz="2600" dirty="0" smtClean="0">
                <a:latin typeface="Georgia" panose="02040502050405020303" pitchFamily="18" charset="0"/>
              </a:rPr>
              <a:t>various tissues</a:t>
            </a:r>
          </a:p>
          <a:p>
            <a:pPr marL="0" indent="0">
              <a:buNone/>
            </a:pPr>
            <a:endParaRPr lang="en-US"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585B6AC-C06B-457B-B671-3C715B443FAB}" type="slidenum">
              <a:rPr lang="en-US" smtClean="0"/>
              <a:t>26</a:t>
            </a:fld>
            <a:endParaRPr lang="en-US"/>
          </a:p>
        </p:txBody>
      </p:sp>
    </p:spTree>
    <p:extLst>
      <p:ext uri="{BB962C8B-B14F-4D97-AF65-F5344CB8AC3E}">
        <p14:creationId xmlns:p14="http://schemas.microsoft.com/office/powerpoint/2010/main" val="201742791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pPr algn="l"/>
            <a:r>
              <a:rPr lang="en-US" sz="2600" b="1" cap="all" dirty="0" smtClean="0">
                <a:latin typeface="Georgia" panose="02040502050405020303" pitchFamily="18" charset="0"/>
              </a:rPr>
              <a:t>Selectively acting CNS drugs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457200" y="1905000"/>
            <a:ext cx="8229600" cy="4451350"/>
          </a:xfrm>
        </p:spPr>
        <p:txBody>
          <a:bodyPr>
            <a:normAutofit/>
          </a:bodyPr>
          <a:lstStyle/>
          <a:p>
            <a:pPr>
              <a:spcBef>
                <a:spcPts val="1800"/>
              </a:spcBef>
            </a:pPr>
            <a:r>
              <a:rPr lang="en-US" sz="2400" dirty="0" smtClean="0">
                <a:latin typeface="Georgia" panose="02040502050405020303" pitchFamily="18" charset="0"/>
              </a:rPr>
              <a:t>Some drugs selectively </a:t>
            </a:r>
            <a:r>
              <a:rPr lang="en-US" sz="2400" dirty="0">
                <a:latin typeface="Georgia" panose="02040502050405020303" pitchFamily="18" charset="0"/>
              </a:rPr>
              <a:t>modify CNS </a:t>
            </a:r>
            <a:r>
              <a:rPr lang="en-US" sz="2400" dirty="0" smtClean="0">
                <a:latin typeface="Georgia" panose="02040502050405020303" pitchFamily="18" charset="0"/>
              </a:rPr>
              <a:t>function [this is due to differences in the concentrations achieved in different regions in the brain]</a:t>
            </a:r>
            <a:endParaRPr lang="en-US" sz="2400" dirty="0">
              <a:latin typeface="Georgia" panose="02040502050405020303" pitchFamily="18" charset="0"/>
            </a:endParaRPr>
          </a:p>
          <a:p>
            <a:pPr>
              <a:spcBef>
                <a:spcPts val="1800"/>
              </a:spcBef>
            </a:pPr>
            <a:r>
              <a:rPr lang="en-US" sz="2400" dirty="0">
                <a:latin typeface="Georgia" panose="02040502050405020303" pitchFamily="18" charset="0"/>
              </a:rPr>
              <a:t>These </a:t>
            </a:r>
            <a:r>
              <a:rPr lang="en-US" sz="2400" dirty="0" smtClean="0">
                <a:latin typeface="Georgia" panose="02040502050405020303" pitchFamily="18" charset="0"/>
              </a:rPr>
              <a:t>drugs are </a:t>
            </a:r>
            <a:r>
              <a:rPr lang="en-US" sz="2400" dirty="0">
                <a:latin typeface="Georgia" panose="02040502050405020303" pitchFamily="18" charset="0"/>
              </a:rPr>
              <a:t>classified according to their site of action or clinical uses</a:t>
            </a:r>
          </a:p>
          <a:p>
            <a:pPr>
              <a:spcBef>
                <a:spcPts val="1800"/>
              </a:spcBef>
            </a:pPr>
            <a:r>
              <a:rPr lang="en-US" sz="2400" dirty="0">
                <a:latin typeface="Georgia" panose="02040502050405020303" pitchFamily="18" charset="0"/>
              </a:rPr>
              <a:t>They may cause either depression or </a:t>
            </a:r>
            <a:r>
              <a:rPr lang="en-US" sz="2400" dirty="0" smtClean="0">
                <a:latin typeface="Georgia" panose="02040502050405020303" pitchFamily="18" charset="0"/>
              </a:rPr>
              <a:t>excitation</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585B6AC-C06B-457B-B671-3C715B443FAB}" type="slidenum">
              <a:rPr lang="en-US" smtClean="0"/>
              <a:t>27</a:t>
            </a:fld>
            <a:endParaRPr lang="en-US"/>
          </a:p>
        </p:txBody>
      </p:sp>
    </p:spTree>
    <p:extLst>
      <p:ext uri="{BB962C8B-B14F-4D97-AF65-F5344CB8AC3E}">
        <p14:creationId xmlns:p14="http://schemas.microsoft.com/office/powerpoint/2010/main" val="11489020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7"/>
            <a:ext cx="8153400" cy="1036637"/>
          </a:xfrm>
        </p:spPr>
        <p:txBody>
          <a:bodyPr>
            <a:noAutofit/>
          </a:bodyPr>
          <a:lstStyle/>
          <a:p>
            <a:pPr algn="l"/>
            <a:r>
              <a:rPr lang="en-US" sz="2600" b="1" cap="all" dirty="0" smtClean="0">
                <a:latin typeface="Georgia" panose="02040502050405020303" pitchFamily="18" charset="0"/>
              </a:rPr>
              <a:t>Selectively acting CNS drugs …. CONT’D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533400" y="1905000"/>
            <a:ext cx="8153400" cy="4451350"/>
          </a:xfrm>
        </p:spPr>
        <p:txBody>
          <a:bodyPr>
            <a:normAutofit/>
          </a:bodyPr>
          <a:lstStyle/>
          <a:p>
            <a:pPr>
              <a:spcBef>
                <a:spcPts val="1800"/>
              </a:spcBef>
            </a:pPr>
            <a:r>
              <a:rPr lang="en-US" sz="2400" dirty="0" smtClean="0">
                <a:latin typeface="Georgia" panose="02040502050405020303" pitchFamily="18" charset="0"/>
              </a:rPr>
              <a:t>Selectivity </a:t>
            </a:r>
            <a:r>
              <a:rPr lang="en-US" sz="2400" dirty="0">
                <a:latin typeface="Georgia" panose="02040502050405020303" pitchFamily="18" charset="0"/>
              </a:rPr>
              <a:t>of action is not absolute.  Most of these drugs affect several CNS functions to varying </a:t>
            </a:r>
            <a:r>
              <a:rPr lang="en-US" sz="2400" dirty="0" smtClean="0">
                <a:latin typeface="Georgia" panose="02040502050405020303" pitchFamily="18" charset="0"/>
              </a:rPr>
              <a:t>degrees</a:t>
            </a:r>
            <a:r>
              <a:rPr lang="en-US" sz="2400" dirty="0">
                <a:latin typeface="Georgia" panose="02040502050405020303" pitchFamily="18" charset="0"/>
              </a:rPr>
              <a:t> </a:t>
            </a:r>
            <a:r>
              <a:rPr lang="en-US" sz="2400" dirty="0" smtClean="0">
                <a:latin typeface="Georgia" panose="02040502050405020303" pitchFamily="18" charset="0"/>
              </a:rPr>
              <a:t>depending on the concentrations achieved in the various tissues.</a:t>
            </a:r>
            <a:endParaRPr lang="en-US" sz="2400" dirty="0">
              <a:latin typeface="Georgia" panose="02040502050405020303" pitchFamily="18" charset="0"/>
            </a:endParaRPr>
          </a:p>
          <a:p>
            <a:pPr>
              <a:spcBef>
                <a:spcPts val="1800"/>
              </a:spcBef>
            </a:pPr>
            <a:r>
              <a:rPr lang="en-US" sz="2400" dirty="0">
                <a:latin typeface="Georgia" panose="02040502050405020303" pitchFamily="18" charset="0"/>
              </a:rPr>
              <a:t>When only one set of effects is wanted for a particular therapeutic purpose, all the other effects of the drug are regarded as unwanted </a:t>
            </a:r>
            <a:r>
              <a:rPr lang="en-US" sz="2400" dirty="0" smtClean="0">
                <a:latin typeface="Georgia" panose="02040502050405020303" pitchFamily="18" charset="0"/>
              </a:rPr>
              <a:t>effects</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585B6AC-C06B-457B-B671-3C715B443FAB}" type="slidenum">
              <a:rPr lang="en-US" smtClean="0"/>
              <a:t>28</a:t>
            </a:fld>
            <a:endParaRPr lang="en-US"/>
          </a:p>
        </p:txBody>
      </p:sp>
    </p:spTree>
    <p:extLst>
      <p:ext uri="{BB962C8B-B14F-4D97-AF65-F5344CB8AC3E}">
        <p14:creationId xmlns:p14="http://schemas.microsoft.com/office/powerpoint/2010/main" val="280865448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274638"/>
            <a:ext cx="8579893" cy="715962"/>
          </a:xfrm>
        </p:spPr>
        <p:txBody>
          <a:bodyPr>
            <a:noAutofit/>
          </a:bodyPr>
          <a:lstStyle/>
          <a:p>
            <a:pPr algn="l"/>
            <a:r>
              <a:rPr lang="en-US" sz="2600" b="1" cap="all" dirty="0" smtClean="0">
                <a:latin typeface="Georgia" panose="02040502050405020303" pitchFamily="18" charset="0"/>
              </a:rPr>
              <a:t>Non-selective CNS acting drugs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59307" y="1447801"/>
            <a:ext cx="8579893" cy="4908550"/>
          </a:xfrm>
        </p:spPr>
        <p:txBody>
          <a:bodyPr>
            <a:normAutofit fontScale="70000" lnSpcReduction="20000"/>
          </a:bodyPr>
          <a:lstStyle/>
          <a:p>
            <a:pPr marL="0" indent="0">
              <a:lnSpc>
                <a:spcPct val="120000"/>
              </a:lnSpc>
              <a:spcBef>
                <a:spcPts val="1200"/>
              </a:spcBef>
              <a:buNone/>
            </a:pPr>
            <a:r>
              <a:rPr lang="en-US" sz="3400" dirty="0" smtClean="0">
                <a:latin typeface="Georgia" panose="02040502050405020303" pitchFamily="18" charset="0"/>
              </a:rPr>
              <a:t>Some drugs have very low selectivity in their CNS actions and are thus referred to as non-selective CNS acting drugs</a:t>
            </a:r>
          </a:p>
          <a:p>
            <a:pPr marL="0" indent="0">
              <a:lnSpc>
                <a:spcPct val="120000"/>
              </a:lnSpc>
              <a:spcBef>
                <a:spcPts val="1200"/>
              </a:spcBef>
              <a:buNone/>
            </a:pPr>
            <a:r>
              <a:rPr lang="en-US" sz="3400" dirty="0">
                <a:latin typeface="Georgia" panose="02040502050405020303" pitchFamily="18" charset="0"/>
              </a:rPr>
              <a:t>N</a:t>
            </a:r>
            <a:r>
              <a:rPr lang="en-US" sz="3400" dirty="0" smtClean="0">
                <a:latin typeface="Georgia" panose="02040502050405020303" pitchFamily="18" charset="0"/>
              </a:rPr>
              <a:t>on-selective CNS acting drugs are </a:t>
            </a:r>
            <a:r>
              <a:rPr lang="en-US" sz="3400" dirty="0">
                <a:latin typeface="Georgia" panose="02040502050405020303" pitchFamily="18" charset="0"/>
              </a:rPr>
              <a:t>classified according to whether they produce CNS depression or </a:t>
            </a:r>
            <a:r>
              <a:rPr lang="en-US" sz="3400" dirty="0" smtClean="0">
                <a:latin typeface="Georgia" panose="02040502050405020303" pitchFamily="18" charset="0"/>
              </a:rPr>
              <a:t>stimulation</a:t>
            </a:r>
            <a:endParaRPr lang="en-US" sz="3400" dirty="0">
              <a:latin typeface="Georgia" panose="02040502050405020303" pitchFamily="18" charset="0"/>
            </a:endParaRPr>
          </a:p>
          <a:p>
            <a:pPr marL="0" indent="0">
              <a:lnSpc>
                <a:spcPct val="120000"/>
              </a:lnSpc>
              <a:spcBef>
                <a:spcPts val="1200"/>
              </a:spcBef>
              <a:buNone/>
            </a:pPr>
            <a:r>
              <a:rPr lang="en-US" sz="3400" b="1" dirty="0" smtClean="0">
                <a:latin typeface="Georgia" panose="02040502050405020303" pitchFamily="18" charset="0"/>
              </a:rPr>
              <a:t>Non-selective CNS </a:t>
            </a:r>
            <a:r>
              <a:rPr lang="en-US" sz="3400" b="1" dirty="0">
                <a:latin typeface="Georgia" panose="02040502050405020303" pitchFamily="18" charset="0"/>
              </a:rPr>
              <a:t>depressants (general CNS depressants)</a:t>
            </a:r>
          </a:p>
          <a:p>
            <a:pPr marL="0" indent="0">
              <a:lnSpc>
                <a:spcPct val="120000"/>
              </a:lnSpc>
              <a:spcBef>
                <a:spcPts val="1200"/>
              </a:spcBef>
              <a:buNone/>
            </a:pPr>
            <a:r>
              <a:rPr lang="en-US" sz="3400" dirty="0">
                <a:latin typeface="Georgia" panose="02040502050405020303" pitchFamily="18" charset="0"/>
              </a:rPr>
              <a:t>These drugs depress excitable tissue at all levels of the CNS leading to:</a:t>
            </a:r>
          </a:p>
          <a:p>
            <a:pPr>
              <a:lnSpc>
                <a:spcPct val="120000"/>
              </a:lnSpc>
              <a:spcBef>
                <a:spcPts val="1200"/>
              </a:spcBef>
            </a:pPr>
            <a:r>
              <a:rPr lang="en-US" sz="3400" dirty="0">
                <a:latin typeface="Georgia" panose="02040502050405020303" pitchFamily="18" charset="0"/>
              </a:rPr>
              <a:t>Decrease in the amount of mediators released by the nerve </a:t>
            </a:r>
            <a:r>
              <a:rPr lang="en-US" sz="3400" dirty="0" smtClean="0">
                <a:latin typeface="Georgia" panose="02040502050405020303" pitchFamily="18" charset="0"/>
              </a:rPr>
              <a:t>impulse</a:t>
            </a:r>
            <a:endParaRPr lang="en-US" sz="3400" dirty="0">
              <a:latin typeface="Georgia" panose="02040502050405020303" pitchFamily="18" charset="0"/>
            </a:endParaRPr>
          </a:p>
          <a:p>
            <a:pPr>
              <a:lnSpc>
                <a:spcPct val="120000"/>
              </a:lnSpc>
              <a:spcBef>
                <a:spcPts val="1200"/>
              </a:spcBef>
            </a:pPr>
            <a:r>
              <a:rPr lang="en-US" sz="3400" dirty="0">
                <a:latin typeface="Georgia" panose="02040502050405020303" pitchFamily="18" charset="0"/>
              </a:rPr>
              <a:t>General depression of postsynaptic </a:t>
            </a:r>
            <a:r>
              <a:rPr lang="en-US" sz="3400" dirty="0" smtClean="0">
                <a:latin typeface="Georgia" panose="02040502050405020303" pitchFamily="18" charset="0"/>
              </a:rPr>
              <a:t>responsiveness</a:t>
            </a:r>
            <a:endParaRPr lang="en-US" sz="3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585B6AC-C06B-457B-B671-3C715B443FAB}" type="slidenum">
              <a:rPr lang="en-US" smtClean="0"/>
              <a:t>29</a:t>
            </a:fld>
            <a:endParaRPr lang="en-US"/>
          </a:p>
        </p:txBody>
      </p:sp>
    </p:spTree>
    <p:extLst>
      <p:ext uri="{BB962C8B-B14F-4D97-AF65-F5344CB8AC3E}">
        <p14:creationId xmlns:p14="http://schemas.microsoft.com/office/powerpoint/2010/main" val="34104499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1020763"/>
          </a:xfrm>
        </p:spPr>
        <p:txBody>
          <a:bodyPr>
            <a:normAutofit/>
          </a:bodyPr>
          <a:lstStyle/>
          <a:p>
            <a:pPr algn="l"/>
            <a:r>
              <a:rPr lang="en-US" sz="2600" b="1" dirty="0" smtClean="0">
                <a:solidFill>
                  <a:prstClr val="black"/>
                </a:solidFill>
                <a:latin typeface="Georgia" panose="02040502050405020303" pitchFamily="18" charset="0"/>
              </a:rPr>
              <a:t>INTRODUCTION</a:t>
            </a:r>
            <a:endParaRPr lang="en-US" sz="2600" dirty="0">
              <a:latin typeface="Georgia" panose="02040502050405020303" pitchFamily="18" charset="0"/>
            </a:endParaRPr>
          </a:p>
        </p:txBody>
      </p:sp>
      <p:sp>
        <p:nvSpPr>
          <p:cNvPr id="3" name="Content Placeholder 2"/>
          <p:cNvSpPr>
            <a:spLocks noGrp="1"/>
          </p:cNvSpPr>
          <p:nvPr>
            <p:ph idx="1"/>
          </p:nvPr>
        </p:nvSpPr>
        <p:spPr>
          <a:xfrm>
            <a:off x="457200" y="1600200"/>
            <a:ext cx="8229600" cy="4756150"/>
          </a:xfrm>
        </p:spPr>
        <p:txBody>
          <a:bodyPr>
            <a:noAutofit/>
          </a:bodyPr>
          <a:lstStyle/>
          <a:p>
            <a:pPr lvl="0">
              <a:spcBef>
                <a:spcPts val="1800"/>
              </a:spcBef>
            </a:pPr>
            <a:r>
              <a:rPr lang="en-US" sz="2400" dirty="0" smtClean="0">
                <a:solidFill>
                  <a:prstClr val="black"/>
                </a:solidFill>
                <a:latin typeface="Georgia" panose="02040502050405020303" pitchFamily="18" charset="0"/>
              </a:rPr>
              <a:t>CNS functions are regulated by chemical mediators acting on receptors</a:t>
            </a:r>
            <a:endParaRPr lang="en-US" sz="2400" dirty="0">
              <a:solidFill>
                <a:prstClr val="black"/>
              </a:solidFill>
              <a:latin typeface="Georgia" panose="02040502050405020303" pitchFamily="18" charset="0"/>
            </a:endParaRPr>
          </a:p>
          <a:p>
            <a:pPr lvl="0">
              <a:spcBef>
                <a:spcPts val="1800"/>
              </a:spcBef>
            </a:pPr>
            <a:r>
              <a:rPr lang="en-GB" sz="2400" dirty="0" smtClean="0">
                <a:solidFill>
                  <a:prstClr val="black"/>
                </a:solidFill>
                <a:latin typeface="Georgia" panose="02040502050405020303" pitchFamily="18" charset="0"/>
              </a:rPr>
              <a:t>Drugs that act on the CNS produce their effects by directly interacting with receptors or modifying the activities of endogenous chemical mediators on their receptors</a:t>
            </a:r>
            <a:endParaRPr lang="en-GB" sz="2400" dirty="0">
              <a:solidFill>
                <a:prstClr val="black"/>
              </a:solidFill>
              <a:latin typeface="Georgia" panose="02040502050405020303" pitchFamily="18" charset="0"/>
            </a:endParaRPr>
          </a:p>
          <a:p>
            <a:pPr lvl="0">
              <a:spcBef>
                <a:spcPts val="1800"/>
              </a:spcBef>
            </a:pPr>
            <a:r>
              <a:rPr lang="en-GB" sz="2400" dirty="0" smtClean="0">
                <a:solidFill>
                  <a:prstClr val="black"/>
                </a:solidFill>
                <a:latin typeface="Georgia" panose="02040502050405020303" pitchFamily="18" charset="0"/>
              </a:rPr>
              <a:t>The drugs thus act by mimicking or antagonising the actions of endogenous chemical mediators through binding on the receptors, increasing or decreasing the concentrations of endogenous chemical mediators , and modifying signal transduction at the receptors</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8379FB-70C1-46F6-BC10-3ACC278CEB8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5247749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54074"/>
          </a:xfrm>
        </p:spPr>
        <p:txBody>
          <a:bodyPr>
            <a:noAutofit/>
          </a:bodyPr>
          <a:lstStyle/>
          <a:p>
            <a:pPr algn="l"/>
            <a:r>
              <a:rPr lang="en-US" sz="2600" b="1" cap="all" dirty="0" smtClean="0">
                <a:latin typeface="Georgia" panose="02040502050405020303" pitchFamily="18" charset="0"/>
              </a:rPr>
              <a:t>Non-selective CNS acting drugs …. CONT’D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457200" y="1676399"/>
            <a:ext cx="8229600" cy="4679951"/>
          </a:xfrm>
        </p:spPr>
        <p:txBody>
          <a:bodyPr>
            <a:normAutofit/>
          </a:bodyPr>
          <a:lstStyle/>
          <a:p>
            <a:pPr marL="0" indent="0">
              <a:spcBef>
                <a:spcPts val="1800"/>
              </a:spcBef>
              <a:buNone/>
            </a:pPr>
            <a:r>
              <a:rPr lang="en-US" sz="2400" b="1" dirty="0" smtClean="0">
                <a:latin typeface="Georgia" panose="02040502050405020303" pitchFamily="18" charset="0"/>
              </a:rPr>
              <a:t>Non-selective CNS stimulants </a:t>
            </a:r>
            <a:r>
              <a:rPr lang="en-US" sz="2400" b="1" dirty="0" smtClean="0">
                <a:latin typeface="Georgia" panose="02040502050405020303" pitchFamily="18" charset="0"/>
              </a:rPr>
              <a:t>(General </a:t>
            </a:r>
            <a:r>
              <a:rPr lang="en-US" sz="2400" b="1" dirty="0" smtClean="0">
                <a:latin typeface="Georgia" panose="02040502050405020303" pitchFamily="18" charset="0"/>
              </a:rPr>
              <a:t>CNS stimulants) </a:t>
            </a:r>
            <a:endParaRPr lang="en-US" sz="2400" b="1" dirty="0">
              <a:latin typeface="Georgia" panose="02040502050405020303" pitchFamily="18" charset="0"/>
            </a:endParaRPr>
          </a:p>
          <a:p>
            <a:pPr marL="0" indent="0">
              <a:spcBef>
                <a:spcPts val="1800"/>
              </a:spcBef>
              <a:buNone/>
            </a:pPr>
            <a:r>
              <a:rPr lang="en-US" sz="2400" dirty="0">
                <a:latin typeface="Georgia" panose="02040502050405020303" pitchFamily="18" charset="0"/>
              </a:rPr>
              <a:t>Cause excitation at all levels of the CNS. Stimulation occurs through one of these two mechanisms:</a:t>
            </a:r>
          </a:p>
          <a:p>
            <a:pPr>
              <a:spcBef>
                <a:spcPts val="1800"/>
              </a:spcBef>
            </a:pPr>
            <a:r>
              <a:rPr lang="en-US" sz="2400" dirty="0">
                <a:latin typeface="Georgia" panose="02040502050405020303" pitchFamily="18" charset="0"/>
              </a:rPr>
              <a:t>By blockade of inhibition</a:t>
            </a:r>
          </a:p>
          <a:p>
            <a:pPr>
              <a:spcBef>
                <a:spcPts val="1800"/>
              </a:spcBef>
            </a:pPr>
            <a:r>
              <a:rPr lang="en-US" sz="2400" dirty="0">
                <a:latin typeface="Georgia" panose="02040502050405020303" pitchFamily="18" charset="0"/>
              </a:rPr>
              <a:t>By direct neuronal excitation (e.g. through increased </a:t>
            </a:r>
            <a:r>
              <a:rPr lang="en-US" sz="2400" dirty="0" smtClean="0">
                <a:latin typeface="Georgia" panose="02040502050405020303" pitchFamily="18" charset="0"/>
              </a:rPr>
              <a:t>mediator release and </a:t>
            </a:r>
            <a:r>
              <a:rPr lang="en-US" sz="2400" dirty="0">
                <a:latin typeface="Georgia" panose="02040502050405020303" pitchFamily="18" charset="0"/>
              </a:rPr>
              <a:t>more prolonged </a:t>
            </a:r>
            <a:r>
              <a:rPr lang="en-US" sz="2400" dirty="0" smtClean="0">
                <a:latin typeface="Georgia" panose="02040502050405020303" pitchFamily="18" charset="0"/>
              </a:rPr>
              <a:t>mediator </a:t>
            </a:r>
            <a:r>
              <a:rPr lang="en-US" sz="2400" dirty="0">
                <a:latin typeface="Georgia" panose="02040502050405020303" pitchFamily="18" charset="0"/>
              </a:rPr>
              <a:t>action)</a:t>
            </a:r>
          </a:p>
          <a:p>
            <a:endParaRPr lang="en-US"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585B6AC-C06B-457B-B671-3C715B443FAB}" type="slidenum">
              <a:rPr lang="en-US" smtClean="0"/>
              <a:t>30</a:t>
            </a:fld>
            <a:endParaRPr lang="en-US"/>
          </a:p>
        </p:txBody>
      </p:sp>
    </p:spTree>
    <p:extLst>
      <p:ext uri="{BB962C8B-B14F-4D97-AF65-F5344CB8AC3E}">
        <p14:creationId xmlns:p14="http://schemas.microsoft.com/office/powerpoint/2010/main" val="165584567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en-US" sz="9600" b="1" i="1" dirty="0" smtClean="0">
                <a:latin typeface="Georgia" panose="02040502050405020303" pitchFamily="18" charset="0"/>
              </a:rPr>
              <a:t>END</a:t>
            </a:r>
            <a:endParaRPr lang="en-US" sz="9600" b="1" i="1" dirty="0">
              <a:latin typeface="Georgia" panose="02040502050405020303" pitchFamily="18" charset="0"/>
            </a:endParaRPr>
          </a:p>
        </p:txBody>
      </p:sp>
      <p:sp>
        <p:nvSpPr>
          <p:cNvPr id="6" name="Subtitle 5"/>
          <p:cNvSpPr>
            <a:spLocks noGrp="1"/>
          </p:cNvSpPr>
          <p:nvPr>
            <p:ph type="subTitle" idx="1"/>
          </p:nvPr>
        </p:nvSpPr>
        <p:spPr>
          <a:xfrm>
            <a:off x="1371600" y="3886200"/>
            <a:ext cx="6400800" cy="1968690"/>
          </a:xfrm>
        </p:spPr>
        <p:txBody>
          <a:bodyPr/>
          <a:lstStyle/>
          <a:p>
            <a:endParaRPr lang="en-US" dirty="0" smtClean="0">
              <a:latin typeface="Georgia" panose="02040502050405020303" pitchFamily="18" charset="0"/>
            </a:endParaRPr>
          </a:p>
          <a:p>
            <a:r>
              <a:rPr lang="en-US" b="1" dirty="0" smtClean="0">
                <a:solidFill>
                  <a:schemeClr val="tx1"/>
                </a:solidFill>
                <a:latin typeface="Georgia" panose="02040502050405020303" pitchFamily="18" charset="0"/>
              </a:rPr>
              <a:t>Thanks for listening</a:t>
            </a:r>
            <a:endParaRPr lang="en-US" b="1" dirty="0">
              <a:solidFill>
                <a:schemeClr val="tx1"/>
              </a:solidFill>
              <a:latin typeface="Georgia" panose="02040502050405020303" pitchFamily="18" charset="0"/>
            </a:endParaRPr>
          </a:p>
        </p:txBody>
      </p:sp>
    </p:spTree>
    <p:extLst>
      <p:ext uri="{BB962C8B-B14F-4D97-AF65-F5344CB8AC3E}">
        <p14:creationId xmlns:p14="http://schemas.microsoft.com/office/powerpoint/2010/main" val="40263661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1"/>
            <a:ext cx="8229600" cy="854074"/>
          </a:xfrm>
        </p:spPr>
        <p:txBody>
          <a:bodyPr>
            <a:normAutofit/>
          </a:bodyPr>
          <a:lstStyle/>
          <a:p>
            <a:pPr algn="l"/>
            <a:r>
              <a:rPr lang="en-US" sz="2600" b="1" dirty="0" smtClean="0">
                <a:solidFill>
                  <a:prstClr val="black"/>
                </a:solidFill>
                <a:latin typeface="Georgia" panose="02040502050405020303" pitchFamily="18" charset="0"/>
              </a:rPr>
              <a:t>INTRODUCTION …. CONT’D</a:t>
            </a:r>
            <a:endParaRPr lang="en-US" sz="2600" dirty="0">
              <a:latin typeface="Georgia" panose="02040502050405020303" pitchFamily="18" charset="0"/>
            </a:endParaRPr>
          </a:p>
        </p:txBody>
      </p:sp>
      <p:sp>
        <p:nvSpPr>
          <p:cNvPr id="3" name="Content Placeholder 2"/>
          <p:cNvSpPr>
            <a:spLocks noGrp="1"/>
          </p:cNvSpPr>
          <p:nvPr>
            <p:ph idx="1"/>
          </p:nvPr>
        </p:nvSpPr>
        <p:spPr>
          <a:xfrm>
            <a:off x="457200" y="1676400"/>
            <a:ext cx="8229600" cy="4679950"/>
          </a:xfrm>
        </p:spPr>
        <p:txBody>
          <a:bodyPr>
            <a:noAutofit/>
          </a:bodyPr>
          <a:lstStyle/>
          <a:p>
            <a:pPr lvl="0">
              <a:spcBef>
                <a:spcPts val="1800"/>
              </a:spcBef>
            </a:pPr>
            <a:r>
              <a:rPr lang="en-GB" sz="2400" dirty="0" smtClean="0">
                <a:solidFill>
                  <a:prstClr val="black"/>
                </a:solidFill>
                <a:latin typeface="Georgia" panose="02040502050405020303" pitchFamily="18" charset="0"/>
              </a:rPr>
              <a:t>Drugs may be specific (act only on one molecular target) or selective (act on one molecular target at low or therapeutic concentrations, but can act on more than one molecular target when the concentration is increased)</a:t>
            </a:r>
          </a:p>
          <a:p>
            <a:pPr lvl="0">
              <a:spcBef>
                <a:spcPts val="1800"/>
              </a:spcBef>
            </a:pPr>
            <a:r>
              <a:rPr lang="en-GB" sz="2400" dirty="0" smtClean="0">
                <a:solidFill>
                  <a:prstClr val="black"/>
                </a:solidFill>
                <a:latin typeface="Georgia" panose="02040502050405020303" pitchFamily="18" charset="0"/>
              </a:rPr>
              <a:t>Drugs that act on more than one molecular target at low or therapeutic concentrations are referred to as “non-selective drugs”</a:t>
            </a:r>
          </a:p>
          <a:p>
            <a:pPr lvl="0">
              <a:spcBef>
                <a:spcPts val="1800"/>
              </a:spcBef>
            </a:pPr>
            <a:r>
              <a:rPr lang="en-US" sz="2400" dirty="0" smtClean="0">
                <a:solidFill>
                  <a:prstClr val="black"/>
                </a:solidFill>
                <a:latin typeface="Georgia" panose="02040502050405020303" pitchFamily="18" charset="0"/>
              </a:rPr>
              <a:t>Non-selective </a:t>
            </a:r>
            <a:r>
              <a:rPr lang="en-US" sz="2400" dirty="0">
                <a:solidFill>
                  <a:prstClr val="black"/>
                </a:solidFill>
                <a:latin typeface="Georgia" panose="02040502050405020303" pitchFamily="18" charset="0"/>
              </a:rPr>
              <a:t>CNS acting drugs are classified according to whether they produce CNS </a:t>
            </a:r>
            <a:r>
              <a:rPr lang="en-US" sz="2400" dirty="0" smtClean="0">
                <a:solidFill>
                  <a:prstClr val="black"/>
                </a:solidFill>
                <a:latin typeface="Georgia" panose="02040502050405020303" pitchFamily="18" charset="0"/>
              </a:rPr>
              <a:t>depression (general CNS depressants) </a:t>
            </a:r>
            <a:r>
              <a:rPr lang="en-US" sz="2400" dirty="0">
                <a:solidFill>
                  <a:prstClr val="black"/>
                </a:solidFill>
                <a:latin typeface="Georgia" panose="02040502050405020303" pitchFamily="18" charset="0"/>
              </a:rPr>
              <a:t>or </a:t>
            </a:r>
            <a:r>
              <a:rPr lang="en-US" sz="2400" dirty="0" smtClean="0">
                <a:solidFill>
                  <a:prstClr val="black"/>
                </a:solidFill>
                <a:latin typeface="Georgia" panose="02040502050405020303" pitchFamily="18" charset="0"/>
              </a:rPr>
              <a:t>stimulation (general CNS stimulants</a:t>
            </a:r>
            <a:r>
              <a:rPr lang="en-US" sz="2400" dirty="0" smtClean="0">
                <a:solidFill>
                  <a:prstClr val="black"/>
                </a:solidFill>
              </a:rPr>
              <a:t>)</a:t>
            </a:r>
            <a:endParaRPr lang="en-US" sz="2400" dirty="0">
              <a:solidFill>
                <a:prstClr val="black"/>
              </a:solidFill>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8379FB-70C1-46F6-BC10-3ACC278CEB8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276915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600" b="1" dirty="0" smtClean="0">
                <a:latin typeface="Georgia" panose="02040502050405020303" pitchFamily="18" charset="0"/>
              </a:rPr>
              <a:t>LEARNING OBJECTIVES</a:t>
            </a:r>
            <a:endParaRPr lang="en-US" sz="2600" b="1" dirty="0">
              <a:latin typeface="Georgia" panose="02040502050405020303" pitchFamily="18" charset="0"/>
            </a:endParaRPr>
          </a:p>
        </p:txBody>
      </p:sp>
      <p:sp>
        <p:nvSpPr>
          <p:cNvPr id="3" name="Content Placeholder 2"/>
          <p:cNvSpPr>
            <a:spLocks noGrp="1"/>
          </p:cNvSpPr>
          <p:nvPr>
            <p:ph idx="1"/>
          </p:nvPr>
        </p:nvSpPr>
        <p:spPr>
          <a:xfrm>
            <a:off x="457200" y="1828800"/>
            <a:ext cx="8229600" cy="4297363"/>
          </a:xfrm>
        </p:spPr>
        <p:txBody>
          <a:bodyPr/>
          <a:lstStyle/>
          <a:p>
            <a:pPr marL="457200" indent="-457200">
              <a:spcBef>
                <a:spcPts val="1800"/>
              </a:spcBef>
              <a:buFont typeface="+mj-lt"/>
              <a:buAutoNum type="arabicPeriod"/>
            </a:pPr>
            <a:r>
              <a:rPr lang="en-US" sz="2400" dirty="0" smtClean="0">
                <a:latin typeface="Georgia" panose="02040502050405020303" pitchFamily="18" charset="0"/>
              </a:rPr>
              <a:t>Describe chemical communication in the central nervous system (CNS)</a:t>
            </a:r>
          </a:p>
          <a:p>
            <a:pPr marL="457200" indent="-457200">
              <a:spcBef>
                <a:spcPts val="1800"/>
              </a:spcBef>
              <a:buFont typeface="+mj-lt"/>
              <a:buAutoNum type="arabicPeriod"/>
            </a:pPr>
            <a:r>
              <a:rPr lang="en-US" sz="2400" dirty="0" smtClean="0">
                <a:latin typeface="Georgia" panose="02040502050405020303" pitchFamily="18" charset="0"/>
              </a:rPr>
              <a:t>Describe the major neurotransmitters systems in the CNS</a:t>
            </a:r>
          </a:p>
          <a:p>
            <a:pPr marL="457200" indent="-457200">
              <a:spcBef>
                <a:spcPts val="1800"/>
              </a:spcBef>
              <a:buFont typeface="+mj-lt"/>
              <a:buAutoNum type="arabicPeriod"/>
            </a:pPr>
            <a:r>
              <a:rPr lang="en-US" sz="2400" dirty="0" smtClean="0">
                <a:latin typeface="Georgia" panose="02040502050405020303" pitchFamily="18" charset="0"/>
              </a:rPr>
              <a:t>Describe the mechanisms by which drugs that act in the CNS produce their effects</a:t>
            </a:r>
          </a:p>
          <a:p>
            <a:pPr marL="457200" indent="-457200">
              <a:spcBef>
                <a:spcPts val="1800"/>
              </a:spcBef>
              <a:buFont typeface="+mj-lt"/>
              <a:buAutoNum type="arabicPeriod"/>
            </a:pPr>
            <a:r>
              <a:rPr lang="en-US" sz="2400" dirty="0" smtClean="0">
                <a:latin typeface="Georgia" panose="02040502050405020303" pitchFamily="18" charset="0"/>
              </a:rPr>
              <a:t>Distinguish between specificity and selectivity of CNS drug actions</a:t>
            </a:r>
          </a:p>
          <a:p>
            <a:endParaRPr lang="en-US" dirty="0" smtClean="0"/>
          </a:p>
          <a:p>
            <a:pPr marL="0" indent="0">
              <a:buNone/>
            </a:pPr>
            <a:endParaRPr lang="en-US" dirty="0"/>
          </a:p>
        </p:txBody>
      </p:sp>
      <p:sp>
        <p:nvSpPr>
          <p:cNvPr id="4" name="Slide Number Placeholder 3"/>
          <p:cNvSpPr>
            <a:spLocks noGrp="1"/>
          </p:cNvSpPr>
          <p:nvPr>
            <p:ph type="sldNum" sz="quarter" idx="12"/>
          </p:nvPr>
        </p:nvSpPr>
        <p:spPr/>
        <p:txBody>
          <a:bodyPr/>
          <a:lstStyle/>
          <a:p>
            <a:fld id="{8585B6AC-C06B-457B-B671-3C715B443FAB}" type="slidenum">
              <a:rPr lang="en-US" smtClean="0"/>
              <a:t>5</a:t>
            </a:fld>
            <a:endParaRPr lang="en-US"/>
          </a:p>
        </p:txBody>
      </p:sp>
    </p:spTree>
    <p:extLst>
      <p:ext uri="{BB962C8B-B14F-4D97-AF65-F5344CB8AC3E}">
        <p14:creationId xmlns:p14="http://schemas.microsoft.com/office/powerpoint/2010/main" val="2533828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381000"/>
            <a:ext cx="8652680" cy="854074"/>
          </a:xfrm>
        </p:spPr>
        <p:txBody>
          <a:bodyPr>
            <a:normAutofit/>
          </a:bodyPr>
          <a:lstStyle/>
          <a:p>
            <a:pPr algn="l"/>
            <a:r>
              <a:rPr lang="en-US" sz="2600" b="1" cap="all" dirty="0" smtClean="0">
                <a:latin typeface="Georgia" panose="02040502050405020303" pitchFamily="18" charset="0"/>
              </a:rPr>
              <a:t>Chemical communication in the CNS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45660" y="1600200"/>
            <a:ext cx="8652680" cy="4756150"/>
          </a:xfrm>
        </p:spPr>
        <p:txBody>
          <a:bodyPr>
            <a:noAutofit/>
          </a:bodyPr>
          <a:lstStyle/>
          <a:p>
            <a:pPr>
              <a:spcBef>
                <a:spcPts val="1800"/>
              </a:spcBef>
            </a:pPr>
            <a:r>
              <a:rPr lang="en-US" sz="2400" dirty="0" smtClean="0">
                <a:latin typeface="Georgia" panose="02040502050405020303" pitchFamily="18" charset="0"/>
              </a:rPr>
              <a:t>The </a:t>
            </a:r>
            <a:r>
              <a:rPr lang="en-US" sz="2400" dirty="0">
                <a:latin typeface="Georgia" panose="02040502050405020303" pitchFamily="18" charset="0"/>
              </a:rPr>
              <a:t>CNS integrates information from a variety of external and internal sources in order to optimize interaction with the </a:t>
            </a:r>
            <a:r>
              <a:rPr lang="en-US" sz="2400" dirty="0" smtClean="0">
                <a:latin typeface="Georgia" panose="02040502050405020303" pitchFamily="18" charset="0"/>
              </a:rPr>
              <a:t>environment</a:t>
            </a:r>
          </a:p>
          <a:p>
            <a:pPr>
              <a:spcBef>
                <a:spcPts val="1800"/>
              </a:spcBef>
            </a:pPr>
            <a:r>
              <a:rPr lang="en-US" sz="2400" dirty="0" smtClean="0">
                <a:latin typeface="Georgia" panose="02040502050405020303" pitchFamily="18" charset="0"/>
              </a:rPr>
              <a:t>In </a:t>
            </a:r>
            <a:r>
              <a:rPr lang="en-US" sz="2400" dirty="0">
                <a:latin typeface="Georgia" panose="02040502050405020303" pitchFamily="18" charset="0"/>
              </a:rPr>
              <a:t>order to perform this role there has to be coordination between cells of the CNS (</a:t>
            </a:r>
            <a:r>
              <a:rPr lang="en-US" sz="2400" dirty="0" smtClean="0">
                <a:latin typeface="Georgia" panose="02040502050405020303" pitchFamily="18" charset="0"/>
              </a:rPr>
              <a:t>neurons)</a:t>
            </a:r>
          </a:p>
          <a:p>
            <a:pPr>
              <a:spcBef>
                <a:spcPts val="1800"/>
              </a:spcBef>
            </a:pPr>
            <a:r>
              <a:rPr lang="en-US" sz="2400" dirty="0" smtClean="0">
                <a:latin typeface="Georgia" panose="02040502050405020303" pitchFamily="18" charset="0"/>
              </a:rPr>
              <a:t>Communication </a:t>
            </a:r>
            <a:r>
              <a:rPr lang="en-US" sz="2400" dirty="0">
                <a:latin typeface="Georgia" panose="02040502050405020303" pitchFamily="18" charset="0"/>
              </a:rPr>
              <a:t>between neurons is through </a:t>
            </a:r>
            <a:r>
              <a:rPr lang="en-US" sz="2400" dirty="0" smtClean="0">
                <a:latin typeface="Georgia" panose="02040502050405020303" pitchFamily="18" charset="0"/>
              </a:rPr>
              <a:t>chemical mediators </a:t>
            </a:r>
            <a:r>
              <a:rPr lang="en-US" sz="2400" dirty="0">
                <a:latin typeface="Georgia" panose="02040502050405020303" pitchFamily="18" charset="0"/>
              </a:rPr>
              <a:t>known as neurotransmitters, </a:t>
            </a:r>
            <a:r>
              <a:rPr lang="en-US" sz="2400" dirty="0" err="1">
                <a:latin typeface="Georgia" panose="02040502050405020303" pitchFamily="18" charset="0"/>
              </a:rPr>
              <a:t>neurohormones</a:t>
            </a:r>
            <a:r>
              <a:rPr lang="en-US" sz="2400" dirty="0">
                <a:latin typeface="Georgia" panose="02040502050405020303" pitchFamily="18" charset="0"/>
              </a:rPr>
              <a:t>, </a:t>
            </a:r>
            <a:r>
              <a:rPr lang="en-US" sz="2400" dirty="0" smtClean="0">
                <a:latin typeface="Georgia" panose="02040502050405020303" pitchFamily="18" charset="0"/>
              </a:rPr>
              <a:t>neuromodulators </a:t>
            </a:r>
            <a:r>
              <a:rPr lang="en-US" sz="2400" dirty="0">
                <a:latin typeface="Georgia" panose="02040502050405020303" pitchFamily="18" charset="0"/>
              </a:rPr>
              <a:t>and </a:t>
            </a:r>
            <a:r>
              <a:rPr lang="en-US" sz="2400" dirty="0" err="1" smtClean="0">
                <a:latin typeface="Georgia" panose="02040502050405020303" pitchFamily="18" charset="0"/>
              </a:rPr>
              <a:t>neuromediators</a:t>
            </a:r>
            <a:endParaRPr lang="en-US" sz="2400" b="1" dirty="0" smtClean="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85B6AC-C06B-457B-B671-3C715B443FAB}"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3075606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380999"/>
            <a:ext cx="8734568" cy="930275"/>
          </a:xfrm>
        </p:spPr>
        <p:txBody>
          <a:bodyPr>
            <a:noAutofit/>
          </a:bodyPr>
          <a:lstStyle/>
          <a:p>
            <a:pPr algn="l"/>
            <a:r>
              <a:rPr lang="en-US" sz="2600" b="1" cap="all" dirty="0">
                <a:latin typeface="Georgia" panose="02040502050405020303" pitchFamily="18" charset="0"/>
              </a:rPr>
              <a:t>Chemical </a:t>
            </a:r>
            <a:r>
              <a:rPr lang="en-US" sz="2600" b="1" cap="all" dirty="0" smtClean="0">
                <a:latin typeface="Georgia" panose="02040502050405020303" pitchFamily="18" charset="0"/>
              </a:rPr>
              <a:t>COMMUNICATION </a:t>
            </a:r>
            <a:r>
              <a:rPr lang="en-US" sz="2600" b="1" cap="all" dirty="0">
                <a:latin typeface="Georgia" panose="02040502050405020303" pitchFamily="18" charset="0"/>
              </a:rPr>
              <a:t>in the CNS …. CONT’D</a:t>
            </a:r>
          </a:p>
        </p:txBody>
      </p:sp>
      <p:sp>
        <p:nvSpPr>
          <p:cNvPr id="3" name="Content Placeholder 2"/>
          <p:cNvSpPr>
            <a:spLocks noGrp="1"/>
          </p:cNvSpPr>
          <p:nvPr>
            <p:ph idx="1"/>
          </p:nvPr>
        </p:nvSpPr>
        <p:spPr>
          <a:xfrm>
            <a:off x="204716" y="1981200"/>
            <a:ext cx="8734568" cy="4375150"/>
          </a:xfrm>
        </p:spPr>
        <p:txBody>
          <a:bodyPr>
            <a:noAutofit/>
          </a:bodyPr>
          <a:lstStyle/>
          <a:p>
            <a:pPr>
              <a:spcBef>
                <a:spcPts val="1800"/>
              </a:spcBef>
            </a:pPr>
            <a:r>
              <a:rPr lang="en-GB" sz="2400" dirty="0" smtClean="0">
                <a:latin typeface="Georgia" panose="02040502050405020303" pitchFamily="18" charset="0"/>
              </a:rPr>
              <a:t>A </a:t>
            </a:r>
            <a:r>
              <a:rPr lang="en-GB" sz="2400" dirty="0">
                <a:latin typeface="Georgia" panose="02040502050405020303" pitchFamily="18" charset="0"/>
              </a:rPr>
              <a:t>given nerve cell most commonly releases only one type of neurotransmitter, but most cells contain receptors for multiple neurotransmitters</a:t>
            </a:r>
          </a:p>
          <a:p>
            <a:pPr>
              <a:spcBef>
                <a:spcPts val="1800"/>
              </a:spcBef>
            </a:pPr>
            <a:r>
              <a:rPr lang="en-GB" sz="2400" dirty="0">
                <a:latin typeface="Georgia" panose="02040502050405020303" pitchFamily="18" charset="0"/>
              </a:rPr>
              <a:t>N</a:t>
            </a:r>
            <a:r>
              <a:rPr lang="en-GB" sz="2400" dirty="0" smtClean="0">
                <a:latin typeface="Georgia" panose="02040502050405020303" pitchFamily="18" charset="0"/>
              </a:rPr>
              <a:t>eurotransmitters </a:t>
            </a:r>
            <a:r>
              <a:rPr lang="en-GB" sz="2400" dirty="0">
                <a:latin typeface="Georgia" panose="02040502050405020303" pitchFamily="18" charset="0"/>
              </a:rPr>
              <a:t>commonly have multiple receptor subtypes (e.g. up to 5 different dopamine and 15 serotonin receptor subtypes have been identified)</a:t>
            </a:r>
          </a:p>
          <a:p>
            <a:pPr>
              <a:spcBef>
                <a:spcPts val="1800"/>
              </a:spcBef>
            </a:pPr>
            <a:r>
              <a:rPr lang="en-GB" sz="2400" dirty="0">
                <a:latin typeface="Georgia" panose="02040502050405020303" pitchFamily="18" charset="0"/>
              </a:rPr>
              <a:t>Receptors for different neurotransmitters are </a:t>
            </a:r>
            <a:r>
              <a:rPr lang="en-GB" sz="2400" dirty="0" smtClean="0">
                <a:latin typeface="Georgia" panose="02040502050405020303" pitchFamily="18" charset="0"/>
              </a:rPr>
              <a:t>expressed </a:t>
            </a:r>
            <a:r>
              <a:rPr lang="en-GB" sz="2400" dirty="0">
                <a:latin typeface="Georgia" panose="02040502050405020303" pitchFamily="18" charset="0"/>
              </a:rPr>
              <a:t>in multiple regions of the brain</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85B6AC-C06B-457B-B671-3C715B443FAB}"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9152614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153400" cy="762000"/>
          </a:xfrm>
        </p:spPr>
        <p:txBody>
          <a:bodyPr>
            <a:noAutofit/>
          </a:bodyPr>
          <a:lstStyle/>
          <a:p>
            <a:pPr algn="l"/>
            <a:r>
              <a:rPr lang="en-US" sz="2600" b="1" cap="all" dirty="0" smtClean="0">
                <a:solidFill>
                  <a:schemeClr val="tx1"/>
                </a:solidFill>
                <a:latin typeface="Georgia" panose="02040502050405020303" pitchFamily="18" charset="0"/>
              </a:rPr>
              <a:t>Definitions: NEUROTRANMITTER</a:t>
            </a:r>
            <a:endParaRPr lang="en-US" sz="2600" b="1" cap="all" dirty="0">
              <a:solidFill>
                <a:schemeClr val="tx1"/>
              </a:solidFill>
              <a:latin typeface="Georgia" panose="02040502050405020303" pitchFamily="18" charset="0"/>
            </a:endParaRPr>
          </a:p>
        </p:txBody>
      </p:sp>
      <p:sp>
        <p:nvSpPr>
          <p:cNvPr id="3" name="Content Placeholder 2"/>
          <p:cNvSpPr>
            <a:spLocks noGrp="1"/>
          </p:cNvSpPr>
          <p:nvPr>
            <p:ph idx="1"/>
          </p:nvPr>
        </p:nvSpPr>
        <p:spPr>
          <a:xfrm>
            <a:off x="533400" y="1447800"/>
            <a:ext cx="8153400" cy="4908550"/>
          </a:xfrm>
        </p:spPr>
        <p:txBody>
          <a:bodyPr>
            <a:noAutofit/>
          </a:bodyPr>
          <a:lstStyle/>
          <a:p>
            <a:pPr marL="0" indent="0">
              <a:spcBef>
                <a:spcPts val="1800"/>
              </a:spcBef>
              <a:buNone/>
            </a:pPr>
            <a:r>
              <a:rPr lang="en-US" sz="2400" dirty="0" smtClean="0">
                <a:latin typeface="Georgia" panose="02040502050405020303" pitchFamily="18" charset="0"/>
              </a:rPr>
              <a:t>A </a:t>
            </a:r>
            <a:r>
              <a:rPr lang="en-US" sz="2400" b="1" i="1" dirty="0" smtClean="0">
                <a:latin typeface="Georgia" panose="02040502050405020303" pitchFamily="18" charset="0"/>
              </a:rPr>
              <a:t>neurotransmitter</a:t>
            </a:r>
            <a:r>
              <a:rPr lang="en-US" sz="2400" b="1" dirty="0" smtClean="0">
                <a:latin typeface="Georgia" panose="02040502050405020303" pitchFamily="18" charset="0"/>
              </a:rPr>
              <a:t> </a:t>
            </a:r>
            <a:r>
              <a:rPr lang="en-US" sz="2400" dirty="0" smtClean="0">
                <a:latin typeface="Georgia" panose="02040502050405020303" pitchFamily="18" charset="0"/>
              </a:rPr>
              <a:t>is a </a:t>
            </a:r>
            <a:r>
              <a:rPr lang="en-GB" sz="2400" dirty="0" smtClean="0">
                <a:latin typeface="Georgia" panose="02040502050405020303" pitchFamily="18" charset="0"/>
              </a:rPr>
              <a:t>chemical messenger </a:t>
            </a:r>
            <a:r>
              <a:rPr lang="en-GB" sz="2400" dirty="0">
                <a:latin typeface="Georgia" panose="02040502050405020303" pitchFamily="18" charset="0"/>
              </a:rPr>
              <a:t>released from a neuron at an anatomically specialised junction </a:t>
            </a:r>
            <a:r>
              <a:rPr lang="en-GB" sz="2400" dirty="0" smtClean="0">
                <a:latin typeface="Georgia" panose="02040502050405020303" pitchFamily="18" charset="0"/>
              </a:rPr>
              <a:t>(synapse) and </a:t>
            </a:r>
            <a:r>
              <a:rPr lang="en-GB" sz="2400" dirty="0">
                <a:latin typeface="Georgia" panose="02040502050405020303" pitchFamily="18" charset="0"/>
              </a:rPr>
              <a:t>that diffuses across a narrow cleft </a:t>
            </a:r>
            <a:r>
              <a:rPr lang="en-GB" sz="2400" dirty="0" smtClean="0">
                <a:latin typeface="Georgia" panose="02040502050405020303" pitchFamily="18" charset="0"/>
              </a:rPr>
              <a:t>(synaptic cleft) to </a:t>
            </a:r>
            <a:r>
              <a:rPr lang="en-GB" sz="2400" dirty="0">
                <a:latin typeface="Georgia" panose="02040502050405020303" pitchFamily="18" charset="0"/>
              </a:rPr>
              <a:t>affect one or sometimes two postsynaptic neurons, a muscle cell, or other effector </a:t>
            </a:r>
            <a:r>
              <a:rPr lang="en-GB" sz="2400" dirty="0" smtClean="0">
                <a:latin typeface="Georgia" panose="02040502050405020303" pitchFamily="18" charset="0"/>
              </a:rPr>
              <a:t>cell</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85B6AC-C06B-457B-B671-3C715B443FAB}"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8299316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838200"/>
          </a:xfrm>
        </p:spPr>
        <p:txBody>
          <a:bodyPr>
            <a:noAutofit/>
          </a:bodyPr>
          <a:lstStyle/>
          <a:p>
            <a:pPr algn="l"/>
            <a:r>
              <a:rPr lang="en-US" sz="2600" b="1" cap="all" dirty="0" smtClean="0">
                <a:solidFill>
                  <a:schemeClr val="tx1"/>
                </a:solidFill>
                <a:latin typeface="Georgia" panose="02040502050405020303" pitchFamily="18" charset="0"/>
              </a:rPr>
              <a:t>Definitions: NEUROMODULATOR</a:t>
            </a:r>
            <a:endParaRPr lang="en-US" sz="2600" b="1" cap="all" dirty="0">
              <a:solidFill>
                <a:schemeClr val="tx1"/>
              </a:solidFill>
              <a:latin typeface="Georgia" panose="02040502050405020303" pitchFamily="18" charset="0"/>
            </a:endParaRPr>
          </a:p>
        </p:txBody>
      </p:sp>
      <p:sp>
        <p:nvSpPr>
          <p:cNvPr id="3" name="Content Placeholder 2"/>
          <p:cNvSpPr>
            <a:spLocks noGrp="1"/>
          </p:cNvSpPr>
          <p:nvPr>
            <p:ph idx="1"/>
          </p:nvPr>
        </p:nvSpPr>
        <p:spPr>
          <a:xfrm>
            <a:off x="533400" y="1676399"/>
            <a:ext cx="8153400" cy="4679951"/>
          </a:xfrm>
        </p:spPr>
        <p:txBody>
          <a:bodyPr>
            <a:noAutofit/>
          </a:bodyPr>
          <a:lstStyle/>
          <a:p>
            <a:pPr marL="0" indent="0">
              <a:spcBef>
                <a:spcPts val="1800"/>
              </a:spcBef>
              <a:buNone/>
            </a:pPr>
            <a:r>
              <a:rPr lang="en-GB" sz="2400" dirty="0" smtClean="0">
                <a:latin typeface="Georgia" panose="02040502050405020303" pitchFamily="18" charset="0"/>
              </a:rPr>
              <a:t>A </a:t>
            </a:r>
            <a:r>
              <a:rPr lang="en-GB" sz="2400" b="1" i="1" dirty="0" smtClean="0">
                <a:latin typeface="Georgia" panose="02040502050405020303" pitchFamily="18" charset="0"/>
              </a:rPr>
              <a:t>neuromodulator </a:t>
            </a:r>
            <a:r>
              <a:rPr lang="en-GB" sz="2400" dirty="0" smtClean="0">
                <a:latin typeface="Georgia" panose="02040502050405020303" pitchFamily="18" charset="0"/>
              </a:rPr>
              <a:t>is a chemical messenger </a:t>
            </a:r>
            <a:r>
              <a:rPr lang="en-GB" sz="2400" dirty="0">
                <a:latin typeface="Georgia" panose="02040502050405020303" pitchFamily="18" charset="0"/>
              </a:rPr>
              <a:t>released from a neuron </a:t>
            </a:r>
            <a:r>
              <a:rPr lang="en-GB" sz="2400" dirty="0" smtClean="0">
                <a:latin typeface="Georgia" panose="02040502050405020303" pitchFamily="18" charset="0"/>
              </a:rPr>
              <a:t>that </a:t>
            </a:r>
            <a:r>
              <a:rPr lang="en-GB" sz="2400" dirty="0">
                <a:latin typeface="Georgia" panose="02040502050405020303" pitchFamily="18" charset="0"/>
              </a:rPr>
              <a:t>affects groups of neurons, or effector cells that have the appropriate </a:t>
            </a:r>
            <a:r>
              <a:rPr lang="en-GB" sz="2400" dirty="0" smtClean="0">
                <a:latin typeface="Georgia" panose="02040502050405020303" pitchFamily="18" charset="0"/>
              </a:rPr>
              <a:t>receptors</a:t>
            </a:r>
          </a:p>
          <a:p>
            <a:pPr>
              <a:spcBef>
                <a:spcPts val="1800"/>
              </a:spcBef>
            </a:pPr>
            <a:r>
              <a:rPr lang="en-GB" sz="2400" dirty="0" smtClean="0">
                <a:latin typeface="Georgia" panose="02040502050405020303" pitchFamily="18" charset="0"/>
              </a:rPr>
              <a:t>The neuromodulator modifies the activity of the target neurons or effector cells</a:t>
            </a:r>
          </a:p>
          <a:p>
            <a:pPr>
              <a:spcBef>
                <a:spcPts val="1800"/>
              </a:spcBef>
            </a:pPr>
            <a:r>
              <a:rPr lang="en-GB" sz="2400" dirty="0" smtClean="0">
                <a:latin typeface="Georgia" panose="02040502050405020303" pitchFamily="18" charset="0"/>
              </a:rPr>
              <a:t>It may or may </a:t>
            </a:r>
            <a:r>
              <a:rPr lang="en-GB" sz="2400" dirty="0">
                <a:latin typeface="Georgia" panose="02040502050405020303" pitchFamily="18" charset="0"/>
              </a:rPr>
              <a:t>not be released at synaptic </a:t>
            </a:r>
            <a:r>
              <a:rPr lang="en-GB" sz="2400" dirty="0" smtClean="0">
                <a:latin typeface="Georgia" panose="02040502050405020303" pitchFamily="18" charset="0"/>
              </a:rPr>
              <a:t>sites</a:t>
            </a:r>
          </a:p>
          <a:p>
            <a:pPr>
              <a:spcBef>
                <a:spcPts val="1800"/>
              </a:spcBef>
            </a:pPr>
            <a:r>
              <a:rPr lang="en-GB" sz="2400" dirty="0" smtClean="0">
                <a:latin typeface="Georgia" panose="02040502050405020303" pitchFamily="18" charset="0"/>
              </a:rPr>
              <a:t>The </a:t>
            </a:r>
            <a:r>
              <a:rPr lang="en-GB" sz="2400" dirty="0">
                <a:latin typeface="Georgia" panose="02040502050405020303" pitchFamily="18" charset="0"/>
              </a:rPr>
              <a:t>release may be local so that only nearby neurons or effectors are influenced, or may be more </a:t>
            </a:r>
            <a:r>
              <a:rPr lang="en-GB" sz="2400" dirty="0" smtClean="0">
                <a:latin typeface="Georgia" panose="02040502050405020303" pitchFamily="18" charset="0"/>
              </a:rPr>
              <a:t>widespread</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85B6AC-C06B-457B-B671-3C715B443FAB}"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5386089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12523</TotalTime>
  <Words>1743</Words>
  <Application>Microsoft Office PowerPoint</Application>
  <PresentationFormat>On-screen Show (4:3)</PresentationFormat>
  <Paragraphs>155</Paragraphs>
  <Slides>31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Georgia</vt:lpstr>
      <vt:lpstr>Rockwell</vt:lpstr>
      <vt:lpstr>Office Theme</vt:lpstr>
      <vt:lpstr>PowerPoint Presentation</vt:lpstr>
      <vt:lpstr>CHEMICAL MEDIATORS IN THE CENTRAL NERVOUS SYSTEM  MECHANISMS OF CNS DRUG ACTION</vt:lpstr>
      <vt:lpstr>INTRODUCTION</vt:lpstr>
      <vt:lpstr>INTRODUCTION …. CONT’D</vt:lpstr>
      <vt:lpstr>LEARNING OBJECTIVES</vt:lpstr>
      <vt:lpstr>Chemical communication in the CNS</vt:lpstr>
      <vt:lpstr>Chemical COMMUNICATION in the CNS …. CONT’D</vt:lpstr>
      <vt:lpstr>Definitions: NEUROTRANMITTER</vt:lpstr>
      <vt:lpstr>Definitions: NEUROMODULATOR</vt:lpstr>
      <vt:lpstr>Definitions …. CONT’D</vt:lpstr>
      <vt:lpstr>CHEMICAL MEDIATORS IN THE CNS</vt:lpstr>
      <vt:lpstr>CHEMICAL MEDIATORS IN THE CNS …. CONT’D</vt:lpstr>
      <vt:lpstr>CHEMICAL MEDIATORS IN THE CNS …. CONT’D</vt:lpstr>
      <vt:lpstr>CHEMICAL MEDIATORS IN THE CNS …. CONT’D</vt:lpstr>
      <vt:lpstr>CHEMICAL MEDIATORS IN THE CNS …. CONT’D</vt:lpstr>
      <vt:lpstr>CHEMICAL MEDIATORS IN THE CNS …. CONT’D</vt:lpstr>
      <vt:lpstr>MECHANISMS OF ACTIONS OF DRUGS ACTING ON THE CNS</vt:lpstr>
      <vt:lpstr>Actions on ion channels</vt:lpstr>
      <vt:lpstr>Drugs that affect sodium channels</vt:lpstr>
      <vt:lpstr>Drugs that affect Chloride channels</vt:lpstr>
      <vt:lpstr>Drugs that block calcium channels</vt:lpstr>
      <vt:lpstr>Drugs that ACTIVATE POASSIUM channels</vt:lpstr>
      <vt:lpstr>Actions on synthesis, uptake, metabolism and activity of chemical mediators</vt:lpstr>
      <vt:lpstr>Mechanisms involving chemical mediators …. cont’d</vt:lpstr>
      <vt:lpstr>Mechanisms involving chemical mediators …. cont’d</vt:lpstr>
      <vt:lpstr>Specificity and selectivity of CNS drug actions</vt:lpstr>
      <vt:lpstr>Selectively acting CNS drugs</vt:lpstr>
      <vt:lpstr>Selectively acting CNS drugs …. CONT’D</vt:lpstr>
      <vt:lpstr>Non-selective CNS acting drugs</vt:lpstr>
      <vt:lpstr>Non-selective CNS acting drugs …. CONT’D</vt:lpstr>
      <vt:lpstr>END</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DRUGS USED IN THE TREATMENT OF ANAEMIA</dc:title>
  <dc:creator>Dr Sindwa Namataa</dc:creator>
  <cp:lastModifiedBy>Windows User</cp:lastModifiedBy>
  <cp:revision>292</cp:revision>
  <dcterms:created xsi:type="dcterms:W3CDTF">2013-01-20T05:13:28Z</dcterms:created>
  <dcterms:modified xsi:type="dcterms:W3CDTF">2023-06-15T01:44:00Z</dcterms:modified>
</cp:coreProperties>
</file>