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266" r:id="rId12"/>
    <p:sldId id="300" r:id="rId13"/>
    <p:sldId id="301" r:id="rId14"/>
    <p:sldId id="302" r:id="rId15"/>
    <p:sldId id="303" r:id="rId16"/>
    <p:sldId id="304" r:id="rId17"/>
    <p:sldId id="305" r:id="rId18"/>
    <p:sldId id="299"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306" r:id="rId50"/>
    <p:sldId id="307" r:id="rId51"/>
    <p:sldId id="308" r:id="rId52"/>
    <p:sldId id="309" r:id="rId53"/>
    <p:sldId id="310" r:id="rId54"/>
    <p:sldId id="311" r:id="rId55"/>
    <p:sldId id="312" r:id="rId56"/>
    <p:sldId id="313"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540"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900553-56B1-45AC-9CF4-127AFFCD63F1}" type="datetimeFigureOut">
              <a:rPr lang="en-GB" smtClean="0"/>
              <a:t>15/11/2023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17E3BF-B010-43A4-9F9B-89EB3678448E}" type="slidenum">
              <a:rPr lang="en-GB" smtClean="0"/>
              <a:t>‹#›</a:t>
            </a:fld>
            <a:endParaRPr lang="en-GB"/>
          </a:p>
        </p:txBody>
      </p:sp>
    </p:spTree>
    <p:extLst>
      <p:ext uri="{BB962C8B-B14F-4D97-AF65-F5344CB8AC3E}">
        <p14:creationId xmlns:p14="http://schemas.microsoft.com/office/powerpoint/2010/main" val="1880336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017E3BF-B010-43A4-9F9B-89EB3678448E}" type="slidenum">
              <a:rPr lang="en-GB" smtClean="0"/>
              <a:t>1</a:t>
            </a:fld>
            <a:endParaRPr lang="en-GB"/>
          </a:p>
        </p:txBody>
      </p:sp>
    </p:spTree>
    <p:extLst>
      <p:ext uri="{BB962C8B-B14F-4D97-AF65-F5344CB8AC3E}">
        <p14:creationId xmlns:p14="http://schemas.microsoft.com/office/powerpoint/2010/main" val="3514858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F5DA755-C119-4DB8-BF36-EFE03848C395}" type="datetime1">
              <a:rPr lang="en-GB" smtClean="0"/>
              <a:t>15/11/2023</a:t>
            </a:fld>
            <a:endParaRPr lang="en-GB"/>
          </a:p>
        </p:txBody>
      </p:sp>
      <p:sp>
        <p:nvSpPr>
          <p:cNvPr id="5" name="Footer Placeholder 4"/>
          <p:cNvSpPr>
            <a:spLocks noGrp="1"/>
          </p:cNvSpPr>
          <p:nvPr>
            <p:ph type="ftr" sz="quarter" idx="11"/>
          </p:nvPr>
        </p:nvSpPr>
        <p:spPr/>
        <p:txBody>
          <a:bodyPr/>
          <a:lstStyle/>
          <a:p>
            <a:r>
              <a:rPr lang="en-US" smtClean="0"/>
              <a:t>UNZA-SoM Dept of Psychiatry &amp; Behavioral sciences</a:t>
            </a:r>
            <a:endParaRPr lang="en-GB"/>
          </a:p>
        </p:txBody>
      </p:sp>
      <p:sp>
        <p:nvSpPr>
          <p:cNvPr id="6" name="Slide Number Placeholder 5"/>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376857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CE6737-1992-4B49-A0DE-28CBAC55DF41}" type="datetime1">
              <a:rPr lang="en-GB" smtClean="0"/>
              <a:t>15/11/2023</a:t>
            </a:fld>
            <a:endParaRPr lang="en-GB"/>
          </a:p>
        </p:txBody>
      </p:sp>
      <p:sp>
        <p:nvSpPr>
          <p:cNvPr id="5" name="Footer Placeholder 4"/>
          <p:cNvSpPr>
            <a:spLocks noGrp="1"/>
          </p:cNvSpPr>
          <p:nvPr>
            <p:ph type="ftr" sz="quarter" idx="11"/>
          </p:nvPr>
        </p:nvSpPr>
        <p:spPr/>
        <p:txBody>
          <a:bodyPr/>
          <a:lstStyle/>
          <a:p>
            <a:r>
              <a:rPr lang="en-US" smtClean="0"/>
              <a:t>UNZA-SoM Dept of Psychiatry &amp; Behavioral sciences</a:t>
            </a:r>
            <a:endParaRPr lang="en-GB"/>
          </a:p>
        </p:txBody>
      </p:sp>
      <p:sp>
        <p:nvSpPr>
          <p:cNvPr id="6" name="Slide Number Placeholder 5"/>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2837745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7160ED7-3DE0-41E3-9F42-14E1562EC76A}" type="datetime1">
              <a:rPr lang="en-GB" smtClean="0"/>
              <a:t>15/11/2023</a:t>
            </a:fld>
            <a:endParaRPr lang="en-GB"/>
          </a:p>
        </p:txBody>
      </p:sp>
      <p:sp>
        <p:nvSpPr>
          <p:cNvPr id="5" name="Footer Placeholder 4"/>
          <p:cNvSpPr>
            <a:spLocks noGrp="1"/>
          </p:cNvSpPr>
          <p:nvPr>
            <p:ph type="ftr" sz="quarter" idx="11"/>
          </p:nvPr>
        </p:nvSpPr>
        <p:spPr/>
        <p:txBody>
          <a:bodyPr/>
          <a:lstStyle/>
          <a:p>
            <a:r>
              <a:rPr lang="en-US" smtClean="0"/>
              <a:t>UNZA-SoM Dept of Psychiatry &amp; Behavioral sciences</a:t>
            </a:r>
            <a:endParaRPr lang="en-GB"/>
          </a:p>
        </p:txBody>
      </p:sp>
      <p:sp>
        <p:nvSpPr>
          <p:cNvPr id="6" name="Slide Number Placeholder 5"/>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245280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572420-BC4A-47E5-9A36-0B6A71139A06}" type="datetime1">
              <a:rPr lang="en-GB" smtClean="0"/>
              <a:t>15/11/2023</a:t>
            </a:fld>
            <a:endParaRPr lang="en-GB"/>
          </a:p>
        </p:txBody>
      </p:sp>
      <p:sp>
        <p:nvSpPr>
          <p:cNvPr id="5" name="Footer Placeholder 4"/>
          <p:cNvSpPr>
            <a:spLocks noGrp="1"/>
          </p:cNvSpPr>
          <p:nvPr>
            <p:ph type="ftr" sz="quarter" idx="11"/>
          </p:nvPr>
        </p:nvSpPr>
        <p:spPr/>
        <p:txBody>
          <a:bodyPr/>
          <a:lstStyle/>
          <a:p>
            <a:r>
              <a:rPr lang="en-US" smtClean="0"/>
              <a:t>UNZA-SoM Dept of Psychiatry &amp; Behavioral sciences</a:t>
            </a:r>
            <a:endParaRPr lang="en-GB"/>
          </a:p>
        </p:txBody>
      </p:sp>
      <p:sp>
        <p:nvSpPr>
          <p:cNvPr id="6" name="Slide Number Placeholder 5"/>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4167901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CCBFCF-F7C2-4A1D-A0D7-126C998A567B}" type="datetime1">
              <a:rPr lang="en-GB" smtClean="0"/>
              <a:t>15/11/2023</a:t>
            </a:fld>
            <a:endParaRPr lang="en-GB"/>
          </a:p>
        </p:txBody>
      </p:sp>
      <p:sp>
        <p:nvSpPr>
          <p:cNvPr id="5" name="Footer Placeholder 4"/>
          <p:cNvSpPr>
            <a:spLocks noGrp="1"/>
          </p:cNvSpPr>
          <p:nvPr>
            <p:ph type="ftr" sz="quarter" idx="11"/>
          </p:nvPr>
        </p:nvSpPr>
        <p:spPr/>
        <p:txBody>
          <a:bodyPr/>
          <a:lstStyle/>
          <a:p>
            <a:r>
              <a:rPr lang="en-US" smtClean="0"/>
              <a:t>UNZA-SoM Dept of Psychiatry &amp; Behavioral sciences</a:t>
            </a:r>
            <a:endParaRPr lang="en-GB"/>
          </a:p>
        </p:txBody>
      </p:sp>
      <p:sp>
        <p:nvSpPr>
          <p:cNvPr id="6" name="Slide Number Placeholder 5"/>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4109021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FAD843-ED33-4213-899F-767621EA0BFE}" type="datetime1">
              <a:rPr lang="en-GB" smtClean="0"/>
              <a:t>15/11/2023</a:t>
            </a:fld>
            <a:endParaRPr lang="en-GB"/>
          </a:p>
        </p:txBody>
      </p:sp>
      <p:sp>
        <p:nvSpPr>
          <p:cNvPr id="6" name="Footer Placeholder 5"/>
          <p:cNvSpPr>
            <a:spLocks noGrp="1"/>
          </p:cNvSpPr>
          <p:nvPr>
            <p:ph type="ftr" sz="quarter" idx="11"/>
          </p:nvPr>
        </p:nvSpPr>
        <p:spPr/>
        <p:txBody>
          <a:bodyPr/>
          <a:lstStyle/>
          <a:p>
            <a:r>
              <a:rPr lang="en-US" smtClean="0"/>
              <a:t>UNZA-SoM Dept of Psychiatry &amp; Behavioral sciences</a:t>
            </a:r>
            <a:endParaRPr lang="en-GB"/>
          </a:p>
        </p:txBody>
      </p:sp>
      <p:sp>
        <p:nvSpPr>
          <p:cNvPr id="7" name="Slide Number Placeholder 6"/>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498155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5331995-708E-457E-B742-F7FB77E329EE}" type="datetime1">
              <a:rPr lang="en-GB" smtClean="0"/>
              <a:t>15/11/2023</a:t>
            </a:fld>
            <a:endParaRPr lang="en-GB"/>
          </a:p>
        </p:txBody>
      </p:sp>
      <p:sp>
        <p:nvSpPr>
          <p:cNvPr id="8" name="Footer Placeholder 7"/>
          <p:cNvSpPr>
            <a:spLocks noGrp="1"/>
          </p:cNvSpPr>
          <p:nvPr>
            <p:ph type="ftr" sz="quarter" idx="11"/>
          </p:nvPr>
        </p:nvSpPr>
        <p:spPr/>
        <p:txBody>
          <a:bodyPr/>
          <a:lstStyle/>
          <a:p>
            <a:r>
              <a:rPr lang="en-US" smtClean="0"/>
              <a:t>UNZA-SoM Dept of Psychiatry &amp; Behavioral sciences</a:t>
            </a:r>
            <a:endParaRPr lang="en-GB"/>
          </a:p>
        </p:txBody>
      </p:sp>
      <p:sp>
        <p:nvSpPr>
          <p:cNvPr id="9" name="Slide Number Placeholder 8"/>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50692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EE737EE-B120-48FE-B0DF-228676333523}" type="datetime1">
              <a:rPr lang="en-GB" smtClean="0"/>
              <a:t>15/11/2023</a:t>
            </a:fld>
            <a:endParaRPr lang="en-GB"/>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3599637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225AF-F1EE-4272-91FC-0BEF95611BD7}" type="datetime1">
              <a:rPr lang="en-GB" smtClean="0"/>
              <a:t>15/11/2023</a:t>
            </a:fld>
            <a:endParaRPr lang="en-GB"/>
          </a:p>
        </p:txBody>
      </p:sp>
      <p:sp>
        <p:nvSpPr>
          <p:cNvPr id="3" name="Footer Placeholder 2"/>
          <p:cNvSpPr>
            <a:spLocks noGrp="1"/>
          </p:cNvSpPr>
          <p:nvPr>
            <p:ph type="ftr" sz="quarter" idx="11"/>
          </p:nvPr>
        </p:nvSpPr>
        <p:spPr/>
        <p:txBody>
          <a:bodyPr/>
          <a:lstStyle/>
          <a:p>
            <a:r>
              <a:rPr lang="en-US" smtClean="0"/>
              <a:t>UNZA-SoM Dept of Psychiatry &amp; Behavioral sciences</a:t>
            </a:r>
            <a:endParaRPr lang="en-GB"/>
          </a:p>
        </p:txBody>
      </p:sp>
      <p:sp>
        <p:nvSpPr>
          <p:cNvPr id="4" name="Slide Number Placeholder 3"/>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1387679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D4A047-3126-4F44-BDB6-CFB104E9F36B}" type="datetime1">
              <a:rPr lang="en-GB" smtClean="0"/>
              <a:t>15/11/2023</a:t>
            </a:fld>
            <a:endParaRPr lang="en-GB"/>
          </a:p>
        </p:txBody>
      </p:sp>
      <p:sp>
        <p:nvSpPr>
          <p:cNvPr id="6" name="Footer Placeholder 5"/>
          <p:cNvSpPr>
            <a:spLocks noGrp="1"/>
          </p:cNvSpPr>
          <p:nvPr>
            <p:ph type="ftr" sz="quarter" idx="11"/>
          </p:nvPr>
        </p:nvSpPr>
        <p:spPr/>
        <p:txBody>
          <a:bodyPr/>
          <a:lstStyle/>
          <a:p>
            <a:r>
              <a:rPr lang="en-US" smtClean="0"/>
              <a:t>UNZA-SoM Dept of Psychiatry &amp; Behavioral sciences</a:t>
            </a:r>
            <a:endParaRPr lang="en-GB"/>
          </a:p>
        </p:txBody>
      </p:sp>
      <p:sp>
        <p:nvSpPr>
          <p:cNvPr id="7" name="Slide Number Placeholder 6"/>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269723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EBD846-2A87-48BC-90B1-062A7B0F9FE5}" type="datetime1">
              <a:rPr lang="en-GB" smtClean="0"/>
              <a:t>15/11/2023</a:t>
            </a:fld>
            <a:endParaRPr lang="en-GB"/>
          </a:p>
        </p:txBody>
      </p:sp>
      <p:sp>
        <p:nvSpPr>
          <p:cNvPr id="6" name="Footer Placeholder 5"/>
          <p:cNvSpPr>
            <a:spLocks noGrp="1"/>
          </p:cNvSpPr>
          <p:nvPr>
            <p:ph type="ftr" sz="quarter" idx="11"/>
          </p:nvPr>
        </p:nvSpPr>
        <p:spPr/>
        <p:txBody>
          <a:bodyPr/>
          <a:lstStyle/>
          <a:p>
            <a:r>
              <a:rPr lang="en-US" smtClean="0"/>
              <a:t>UNZA-SoM Dept of Psychiatry &amp; Behavioral sciences</a:t>
            </a:r>
            <a:endParaRPr lang="en-GB"/>
          </a:p>
        </p:txBody>
      </p:sp>
      <p:sp>
        <p:nvSpPr>
          <p:cNvPr id="7" name="Slide Number Placeholder 6"/>
          <p:cNvSpPr>
            <a:spLocks noGrp="1"/>
          </p:cNvSpPr>
          <p:nvPr>
            <p:ph type="sldNum" sz="quarter" idx="12"/>
          </p:nvPr>
        </p:nvSpPr>
        <p:spPr/>
        <p:txBody>
          <a:bodyPr/>
          <a:lstStyle/>
          <a:p>
            <a:fld id="{AEE41787-BD49-4A1A-A752-5F0595D2CB97}" type="slidenum">
              <a:rPr lang="en-GB" smtClean="0"/>
              <a:t>‹#›</a:t>
            </a:fld>
            <a:endParaRPr lang="en-GB"/>
          </a:p>
        </p:txBody>
      </p:sp>
    </p:spTree>
    <p:extLst>
      <p:ext uri="{BB962C8B-B14F-4D97-AF65-F5344CB8AC3E}">
        <p14:creationId xmlns:p14="http://schemas.microsoft.com/office/powerpoint/2010/main" val="1445840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DFF664-8CE1-4ABE-83B4-7B64B8CAE6FD}" type="datetime1">
              <a:rPr lang="en-GB" smtClean="0"/>
              <a:t>15/11/2023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UNZA-SoM Dept of Psychiatry &amp; Behavioral sciences</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E41787-BD49-4A1A-A752-5F0595D2CB97}" type="slidenum">
              <a:rPr lang="en-GB" smtClean="0"/>
              <a:t>‹#›</a:t>
            </a:fld>
            <a:endParaRPr lang="en-GB"/>
          </a:p>
        </p:txBody>
      </p:sp>
    </p:spTree>
    <p:extLst>
      <p:ext uri="{BB962C8B-B14F-4D97-AF65-F5344CB8AC3E}">
        <p14:creationId xmlns:p14="http://schemas.microsoft.com/office/powerpoint/2010/main" val="103204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Times New Roman" panose="02020603050405020304" pitchFamily="18" charset="0"/>
                <a:cs typeface="Times New Roman" panose="02020603050405020304" pitchFamily="18" charset="0"/>
              </a:rPr>
              <a:t>Mood Stabilizers</a:t>
            </a:r>
            <a:endParaRPr lang="en-GB"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GB" dirty="0" smtClean="0">
                <a:latin typeface="Times New Roman" panose="02020603050405020304" pitchFamily="18" charset="0"/>
                <a:cs typeface="Times New Roman" panose="02020603050405020304" pitchFamily="18" charset="0"/>
              </a:rPr>
              <a:t>Med III &amp; IV</a:t>
            </a:r>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Neuro</a:t>
            </a:r>
            <a:r>
              <a:rPr lang="en-GB" dirty="0" smtClean="0">
                <a:latin typeface="Times New Roman" panose="02020603050405020304" pitchFamily="18" charset="0"/>
                <a:cs typeface="Times New Roman" panose="02020603050405020304" pitchFamily="18" charset="0"/>
              </a:rPr>
              <a:t>pharmacology </a:t>
            </a:r>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02419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dirty="0"/>
              <a:t>2. </a:t>
            </a:r>
            <a:r>
              <a:rPr lang="en-US" dirty="0">
                <a:latin typeface="Times New Roman" panose="02020603050405020304" pitchFamily="18" charset="0"/>
                <a:cs typeface="Times New Roman" panose="02020603050405020304" pitchFamily="18" charset="0"/>
              </a:rPr>
              <a:t>Limited data exist guiding the management of treatment resistant </a:t>
            </a:r>
            <a:r>
              <a:rPr lang="en-US" dirty="0" smtClean="0">
                <a:latin typeface="Times New Roman" panose="02020603050405020304" pitchFamily="18" charset="0"/>
                <a:cs typeface="Times New Roman" panose="02020603050405020304" pitchFamily="18" charset="0"/>
              </a:rPr>
              <a:t>mania</a:t>
            </a:r>
          </a:p>
          <a:p>
            <a:pPr marL="914400" lvl="1" indent="-457200">
              <a:buAutoNum type="alphaLcPeriod"/>
            </a:pPr>
            <a:r>
              <a:rPr lang="en-US" dirty="0" smtClean="0">
                <a:latin typeface="Times New Roman" panose="02020603050405020304" pitchFamily="18" charset="0"/>
                <a:cs typeface="Times New Roman" panose="02020603050405020304" pitchFamily="18" charset="0"/>
              </a:rPr>
              <a:t>Treatment </a:t>
            </a:r>
            <a:r>
              <a:rPr lang="en-US" dirty="0">
                <a:latin typeface="Times New Roman" panose="02020603050405020304" pitchFamily="18" charset="0"/>
                <a:cs typeface="Times New Roman" panose="02020603050405020304" pitchFamily="18" charset="0"/>
              </a:rPr>
              <a:t>guidelines state that electroconvulsive therapy (ECT) or clozapine should be considered for refractory cases </a:t>
            </a:r>
            <a:endParaRPr lang="en-US" dirty="0" smtClean="0">
              <a:latin typeface="Times New Roman" panose="02020603050405020304" pitchFamily="18" charset="0"/>
              <a:cs typeface="Times New Roman" panose="02020603050405020304" pitchFamily="18" charset="0"/>
            </a:endParaRPr>
          </a:p>
          <a:p>
            <a:pPr marL="914400" lvl="1" indent="-457200">
              <a:buAutoNum type="alphaLcPeriod"/>
            </a:pPr>
            <a:r>
              <a:rPr lang="en-US" dirty="0">
                <a:latin typeface="Times New Roman" panose="02020603050405020304" pitchFamily="18" charset="0"/>
                <a:cs typeface="Times New Roman" panose="02020603050405020304" pitchFamily="18" charset="0"/>
              </a:rPr>
              <a:t>More recent clinical studies suggest that </a:t>
            </a:r>
            <a:r>
              <a:rPr lang="en-US" dirty="0" smtClean="0">
                <a:latin typeface="Times New Roman" panose="02020603050405020304" pitchFamily="18" charset="0"/>
                <a:cs typeface="Times New Roman" panose="02020603050405020304" pitchFamily="18" charset="0"/>
              </a:rPr>
              <a:t>ECT </a:t>
            </a:r>
            <a:r>
              <a:rPr lang="en-US" dirty="0">
                <a:latin typeface="Times New Roman" panose="02020603050405020304" pitchFamily="18" charset="0"/>
                <a:cs typeface="Times New Roman" panose="02020603050405020304" pitchFamily="18" charset="0"/>
              </a:rPr>
              <a:t>may be considered earlier in treatment with less risk of a manic episode that has been previously </a:t>
            </a:r>
            <a:r>
              <a:rPr lang="en-US" dirty="0" smtClean="0">
                <a:latin typeface="Times New Roman" panose="02020603050405020304" pitchFamily="18" charset="0"/>
                <a:cs typeface="Times New Roman" panose="02020603050405020304" pitchFamily="18" charset="0"/>
              </a:rPr>
              <a:t>thought</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10</a:t>
            </a:fld>
            <a:endParaRPr lang="en-GB"/>
          </a:p>
        </p:txBody>
      </p:sp>
    </p:spTree>
    <p:extLst>
      <p:ext uri="{BB962C8B-B14F-4D97-AF65-F5344CB8AC3E}">
        <p14:creationId xmlns:p14="http://schemas.microsoft.com/office/powerpoint/2010/main" val="219045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dirty="0"/>
              <a:t>3. </a:t>
            </a:r>
            <a:r>
              <a:rPr lang="en-US" dirty="0">
                <a:latin typeface="Times New Roman" panose="02020603050405020304" pitchFamily="18" charset="0"/>
                <a:cs typeface="Times New Roman" panose="02020603050405020304" pitchFamily="18" charset="0"/>
              </a:rPr>
              <a:t>Monotherapy with gabapentin, </a:t>
            </a:r>
            <a:r>
              <a:rPr lang="en-US" dirty="0" smtClean="0">
                <a:latin typeface="Times New Roman" panose="02020603050405020304" pitchFamily="18" charset="0"/>
                <a:cs typeface="Times New Roman" panose="02020603050405020304" pitchFamily="18" charset="0"/>
              </a:rPr>
              <a:t>Lamotrigine, </a:t>
            </a:r>
            <a:r>
              <a:rPr lang="en-US" dirty="0">
                <a:latin typeface="Times New Roman" panose="02020603050405020304" pitchFamily="18" charset="0"/>
                <a:cs typeface="Times New Roman" panose="02020603050405020304" pitchFamily="18" charset="0"/>
              </a:rPr>
              <a:t>levetiracetam, verapamil, </a:t>
            </a:r>
            <a:r>
              <a:rPr lang="en-US" dirty="0" smtClean="0">
                <a:latin typeface="Times New Roman" panose="02020603050405020304" pitchFamily="18" charset="0"/>
                <a:cs typeface="Times New Roman" panose="02020603050405020304" pitchFamily="18" charset="0"/>
              </a:rPr>
              <a:t>Tiagabine,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Topiramate </a:t>
            </a:r>
            <a:r>
              <a:rPr lang="en-US" dirty="0">
                <a:latin typeface="Times New Roman" panose="02020603050405020304" pitchFamily="18" charset="0"/>
                <a:cs typeface="Times New Roman" panose="02020603050405020304" pitchFamily="18" charset="0"/>
              </a:rPr>
              <a:t>are not recommended for treatment of an acute manic episode</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11</a:t>
            </a:fld>
            <a:endParaRPr lang="en-GB"/>
          </a:p>
        </p:txBody>
      </p:sp>
    </p:spTree>
    <p:extLst>
      <p:ext uri="{BB962C8B-B14F-4D97-AF65-F5344CB8AC3E}">
        <p14:creationId xmlns:p14="http://schemas.microsoft.com/office/powerpoint/2010/main" val="3364856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dirty="0">
                <a:latin typeface="Agency FB" panose="020B0503020202020204" pitchFamily="34" charset="0"/>
              </a:rPr>
              <a:t>A 34-year-old woman with bipolar disorder has been controlled on lithium 600 mg 2 times daily for the past 18 months after failing other medication trials. She presents to her primary care physician for increased nausea and vomiting. The lithium concentration is 1.1 mEq/L, and she is found to be approximately 4 weeks pregnant. Her past psychiatric history is complicated with six hospitalizations since the age of 18 for both manic and depressive episodes, all severe with mixed features. She has attempted suicide three times. What is the best course of action in this patient? </a:t>
            </a:r>
            <a:endParaRPr lang="en-GB" dirty="0">
              <a:latin typeface="Agency FB" panose="020B0503020202020204" pitchFamily="34"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12</a:t>
            </a:fld>
            <a:endParaRPr lang="en-GB"/>
          </a:p>
        </p:txBody>
      </p:sp>
    </p:spTree>
    <p:extLst>
      <p:ext uri="{BB962C8B-B14F-4D97-AF65-F5344CB8AC3E}">
        <p14:creationId xmlns:p14="http://schemas.microsoft.com/office/powerpoint/2010/main" val="940814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b="1" dirty="0"/>
              <a:t>a</a:t>
            </a:r>
            <a:r>
              <a:rPr lang="en-US" b="1" dirty="0">
                <a:latin typeface="Agency FB" panose="020B0503020202020204" pitchFamily="34" charset="0"/>
              </a:rPr>
              <a:t>. </a:t>
            </a:r>
            <a:r>
              <a:rPr lang="en-US" dirty="0">
                <a:latin typeface="Agency FB" panose="020B0503020202020204" pitchFamily="34" charset="0"/>
              </a:rPr>
              <a:t>Begin a slow cross-taper to </a:t>
            </a:r>
            <a:r>
              <a:rPr lang="en-US" dirty="0" smtClean="0">
                <a:latin typeface="Agency FB" panose="020B0503020202020204" pitchFamily="34" charset="0"/>
              </a:rPr>
              <a:t>Divalproex </a:t>
            </a:r>
            <a:r>
              <a:rPr lang="en-US" dirty="0">
                <a:latin typeface="Agency FB" panose="020B0503020202020204" pitchFamily="34" charset="0"/>
              </a:rPr>
              <a:t>sodium </a:t>
            </a:r>
          </a:p>
          <a:p>
            <a:pPr marL="0" indent="0">
              <a:buNone/>
            </a:pPr>
            <a:r>
              <a:rPr lang="en-US" b="1" dirty="0">
                <a:latin typeface="Agency FB" panose="020B0503020202020204" pitchFamily="34" charset="0"/>
              </a:rPr>
              <a:t>b. </a:t>
            </a:r>
            <a:r>
              <a:rPr lang="en-US" dirty="0">
                <a:latin typeface="Agency FB" panose="020B0503020202020204" pitchFamily="34" charset="0"/>
              </a:rPr>
              <a:t>Discontinue lithium and begin a clozapine titration </a:t>
            </a:r>
          </a:p>
          <a:p>
            <a:pPr marL="0" indent="0">
              <a:buNone/>
            </a:pPr>
            <a:r>
              <a:rPr lang="en-US" b="1" dirty="0">
                <a:latin typeface="Agency FB" panose="020B0503020202020204" pitchFamily="34" charset="0"/>
              </a:rPr>
              <a:t>c. </a:t>
            </a:r>
            <a:r>
              <a:rPr lang="en-US" dirty="0">
                <a:latin typeface="Agency FB" panose="020B0503020202020204" pitchFamily="34" charset="0"/>
              </a:rPr>
              <a:t>Start a slow taper of lithium to a target concentration of 0.6 </a:t>
            </a:r>
            <a:r>
              <a:rPr lang="en-US" dirty="0" smtClean="0">
                <a:latin typeface="Agency FB" panose="020B0503020202020204" pitchFamily="34" charset="0"/>
              </a:rPr>
              <a:t>mEq/L </a:t>
            </a:r>
            <a:endParaRPr lang="en-US" dirty="0">
              <a:latin typeface="Agency FB" panose="020B0503020202020204" pitchFamily="34" charset="0"/>
            </a:endParaRPr>
          </a:p>
          <a:p>
            <a:pPr marL="0" indent="0">
              <a:buNone/>
            </a:pPr>
            <a:r>
              <a:rPr lang="en-US" b="1" dirty="0">
                <a:latin typeface="Agency FB" panose="020B0503020202020204" pitchFamily="34" charset="0"/>
              </a:rPr>
              <a:t>d. </a:t>
            </a:r>
            <a:r>
              <a:rPr lang="en-US" dirty="0">
                <a:latin typeface="Agency FB" panose="020B0503020202020204" pitchFamily="34" charset="0"/>
              </a:rPr>
              <a:t>Stop the lithium and avoid the use of psychotropic medication </a:t>
            </a:r>
            <a:endParaRPr lang="en-GB" dirty="0">
              <a:latin typeface="Agency FB" panose="020B0503020202020204" pitchFamily="34"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13</a:t>
            </a:fld>
            <a:endParaRPr lang="en-GB"/>
          </a:p>
        </p:txBody>
      </p:sp>
    </p:spTree>
    <p:extLst>
      <p:ext uri="{BB962C8B-B14F-4D97-AF65-F5344CB8AC3E}">
        <p14:creationId xmlns:p14="http://schemas.microsoft.com/office/powerpoint/2010/main" val="1018078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b="1" dirty="0" smtClean="0">
                <a:latin typeface="Agency FB" panose="020B0503020202020204" pitchFamily="34" charset="0"/>
              </a:rPr>
              <a:t>C</a:t>
            </a:r>
            <a:r>
              <a:rPr lang="en-US" dirty="0" smtClean="0">
                <a:latin typeface="Agency FB" panose="020B0503020202020204" pitchFamily="34" charset="0"/>
              </a:rPr>
              <a:t> .</a:t>
            </a:r>
            <a:r>
              <a:rPr lang="en-US" b="1" dirty="0" smtClean="0">
                <a:latin typeface="Agency FB" panose="020B0503020202020204" pitchFamily="34" charset="0"/>
              </a:rPr>
              <a:t>Start </a:t>
            </a:r>
            <a:r>
              <a:rPr lang="en-US" b="1" dirty="0">
                <a:latin typeface="Agency FB" panose="020B0503020202020204" pitchFamily="34" charset="0"/>
              </a:rPr>
              <a:t>a slow taper of lithium to a target concentration of 0.6 </a:t>
            </a:r>
            <a:r>
              <a:rPr lang="en-US" b="1" dirty="0" smtClean="0">
                <a:latin typeface="Agency FB" panose="020B0503020202020204" pitchFamily="34" charset="0"/>
              </a:rPr>
              <a:t>mEq/</a:t>
            </a:r>
            <a:r>
              <a:rPr lang="en-US" b="1" dirty="0" err="1" smtClean="0">
                <a:latin typeface="Agency FB" panose="020B0503020202020204" pitchFamily="34" charset="0"/>
              </a:rPr>
              <a:t>L</a:t>
            </a:r>
            <a:r>
              <a:rPr lang="en-US" dirty="0" err="1" smtClean="0">
                <a:latin typeface="Agency FB" panose="020B0503020202020204" pitchFamily="34" charset="0"/>
              </a:rPr>
              <a:t>:The</a:t>
            </a:r>
            <a:r>
              <a:rPr lang="en-US" dirty="0" smtClean="0">
                <a:latin typeface="Agency FB" panose="020B0503020202020204" pitchFamily="34" charset="0"/>
              </a:rPr>
              <a:t> </a:t>
            </a:r>
            <a:r>
              <a:rPr lang="en-US" dirty="0">
                <a:latin typeface="Agency FB" panose="020B0503020202020204" pitchFamily="34" charset="0"/>
              </a:rPr>
              <a:t>best </a:t>
            </a:r>
          </a:p>
          <a:p>
            <a:pPr marL="0" indent="0" algn="just">
              <a:buNone/>
            </a:pPr>
            <a:r>
              <a:rPr lang="en-US" dirty="0">
                <a:latin typeface="Agency FB" panose="020B0503020202020204" pitchFamily="34" charset="0"/>
              </a:rPr>
              <a:t>course of action today is to attempt to decrease the lithium to a lower serum concentration. </a:t>
            </a:r>
          </a:p>
          <a:p>
            <a:pPr marL="0" indent="0" algn="just">
              <a:buNone/>
            </a:pPr>
            <a:r>
              <a:rPr lang="en-US" dirty="0">
                <a:latin typeface="Agency FB" panose="020B0503020202020204" pitchFamily="34" charset="0"/>
              </a:rPr>
              <a:t>This </a:t>
            </a:r>
            <a:r>
              <a:rPr lang="en-US" dirty="0" smtClean="0">
                <a:latin typeface="Agency FB" panose="020B0503020202020204" pitchFamily="34" charset="0"/>
              </a:rPr>
              <a:t>will </a:t>
            </a:r>
            <a:r>
              <a:rPr lang="en-US" dirty="0">
                <a:latin typeface="Agency FB" panose="020B0503020202020204" pitchFamily="34" charset="0"/>
              </a:rPr>
              <a:t>decrease fetal exposure while providing treatment to the mother. Abrupt </a:t>
            </a:r>
          </a:p>
          <a:p>
            <a:pPr marL="0" indent="0" algn="just">
              <a:buNone/>
            </a:pPr>
            <a:r>
              <a:rPr lang="en-US" dirty="0">
                <a:latin typeface="Agency FB" panose="020B0503020202020204" pitchFamily="34" charset="0"/>
              </a:rPr>
              <a:t>discontinuation or dose changes should be avoided in patients with significant illness. The </a:t>
            </a:r>
          </a:p>
          <a:p>
            <a:pPr marL="0" indent="0" algn="just">
              <a:buNone/>
            </a:pPr>
            <a:r>
              <a:rPr lang="en-US" dirty="0">
                <a:latin typeface="Agency FB" panose="020B0503020202020204" pitchFamily="34" charset="0"/>
              </a:rPr>
              <a:t>patient is at a high risk of relapse; immediate cessation of lithium is not warranted. </a:t>
            </a:r>
          </a:p>
          <a:p>
            <a:pPr marL="0" indent="0" algn="just">
              <a:buNone/>
            </a:pPr>
            <a:r>
              <a:rPr lang="en-US" dirty="0">
                <a:latin typeface="Agency FB" panose="020B0503020202020204" pitchFamily="34" charset="0"/>
              </a:rPr>
              <a:t>Clozapine has limited data in </a:t>
            </a:r>
            <a:r>
              <a:rPr lang="en-US" dirty="0" smtClean="0">
                <a:latin typeface="Agency FB" panose="020B0503020202020204" pitchFamily="34" charset="0"/>
              </a:rPr>
              <a:t>pregnancy and </a:t>
            </a:r>
            <a:r>
              <a:rPr lang="en-US" dirty="0">
                <a:latin typeface="Agency FB" panose="020B0503020202020204" pitchFamily="34" charset="0"/>
              </a:rPr>
              <a:t>has other </a:t>
            </a:r>
            <a:r>
              <a:rPr lang="en-US" dirty="0" smtClean="0">
                <a:latin typeface="Agency FB" panose="020B0503020202020204" pitchFamily="34" charset="0"/>
              </a:rPr>
              <a:t> risks </a:t>
            </a:r>
            <a:r>
              <a:rPr lang="en-US" dirty="0">
                <a:latin typeface="Agency FB" panose="020B0503020202020204" pitchFamily="34" charset="0"/>
              </a:rPr>
              <a:t>which outweigh its benefit in this situation, including agranulocytosis, dose-related </a:t>
            </a:r>
            <a:r>
              <a:rPr lang="en-US" dirty="0" smtClean="0">
                <a:latin typeface="Agency FB" panose="020B0503020202020204" pitchFamily="34" charset="0"/>
              </a:rPr>
              <a:t>seizures</a:t>
            </a:r>
            <a:r>
              <a:rPr lang="en-US" dirty="0">
                <a:latin typeface="Agency FB" panose="020B0503020202020204" pitchFamily="34" charset="0"/>
              </a:rPr>
              <a:t>, and gestational diabetes. The patient has a complicated psychiatric history; abrupt </a:t>
            </a:r>
            <a:r>
              <a:rPr lang="en-US" dirty="0" smtClean="0">
                <a:latin typeface="Agency FB" panose="020B0503020202020204" pitchFamily="34" charset="0"/>
              </a:rPr>
              <a:t>discontinuation </a:t>
            </a:r>
            <a:r>
              <a:rPr lang="en-US" dirty="0">
                <a:latin typeface="Agency FB" panose="020B0503020202020204" pitchFamily="34" charset="0"/>
              </a:rPr>
              <a:t>could result in acute decompensation and high risk for </a:t>
            </a:r>
            <a:r>
              <a:rPr lang="en-US" dirty="0" smtClean="0">
                <a:latin typeface="Agency FB" panose="020B0503020202020204" pitchFamily="34" charset="0"/>
              </a:rPr>
              <a:t>self-harm </a:t>
            </a:r>
            <a:r>
              <a:rPr lang="en-US" dirty="0" smtClean="0">
                <a:latin typeface="Agency FB" panose="020B0503020202020204" pitchFamily="34" charset="0"/>
              </a:rPr>
              <a:t>The complete </a:t>
            </a:r>
            <a:r>
              <a:rPr lang="en-US" dirty="0">
                <a:latin typeface="Agency FB" panose="020B0503020202020204" pitchFamily="34" charset="0"/>
              </a:rPr>
              <a:t>avoidance of psychotropic medication is not a realistic treatment goal for this </a:t>
            </a:r>
            <a:r>
              <a:rPr lang="en-US" dirty="0" smtClean="0">
                <a:latin typeface="Agency FB" panose="020B0503020202020204" pitchFamily="34" charset="0"/>
              </a:rPr>
              <a:t>patient</a:t>
            </a:r>
            <a:r>
              <a:rPr lang="en-US" dirty="0">
                <a:latin typeface="Agency FB" panose="020B0503020202020204" pitchFamily="34" charset="0"/>
              </a:rPr>
              <a:t>. Divalproex sodium should be avoided in pregnancy secondary to the risk of neural </a:t>
            </a:r>
            <a:r>
              <a:rPr lang="en-US" dirty="0" smtClean="0">
                <a:latin typeface="Agency FB" panose="020B0503020202020204" pitchFamily="34" charset="0"/>
              </a:rPr>
              <a:t>tube </a:t>
            </a:r>
            <a:r>
              <a:rPr lang="en-US" dirty="0">
                <a:latin typeface="Agency FB" panose="020B0503020202020204" pitchFamily="34" charset="0"/>
              </a:rPr>
              <a:t>defects and risk of reduction </a:t>
            </a:r>
            <a:r>
              <a:rPr lang="en-US" dirty="0" smtClean="0">
                <a:latin typeface="Agency FB" panose="020B0503020202020204" pitchFamily="34" charset="0"/>
              </a:rPr>
              <a:t>of IQ in </a:t>
            </a:r>
            <a:r>
              <a:rPr lang="en-US" dirty="0">
                <a:latin typeface="Agency FB" panose="020B0503020202020204" pitchFamily="34" charset="0"/>
              </a:rPr>
              <a:t>the offspring. </a:t>
            </a:r>
            <a:endParaRPr lang="en-GB" dirty="0">
              <a:latin typeface="Agency FB" panose="020B0503020202020204" pitchFamily="34"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14</a:t>
            </a:fld>
            <a:endParaRPr lang="en-GB"/>
          </a:p>
        </p:txBody>
      </p:sp>
    </p:spTree>
    <p:extLst>
      <p:ext uri="{BB962C8B-B14F-4D97-AF65-F5344CB8AC3E}">
        <p14:creationId xmlns:p14="http://schemas.microsoft.com/office/powerpoint/2010/main" val="2750201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dirty="0">
                <a:latin typeface="Agency FB" panose="020B0503020202020204" pitchFamily="34" charset="0"/>
                <a:cs typeface="Times New Roman" panose="02020603050405020304" pitchFamily="18" charset="0"/>
              </a:rPr>
              <a:t>A 26-year-old patient is being discharged today after being hospitalized for </a:t>
            </a:r>
            <a:r>
              <a:rPr lang="en-US" dirty="0" err="1">
                <a:latin typeface="Agency FB" panose="020B0503020202020204" pitchFamily="34" charset="0"/>
                <a:cs typeface="Times New Roman" panose="02020603050405020304" pitchFamily="18" charset="0"/>
              </a:rPr>
              <a:t>treabnent</a:t>
            </a:r>
            <a:r>
              <a:rPr lang="en-US" dirty="0">
                <a:latin typeface="Agency FB" panose="020B0503020202020204" pitchFamily="34" charset="0"/>
                <a:cs typeface="Times New Roman" panose="02020603050405020304" pitchFamily="18" charset="0"/>
              </a:rPr>
              <a:t> of a manic episode associated with bipolar disorder. The patient is being discharged on lithium, olanzapine, and </a:t>
            </a:r>
            <a:r>
              <a:rPr lang="en-US" dirty="0" err="1">
                <a:latin typeface="Agency FB" panose="020B0503020202020204" pitchFamily="34" charset="0"/>
                <a:cs typeface="Times New Roman" panose="02020603050405020304" pitchFamily="18" charset="0"/>
              </a:rPr>
              <a:t>lorazepam</a:t>
            </a:r>
            <a:r>
              <a:rPr lang="en-US" dirty="0">
                <a:latin typeface="Agency FB" panose="020B0503020202020204" pitchFamily="34" charset="0"/>
                <a:cs typeface="Times New Roman" panose="02020603050405020304" pitchFamily="18" charset="0"/>
              </a:rPr>
              <a:t> with an outpatient clinic follow-up in 2 weeks. The patient expresses a new interest in having a healthy lifestyle, to include a regimen of dieting and exercise. What would be the most important patient education point related to medication safety over the next 2 weeks to provide</a:t>
            </a:r>
            <a:r>
              <a:rPr lang="en-US" dirty="0"/>
              <a:t>?</a:t>
            </a:r>
            <a:endParaRPr lang="en-GB" dirty="0"/>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15</a:t>
            </a:fld>
            <a:endParaRPr lang="en-GB"/>
          </a:p>
        </p:txBody>
      </p:sp>
    </p:spTree>
    <p:extLst>
      <p:ext uri="{BB962C8B-B14F-4D97-AF65-F5344CB8AC3E}">
        <p14:creationId xmlns:p14="http://schemas.microsoft.com/office/powerpoint/2010/main" val="1675889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514350" indent="-514350">
              <a:buAutoNum type="alphaLcPeriod"/>
            </a:pPr>
            <a:r>
              <a:rPr lang="en-US" dirty="0" smtClean="0">
                <a:latin typeface="Agency FB" panose="020B0503020202020204" pitchFamily="34" charset="0"/>
              </a:rPr>
              <a:t>Describe </a:t>
            </a:r>
            <a:r>
              <a:rPr lang="en-US" dirty="0">
                <a:latin typeface="Agency FB" panose="020B0503020202020204" pitchFamily="34" charset="0"/>
              </a:rPr>
              <a:t>the risk of excessive caffeine intake that may result in elevated lithium </a:t>
            </a:r>
            <a:r>
              <a:rPr lang="en-US" dirty="0" smtClean="0">
                <a:latin typeface="Agency FB" panose="020B0503020202020204" pitchFamily="34" charset="0"/>
              </a:rPr>
              <a:t>concentration</a:t>
            </a:r>
          </a:p>
          <a:p>
            <a:pPr marL="514350" indent="-514350">
              <a:buAutoNum type="alphaLcPeriod"/>
            </a:pPr>
            <a:r>
              <a:rPr lang="en-US" dirty="0" smtClean="0">
                <a:latin typeface="Agency FB" panose="020B0503020202020204" pitchFamily="34" charset="0"/>
              </a:rPr>
              <a:t>Caution </a:t>
            </a:r>
            <a:r>
              <a:rPr lang="en-US" dirty="0">
                <a:latin typeface="Agency FB" panose="020B0503020202020204" pitchFamily="34" charset="0"/>
              </a:rPr>
              <a:t>to not abruptly reduce or fully eliminate sodium from the diet, because this may result in decreased lithium </a:t>
            </a:r>
            <a:r>
              <a:rPr lang="en-US" dirty="0" smtClean="0">
                <a:latin typeface="Agency FB" panose="020B0503020202020204" pitchFamily="34" charset="0"/>
              </a:rPr>
              <a:t>concentration</a:t>
            </a:r>
          </a:p>
          <a:p>
            <a:pPr marL="514350" indent="-514350">
              <a:buAutoNum type="alphaLcPeriod"/>
            </a:pPr>
            <a:r>
              <a:rPr lang="en-US" dirty="0" smtClean="0">
                <a:latin typeface="Agency FB" panose="020B0503020202020204" pitchFamily="34" charset="0"/>
              </a:rPr>
              <a:t>Describe </a:t>
            </a:r>
            <a:r>
              <a:rPr lang="en-US" dirty="0">
                <a:latin typeface="Agency FB" panose="020B0503020202020204" pitchFamily="34" charset="0"/>
              </a:rPr>
              <a:t>the signs/symptoms of lithium toxicity and the importance of adequate hydration during exercise, as overexertion with dehydration may result in increased lithium </a:t>
            </a:r>
            <a:r>
              <a:rPr lang="en-US" dirty="0" smtClean="0">
                <a:latin typeface="Agency FB" panose="020B0503020202020204" pitchFamily="34" charset="0"/>
              </a:rPr>
              <a:t>concentration</a:t>
            </a:r>
          </a:p>
          <a:p>
            <a:pPr marL="514350" indent="-514350">
              <a:buAutoNum type="alphaLcPeriod"/>
            </a:pPr>
            <a:r>
              <a:rPr lang="en-US" dirty="0" smtClean="0">
                <a:latin typeface="Agency FB" panose="020B0503020202020204" pitchFamily="34" charset="0"/>
              </a:rPr>
              <a:t>Support </a:t>
            </a:r>
            <a:r>
              <a:rPr lang="en-US" dirty="0">
                <a:latin typeface="Agency FB" panose="020B0503020202020204" pitchFamily="34" charset="0"/>
              </a:rPr>
              <a:t>the decision to take on a healthier lifestyle, and advise that the metabolic effects of olanzapine may contribute to cardiovascular disease </a:t>
            </a:r>
            <a:endParaRPr lang="en-GB" dirty="0">
              <a:latin typeface="Agency FB" panose="020B0503020202020204" pitchFamily="34"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16</a:t>
            </a:fld>
            <a:endParaRPr lang="en-GB"/>
          </a:p>
        </p:txBody>
      </p:sp>
    </p:spTree>
    <p:extLst>
      <p:ext uri="{BB962C8B-B14F-4D97-AF65-F5344CB8AC3E}">
        <p14:creationId xmlns:p14="http://schemas.microsoft.com/office/powerpoint/2010/main" val="2610228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lnSpcReduction="10000"/>
          </a:bodyPr>
          <a:lstStyle/>
          <a:p>
            <a:pPr marL="0" indent="0" algn="just">
              <a:buNone/>
            </a:pPr>
            <a:r>
              <a:rPr lang="en-US" b="1" dirty="0" smtClean="0">
                <a:latin typeface="Agency FB" panose="020B0503020202020204" pitchFamily="34" charset="0"/>
              </a:rPr>
              <a:t>Describe </a:t>
            </a:r>
            <a:r>
              <a:rPr lang="en-US" b="1" dirty="0">
                <a:latin typeface="Agency FB" panose="020B0503020202020204" pitchFamily="34" charset="0"/>
              </a:rPr>
              <a:t>the signs/symptoms of lithium toxicity and the importance of adequate hydration during exercise, as overexertion with dehydration may result in increased lithium </a:t>
            </a:r>
            <a:r>
              <a:rPr lang="en-US" b="1" smtClean="0">
                <a:latin typeface="Agency FB" panose="020B0503020202020204" pitchFamily="34" charset="0"/>
              </a:rPr>
              <a:t>concentration:</a:t>
            </a:r>
            <a:endParaRPr lang="en-US">
              <a:latin typeface="Agency FB" panose="020B0503020202020204" pitchFamily="34" charset="0"/>
            </a:endParaRPr>
          </a:p>
          <a:p>
            <a:pPr marL="0" indent="0" algn="just">
              <a:buNone/>
            </a:pPr>
            <a:r>
              <a:rPr lang="en-US" smtClean="0">
                <a:latin typeface="Agency FB" panose="020B0503020202020204" pitchFamily="34" charset="0"/>
              </a:rPr>
              <a:t>Exercise </a:t>
            </a:r>
            <a:r>
              <a:rPr lang="en-US" dirty="0">
                <a:latin typeface="Agency FB" panose="020B0503020202020204" pitchFamily="34" charset="0"/>
              </a:rPr>
              <a:t>without adequate hydration may result in increased lithium concentration. </a:t>
            </a:r>
            <a:r>
              <a:rPr lang="en-US" dirty="0" smtClean="0">
                <a:latin typeface="Agency FB" panose="020B0503020202020204" pitchFamily="34" charset="0"/>
              </a:rPr>
              <a:t>All </a:t>
            </a:r>
            <a:r>
              <a:rPr lang="en-US" dirty="0">
                <a:latin typeface="Agency FB" panose="020B0503020202020204" pitchFamily="34" charset="0"/>
              </a:rPr>
              <a:t>patients on lithium should be counseled on the signs/symptoms of lithium toxicity. Caffeine intake may reduce lithium serum concentration; excessive caffeine intake may interfere with sleep and contribute to a relapse of illness. The patient should be counseled regarding abrupt changes in dietary sodium, however, a significant reduction or elimination of sodium from the diet would result in increased lithium serum concentration. </a:t>
            </a:r>
            <a:r>
              <a:rPr lang="en-US" dirty="0" smtClean="0">
                <a:latin typeface="Agency FB" panose="020B0503020202020204" pitchFamily="34" charset="0"/>
              </a:rPr>
              <a:t>While </a:t>
            </a:r>
            <a:r>
              <a:rPr lang="en-US" dirty="0">
                <a:latin typeface="Agency FB" panose="020B0503020202020204" pitchFamily="34" charset="0"/>
              </a:rPr>
              <a:t>diet and exercise will be important steps to minimize the long-term consequences of metabolic syndrome from second-generation antipsychotics, this would not directly impact medication safety prior to the 2-week follow-up</a:t>
            </a:r>
            <a:endParaRPr lang="en-GB" dirty="0">
              <a:latin typeface="Agency FB" panose="020B0503020202020204" pitchFamily="34"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17</a:t>
            </a:fld>
            <a:endParaRPr lang="en-GB"/>
          </a:p>
        </p:txBody>
      </p:sp>
    </p:spTree>
    <p:extLst>
      <p:ext uri="{BB962C8B-B14F-4D97-AF65-F5344CB8AC3E}">
        <p14:creationId xmlns:p14="http://schemas.microsoft.com/office/powerpoint/2010/main" val="3337697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UNZA-SoM Dept of Psychiatry &amp; Behavioral sciences</a:t>
            </a:r>
            <a:endParaRPr lang="en-GB"/>
          </a:p>
        </p:txBody>
      </p:sp>
      <p:sp>
        <p:nvSpPr>
          <p:cNvPr id="3" name="Slide Number Placeholder 2"/>
          <p:cNvSpPr>
            <a:spLocks noGrp="1"/>
          </p:cNvSpPr>
          <p:nvPr>
            <p:ph type="sldNum" sz="quarter" idx="12"/>
          </p:nvPr>
        </p:nvSpPr>
        <p:spPr/>
        <p:txBody>
          <a:bodyPr/>
          <a:lstStyle/>
          <a:p>
            <a:fld id="{AEE41787-BD49-4A1A-A752-5F0595D2CB97}" type="slidenum">
              <a:rPr lang="en-GB" smtClean="0"/>
              <a:t>18</a:t>
            </a:fld>
            <a:endParaRPr lang="en-GB"/>
          </a:p>
        </p:txBody>
      </p:sp>
    </p:spTree>
    <p:extLst>
      <p:ext uri="{BB962C8B-B14F-4D97-AF65-F5344CB8AC3E}">
        <p14:creationId xmlns:p14="http://schemas.microsoft.com/office/powerpoint/2010/main" val="1450906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latin typeface="Times New Roman" panose="02020603050405020304" pitchFamily="18" charset="0"/>
                <a:cs typeface="Times New Roman" panose="02020603050405020304" pitchFamily="18" charset="0"/>
              </a:rPr>
              <a:t>Classic Mood stabilizers.</a:t>
            </a:r>
            <a:br>
              <a:rPr lang="en-GB" dirty="0" smtClean="0">
                <a:latin typeface="Times New Roman" panose="02020603050405020304" pitchFamily="18" charset="0"/>
                <a:cs typeface="Times New Roman" panose="02020603050405020304" pitchFamily="18" charset="0"/>
              </a:rPr>
            </a:br>
            <a:r>
              <a:rPr lang="en-GB" b="1" dirty="0" smtClean="0">
                <a:latin typeface="Times New Roman" panose="02020603050405020304" pitchFamily="18" charset="0"/>
                <a:cs typeface="Times New Roman" panose="02020603050405020304" pitchFamily="18" charset="0"/>
              </a:rPr>
              <a:t>Lithium</a:t>
            </a:r>
            <a:r>
              <a:rPr lang="en-GB" dirty="0" smtClean="0">
                <a:latin typeface="Times New Roman" panose="02020603050405020304" pitchFamily="18" charset="0"/>
                <a:cs typeface="Times New Roman" panose="02020603050405020304" pitchFamily="18" charset="0"/>
              </a:rPr>
              <a:t/>
            </a:r>
            <a:br>
              <a:rPr lang="en-GB" dirty="0" smtClean="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514350" indent="-514350">
              <a:buAutoNum type="alphaUcPeriod"/>
            </a:pPr>
            <a:r>
              <a:rPr lang="en-US" b="1" dirty="0" smtClean="0">
                <a:latin typeface="Times New Roman" panose="02020603050405020304" pitchFamily="18" charset="0"/>
                <a:cs typeface="Times New Roman" panose="02020603050405020304" pitchFamily="18" charset="0"/>
              </a:rPr>
              <a:t>Mechanism </a:t>
            </a:r>
            <a:r>
              <a:rPr lang="en-US" b="1" dirty="0">
                <a:latin typeface="Times New Roman" panose="02020603050405020304" pitchFamily="18" charset="0"/>
                <a:cs typeface="Times New Roman" panose="02020603050405020304" pitchFamily="18" charset="0"/>
              </a:rPr>
              <a:t>of Action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exact mechanism of action of lithium </a:t>
            </a:r>
            <a:r>
              <a:rPr lang="en-US" dirty="0" smtClean="0">
                <a:latin typeface="Times New Roman" panose="02020603050405020304" pitchFamily="18" charset="0"/>
                <a:cs typeface="Times New Roman" panose="02020603050405020304" pitchFamily="18" charset="0"/>
              </a:rPr>
              <a:t>is not </a:t>
            </a:r>
            <a:r>
              <a:rPr lang="en-US" dirty="0">
                <a:latin typeface="Times New Roman" panose="02020603050405020304" pitchFamily="18" charset="0"/>
                <a:cs typeface="Times New Roman" panose="02020603050405020304" pitchFamily="18" charset="0"/>
              </a:rPr>
              <a:t>fully </a:t>
            </a:r>
            <a:r>
              <a:rPr lang="en-US" dirty="0" smtClean="0">
                <a:latin typeface="Times New Roman" panose="02020603050405020304" pitchFamily="18" charset="0"/>
                <a:cs typeface="Times New Roman" panose="02020603050405020304" pitchFamily="18" charset="0"/>
              </a:rPr>
              <a:t>understood.</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Enhances </a:t>
            </a:r>
            <a:r>
              <a:rPr lang="en-GB" dirty="0">
                <a:latin typeface="Times New Roman" panose="02020603050405020304" pitchFamily="18" charset="0"/>
                <a:cs typeface="Times New Roman" panose="02020603050405020304" pitchFamily="18" charset="0"/>
              </a:rPr>
              <a:t>neuronal resilience, plasticity, </a:t>
            </a:r>
            <a:r>
              <a:rPr lang="en-GB" dirty="0" smtClean="0">
                <a:latin typeface="Times New Roman" panose="02020603050405020304" pitchFamily="18" charset="0"/>
                <a:cs typeface="Times New Roman" panose="02020603050405020304" pitchFamily="18" charset="0"/>
              </a:rPr>
              <a:t>proliferation</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Modulates second messenger </a:t>
            </a:r>
            <a:r>
              <a:rPr lang="en-GB" dirty="0" smtClean="0">
                <a:latin typeface="Times New Roman" panose="02020603050405020304" pitchFamily="18" charset="0"/>
                <a:cs typeface="Times New Roman" panose="02020603050405020304" pitchFamily="18" charset="0"/>
              </a:rPr>
              <a:t>systems</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Decreases </a:t>
            </a:r>
            <a:r>
              <a:rPr lang="en-GB" dirty="0">
                <a:latin typeface="Times New Roman" panose="02020603050405020304" pitchFamily="18" charset="0"/>
                <a:cs typeface="Times New Roman" panose="02020603050405020304" pitchFamily="18" charset="0"/>
              </a:rPr>
              <a:t>5-HT reuptake and increases post-synaptic 5-HT receptor </a:t>
            </a:r>
            <a:r>
              <a:rPr lang="en-GB" dirty="0" smtClean="0">
                <a:latin typeface="Times New Roman" panose="02020603050405020304" pitchFamily="18" charset="0"/>
                <a:cs typeface="Times New Roman" panose="02020603050405020304" pitchFamily="18" charset="0"/>
              </a:rPr>
              <a:t>sensitivity</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Inhibits </a:t>
            </a:r>
            <a:r>
              <a:rPr lang="en-GB" dirty="0">
                <a:latin typeface="Times New Roman" panose="02020603050405020304" pitchFamily="18" charset="0"/>
                <a:cs typeface="Times New Roman" panose="02020603050405020304" pitchFamily="18" charset="0"/>
              </a:rPr>
              <a:t>DA synthesis, decreases DA receptor </a:t>
            </a:r>
            <a:r>
              <a:rPr lang="en-GB" dirty="0" smtClean="0">
                <a:latin typeface="Times New Roman" panose="02020603050405020304" pitchFamily="18" charset="0"/>
                <a:cs typeface="Times New Roman" panose="02020603050405020304" pitchFamily="18" charset="0"/>
              </a:rPr>
              <a:t>sensitivity</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Decreases </a:t>
            </a:r>
            <a:r>
              <a:rPr lang="en-GB" dirty="0">
                <a:latin typeface="Times New Roman" panose="02020603050405020304" pitchFamily="18" charset="0"/>
                <a:cs typeface="Times New Roman" panose="02020603050405020304" pitchFamily="18" charset="0"/>
              </a:rPr>
              <a:t>central nervous system (CNS) adrenergic </a:t>
            </a:r>
            <a:r>
              <a:rPr lang="en-GB" dirty="0" smtClean="0">
                <a:latin typeface="Times New Roman" panose="02020603050405020304" pitchFamily="18" charset="0"/>
                <a:cs typeface="Times New Roman" panose="02020603050405020304" pitchFamily="18" charset="0"/>
              </a:rPr>
              <a:t>activity</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Enhances </a:t>
            </a:r>
            <a:r>
              <a:rPr lang="en-GB" dirty="0">
                <a:latin typeface="Times New Roman" panose="02020603050405020304" pitchFamily="18" charset="0"/>
                <a:cs typeface="Times New Roman" panose="02020603050405020304" pitchFamily="18" charset="0"/>
              </a:rPr>
              <a:t>GABA </a:t>
            </a:r>
            <a:r>
              <a:rPr lang="en-GB" dirty="0" smtClean="0">
                <a:latin typeface="Times New Roman" panose="02020603050405020304" pitchFamily="18" charset="0"/>
                <a:cs typeface="Times New Roman" panose="02020603050405020304" pitchFamily="18" charset="0"/>
              </a:rPr>
              <a:t>activity</a:t>
            </a:r>
          </a:p>
          <a:p>
            <a:pPr marL="971550" lvl="1" indent="-514350">
              <a:buAutoNum type="alphaUcPeriod"/>
            </a:pP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Alters calcium cellular function </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19</a:t>
            </a:fld>
            <a:endParaRPr lang="en-GB"/>
          </a:p>
        </p:txBody>
      </p:sp>
    </p:spTree>
    <p:extLst>
      <p:ext uri="{BB962C8B-B14F-4D97-AF65-F5344CB8AC3E}">
        <p14:creationId xmlns:p14="http://schemas.microsoft.com/office/powerpoint/2010/main" val="3153755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anose="02020603050405020304" pitchFamily="18" charset="0"/>
                <a:cs typeface="Times New Roman" panose="02020603050405020304" pitchFamily="18" charset="0"/>
              </a:rPr>
              <a:t>Introduction</a:t>
            </a:r>
            <a:r>
              <a:rPr lang="en-GB" dirty="0" smtClean="0"/>
              <a:t> </a:t>
            </a:r>
            <a:endParaRPr lang="en-GB" dirty="0"/>
          </a:p>
        </p:txBody>
      </p:sp>
      <p:sp>
        <p:nvSpPr>
          <p:cNvPr id="3" name="Content Placeholder 2"/>
          <p:cNvSpPr>
            <a:spLocks noGrp="1"/>
          </p:cNvSpPr>
          <p:nvPr>
            <p:ph idx="1"/>
          </p:nvPr>
        </p:nvSpPr>
        <p:spPr/>
        <p:txBody>
          <a:bodyPr/>
          <a:lstStyle/>
          <a:p>
            <a:r>
              <a:rPr lang="en-GB" dirty="0" smtClean="0">
                <a:latin typeface="Times New Roman" panose="02020603050405020304" pitchFamily="18" charset="0"/>
                <a:cs typeface="Times New Roman" panose="02020603050405020304" pitchFamily="18" charset="0"/>
              </a:rPr>
              <a:t>Depression &amp; Mania represents the extremes on a continuum of affect and are the principle focus.</a:t>
            </a:r>
          </a:p>
          <a:p>
            <a:r>
              <a:rPr lang="en-GB" dirty="0" smtClean="0">
                <a:latin typeface="Times New Roman" panose="02020603050405020304" pitchFamily="18" charset="0"/>
                <a:cs typeface="Times New Roman" panose="02020603050405020304" pitchFamily="18" charset="0"/>
              </a:rPr>
              <a:t>The main symptoms of  major or clinical depression are:</a:t>
            </a:r>
          </a:p>
          <a:p>
            <a:pPr lvl="1"/>
            <a:r>
              <a:rPr lang="en-GB" dirty="0" smtClean="0">
                <a:latin typeface="Times New Roman" panose="02020603050405020304" pitchFamily="18" charset="0"/>
                <a:cs typeface="Times New Roman" panose="02020603050405020304" pitchFamily="18" charset="0"/>
              </a:rPr>
              <a:t>Prolonged feeling of worthlessness and guilt</a:t>
            </a:r>
          </a:p>
          <a:p>
            <a:pPr lvl="1"/>
            <a:r>
              <a:rPr lang="en-GB" dirty="0" smtClean="0">
                <a:latin typeface="Times New Roman" panose="02020603050405020304" pitchFamily="18" charset="0"/>
                <a:cs typeface="Times New Roman" panose="02020603050405020304" pitchFamily="18" charset="0"/>
              </a:rPr>
              <a:t>Disruption of normal feeding habits</a:t>
            </a:r>
          </a:p>
          <a:p>
            <a:pPr lvl="1"/>
            <a:r>
              <a:rPr lang="en-GB" dirty="0" smtClean="0">
                <a:latin typeface="Times New Roman" panose="02020603050405020304" pitchFamily="18" charset="0"/>
                <a:cs typeface="Times New Roman" panose="02020603050405020304" pitchFamily="18" charset="0"/>
              </a:rPr>
              <a:t>Sleep disturbances</a:t>
            </a:r>
          </a:p>
          <a:p>
            <a:pPr lvl="1"/>
            <a:r>
              <a:rPr lang="en-GB" dirty="0" smtClean="0">
                <a:latin typeface="Times New Roman" panose="02020603050405020304" pitchFamily="18" charset="0"/>
                <a:cs typeface="Times New Roman" panose="02020603050405020304" pitchFamily="18" charset="0"/>
              </a:rPr>
              <a:t>A general slowing of  behaviour</a:t>
            </a:r>
          </a:p>
          <a:p>
            <a:pPr lvl="1"/>
            <a:r>
              <a:rPr lang="en-GB" dirty="0" smtClean="0">
                <a:latin typeface="Times New Roman" panose="02020603050405020304" pitchFamily="18" charset="0"/>
                <a:cs typeface="Times New Roman" panose="02020603050405020304" pitchFamily="18" charset="0"/>
              </a:rPr>
              <a:t>And frequent thoughts of suicide</a:t>
            </a:r>
          </a:p>
          <a:p>
            <a:pPr lvl="1"/>
            <a:endParaRPr lang="en-GB" dirty="0" smtClean="0">
              <a:latin typeface="Times New Roman" panose="02020603050405020304" pitchFamily="18" charset="0"/>
              <a:cs typeface="Times New Roman" panose="02020603050405020304" pitchFamily="18" charset="0"/>
            </a:endParaRPr>
          </a:p>
          <a:p>
            <a:pPr lvl="1"/>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a:t>
            </a:fld>
            <a:endParaRPr lang="en-GB"/>
          </a:p>
        </p:txBody>
      </p:sp>
    </p:spTree>
    <p:extLst>
      <p:ext uri="{BB962C8B-B14F-4D97-AF65-F5344CB8AC3E}">
        <p14:creationId xmlns:p14="http://schemas.microsoft.com/office/powerpoint/2010/main" val="3001595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marL="0" indent="0">
              <a:buNone/>
            </a:pPr>
            <a:r>
              <a:rPr lang="en-GB" dirty="0" smtClean="0">
                <a:latin typeface="Times New Roman" panose="02020603050405020304" pitchFamily="18" charset="0"/>
                <a:cs typeface="Times New Roman" panose="02020603050405020304" pitchFamily="18" charset="0"/>
              </a:rPr>
              <a:t>B. Dosing</a:t>
            </a:r>
          </a:p>
          <a:p>
            <a:r>
              <a:rPr lang="en-US" dirty="0">
                <a:latin typeface="Times New Roman" panose="02020603050405020304" pitchFamily="18" charset="0"/>
                <a:cs typeface="Times New Roman" panose="02020603050405020304" pitchFamily="18" charset="0"/>
              </a:rPr>
              <a:t>Lithium should be adjusted to target goal serum concentration or titrated to </a:t>
            </a:r>
            <a:r>
              <a:rPr lang="en-US" dirty="0" smtClean="0">
                <a:latin typeface="Times New Roman" panose="02020603050405020304" pitchFamily="18" charset="0"/>
                <a:cs typeface="Times New Roman" panose="02020603050405020304" pitchFamily="18" charset="0"/>
              </a:rPr>
              <a:t>effect:</a:t>
            </a:r>
          </a:p>
          <a:p>
            <a:pPr lvl="1"/>
            <a:r>
              <a:rPr lang="en-US" dirty="0" smtClean="0">
                <a:latin typeface="Times New Roman" panose="02020603050405020304" pitchFamily="18" charset="0"/>
                <a:cs typeface="Times New Roman" panose="02020603050405020304" pitchFamily="18" charset="0"/>
              </a:rPr>
              <a:t>Target </a:t>
            </a:r>
            <a:r>
              <a:rPr lang="en-US" dirty="0">
                <a:latin typeface="Times New Roman" panose="02020603050405020304" pitchFamily="18" charset="0"/>
                <a:cs typeface="Times New Roman" panose="02020603050405020304" pitchFamily="18" charset="0"/>
              </a:rPr>
              <a:t>for acute mania is </a:t>
            </a:r>
            <a:r>
              <a:rPr lang="en-US" b="1" dirty="0">
                <a:latin typeface="Times New Roman" panose="02020603050405020304" pitchFamily="18" charset="0"/>
                <a:cs typeface="Times New Roman" panose="02020603050405020304" pitchFamily="18" charset="0"/>
              </a:rPr>
              <a:t>0.8-1.2 mEq/L </a:t>
            </a:r>
            <a:r>
              <a:rPr lang="en-US" dirty="0">
                <a:latin typeface="Times New Roman" panose="02020603050405020304" pitchFamily="18" charset="0"/>
                <a:cs typeface="Times New Roman" panose="02020603050405020304" pitchFamily="18" charset="0"/>
              </a:rPr>
              <a:t>and maintenance therapy is </a:t>
            </a:r>
            <a:r>
              <a:rPr lang="en-US" b="1" dirty="0">
                <a:latin typeface="Times New Roman" panose="02020603050405020304" pitchFamily="18" charset="0"/>
                <a:cs typeface="Times New Roman" panose="02020603050405020304" pitchFamily="18" charset="0"/>
              </a:rPr>
              <a:t>0.6-1.0 </a:t>
            </a:r>
            <a:r>
              <a:rPr lang="en-US" b="1" dirty="0" smtClean="0">
                <a:latin typeface="Times New Roman" panose="02020603050405020304" pitchFamily="18" charset="0"/>
                <a:cs typeface="Times New Roman" panose="02020603050405020304" pitchFamily="18" charset="0"/>
              </a:rPr>
              <a:t>mEq/L</a:t>
            </a:r>
          </a:p>
          <a:p>
            <a:pPr lvl="1"/>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full mania some patients may require, and tolerate, lithium concentration of </a:t>
            </a:r>
            <a:r>
              <a:rPr lang="en-US" b="1" dirty="0">
                <a:latin typeface="Times New Roman" panose="02020603050405020304" pitchFamily="18" charset="0"/>
                <a:cs typeface="Times New Roman" panose="02020603050405020304" pitchFamily="18" charset="0"/>
              </a:rPr>
              <a:t>1.2-1 .5 mEq/L </a:t>
            </a:r>
            <a:r>
              <a:rPr lang="en-US" b="1"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In healthy adults, the </a:t>
            </a:r>
            <a:r>
              <a:rPr lang="en-US" b="1" dirty="0">
                <a:latin typeface="Times New Roman" panose="02020603050405020304" pitchFamily="18" charset="0"/>
                <a:cs typeface="Times New Roman" panose="02020603050405020304" pitchFamily="18" charset="0"/>
              </a:rPr>
              <a:t>steady-state concentration </a:t>
            </a:r>
            <a:r>
              <a:rPr lang="en-US" dirty="0">
                <a:latin typeface="Times New Roman" panose="02020603050405020304" pitchFamily="18" charset="0"/>
                <a:cs typeface="Times New Roman" panose="02020603050405020304" pitchFamily="18" charset="0"/>
              </a:rPr>
              <a:t>occurs after approximately </a:t>
            </a:r>
            <a:r>
              <a:rPr lang="en-US" b="1" dirty="0">
                <a:latin typeface="Times New Roman" panose="02020603050405020304" pitchFamily="18" charset="0"/>
                <a:cs typeface="Times New Roman" panose="02020603050405020304" pitchFamily="18" charset="0"/>
              </a:rPr>
              <a:t>5 days </a:t>
            </a:r>
            <a:r>
              <a:rPr lang="en-US" dirty="0">
                <a:latin typeface="Times New Roman" panose="02020603050405020304" pitchFamily="18" charset="0"/>
                <a:cs typeface="Times New Roman" panose="02020603050405020304" pitchFamily="18" charset="0"/>
              </a:rPr>
              <a:t>of stable </a:t>
            </a:r>
            <a:r>
              <a:rPr lang="en-US" dirty="0" smtClean="0">
                <a:latin typeface="Times New Roman" panose="02020603050405020304" pitchFamily="18" charset="0"/>
                <a:cs typeface="Times New Roman" panose="02020603050405020304" pitchFamily="18" charset="0"/>
              </a:rPr>
              <a:t>dosing.</a:t>
            </a:r>
          </a:p>
          <a:p>
            <a:pPr lvl="1"/>
            <a:r>
              <a:rPr lang="en-US" u="sng" dirty="0" smtClean="0">
                <a:latin typeface="Times New Roman" panose="02020603050405020304" pitchFamily="18" charset="0"/>
                <a:cs typeface="Times New Roman" panose="02020603050405020304" pitchFamily="18" charset="0"/>
              </a:rPr>
              <a:t>Serum </a:t>
            </a:r>
            <a:r>
              <a:rPr lang="en-US" u="sng" dirty="0">
                <a:latin typeface="Times New Roman" panose="02020603050405020304" pitchFamily="18" charset="0"/>
                <a:cs typeface="Times New Roman" panose="02020603050405020304" pitchFamily="18" charset="0"/>
              </a:rPr>
              <a:t>concentration may be obtained sooner</a:t>
            </a:r>
            <a:r>
              <a:rPr lang="en-US" dirty="0">
                <a:latin typeface="Times New Roman" panose="02020603050405020304" pitchFamily="18" charset="0"/>
                <a:cs typeface="Times New Roman" panose="02020603050405020304" pitchFamily="18" charset="0"/>
              </a:rPr>
              <a:t> to assess the trajectory of an initiated dose or when there is suspicion for toxicity, presence of a drug interaction, or development of electrolyte/renal abnormalities. </a:t>
            </a:r>
            <a:endParaRPr lang="en-GB" b="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20</a:t>
            </a:fld>
            <a:endParaRPr lang="en-GB"/>
          </a:p>
        </p:txBody>
      </p:sp>
    </p:spTree>
    <p:extLst>
      <p:ext uri="{BB962C8B-B14F-4D97-AF65-F5344CB8AC3E}">
        <p14:creationId xmlns:p14="http://schemas.microsoft.com/office/powerpoint/2010/main" val="2484786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Serum concentration should be drawn in the </a:t>
            </a:r>
            <a:r>
              <a:rPr lang="en-US" b="1" dirty="0">
                <a:latin typeface="Times New Roman" panose="02020603050405020304" pitchFamily="18" charset="0"/>
                <a:cs typeface="Times New Roman" panose="02020603050405020304" pitchFamily="18" charset="0"/>
              </a:rPr>
              <a:t>morning as a 12-hour post-dose </a:t>
            </a:r>
            <a:r>
              <a:rPr lang="en-US" b="1" dirty="0" smtClean="0">
                <a:latin typeface="Times New Roman" panose="02020603050405020304" pitchFamily="18" charset="0"/>
                <a:cs typeface="Times New Roman" panose="02020603050405020304" pitchFamily="18" charset="0"/>
              </a:rPr>
              <a:t>concentration</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follows </a:t>
            </a:r>
            <a:r>
              <a:rPr lang="en-US" b="1" dirty="0">
                <a:latin typeface="Times New Roman" panose="02020603050405020304" pitchFamily="18" charset="0"/>
                <a:cs typeface="Times New Roman" panose="02020603050405020304" pitchFamily="18" charset="0"/>
              </a:rPr>
              <a:t>first-order linear kinetics</a:t>
            </a:r>
            <a:r>
              <a:rPr lang="en-US" dirty="0">
                <a:latin typeface="Times New Roman" panose="02020603050405020304" pitchFamily="18" charset="0"/>
                <a:cs typeface="Times New Roman" panose="02020603050405020304" pitchFamily="18" charset="0"/>
              </a:rPr>
              <a:t>, and after a dose change, the steady-state concentration is expected to change </a:t>
            </a:r>
            <a:r>
              <a:rPr lang="en-US" dirty="0" smtClean="0">
                <a:latin typeface="Times New Roman" panose="02020603050405020304" pitchFamily="18" charset="0"/>
                <a:cs typeface="Times New Roman" panose="02020603050405020304" pitchFamily="18" charset="0"/>
              </a:rPr>
              <a:t>proportionally.</a:t>
            </a:r>
          </a:p>
          <a:p>
            <a:r>
              <a:rPr lang="en-US" b="1" dirty="0" smtClean="0">
                <a:latin typeface="Times New Roman" panose="02020603050405020304" pitchFamily="18" charset="0"/>
                <a:cs typeface="Times New Roman" panose="02020603050405020304" pitchFamily="18" charset="0"/>
              </a:rPr>
              <a:t>Example</a:t>
            </a:r>
            <a:r>
              <a:rPr lang="en-US" dirty="0">
                <a:latin typeface="Times New Roman" panose="02020603050405020304" pitchFamily="18" charset="0"/>
                <a:cs typeface="Times New Roman" panose="02020603050405020304" pitchFamily="18" charset="0"/>
              </a:rPr>
              <a:t>: </a:t>
            </a:r>
            <a:r>
              <a:rPr lang="en-US" dirty="0" smtClean="0">
                <a:latin typeface="Agency FB" panose="020B0503020202020204" pitchFamily="34" charset="0"/>
                <a:cs typeface="Times New Roman" panose="02020603050405020304" pitchFamily="18" charset="0"/>
              </a:rPr>
              <a:t>A </a:t>
            </a:r>
            <a:r>
              <a:rPr lang="en-US" dirty="0">
                <a:latin typeface="Agency FB" panose="020B0503020202020204" pitchFamily="34" charset="0"/>
                <a:cs typeface="Times New Roman" panose="02020603050405020304" pitchFamily="18" charset="0"/>
              </a:rPr>
              <a:t>healthy adult is taking 600 mg of lithium daily with a </a:t>
            </a:r>
            <a:r>
              <a:rPr lang="en-US" dirty="0" smtClean="0">
                <a:latin typeface="Agency FB" panose="020B0503020202020204" pitchFamily="34" charset="0"/>
                <a:cs typeface="Times New Roman" panose="02020603050405020304" pitchFamily="18" charset="0"/>
              </a:rPr>
              <a:t>steady state </a:t>
            </a:r>
            <a:r>
              <a:rPr lang="en-US" dirty="0">
                <a:latin typeface="Agency FB" panose="020B0503020202020204" pitchFamily="34" charset="0"/>
                <a:cs typeface="Times New Roman" panose="02020603050405020304" pitchFamily="18" charset="0"/>
              </a:rPr>
              <a:t>concentration of 0.4 mEq/L, doubling the dose will likely result in a serum concentration of approximately 0.8 mEq/L. A stepwise titration to 1200 mg may improve tolerability</a:t>
            </a:r>
            <a:endParaRPr lang="en-GB" dirty="0">
              <a:latin typeface="Agency FB" panose="020B050302020202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21</a:t>
            </a:fld>
            <a:endParaRPr lang="en-GB"/>
          </a:p>
        </p:txBody>
      </p:sp>
    </p:spTree>
    <p:extLst>
      <p:ext uri="{BB962C8B-B14F-4D97-AF65-F5344CB8AC3E}">
        <p14:creationId xmlns:p14="http://schemas.microsoft.com/office/powerpoint/2010/main" val="2424899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Lithium clearance may be impacted by </a:t>
            </a:r>
            <a:r>
              <a:rPr lang="en-US" u="sng" dirty="0">
                <a:latin typeface="Times New Roman" panose="02020603050405020304" pitchFamily="18" charset="0"/>
                <a:cs typeface="Times New Roman" panose="02020603050405020304" pitchFamily="18" charset="0"/>
              </a:rPr>
              <a:t>dehydration, sodium depletion, and cardiac and renal dysfunction</a:t>
            </a:r>
            <a:r>
              <a:rPr lang="en-US" dirty="0">
                <a:latin typeface="Times New Roman" panose="02020603050405020304" pitchFamily="18" charset="0"/>
                <a:cs typeface="Times New Roman" panose="02020603050405020304" pitchFamily="18" charset="0"/>
              </a:rPr>
              <a:t> resulting in </a:t>
            </a:r>
            <a:r>
              <a:rPr lang="en-US" b="1" dirty="0">
                <a:latin typeface="Times New Roman" panose="02020603050405020304" pitchFamily="18" charset="0"/>
                <a:cs typeface="Times New Roman" panose="02020603050405020304" pitchFamily="18" charset="0"/>
              </a:rPr>
              <a:t>lithium </a:t>
            </a:r>
            <a:r>
              <a:rPr lang="en-US" b="1" dirty="0" smtClean="0">
                <a:latin typeface="Times New Roman" panose="02020603050405020304" pitchFamily="18" charset="0"/>
                <a:cs typeface="Times New Roman" panose="02020603050405020304" pitchFamily="18" charset="0"/>
              </a:rPr>
              <a:t>toxicity.</a:t>
            </a:r>
          </a:p>
          <a:p>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tolerated, lithium can be given as a </a:t>
            </a:r>
            <a:r>
              <a:rPr lang="en-US" b="1" dirty="0">
                <a:latin typeface="Times New Roman" panose="02020603050405020304" pitchFamily="18" charset="0"/>
                <a:cs typeface="Times New Roman" panose="02020603050405020304" pitchFamily="18" charset="0"/>
              </a:rPr>
              <a:t>single </a:t>
            </a:r>
            <a:r>
              <a:rPr lang="en-US" b="1" dirty="0" smtClean="0">
                <a:latin typeface="Times New Roman" panose="02020603050405020304" pitchFamily="18" charset="0"/>
                <a:cs typeface="Times New Roman" panose="02020603050405020304" pitchFamily="18" charset="0"/>
              </a:rPr>
              <a:t>dose</a:t>
            </a:r>
            <a:r>
              <a:rPr lang="en-US" dirty="0" smtClean="0">
                <a:latin typeface="Times New Roman" panose="02020603050405020304" pitchFamily="18" charset="0"/>
                <a:cs typeface="Times New Roman" panose="02020603050405020304" pitchFamily="18" charset="0"/>
              </a:rPr>
              <a:t>.</a:t>
            </a:r>
          </a:p>
          <a:p>
            <a:pPr lvl="1"/>
            <a:r>
              <a:rPr lang="en-US" dirty="0" smtClean="0">
                <a:latin typeface="Times New Roman" panose="02020603050405020304" pitchFamily="18" charset="0"/>
                <a:cs typeface="Times New Roman" panose="02020603050405020304" pitchFamily="18" charset="0"/>
              </a:rPr>
              <a:t>Structural </a:t>
            </a:r>
            <a:r>
              <a:rPr lang="en-US" dirty="0">
                <a:latin typeface="Times New Roman" panose="02020603050405020304" pitchFamily="18" charset="0"/>
                <a:cs typeface="Times New Roman" panose="02020603050405020304" pitchFamily="18" charset="0"/>
              </a:rPr>
              <a:t>and functional kidney changes are more prominent in patients who receive lithium in divided </a:t>
            </a:r>
            <a:r>
              <a:rPr lang="en-US" dirty="0" smtClean="0">
                <a:latin typeface="Times New Roman" panose="02020603050405020304" pitchFamily="18" charset="0"/>
                <a:cs typeface="Times New Roman" panose="02020603050405020304" pitchFamily="18" charset="0"/>
              </a:rPr>
              <a:t>doses.</a:t>
            </a:r>
          </a:p>
          <a:p>
            <a:pPr lvl="1"/>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daily dosing reduces the occurrence of</a:t>
            </a:r>
            <a:r>
              <a:rPr lang="en-US" b="1" dirty="0">
                <a:latin typeface="Times New Roman" panose="02020603050405020304" pitchFamily="18" charset="0"/>
                <a:cs typeface="Times New Roman" panose="02020603050405020304" pitchFamily="18" charset="0"/>
              </a:rPr>
              <a:t> polyuria </a:t>
            </a:r>
            <a:r>
              <a:rPr lang="en-US" dirty="0">
                <a:latin typeface="Times New Roman" panose="02020603050405020304" pitchFamily="18" charset="0"/>
                <a:cs typeface="Times New Roman" panose="02020603050405020304" pitchFamily="18" charset="0"/>
              </a:rPr>
              <a:t>and may improve adherence.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22</a:t>
            </a:fld>
            <a:endParaRPr lang="en-GB"/>
          </a:p>
        </p:txBody>
      </p:sp>
    </p:spTree>
    <p:extLst>
      <p:ext uri="{BB962C8B-B14F-4D97-AF65-F5344CB8AC3E}">
        <p14:creationId xmlns:p14="http://schemas.microsoft.com/office/powerpoint/2010/main" val="2359654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Lithium pharmacokinetic </a:t>
            </a:r>
            <a:r>
              <a:rPr lang="en-US" dirty="0">
                <a:latin typeface="Times New Roman" panose="02020603050405020304" pitchFamily="18" charset="0"/>
                <a:cs typeface="Times New Roman" panose="02020603050405020304" pitchFamily="18" charset="0"/>
              </a:rPr>
              <a:t>properties are altered during </a:t>
            </a:r>
            <a:r>
              <a:rPr lang="en-US" dirty="0" smtClean="0">
                <a:latin typeface="Times New Roman" panose="02020603050405020304" pitchFamily="18" charset="0"/>
                <a:cs typeface="Times New Roman" panose="02020603050405020304" pitchFamily="18" charset="0"/>
              </a:rPr>
              <a:t>pregnancy.</a:t>
            </a:r>
          </a:p>
          <a:p>
            <a:pPr lvl="1"/>
            <a:r>
              <a:rPr lang="en-US" dirty="0" smtClean="0">
                <a:latin typeface="Times New Roman" panose="02020603050405020304" pitchFamily="18" charset="0"/>
                <a:cs typeface="Times New Roman" panose="02020603050405020304" pitchFamily="18" charset="0"/>
              </a:rPr>
              <a:t>Dose </a:t>
            </a:r>
            <a:r>
              <a:rPr lang="en-US" dirty="0">
                <a:latin typeface="Times New Roman" panose="02020603050405020304" pitchFamily="18" charset="0"/>
                <a:cs typeface="Times New Roman" panose="02020603050405020304" pitchFamily="18" charset="0"/>
              </a:rPr>
              <a:t>requirements will change during pregnancy compared with pre-pregnancy </a:t>
            </a:r>
            <a:r>
              <a:rPr lang="en-US" dirty="0" smtClean="0">
                <a:latin typeface="Times New Roman" panose="02020603050405020304" pitchFamily="18" charset="0"/>
                <a:cs typeface="Times New Roman" panose="02020603050405020304" pitchFamily="18" charset="0"/>
              </a:rPr>
              <a:t>dosing.</a:t>
            </a:r>
          </a:p>
          <a:p>
            <a:r>
              <a:rPr lang="en-US" dirty="0" smtClean="0">
                <a:latin typeface="Times New Roman" panose="02020603050405020304" pitchFamily="18" charset="0"/>
                <a:cs typeface="Times New Roman" panose="02020603050405020304" pitchFamily="18" charset="0"/>
              </a:rPr>
              <a:t>Glomerular </a:t>
            </a:r>
            <a:r>
              <a:rPr lang="en-US" dirty="0">
                <a:latin typeface="Times New Roman" panose="02020603050405020304" pitchFamily="18" charset="0"/>
                <a:cs typeface="Times New Roman" panose="02020603050405020304" pitchFamily="18" charset="0"/>
              </a:rPr>
              <a:t>filtration rate (GFR) increases early in pregnancy and begins to return to normal late in the third </a:t>
            </a:r>
            <a:r>
              <a:rPr lang="en-US" dirty="0" smtClean="0">
                <a:latin typeface="Times New Roman" panose="02020603050405020304" pitchFamily="18" charset="0"/>
                <a:cs typeface="Times New Roman" panose="02020603050405020304" pitchFamily="18" charset="0"/>
              </a:rPr>
              <a:t>trimester.</a:t>
            </a:r>
          </a:p>
          <a:p>
            <a:r>
              <a:rPr lang="en-US" dirty="0" smtClean="0">
                <a:latin typeface="Times New Roman" panose="02020603050405020304" pitchFamily="18" charset="0"/>
                <a:cs typeface="Times New Roman" panose="02020603050405020304" pitchFamily="18" charset="0"/>
              </a:rPr>
              <a:t>Volume </a:t>
            </a:r>
            <a:r>
              <a:rPr lang="en-US" dirty="0">
                <a:latin typeface="Times New Roman" panose="02020603050405020304" pitchFamily="18" charset="0"/>
                <a:cs typeface="Times New Roman" panose="02020603050405020304" pitchFamily="18" charset="0"/>
              </a:rPr>
              <a:t>of distribution increases during </a:t>
            </a:r>
            <a:r>
              <a:rPr lang="en-US" dirty="0" smtClean="0">
                <a:latin typeface="Times New Roman" panose="02020603050405020304" pitchFamily="18" charset="0"/>
                <a:cs typeface="Times New Roman" panose="02020603050405020304" pitchFamily="18" charset="0"/>
              </a:rPr>
              <a:t>pregnancy.</a:t>
            </a:r>
          </a:p>
          <a:p>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can be empirically decreased by at least </a:t>
            </a:r>
            <a:r>
              <a:rPr lang="en-US" b="1" dirty="0">
                <a:latin typeface="Times New Roman" panose="02020603050405020304" pitchFamily="18" charset="0"/>
                <a:cs typeface="Times New Roman" panose="02020603050405020304" pitchFamily="18" charset="0"/>
              </a:rPr>
              <a:t>30% </a:t>
            </a:r>
            <a:r>
              <a:rPr lang="en-US" dirty="0">
                <a:latin typeface="Times New Roman" panose="02020603050405020304" pitchFamily="18" charset="0"/>
                <a:cs typeface="Times New Roman" panose="02020603050405020304" pitchFamily="18" charset="0"/>
              </a:rPr>
              <a:t>with close evaluation of serum concentration after delivery</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23</a:t>
            </a:fld>
            <a:endParaRPr lang="en-GB"/>
          </a:p>
        </p:txBody>
      </p:sp>
    </p:spTree>
    <p:extLst>
      <p:ext uri="{BB962C8B-B14F-4D97-AF65-F5344CB8AC3E}">
        <p14:creationId xmlns:p14="http://schemas.microsoft.com/office/powerpoint/2010/main" val="740870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b="1" dirty="0" smtClean="0">
                <a:latin typeface="Times New Roman" panose="02020603050405020304" pitchFamily="18" charset="0"/>
                <a:cs typeface="Times New Roman" panose="02020603050405020304" pitchFamily="18" charset="0"/>
              </a:rPr>
              <a:t>Contraindications</a:t>
            </a:r>
          </a:p>
          <a:p>
            <a:r>
              <a:rPr lang="en-US" dirty="0" smtClean="0">
                <a:latin typeface="Times New Roman" panose="02020603050405020304" pitchFamily="18" charset="0"/>
                <a:cs typeface="Times New Roman" panose="02020603050405020304" pitchFamily="18" charset="0"/>
              </a:rPr>
              <a:t>Hypersensitivity </a:t>
            </a:r>
            <a:r>
              <a:rPr lang="en-US" dirty="0">
                <a:latin typeface="Times New Roman" panose="02020603050405020304" pitchFamily="18" charset="0"/>
                <a:cs typeface="Times New Roman" panose="02020603050405020304" pitchFamily="18" charset="0"/>
              </a:rPr>
              <a:t>to </a:t>
            </a:r>
            <a:r>
              <a:rPr lang="en-US" dirty="0" smtClean="0">
                <a:latin typeface="Times New Roman" panose="02020603050405020304" pitchFamily="18" charset="0"/>
                <a:cs typeface="Times New Roman" panose="02020603050405020304" pitchFamily="18" charset="0"/>
              </a:rPr>
              <a:t>lithium.</a:t>
            </a:r>
          </a:p>
          <a:p>
            <a:r>
              <a:rPr lang="en-US" dirty="0" smtClean="0">
                <a:latin typeface="Times New Roman" panose="02020603050405020304" pitchFamily="18" charset="0"/>
                <a:cs typeface="Times New Roman" panose="02020603050405020304" pitchFamily="18" charset="0"/>
              </a:rPr>
              <a:t>Severe/unstable </a:t>
            </a:r>
            <a:r>
              <a:rPr lang="en-US" dirty="0">
                <a:latin typeface="Times New Roman" panose="02020603050405020304" pitchFamily="18" charset="0"/>
                <a:cs typeface="Times New Roman" panose="02020603050405020304" pitchFamily="18" charset="0"/>
              </a:rPr>
              <a:t>renal or cardiovascular disease, severe debilitation, dehydration or sodium depletion</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24</a:t>
            </a:fld>
            <a:endParaRPr lang="en-GB"/>
          </a:p>
        </p:txBody>
      </p:sp>
    </p:spTree>
    <p:extLst>
      <p:ext uri="{BB962C8B-B14F-4D97-AF65-F5344CB8AC3E}">
        <p14:creationId xmlns:p14="http://schemas.microsoft.com/office/powerpoint/2010/main" val="4170117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Warnings/Precautions </a:t>
            </a:r>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Boxed Warning- </a:t>
            </a:r>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toxicity; </a:t>
            </a:r>
            <a:r>
              <a:rPr lang="en-US" b="1" dirty="0">
                <a:latin typeface="Times New Roman" panose="02020603050405020304" pitchFamily="18" charset="0"/>
                <a:cs typeface="Times New Roman" panose="02020603050405020304" pitchFamily="18" charset="0"/>
              </a:rPr>
              <a:t>concentration</a:t>
            </a:r>
            <a:r>
              <a:rPr lang="en-US" dirty="0">
                <a:latin typeface="Times New Roman" panose="02020603050405020304" pitchFamily="18" charset="0"/>
                <a:cs typeface="Times New Roman" panose="02020603050405020304" pitchFamily="18" charset="0"/>
              </a:rPr>
              <a:t> should be routinely </a:t>
            </a:r>
            <a:r>
              <a:rPr lang="en-US" dirty="0" smtClean="0">
                <a:latin typeface="Times New Roman" panose="02020603050405020304" pitchFamily="18" charset="0"/>
                <a:cs typeface="Times New Roman" panose="02020603050405020304" pitchFamily="18" charset="0"/>
              </a:rPr>
              <a:t>monitored.</a:t>
            </a:r>
          </a:p>
          <a:p>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may unmask </a:t>
            </a:r>
            <a:r>
              <a:rPr lang="en-US" b="1" dirty="0">
                <a:latin typeface="Times New Roman" panose="02020603050405020304" pitchFamily="18" charset="0"/>
                <a:cs typeface="Times New Roman" panose="02020603050405020304" pitchFamily="18" charset="0"/>
              </a:rPr>
              <a:t>Brugada syndrome</a:t>
            </a:r>
            <a:r>
              <a:rPr lang="en-US" dirty="0">
                <a:latin typeface="Times New Roman" panose="02020603050405020304" pitchFamily="18" charset="0"/>
                <a:cs typeface="Times New Roman" panose="02020603050405020304" pitchFamily="18" charset="0"/>
              </a:rPr>
              <a:t>, a genetic disease characterized by an abnormal, often asymptomatic, electrocardiogram (ECG) and an increased risk of sudden cardiac </a:t>
            </a:r>
            <a:r>
              <a:rPr lang="en-US" dirty="0" smtClean="0">
                <a:latin typeface="Times New Roman" panose="02020603050405020304" pitchFamily="18" charset="0"/>
                <a:cs typeface="Times New Roman" panose="02020603050405020304" pitchFamily="18" charset="0"/>
              </a:rPr>
              <a:t>death.</a:t>
            </a:r>
          </a:p>
          <a:p>
            <a:r>
              <a:rPr lang="en-US" dirty="0" smtClean="0">
                <a:latin typeface="Times New Roman" panose="02020603050405020304" pitchFamily="18" charset="0"/>
                <a:cs typeface="Times New Roman" panose="02020603050405020304" pitchFamily="18" charset="0"/>
              </a:rPr>
              <a:t>Decreased </a:t>
            </a:r>
            <a:r>
              <a:rPr lang="en-US" dirty="0">
                <a:latin typeface="Times New Roman" panose="02020603050405020304" pitchFamily="18" charset="0"/>
                <a:cs typeface="Times New Roman" panose="02020603050405020304" pitchFamily="18" charset="0"/>
              </a:rPr>
              <a:t>renal concentrating ability that may present </a:t>
            </a:r>
            <a:r>
              <a:rPr lang="en-US" dirty="0" smtClean="0">
                <a:latin typeface="Times New Roman" panose="02020603050405020304" pitchFamily="18" charset="0"/>
                <a:cs typeface="Times New Roman" panose="02020603050405020304" pitchFamily="18" charset="0"/>
              </a:rPr>
              <a:t>as nephrogenic </a:t>
            </a:r>
            <a:r>
              <a:rPr lang="en-US" dirty="0">
                <a:latin typeface="Times New Roman" panose="02020603050405020304" pitchFamily="18" charset="0"/>
                <a:cs typeface="Times New Roman" panose="02020603050405020304" pitchFamily="18" charset="0"/>
              </a:rPr>
              <a:t>diabetes insipidus (NDI</a:t>
            </a:r>
            <a:r>
              <a:rPr lang="en-US" dirty="0" smtClean="0">
                <a:latin typeface="Times New Roman" panose="02020603050405020304" pitchFamily="18" charset="0"/>
                <a:cs typeface="Times New Roman" panose="02020603050405020304" pitchFamily="18" charset="0"/>
              </a:rPr>
              <a:t>).</a:t>
            </a:r>
          </a:p>
          <a:p>
            <a:pPr lvl="1"/>
            <a:r>
              <a:rPr lang="en-US" dirty="0" smtClean="0">
                <a:latin typeface="Times New Roman" panose="02020603050405020304" pitchFamily="18" charset="0"/>
                <a:cs typeface="Times New Roman" panose="02020603050405020304" pitchFamily="18" charset="0"/>
              </a:rPr>
              <a:t>Acute </a:t>
            </a:r>
            <a:r>
              <a:rPr lang="en-US" dirty="0">
                <a:latin typeface="Times New Roman" panose="02020603050405020304" pitchFamily="18" charset="0"/>
                <a:cs typeface="Times New Roman" panose="02020603050405020304" pitchFamily="18" charset="0"/>
              </a:rPr>
              <a:t>and chronic reductions of GFR may occur. Renal monitoring should be conducted.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25</a:t>
            </a:fld>
            <a:endParaRPr lang="en-GB"/>
          </a:p>
        </p:txBody>
      </p:sp>
    </p:spTree>
    <p:extLst>
      <p:ext uri="{BB962C8B-B14F-4D97-AF65-F5344CB8AC3E}">
        <p14:creationId xmlns:p14="http://schemas.microsoft.com/office/powerpoint/2010/main" val="3419054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i="1" dirty="0" smtClean="0">
                <a:latin typeface="Times New Roman" panose="02020603050405020304" pitchFamily="18" charset="0"/>
                <a:cs typeface="Times New Roman" panose="02020603050405020304" pitchFamily="18" charset="0"/>
              </a:rPr>
              <a:t>Warning/Precaution cont.</a:t>
            </a:r>
          </a:p>
          <a:p>
            <a:r>
              <a:rPr lang="en-US" dirty="0" smtClean="0">
                <a:latin typeface="Times New Roman" panose="02020603050405020304" pitchFamily="18" charset="0"/>
                <a:cs typeface="Times New Roman" panose="02020603050405020304" pitchFamily="18" charset="0"/>
              </a:rPr>
              <a:t>Use with </a:t>
            </a:r>
            <a:r>
              <a:rPr lang="en-US" dirty="0">
                <a:latin typeface="Times New Roman" panose="02020603050405020304" pitchFamily="18" charset="0"/>
                <a:cs typeface="Times New Roman" panose="02020603050405020304" pitchFamily="18" charset="0"/>
              </a:rPr>
              <a:t>caution in patients with significant fluid loss because of increased risk of </a:t>
            </a:r>
            <a:r>
              <a:rPr lang="en-US" dirty="0" smtClean="0">
                <a:latin typeface="Times New Roman" panose="02020603050405020304" pitchFamily="18" charset="0"/>
                <a:cs typeface="Times New Roman" panose="02020603050405020304" pitchFamily="18" charset="0"/>
              </a:rPr>
              <a:t>toxicity</a:t>
            </a:r>
          </a:p>
          <a:p>
            <a:r>
              <a:rPr lang="en-US" dirty="0" smtClean="0">
                <a:latin typeface="Times New Roman" panose="02020603050405020304" pitchFamily="18" charset="0"/>
                <a:cs typeface="Times New Roman" panose="02020603050405020304" pitchFamily="18" charset="0"/>
              </a:rPr>
              <a:t>Avoid </a:t>
            </a:r>
            <a:r>
              <a:rPr lang="en-US" dirty="0">
                <a:latin typeface="Times New Roman" panose="02020603050405020304" pitchFamily="18" charset="0"/>
                <a:cs typeface="Times New Roman" panose="02020603050405020304" pitchFamily="18" charset="0"/>
              </a:rPr>
              <a:t>medications that significantly alter lithium </a:t>
            </a:r>
            <a:r>
              <a:rPr lang="en-US" dirty="0" smtClean="0">
                <a:latin typeface="Times New Roman" panose="02020603050405020304" pitchFamily="18" charset="0"/>
                <a:cs typeface="Times New Roman" panose="02020603050405020304" pitchFamily="18" charset="0"/>
              </a:rPr>
              <a:t>concentration.</a:t>
            </a:r>
          </a:p>
          <a:p>
            <a:r>
              <a:rPr lang="en-US" dirty="0" smtClean="0">
                <a:latin typeface="Times New Roman" panose="02020603050405020304" pitchFamily="18" charset="0"/>
                <a:cs typeface="Times New Roman" panose="02020603050405020304" pitchFamily="18" charset="0"/>
              </a:rPr>
              <a:t>Increased </a:t>
            </a:r>
            <a:r>
              <a:rPr lang="en-US" dirty="0">
                <a:latin typeface="Times New Roman" panose="02020603050405020304" pitchFamily="18" charset="0"/>
                <a:cs typeface="Times New Roman" panose="02020603050405020304" pitchFamily="18" charset="0"/>
              </a:rPr>
              <a:t>risk of fetal malformations with lithium therapy (i.e., cardiac abnormalities - </a:t>
            </a:r>
            <a:r>
              <a:rPr lang="en-US" b="1" dirty="0">
                <a:latin typeface="Times New Roman" panose="02020603050405020304" pitchFamily="18" charset="0"/>
                <a:cs typeface="Times New Roman" panose="02020603050405020304" pitchFamily="18" charset="0"/>
              </a:rPr>
              <a:t>Ebstein's anomaly</a:t>
            </a:r>
            <a:r>
              <a:rPr lang="en-US" dirty="0">
                <a:latin typeface="Times New Roman" panose="02020603050405020304" pitchFamily="18" charset="0"/>
                <a:cs typeface="Times New Roman" panose="02020603050405020304" pitchFamily="18" charset="0"/>
              </a:rPr>
              <a:t>)</a:t>
            </a:r>
            <a:endParaRPr lang="en-GB" dirty="0" smtClean="0">
              <a:latin typeface="Times New Roman" panose="02020603050405020304" pitchFamily="18" charset="0"/>
              <a:cs typeface="Times New Roman" panose="02020603050405020304" pitchFamily="18" charset="0"/>
            </a:endParaRPr>
          </a:p>
          <a:p>
            <a:endParaRPr lang="en-GB" dirty="0"/>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26</a:t>
            </a:fld>
            <a:endParaRPr lang="en-GB"/>
          </a:p>
        </p:txBody>
      </p:sp>
    </p:spTree>
    <p:extLst>
      <p:ext uri="{BB962C8B-B14F-4D97-AF65-F5344CB8AC3E}">
        <p14:creationId xmlns:p14="http://schemas.microsoft.com/office/powerpoint/2010/main" val="23676670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Onset of </a:t>
            </a:r>
            <a:r>
              <a:rPr lang="en-US" b="1" dirty="0" smtClean="0">
                <a:latin typeface="Times New Roman" panose="02020603050405020304" pitchFamily="18" charset="0"/>
                <a:cs typeface="Times New Roman" panose="02020603050405020304" pitchFamily="18" charset="0"/>
              </a:rPr>
              <a:t>Action</a:t>
            </a:r>
          </a:p>
          <a:p>
            <a:r>
              <a:rPr lang="en-US" b="1" dirty="0" smtClean="0">
                <a:latin typeface="Times New Roman" panose="02020603050405020304" pitchFamily="18" charset="0"/>
                <a:cs typeface="Times New Roman" panose="02020603050405020304" pitchFamily="18" charset="0"/>
              </a:rPr>
              <a:t>Mania</a:t>
            </a:r>
            <a:r>
              <a:rPr lang="en-US" dirty="0" smtClean="0">
                <a:latin typeface="Times New Roman" panose="02020603050405020304" pitchFamily="18" charset="0"/>
                <a:cs typeface="Times New Roman" panose="02020603050405020304" pitchFamily="18" charset="0"/>
              </a:rPr>
              <a:t>- Relatively </a:t>
            </a:r>
            <a:r>
              <a:rPr lang="en-US" dirty="0">
                <a:latin typeface="Times New Roman" panose="02020603050405020304" pitchFamily="18" charset="0"/>
                <a:cs typeface="Times New Roman" panose="02020603050405020304" pitchFamily="18" charset="0"/>
              </a:rPr>
              <a:t>slow onset of action (</a:t>
            </a:r>
            <a:r>
              <a:rPr lang="en-US" b="1" dirty="0">
                <a:latin typeface="Times New Roman" panose="02020603050405020304" pitchFamily="18" charset="0"/>
                <a:cs typeface="Times New Roman" panose="02020603050405020304" pitchFamily="18" charset="0"/>
              </a:rPr>
              <a:t>6-10 days</a:t>
            </a:r>
            <a:r>
              <a:rPr lang="en-US" dirty="0">
                <a:latin typeface="Times New Roman" panose="02020603050405020304" pitchFamily="18" charset="0"/>
                <a:cs typeface="Times New Roman" panose="02020603050405020304" pitchFamily="18" charset="0"/>
              </a:rPr>
              <a:t>) compared with antipsychotics and </a:t>
            </a:r>
            <a:r>
              <a:rPr lang="en-US" dirty="0" smtClean="0">
                <a:latin typeface="Times New Roman" panose="02020603050405020304" pitchFamily="18" charset="0"/>
                <a:cs typeface="Times New Roman" panose="02020603050405020304" pitchFamily="18" charset="0"/>
              </a:rPr>
              <a:t>VPA.</a:t>
            </a:r>
          </a:p>
          <a:p>
            <a:pPr lvl="1"/>
            <a:r>
              <a:rPr lang="en-US" dirty="0" smtClean="0">
                <a:latin typeface="Times New Roman" panose="02020603050405020304" pitchFamily="18" charset="0"/>
                <a:cs typeface="Times New Roman" panose="02020603050405020304" pitchFamily="18" charset="0"/>
              </a:rPr>
              <a:t>Full </a:t>
            </a:r>
            <a:r>
              <a:rPr lang="en-US" dirty="0">
                <a:latin typeface="Times New Roman" panose="02020603050405020304" pitchFamily="18" charset="0"/>
                <a:cs typeface="Times New Roman" panose="02020603050405020304" pitchFamily="18" charset="0"/>
              </a:rPr>
              <a:t>resolution of symptoms may take up to </a:t>
            </a:r>
            <a:r>
              <a:rPr lang="en-US" b="1" dirty="0">
                <a:latin typeface="Times New Roman" panose="02020603050405020304" pitchFamily="18" charset="0"/>
                <a:cs typeface="Times New Roman" panose="02020603050405020304" pitchFamily="18" charset="0"/>
              </a:rPr>
              <a:t>3 </a:t>
            </a:r>
            <a:r>
              <a:rPr lang="en-US" b="1" dirty="0" smtClean="0">
                <a:latin typeface="Times New Roman" panose="02020603050405020304" pitchFamily="18" charset="0"/>
                <a:cs typeface="Times New Roman" panose="02020603050405020304" pitchFamily="18" charset="0"/>
              </a:rPr>
              <a:t>weeks</a:t>
            </a:r>
            <a:r>
              <a:rPr lang="en-US" dirty="0" smtClean="0">
                <a:latin typeface="Times New Roman" panose="02020603050405020304" pitchFamily="18" charset="0"/>
                <a:cs typeface="Times New Roman" panose="02020603050405020304" pitchFamily="18" charset="0"/>
              </a:rPr>
              <a:t>.</a:t>
            </a:r>
          </a:p>
          <a:p>
            <a:r>
              <a:rPr lang="en-US" b="1" dirty="0" smtClean="0">
                <a:latin typeface="Times New Roman" panose="02020603050405020304" pitchFamily="18" charset="0"/>
                <a:cs typeface="Times New Roman" panose="02020603050405020304" pitchFamily="18" charset="0"/>
              </a:rPr>
              <a:t>Depression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Greater </a:t>
            </a:r>
            <a:r>
              <a:rPr lang="en-US" dirty="0">
                <a:latin typeface="Times New Roman" panose="02020603050405020304" pitchFamily="18" charset="0"/>
                <a:cs typeface="Times New Roman" panose="02020603050405020304" pitchFamily="18" charset="0"/>
              </a:rPr>
              <a:t>than </a:t>
            </a:r>
            <a:r>
              <a:rPr lang="en-US" b="1" dirty="0">
                <a:latin typeface="Times New Roman" panose="02020603050405020304" pitchFamily="18" charset="0"/>
                <a:cs typeface="Times New Roman" panose="02020603050405020304" pitchFamily="18" charset="0"/>
              </a:rPr>
              <a:t>one month </a:t>
            </a:r>
            <a:r>
              <a:rPr lang="en-US" dirty="0">
                <a:latin typeface="Times New Roman" panose="02020603050405020304" pitchFamily="18" charset="0"/>
                <a:cs typeface="Times New Roman" panose="02020603050405020304" pitchFamily="18" charset="0"/>
              </a:rPr>
              <a:t>may be required for maximal improvement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27</a:t>
            </a:fld>
            <a:endParaRPr lang="en-GB"/>
          </a:p>
        </p:txBody>
      </p:sp>
    </p:spTree>
    <p:extLst>
      <p:ext uri="{BB962C8B-B14F-4D97-AF65-F5344CB8AC3E}">
        <p14:creationId xmlns:p14="http://schemas.microsoft.com/office/powerpoint/2010/main" val="10557641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anose="02020603050405020304" pitchFamily="18" charset="0"/>
                <a:cs typeface="Times New Roman" panose="02020603050405020304" pitchFamily="18" charset="0"/>
              </a:rPr>
              <a:t>Adverse Events-Lithium</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GB" b="1" dirty="0" smtClean="0">
                <a:latin typeface="Times New Roman" panose="02020603050405020304" pitchFamily="18" charset="0"/>
                <a:cs typeface="Times New Roman" panose="02020603050405020304" pitchFamily="18" charset="0"/>
              </a:rPr>
              <a:t>Dermatologic</a:t>
            </a:r>
          </a:p>
          <a:p>
            <a:pPr marL="514350" indent="-514350">
              <a:buAutoNum type="alphaUcPeriod"/>
            </a:pPr>
            <a:r>
              <a:rPr lang="en-US" dirty="0" smtClean="0">
                <a:latin typeface="Times New Roman" panose="02020603050405020304" pitchFamily="18" charset="0"/>
                <a:cs typeface="Times New Roman" panose="02020603050405020304" pitchFamily="18" charset="0"/>
              </a:rPr>
              <a:t>Acne- </a:t>
            </a:r>
            <a:r>
              <a:rPr lang="en-US" dirty="0">
                <a:latin typeface="Times New Roman" panose="02020603050405020304" pitchFamily="18" charset="0"/>
                <a:cs typeface="Times New Roman" panose="02020603050405020304" pitchFamily="18" charset="0"/>
              </a:rPr>
              <a:t>occurs in up to </a:t>
            </a:r>
            <a:r>
              <a:rPr lang="en-US" b="1" dirty="0">
                <a:latin typeface="Times New Roman" panose="02020603050405020304" pitchFamily="18" charset="0"/>
                <a:cs typeface="Times New Roman" panose="02020603050405020304" pitchFamily="18" charset="0"/>
              </a:rPr>
              <a:t>33%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patients</a:t>
            </a:r>
          </a:p>
          <a:p>
            <a:pPr marL="971550" lvl="1" indent="-514350">
              <a:buAutoNum type="alphaUcPeriod"/>
            </a:pPr>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may induce new acne or worsen current </a:t>
            </a:r>
            <a:r>
              <a:rPr lang="en-US" dirty="0" smtClean="0">
                <a:latin typeface="Times New Roman" panose="02020603050405020304" pitchFamily="18" charset="0"/>
                <a:cs typeface="Times New Roman" panose="02020603050405020304" pitchFamily="18" charset="0"/>
              </a:rPr>
              <a:t>acne.</a:t>
            </a:r>
          </a:p>
          <a:p>
            <a:pPr marL="971550" lvl="1" indent="-514350">
              <a:buAutoNum type="alphaUcPeriod"/>
            </a:pPr>
            <a:r>
              <a:rPr lang="en-US" dirty="0" smtClean="0">
                <a:latin typeface="Times New Roman" panose="02020603050405020304" pitchFamily="18" charset="0"/>
                <a:cs typeface="Times New Roman" panose="02020603050405020304" pitchFamily="18" charset="0"/>
              </a:rPr>
              <a:t>Patients </a:t>
            </a:r>
            <a:r>
              <a:rPr lang="en-US" dirty="0">
                <a:latin typeface="Times New Roman" panose="02020603050405020304" pitchFamily="18" charset="0"/>
                <a:cs typeface="Times New Roman" panose="02020603050405020304" pitchFamily="18" charset="0"/>
              </a:rPr>
              <a:t>between the ages </a:t>
            </a:r>
            <a:r>
              <a:rPr lang="en-US" dirty="0" smtClean="0">
                <a:latin typeface="Times New Roman" panose="02020603050405020304" pitchFamily="18" charset="0"/>
                <a:cs typeface="Times New Roman" panose="02020603050405020304" pitchFamily="18" charset="0"/>
              </a:rPr>
              <a:t>of </a:t>
            </a:r>
            <a:r>
              <a:rPr lang="en-US" b="1" dirty="0" smtClean="0">
                <a:latin typeface="Times New Roman" panose="02020603050405020304" pitchFamily="18" charset="0"/>
                <a:cs typeface="Times New Roman" panose="02020603050405020304" pitchFamily="18" charset="0"/>
              </a:rPr>
              <a:t>20 </a:t>
            </a:r>
            <a:r>
              <a:rPr lang="en-US" b="1" dirty="0">
                <a:latin typeface="Times New Roman" panose="02020603050405020304" pitchFamily="18" charset="0"/>
                <a:cs typeface="Times New Roman" panose="02020603050405020304" pitchFamily="18" charset="0"/>
              </a:rPr>
              <a:t>and 30 </a:t>
            </a:r>
            <a:r>
              <a:rPr lang="en-US" dirty="0">
                <a:latin typeface="Times New Roman" panose="02020603050405020304" pitchFamily="18" charset="0"/>
                <a:cs typeface="Times New Roman" panose="02020603050405020304" pitchFamily="18" charset="0"/>
              </a:rPr>
              <a:t>years are more commonly </a:t>
            </a:r>
            <a:r>
              <a:rPr lang="en-US" dirty="0" smtClean="0">
                <a:latin typeface="Times New Roman" panose="02020603050405020304" pitchFamily="18" charset="0"/>
                <a:cs typeface="Times New Roman" panose="02020603050405020304" pitchFamily="18" charset="0"/>
              </a:rPr>
              <a:t>affected</a:t>
            </a:r>
          </a:p>
          <a:p>
            <a:pPr marL="971550" lvl="1" indent="-514350">
              <a:buAutoNum type="alphaUcPeriod"/>
            </a:pPr>
            <a:r>
              <a:rPr lang="en-US" dirty="0" smtClean="0">
                <a:latin typeface="Times New Roman" panose="02020603050405020304" pitchFamily="18" charset="0"/>
                <a:cs typeface="Times New Roman" panose="02020603050405020304" pitchFamily="18" charset="0"/>
              </a:rPr>
              <a:t>Onset </a:t>
            </a:r>
            <a:r>
              <a:rPr lang="en-US" dirty="0">
                <a:latin typeface="Times New Roman" panose="02020603050405020304" pitchFamily="18" charset="0"/>
                <a:cs typeface="Times New Roman" panose="02020603050405020304" pitchFamily="18" charset="0"/>
              </a:rPr>
              <a:t>is typically within </a:t>
            </a:r>
            <a:r>
              <a:rPr lang="en-US" b="1" dirty="0">
                <a:latin typeface="Times New Roman" panose="02020603050405020304" pitchFamily="18" charset="0"/>
                <a:cs typeface="Times New Roman" panose="02020603050405020304" pitchFamily="18" charset="0"/>
              </a:rPr>
              <a:t>2 weeks </a:t>
            </a:r>
            <a:r>
              <a:rPr lang="en-US" dirty="0">
                <a:latin typeface="Times New Roman" panose="02020603050405020304" pitchFamily="18" charset="0"/>
                <a:cs typeface="Times New Roman" panose="02020603050405020304" pitchFamily="18" charset="0"/>
              </a:rPr>
              <a:t>after initiation of </a:t>
            </a:r>
            <a:r>
              <a:rPr lang="en-US" dirty="0" smtClean="0">
                <a:latin typeface="Times New Roman" panose="02020603050405020304" pitchFamily="18" charset="0"/>
                <a:cs typeface="Times New Roman" panose="02020603050405020304" pitchFamily="18" charset="0"/>
              </a:rPr>
              <a:t>lithium.</a:t>
            </a:r>
          </a:p>
          <a:p>
            <a:pPr marL="971550" lvl="1" indent="-514350">
              <a:buAutoNum type="alphaUcPeriod"/>
            </a:pPr>
            <a:r>
              <a:rPr lang="en-US" dirty="0" smtClean="0">
                <a:latin typeface="Times New Roman" panose="02020603050405020304" pitchFamily="18" charset="0"/>
                <a:cs typeface="Times New Roman" panose="02020603050405020304" pitchFamily="18" charset="0"/>
              </a:rPr>
              <a:t>Resolution </a:t>
            </a:r>
            <a:r>
              <a:rPr lang="en-US" dirty="0">
                <a:latin typeface="Times New Roman" panose="02020603050405020304" pitchFamily="18" charset="0"/>
                <a:cs typeface="Times New Roman" panose="02020603050405020304" pitchFamily="18" charset="0"/>
              </a:rPr>
              <a:t>within </a:t>
            </a:r>
            <a:r>
              <a:rPr lang="en-US" b="1" dirty="0">
                <a:latin typeface="Times New Roman" panose="02020603050405020304" pitchFamily="18" charset="0"/>
                <a:cs typeface="Times New Roman" panose="02020603050405020304" pitchFamily="18" charset="0"/>
              </a:rPr>
              <a:t>1 month </a:t>
            </a:r>
            <a:r>
              <a:rPr lang="en-US" dirty="0">
                <a:latin typeface="Times New Roman" panose="02020603050405020304" pitchFamily="18" charset="0"/>
                <a:cs typeface="Times New Roman" panose="02020603050405020304" pitchFamily="18" charset="0"/>
              </a:rPr>
              <a:t>after stopping or reducing the dose but given the benefits of lithium therapy, treatment of the acne should be considered</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28</a:t>
            </a:fld>
            <a:endParaRPr lang="en-GB"/>
          </a:p>
        </p:txBody>
      </p:sp>
    </p:spTree>
    <p:extLst>
      <p:ext uri="{BB962C8B-B14F-4D97-AF65-F5344CB8AC3E}">
        <p14:creationId xmlns:p14="http://schemas.microsoft.com/office/powerpoint/2010/main" val="2365854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US" b="1" dirty="0" smtClean="0"/>
              <a:t>B</a:t>
            </a:r>
            <a:r>
              <a:rPr lang="en-US" dirty="0" smtClean="0"/>
              <a:t>. </a:t>
            </a:r>
            <a:r>
              <a:rPr lang="en-US" b="1" dirty="0" smtClean="0">
                <a:latin typeface="Times New Roman" panose="02020603050405020304" pitchFamily="18" charset="0"/>
                <a:cs typeface="Times New Roman" panose="02020603050405020304" pitchFamily="18" charset="0"/>
              </a:rPr>
              <a:t>Psoriasis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Estimated </a:t>
            </a:r>
            <a:r>
              <a:rPr lang="en-US" dirty="0">
                <a:latin typeface="Times New Roman" panose="02020603050405020304" pitchFamily="18" charset="0"/>
                <a:cs typeface="Times New Roman" panose="02020603050405020304" pitchFamily="18" charset="0"/>
              </a:rPr>
              <a:t>to effect </a:t>
            </a:r>
            <a:r>
              <a:rPr lang="en-US" b="1" dirty="0">
                <a:latin typeface="Times New Roman" panose="02020603050405020304" pitchFamily="18" charset="0"/>
                <a:cs typeface="Times New Roman" panose="02020603050405020304" pitchFamily="18" charset="0"/>
              </a:rPr>
              <a:t>1.8-6%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patients.</a:t>
            </a:r>
          </a:p>
          <a:p>
            <a:r>
              <a:rPr lang="en-US" dirty="0" smtClean="0">
                <a:latin typeface="Times New Roman" panose="02020603050405020304" pitchFamily="18" charset="0"/>
                <a:cs typeface="Times New Roman" panose="02020603050405020304" pitchFamily="18" charset="0"/>
              </a:rPr>
              <a:t>More </a:t>
            </a:r>
            <a:r>
              <a:rPr lang="en-US" dirty="0">
                <a:latin typeface="Times New Roman" panose="02020603050405020304" pitchFamily="18" charset="0"/>
                <a:cs typeface="Times New Roman" panose="02020603050405020304" pitchFamily="18" charset="0"/>
              </a:rPr>
              <a:t>common in patients greater than </a:t>
            </a:r>
            <a:r>
              <a:rPr lang="en-US" b="1" dirty="0">
                <a:latin typeface="Times New Roman" panose="02020603050405020304" pitchFamily="18" charset="0"/>
                <a:cs typeface="Times New Roman" panose="02020603050405020304" pitchFamily="18" charset="0"/>
              </a:rPr>
              <a:t>50 years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age.</a:t>
            </a:r>
          </a:p>
          <a:p>
            <a:r>
              <a:rPr lang="en-US" dirty="0" smtClean="0">
                <a:latin typeface="Times New Roman" panose="02020603050405020304" pitchFamily="18" charset="0"/>
                <a:cs typeface="Times New Roman" panose="02020603050405020304" pitchFamily="18" charset="0"/>
              </a:rPr>
              <a:t>Exacerbation </a:t>
            </a:r>
            <a:r>
              <a:rPr lang="en-US" dirty="0">
                <a:latin typeface="Times New Roman" panose="02020603050405020304" pitchFamily="18" charset="0"/>
                <a:cs typeface="Times New Roman" panose="02020603050405020304" pitchFamily="18" charset="0"/>
              </a:rPr>
              <a:t>may not occur until after 1 month and up to 10 months for new </a:t>
            </a:r>
            <a:r>
              <a:rPr lang="en-US" dirty="0" smtClean="0">
                <a:latin typeface="Times New Roman" panose="02020603050405020304" pitchFamily="18" charset="0"/>
                <a:cs typeface="Times New Roman" panose="02020603050405020304" pitchFamily="18" charset="0"/>
              </a:rPr>
              <a:t>induction.</a:t>
            </a:r>
          </a:p>
          <a:p>
            <a:r>
              <a:rPr lang="en-US" dirty="0" smtClean="0">
                <a:latin typeface="Times New Roman" panose="02020603050405020304" pitchFamily="18" charset="0"/>
                <a:cs typeface="Times New Roman" panose="02020603050405020304" pitchFamily="18" charset="0"/>
              </a:rPr>
              <a:t>Mild </a:t>
            </a:r>
            <a:r>
              <a:rPr lang="en-US" dirty="0">
                <a:latin typeface="Times New Roman" panose="02020603050405020304" pitchFamily="18" charset="0"/>
                <a:cs typeface="Times New Roman" panose="02020603050405020304" pitchFamily="18" charset="0"/>
              </a:rPr>
              <a:t>to moderate psoriasis can be treated with topical or systemic </a:t>
            </a:r>
            <a:r>
              <a:rPr lang="en-US" dirty="0" smtClean="0">
                <a:latin typeface="Times New Roman" panose="02020603050405020304" pitchFamily="18" charset="0"/>
                <a:cs typeface="Times New Roman" panose="02020603050405020304" pitchFamily="18" charset="0"/>
              </a:rPr>
              <a:t>therapy.</a:t>
            </a:r>
          </a:p>
          <a:p>
            <a:r>
              <a:rPr lang="en-US" dirty="0" smtClean="0">
                <a:latin typeface="Times New Roman" panose="02020603050405020304" pitchFamily="18" charset="0"/>
                <a:cs typeface="Times New Roman" panose="02020603050405020304" pitchFamily="18" charset="0"/>
              </a:rPr>
              <a:t>Severe </a:t>
            </a:r>
            <a:r>
              <a:rPr lang="en-US" dirty="0">
                <a:latin typeface="Times New Roman" panose="02020603050405020304" pitchFamily="18" charset="0"/>
                <a:cs typeface="Times New Roman" panose="02020603050405020304" pitchFamily="18" charset="0"/>
              </a:rPr>
              <a:t>cases warrant a dermatology </a:t>
            </a:r>
            <a:r>
              <a:rPr lang="en-US" dirty="0" smtClean="0">
                <a:latin typeface="Times New Roman" panose="02020603050405020304" pitchFamily="18" charset="0"/>
                <a:cs typeface="Times New Roman" panose="02020603050405020304" pitchFamily="18" charset="0"/>
              </a:rPr>
              <a:t>consultation.</a:t>
            </a:r>
          </a:p>
          <a:p>
            <a:r>
              <a:rPr lang="en-US" dirty="0" smtClean="0">
                <a:latin typeface="Times New Roman" panose="02020603050405020304" pitchFamily="18" charset="0"/>
                <a:cs typeface="Times New Roman" panose="02020603050405020304" pitchFamily="18" charset="0"/>
              </a:rPr>
              <a:t>Dose </a:t>
            </a:r>
            <a:r>
              <a:rPr lang="en-US" dirty="0">
                <a:latin typeface="Times New Roman" panose="02020603050405020304" pitchFamily="18" charset="0"/>
                <a:cs typeface="Times New Roman" panose="02020603050405020304" pitchFamily="18" charset="0"/>
              </a:rPr>
              <a:t>reduction or discontinuation generally results in a return to baseline or resolution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29</a:t>
            </a:fld>
            <a:endParaRPr lang="en-GB"/>
          </a:p>
        </p:txBody>
      </p:sp>
    </p:spTree>
    <p:extLst>
      <p:ext uri="{BB962C8B-B14F-4D97-AF65-F5344CB8AC3E}">
        <p14:creationId xmlns:p14="http://schemas.microsoft.com/office/powerpoint/2010/main" val="1021199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latin typeface="Times New Roman" panose="02020603050405020304" pitchFamily="18" charset="0"/>
                <a:cs typeface="Times New Roman" panose="02020603050405020304" pitchFamily="18" charset="0"/>
              </a:rPr>
              <a:t>Mania by contrast is a mental state of extreme excitement characterized  by excessive euphoria</a:t>
            </a:r>
          </a:p>
          <a:p>
            <a:pPr lvl="1"/>
            <a:r>
              <a:rPr lang="en-GB" dirty="0" smtClean="0">
                <a:latin typeface="Times New Roman" panose="02020603050405020304" pitchFamily="18" charset="0"/>
                <a:cs typeface="Times New Roman" panose="02020603050405020304" pitchFamily="18" charset="0"/>
              </a:rPr>
              <a:t>An affected person often formulates grandiose plans and behaves with uncontrolled hyperactivity.</a:t>
            </a:r>
          </a:p>
          <a:p>
            <a:r>
              <a:rPr lang="en-GB" dirty="0" smtClean="0">
                <a:latin typeface="Times New Roman" panose="02020603050405020304" pitchFamily="18" charset="0"/>
                <a:cs typeface="Times New Roman" panose="02020603050405020304" pitchFamily="18" charset="0"/>
              </a:rPr>
              <a:t>In Bipolar disorder, periods of mania may switch, sometimes abruptly, into periods of depression and back again, or may alternate with periods of regular behavior.</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a:t>
            </a:fld>
            <a:endParaRPr lang="en-GB"/>
          </a:p>
        </p:txBody>
      </p:sp>
    </p:spTree>
    <p:extLst>
      <p:ext uri="{BB962C8B-B14F-4D97-AF65-F5344CB8AC3E}">
        <p14:creationId xmlns:p14="http://schemas.microsoft.com/office/powerpoint/2010/main" val="8479600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b="1" dirty="0" smtClean="0"/>
              <a:t>C</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Alopecia/thinning hair - </a:t>
            </a:r>
            <a:r>
              <a:rPr lang="en-US" dirty="0" smtClean="0">
                <a:latin typeface="Times New Roman" panose="02020603050405020304" pitchFamily="18" charset="0"/>
                <a:cs typeface="Times New Roman" panose="02020603050405020304" pitchFamily="18" charset="0"/>
              </a:rPr>
              <a:t>Occurs </a:t>
            </a:r>
            <a:r>
              <a:rPr lang="en-US" dirty="0">
                <a:latin typeface="Times New Roman" panose="02020603050405020304" pitchFamily="18" charset="0"/>
                <a:cs typeface="Times New Roman" panose="02020603050405020304" pitchFamily="18" charset="0"/>
              </a:rPr>
              <a:t>in up to </a:t>
            </a:r>
            <a:r>
              <a:rPr lang="en-US" b="1" dirty="0">
                <a:latin typeface="Times New Roman" panose="02020603050405020304" pitchFamily="18" charset="0"/>
                <a:cs typeface="Times New Roman" panose="02020603050405020304" pitchFamily="18" charset="0"/>
              </a:rPr>
              <a:t>19% </a:t>
            </a:r>
            <a:r>
              <a:rPr lang="en-US" dirty="0">
                <a:latin typeface="Times New Roman" panose="02020603050405020304" pitchFamily="18" charset="0"/>
                <a:cs typeface="Times New Roman" panose="02020603050405020304" pitchFamily="18" charset="0"/>
              </a:rPr>
              <a:t>of patients and is more common in </a:t>
            </a:r>
            <a:r>
              <a:rPr lang="en-US" b="1" dirty="0" smtClean="0">
                <a:latin typeface="Times New Roman" panose="02020603050405020304" pitchFamily="18" charset="0"/>
                <a:cs typeface="Times New Roman" panose="02020603050405020304" pitchFamily="18" charset="0"/>
              </a:rPr>
              <a:t>women</a:t>
            </a:r>
            <a:r>
              <a:rPr lang="en-US" dirty="0" smtClean="0">
                <a:latin typeface="Times New Roman" panose="02020603050405020304" pitchFamily="18" charset="0"/>
                <a:cs typeface="Times New Roman" panose="02020603050405020304" pitchFamily="18" charset="0"/>
              </a:rPr>
              <a:t>.</a:t>
            </a:r>
          </a:p>
          <a:p>
            <a:pPr lvl="1"/>
            <a:r>
              <a:rPr lang="en-US" b="1" dirty="0" smtClean="0">
                <a:latin typeface="Times New Roman" panose="02020603050405020304" pitchFamily="18" charset="0"/>
                <a:cs typeface="Times New Roman" panose="02020603050405020304" pitchFamily="18" charset="0"/>
              </a:rPr>
              <a:t>Thyroid </a:t>
            </a:r>
            <a:r>
              <a:rPr lang="en-US" b="1" dirty="0">
                <a:latin typeface="Times New Roman" panose="02020603050405020304" pitchFamily="18" charset="0"/>
                <a:cs typeface="Times New Roman" panose="02020603050405020304" pitchFamily="18" charset="0"/>
              </a:rPr>
              <a:t>function </a:t>
            </a:r>
            <a:r>
              <a:rPr lang="en-US" dirty="0">
                <a:latin typeface="Times New Roman" panose="02020603050405020304" pitchFamily="18" charset="0"/>
                <a:cs typeface="Times New Roman" panose="02020603050405020304" pitchFamily="18" charset="0"/>
              </a:rPr>
              <a:t>should be tested because lithium-induced hypothyroidism causes hair changes. </a:t>
            </a:r>
            <a:endParaRPr lang="en-US" dirty="0" smtClean="0">
              <a:latin typeface="Times New Roman" panose="02020603050405020304" pitchFamily="18" charset="0"/>
              <a:cs typeface="Times New Roman" panose="02020603050405020304" pitchFamily="18" charset="0"/>
            </a:endParaRPr>
          </a:p>
          <a:p>
            <a:pPr lvl="1"/>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30</a:t>
            </a:fld>
            <a:endParaRPr lang="en-GB"/>
          </a:p>
        </p:txBody>
      </p:sp>
    </p:spTree>
    <p:extLst>
      <p:ext uri="{BB962C8B-B14F-4D97-AF65-F5344CB8AC3E}">
        <p14:creationId xmlns:p14="http://schemas.microsoft.com/office/powerpoint/2010/main" val="15907760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85000" lnSpcReduction="10000"/>
          </a:bodyPr>
          <a:lstStyle/>
          <a:p>
            <a:pPr marL="0" indent="0">
              <a:buNone/>
            </a:pPr>
            <a:r>
              <a:rPr lang="en-GB" b="1" dirty="0" smtClean="0">
                <a:latin typeface="Times New Roman" panose="02020603050405020304" pitchFamily="18" charset="0"/>
                <a:cs typeface="Times New Roman" panose="02020603050405020304" pitchFamily="18" charset="0"/>
              </a:rPr>
              <a:t>Cardiovascular</a:t>
            </a:r>
          </a:p>
          <a:p>
            <a:r>
              <a:rPr lang="en-US" dirty="0">
                <a:latin typeface="Times New Roman" panose="02020603050405020304" pitchFamily="18" charset="0"/>
                <a:cs typeface="Times New Roman" panose="02020603050405020304" pitchFamily="18" charset="0"/>
              </a:rPr>
              <a:t>C</a:t>
            </a:r>
            <a:r>
              <a:rPr lang="en-US" dirty="0" smtClean="0">
                <a:latin typeface="Times New Roman" panose="02020603050405020304" pitchFamily="18" charset="0"/>
                <a:cs typeface="Times New Roman" panose="02020603050405020304" pitchFamily="18" charset="0"/>
              </a:rPr>
              <a:t>aution </a:t>
            </a:r>
            <a:r>
              <a:rPr lang="en-US" dirty="0">
                <a:latin typeface="Times New Roman" panose="02020603050405020304" pitchFamily="18" charset="0"/>
                <a:cs typeface="Times New Roman" panose="02020603050405020304" pitchFamily="18" charset="0"/>
              </a:rPr>
              <a:t>is warranted in patients with known cardiac </a:t>
            </a:r>
            <a:r>
              <a:rPr lang="en-US" dirty="0" smtClean="0">
                <a:latin typeface="Times New Roman" panose="02020603050405020304" pitchFamily="18" charset="0"/>
                <a:cs typeface="Times New Roman" panose="02020603050405020304" pitchFamily="18" charset="0"/>
              </a:rPr>
              <a:t>disease</a:t>
            </a: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Atrioventricular </a:t>
            </a:r>
            <a:r>
              <a:rPr lang="en-US" dirty="0">
                <a:latin typeface="Times New Roman" panose="02020603050405020304" pitchFamily="18" charset="0"/>
                <a:cs typeface="Times New Roman" panose="02020603050405020304" pitchFamily="18" charset="0"/>
              </a:rPr>
              <a:t>block or other conduction issues occur in about </a:t>
            </a:r>
            <a:r>
              <a:rPr lang="en-US" b="1" dirty="0">
                <a:latin typeface="Times New Roman" panose="02020603050405020304" pitchFamily="18" charset="0"/>
                <a:cs typeface="Times New Roman" panose="02020603050405020304" pitchFamily="18" charset="0"/>
              </a:rPr>
              <a:t>28-40% of patients.</a:t>
            </a:r>
            <a:r>
              <a:rPr lang="en-US" dirty="0">
                <a:latin typeface="Times New Roman" panose="02020603050405020304" pitchFamily="18" charset="0"/>
                <a:cs typeface="Times New Roman" panose="02020603050405020304" pitchFamily="18" charset="0"/>
              </a:rPr>
              <a:t> Lithium has been safely continued with the exception of third degree heart </a:t>
            </a:r>
            <a:r>
              <a:rPr lang="en-US" dirty="0" smtClean="0">
                <a:latin typeface="Times New Roman" panose="02020603050405020304" pitchFamily="18" charset="0"/>
                <a:cs typeface="Times New Roman" panose="02020603050405020304" pitchFamily="18" charset="0"/>
              </a:rPr>
              <a:t>block.</a:t>
            </a: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Bradyarrhythmia </a:t>
            </a:r>
            <a:r>
              <a:rPr lang="en-US" dirty="0">
                <a:latin typeface="Times New Roman" panose="02020603050405020304" pitchFamily="18" charset="0"/>
                <a:cs typeface="Times New Roman" panose="02020603050405020304" pitchFamily="18" charset="0"/>
              </a:rPr>
              <a:t>may result from sinus node </a:t>
            </a:r>
            <a:r>
              <a:rPr lang="en-US" dirty="0" smtClean="0">
                <a:latin typeface="Times New Roman" panose="02020603050405020304" pitchFamily="18" charset="0"/>
                <a:cs typeface="Times New Roman" panose="02020603050405020304" pitchFamily="18" charset="0"/>
              </a:rPr>
              <a:t>dysfunction.</a:t>
            </a:r>
          </a:p>
          <a:p>
            <a:pPr marL="971550" lvl="1" indent="-514350">
              <a:buFont typeface="+mj-lt"/>
              <a:buAutoNum type="alphaLcPeriod"/>
            </a:pPr>
            <a:r>
              <a:rPr lang="en-US" dirty="0" smtClean="0">
                <a:latin typeface="Times New Roman" panose="02020603050405020304" pitchFamily="18" charset="0"/>
                <a:cs typeface="Times New Roman" panose="02020603050405020304" pitchFamily="18" charset="0"/>
              </a:rPr>
              <a:t>Monitor </a:t>
            </a:r>
            <a:r>
              <a:rPr lang="en-US" dirty="0">
                <a:latin typeface="Times New Roman" panose="02020603050405020304" pitchFamily="18" charset="0"/>
                <a:cs typeface="Times New Roman" panose="02020603050405020304" pitchFamily="18" charset="0"/>
              </a:rPr>
              <a:t>for severe bradycardia and </a:t>
            </a:r>
            <a:r>
              <a:rPr lang="en-US" dirty="0" smtClean="0">
                <a:latin typeface="Times New Roman" panose="02020603050405020304" pitchFamily="18" charset="0"/>
                <a:cs typeface="Times New Roman" panose="02020603050405020304" pitchFamily="18" charset="0"/>
              </a:rPr>
              <a:t>syncope </a:t>
            </a:r>
            <a:r>
              <a:rPr lang="en-US" dirty="0">
                <a:latin typeface="Times New Roman" panose="02020603050405020304" pitchFamily="18" charset="0"/>
                <a:cs typeface="Times New Roman" panose="02020603050405020304" pitchFamily="18" charset="0"/>
              </a:rPr>
              <a:t>events that may be exacerbated by </a:t>
            </a:r>
            <a:r>
              <a:rPr lang="en-US" dirty="0" smtClean="0">
                <a:latin typeface="Times New Roman" panose="02020603050405020304" pitchFamily="18" charset="0"/>
                <a:cs typeface="Times New Roman" panose="02020603050405020304" pitchFamily="18" charset="0"/>
              </a:rPr>
              <a:t>hyperkalemia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hypothyroidism.</a:t>
            </a: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Brugada </a:t>
            </a:r>
            <a:r>
              <a:rPr lang="en-US" dirty="0">
                <a:latin typeface="Times New Roman" panose="02020603050405020304" pitchFamily="18" charset="0"/>
                <a:cs typeface="Times New Roman" panose="02020603050405020304" pitchFamily="18" charset="0"/>
              </a:rPr>
              <a:t>syndrome may be unmasked with lithium therapy. Lithium should generally not be used in patients with Brugada syndrome, a family history of Brugada syndrome, or family history of sudden death at a young </a:t>
            </a:r>
            <a:r>
              <a:rPr lang="en-US" dirty="0" smtClean="0">
                <a:latin typeface="Times New Roman" panose="02020603050405020304" pitchFamily="18" charset="0"/>
                <a:cs typeface="Times New Roman" panose="02020603050405020304" pitchFamily="18" charset="0"/>
              </a:rPr>
              <a:t>age.</a:t>
            </a:r>
          </a:p>
          <a:p>
            <a:pPr marL="514350" indent="-514350">
              <a:buFont typeface="+mj-lt"/>
              <a:buAutoNum type="alphaLcPeriod"/>
            </a:pPr>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toxicity can result in ECG changes, arrhythmias, and QTc prolongation</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31</a:t>
            </a:fld>
            <a:endParaRPr lang="en-GB"/>
          </a:p>
        </p:txBody>
      </p:sp>
    </p:spTree>
    <p:extLst>
      <p:ext uri="{BB962C8B-B14F-4D97-AF65-F5344CB8AC3E}">
        <p14:creationId xmlns:p14="http://schemas.microsoft.com/office/powerpoint/2010/main" val="31201482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Gastrointestinal (</a:t>
            </a:r>
            <a:r>
              <a:rPr lang="en-US" b="1" dirty="0" smtClean="0">
                <a:latin typeface="Times New Roman" panose="02020603050405020304" pitchFamily="18" charset="0"/>
                <a:cs typeface="Times New Roman" panose="02020603050405020304" pitchFamily="18" charset="0"/>
              </a:rPr>
              <a:t>GI)</a:t>
            </a:r>
          </a:p>
          <a:p>
            <a:r>
              <a:rPr lang="en-US" dirty="0" smtClean="0">
                <a:latin typeface="Times New Roman" panose="02020603050405020304" pitchFamily="18" charset="0"/>
                <a:cs typeface="Times New Roman" panose="02020603050405020304" pitchFamily="18" charset="0"/>
              </a:rPr>
              <a:t>Nausea </a:t>
            </a:r>
            <a:r>
              <a:rPr lang="en-US" dirty="0">
                <a:latin typeface="Times New Roman" panose="02020603050405020304" pitchFamily="18" charset="0"/>
                <a:cs typeface="Times New Roman" panose="02020603050405020304" pitchFamily="18" charset="0"/>
              </a:rPr>
              <a:t>may occur early in therapy. Changing to an </a:t>
            </a:r>
            <a:r>
              <a:rPr lang="en-US" b="1" dirty="0">
                <a:latin typeface="Times New Roman" panose="02020603050405020304" pitchFamily="18" charset="0"/>
                <a:cs typeface="Times New Roman" panose="02020603050405020304" pitchFamily="18" charset="0"/>
              </a:rPr>
              <a:t>ER</a:t>
            </a:r>
            <a:r>
              <a:rPr lang="en-US" dirty="0">
                <a:latin typeface="Times New Roman" panose="02020603050405020304" pitchFamily="18" charset="0"/>
                <a:cs typeface="Times New Roman" panose="02020603050405020304" pitchFamily="18" charset="0"/>
              </a:rPr>
              <a:t> formulation may reduce </a:t>
            </a:r>
            <a:r>
              <a:rPr lang="en-US" dirty="0" smtClean="0">
                <a:latin typeface="Times New Roman" panose="02020603050405020304" pitchFamily="18" charset="0"/>
                <a:cs typeface="Times New Roman" panose="02020603050405020304" pitchFamily="18" charset="0"/>
              </a:rPr>
              <a:t>nausea.</a:t>
            </a:r>
          </a:p>
          <a:p>
            <a:pPr lvl="1"/>
            <a:r>
              <a:rPr lang="en-US" dirty="0" smtClean="0">
                <a:latin typeface="Times New Roman" panose="02020603050405020304" pitchFamily="18" charset="0"/>
                <a:cs typeface="Times New Roman" panose="02020603050405020304" pitchFamily="18" charset="0"/>
              </a:rPr>
              <a:t>Supratherapeutic </a:t>
            </a:r>
            <a:r>
              <a:rPr lang="en-US" dirty="0">
                <a:latin typeface="Times New Roman" panose="02020603050405020304" pitchFamily="18" charset="0"/>
                <a:cs typeface="Times New Roman" panose="02020603050405020304" pitchFamily="18" charset="0"/>
              </a:rPr>
              <a:t>lithium concentration should be suspected with severe nausea, vomiting, and </a:t>
            </a:r>
            <a:r>
              <a:rPr lang="en-US" dirty="0" smtClean="0">
                <a:latin typeface="Times New Roman" panose="02020603050405020304" pitchFamily="18" charset="0"/>
                <a:cs typeface="Times New Roman" panose="02020603050405020304" pitchFamily="18" charset="0"/>
              </a:rPr>
              <a:t>diarrhea.</a:t>
            </a:r>
          </a:p>
          <a:p>
            <a:r>
              <a:rPr lang="en-US" dirty="0" smtClean="0">
                <a:latin typeface="Times New Roman" panose="02020603050405020304" pitchFamily="18" charset="0"/>
                <a:cs typeface="Times New Roman" panose="02020603050405020304" pitchFamily="18" charset="0"/>
              </a:rPr>
              <a:t>Dry </a:t>
            </a:r>
            <a:r>
              <a:rPr lang="en-US" dirty="0">
                <a:latin typeface="Times New Roman" panose="02020603050405020304" pitchFamily="18" charset="0"/>
                <a:cs typeface="Times New Roman" panose="02020603050405020304" pitchFamily="18" charset="0"/>
              </a:rPr>
              <a:t>mouth/thirst - </a:t>
            </a:r>
            <a:r>
              <a:rPr lang="en-US" dirty="0" smtClean="0">
                <a:latin typeface="Times New Roman" panose="02020603050405020304" pitchFamily="18" charset="0"/>
                <a:cs typeface="Times New Roman" panose="02020603050405020304" pitchFamily="18" charset="0"/>
              </a:rPr>
              <a:t>Occurs </a:t>
            </a:r>
            <a:r>
              <a:rPr lang="en-US" dirty="0">
                <a:latin typeface="Times New Roman" panose="02020603050405020304" pitchFamily="18" charset="0"/>
                <a:cs typeface="Times New Roman" panose="02020603050405020304" pitchFamily="18" charset="0"/>
              </a:rPr>
              <a:t>in </a:t>
            </a:r>
            <a:r>
              <a:rPr lang="en-US" b="1" dirty="0">
                <a:latin typeface="Times New Roman" panose="02020603050405020304" pitchFamily="18" charset="0"/>
                <a:cs typeface="Times New Roman" panose="02020603050405020304" pitchFamily="18" charset="0"/>
              </a:rPr>
              <a:t>35-75%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patients.</a:t>
            </a:r>
          </a:p>
          <a:p>
            <a:pPr lvl="1"/>
            <a:r>
              <a:rPr lang="en-US" dirty="0" smtClean="0">
                <a:latin typeface="Times New Roman" panose="02020603050405020304" pitchFamily="18" charset="0"/>
                <a:cs typeface="Times New Roman" panose="02020603050405020304" pitchFamily="18" charset="0"/>
              </a:rPr>
              <a:t>Education </a:t>
            </a:r>
            <a:r>
              <a:rPr lang="en-US" dirty="0">
                <a:latin typeface="Times New Roman" panose="02020603050405020304" pitchFamily="18" charset="0"/>
                <a:cs typeface="Times New Roman" panose="02020603050405020304" pitchFamily="18" charset="0"/>
              </a:rPr>
              <a:t>related to adequate hydration and use of other non-pharmacologic techniques (e.g., hard candy) can help manage this side effect.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32</a:t>
            </a:fld>
            <a:endParaRPr lang="en-GB"/>
          </a:p>
        </p:txBody>
      </p:sp>
    </p:spTree>
    <p:extLst>
      <p:ext uri="{BB962C8B-B14F-4D97-AF65-F5344CB8AC3E}">
        <p14:creationId xmlns:p14="http://schemas.microsoft.com/office/powerpoint/2010/main" val="24340433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pPr marL="0" indent="0">
              <a:buNone/>
            </a:pPr>
            <a:r>
              <a:rPr lang="en-GB" b="1" dirty="0" smtClean="0">
                <a:latin typeface="Times New Roman" panose="02020603050405020304" pitchFamily="18" charset="0"/>
                <a:cs typeface="Times New Roman" panose="02020603050405020304" pitchFamily="18" charset="0"/>
              </a:rPr>
              <a:t>Genitourinary</a:t>
            </a:r>
          </a:p>
          <a:p>
            <a:r>
              <a:rPr lang="en-US" dirty="0">
                <a:latin typeface="Times New Roman" panose="02020603050405020304" pitchFamily="18" charset="0"/>
                <a:cs typeface="Times New Roman" panose="02020603050405020304" pitchFamily="18" charset="0"/>
              </a:rPr>
              <a:t>Polyuria - </a:t>
            </a:r>
            <a:r>
              <a:rPr lang="en-US" dirty="0" smtClean="0">
                <a:latin typeface="Times New Roman" panose="02020603050405020304" pitchFamily="18" charset="0"/>
                <a:cs typeface="Times New Roman" panose="02020603050405020304" pitchFamily="18" charset="0"/>
              </a:rPr>
              <a:t>Occurs </a:t>
            </a:r>
            <a:r>
              <a:rPr lang="en-US" dirty="0">
                <a:latin typeface="Times New Roman" panose="02020603050405020304" pitchFamily="18" charset="0"/>
                <a:cs typeface="Times New Roman" panose="02020603050405020304" pitchFamily="18" charset="0"/>
              </a:rPr>
              <a:t>in </a:t>
            </a:r>
            <a:r>
              <a:rPr lang="en-US" b="1" dirty="0">
                <a:latin typeface="Times New Roman" panose="02020603050405020304" pitchFamily="18" charset="0"/>
                <a:cs typeface="Times New Roman" panose="02020603050405020304" pitchFamily="18" charset="0"/>
              </a:rPr>
              <a:t>30%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patients.</a:t>
            </a:r>
          </a:p>
          <a:p>
            <a:r>
              <a:rPr lang="en-US" dirty="0" smtClean="0">
                <a:latin typeface="Times New Roman" panose="02020603050405020304" pitchFamily="18" charset="0"/>
                <a:cs typeface="Times New Roman" panose="02020603050405020304" pitchFamily="18" charset="0"/>
              </a:rPr>
              <a:t>Initial </a:t>
            </a:r>
            <a:r>
              <a:rPr lang="en-US" dirty="0">
                <a:latin typeface="Times New Roman" panose="02020603050405020304" pitchFamily="18" charset="0"/>
                <a:cs typeface="Times New Roman" panose="02020603050405020304" pitchFamily="18" charset="0"/>
              </a:rPr>
              <a:t>strategies to reduce urinary frequency and output </a:t>
            </a:r>
            <a:r>
              <a:rPr lang="en-US" dirty="0" smtClean="0">
                <a:latin typeface="Times New Roman" panose="02020603050405020304" pitchFamily="18" charset="0"/>
                <a:cs typeface="Times New Roman" panose="02020603050405020304" pitchFamily="18" charset="0"/>
              </a:rPr>
              <a:t>include:</a:t>
            </a:r>
          </a:p>
          <a:p>
            <a:pPr lvl="1"/>
            <a:r>
              <a:rPr lang="en-US" dirty="0" smtClean="0">
                <a:latin typeface="Times New Roman" panose="02020603050405020304" pitchFamily="18" charset="0"/>
                <a:cs typeface="Times New Roman" panose="02020603050405020304" pitchFamily="18" charset="0"/>
              </a:rPr>
              <a:t>Targeting </a:t>
            </a:r>
            <a:r>
              <a:rPr lang="en-US" dirty="0">
                <a:latin typeface="Times New Roman" panose="02020603050405020304" pitchFamily="18" charset="0"/>
                <a:cs typeface="Times New Roman" panose="02020603050405020304" pitchFamily="18" charset="0"/>
              </a:rPr>
              <a:t>lower serum concentration (</a:t>
            </a:r>
            <a:r>
              <a:rPr lang="en-US" b="1" dirty="0">
                <a:latin typeface="Times New Roman" panose="02020603050405020304" pitchFamily="18" charset="0"/>
                <a:cs typeface="Times New Roman" panose="02020603050405020304" pitchFamily="18" charset="0"/>
              </a:rPr>
              <a:t>0.45-0.75 </a:t>
            </a:r>
            <a:r>
              <a:rPr lang="en-US" b="1" dirty="0" smtClean="0">
                <a:latin typeface="Times New Roman" panose="02020603050405020304" pitchFamily="18" charset="0"/>
                <a:cs typeface="Times New Roman" panose="02020603050405020304" pitchFamily="18" charset="0"/>
              </a:rPr>
              <a:t>mEq/L</a:t>
            </a:r>
            <a:r>
              <a:rPr lang="en-US" dirty="0">
                <a:latin typeface="Times New Roman" panose="02020603050405020304" pitchFamily="18" charset="0"/>
                <a:cs typeface="Times New Roman" panose="02020603050405020304" pitchFamily="18" charset="0"/>
              </a:rPr>
              <a:t>) and once daily </a:t>
            </a:r>
            <a:r>
              <a:rPr lang="en-US" dirty="0" smtClean="0">
                <a:latin typeface="Times New Roman" panose="02020603050405020304" pitchFamily="18" charset="0"/>
                <a:cs typeface="Times New Roman" panose="02020603050405020304" pitchFamily="18" charset="0"/>
              </a:rPr>
              <a:t>dosing.</a:t>
            </a:r>
          </a:p>
          <a:p>
            <a:pPr lvl="1"/>
            <a:r>
              <a:rPr lang="en-US" b="1" dirty="0" smtClean="0">
                <a:latin typeface="Times New Roman" panose="02020603050405020304" pitchFamily="18" charset="0"/>
                <a:cs typeface="Times New Roman" panose="02020603050405020304" pitchFamily="18" charset="0"/>
              </a:rPr>
              <a:t>Amiloride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may be used to manage lithium-induced </a:t>
            </a:r>
            <a:r>
              <a:rPr lang="en-US" dirty="0" smtClean="0">
                <a:latin typeface="Times New Roman" panose="02020603050405020304" pitchFamily="18" charset="0"/>
                <a:cs typeface="Times New Roman" panose="02020603050405020304" pitchFamily="18" charset="0"/>
              </a:rPr>
              <a:t>polyuria.</a:t>
            </a:r>
          </a:p>
          <a:p>
            <a:pPr lvl="1"/>
            <a:r>
              <a:rPr lang="en-US" dirty="0" smtClean="0">
                <a:latin typeface="Times New Roman" panose="02020603050405020304" pitchFamily="18" charset="0"/>
                <a:cs typeface="Times New Roman" panose="02020603050405020304" pitchFamily="18" charset="0"/>
              </a:rPr>
              <a:t>Monitor </a:t>
            </a:r>
            <a:r>
              <a:rPr lang="en-US" dirty="0">
                <a:latin typeface="Times New Roman" panose="02020603050405020304" pitchFamily="18" charset="0"/>
                <a:cs typeface="Times New Roman" panose="02020603050405020304" pitchFamily="18" charset="0"/>
              </a:rPr>
              <a:t>for a urine output of greater than </a:t>
            </a:r>
            <a:r>
              <a:rPr lang="en-US" b="1" dirty="0">
                <a:latin typeface="Times New Roman" panose="02020603050405020304" pitchFamily="18" charset="0"/>
                <a:cs typeface="Times New Roman" panose="02020603050405020304" pitchFamily="18" charset="0"/>
              </a:rPr>
              <a:t>1.5 liters </a:t>
            </a:r>
            <a:r>
              <a:rPr lang="en-US" dirty="0">
                <a:latin typeface="Times New Roman" panose="02020603050405020304" pitchFamily="18" charset="0"/>
                <a:cs typeface="Times New Roman" panose="02020603050405020304" pitchFamily="18" charset="0"/>
              </a:rPr>
              <a:t>daily that may indicate NDI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Acute </a:t>
            </a:r>
            <a:r>
              <a:rPr lang="en-US" dirty="0">
                <a:latin typeface="Times New Roman" panose="02020603050405020304" pitchFamily="18" charset="0"/>
                <a:cs typeface="Times New Roman" panose="02020603050405020304" pitchFamily="18" charset="0"/>
              </a:rPr>
              <a:t>kidney injury is most common in the setting of toxicity and possibly as a result of direct tubular epithelial damage. Other forms of kidney injury (e.g., acute tubular necrosis, nephrotic syndrome) rarely occur</a:t>
            </a:r>
            <a:r>
              <a:rPr lang="en-US" dirty="0"/>
              <a:t>.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33</a:t>
            </a:fld>
            <a:endParaRPr lang="en-GB"/>
          </a:p>
        </p:txBody>
      </p:sp>
    </p:spTree>
    <p:extLst>
      <p:ext uri="{BB962C8B-B14F-4D97-AF65-F5344CB8AC3E}">
        <p14:creationId xmlns:p14="http://schemas.microsoft.com/office/powerpoint/2010/main" val="28137471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Chronic kidney disease (</a:t>
            </a:r>
            <a:r>
              <a:rPr lang="en-US" dirty="0" smtClean="0">
                <a:latin typeface="Times New Roman" panose="02020603050405020304" pitchFamily="18" charset="0"/>
                <a:cs typeface="Times New Roman" panose="02020603050405020304" pitchFamily="18" charset="0"/>
              </a:rPr>
              <a:t>CKD) </a:t>
            </a:r>
            <a:r>
              <a:rPr lang="en-US" dirty="0">
                <a:latin typeface="Times New Roman" panose="02020603050405020304" pitchFamily="18" charset="0"/>
                <a:cs typeface="Times New Roman" panose="02020603050405020304" pitchFamily="18" charset="0"/>
              </a:rPr>
              <a:t>induced by lithium is controversial and is challenging to study because of the longitudinal nature of obtaining </a:t>
            </a:r>
            <a:r>
              <a:rPr lang="en-US" dirty="0" smtClean="0">
                <a:latin typeface="Times New Roman" panose="02020603050405020304" pitchFamily="18" charset="0"/>
                <a:cs typeface="Times New Roman" panose="02020603050405020304" pitchFamily="18" charset="0"/>
              </a:rPr>
              <a:t>data.</a:t>
            </a:r>
          </a:p>
          <a:p>
            <a:r>
              <a:rPr lang="en-US" dirty="0" smtClean="0">
                <a:latin typeface="Times New Roman" panose="02020603050405020304" pitchFamily="18" charset="0"/>
                <a:cs typeface="Times New Roman" panose="02020603050405020304" pitchFamily="18" charset="0"/>
              </a:rPr>
              <a:t>Creatinine </a:t>
            </a:r>
            <a:r>
              <a:rPr lang="en-US" dirty="0">
                <a:latin typeface="Times New Roman" panose="02020603050405020304" pitchFamily="18" charset="0"/>
                <a:cs typeface="Times New Roman" panose="02020603050405020304" pitchFamily="18" charset="0"/>
              </a:rPr>
              <a:t>clearance decreases modestly over </a:t>
            </a:r>
            <a:r>
              <a:rPr lang="en-US" dirty="0" smtClean="0">
                <a:latin typeface="Times New Roman" panose="02020603050405020304" pitchFamily="18" charset="0"/>
                <a:cs typeface="Times New Roman" panose="02020603050405020304" pitchFamily="18" charset="0"/>
              </a:rPr>
              <a:t>years.</a:t>
            </a:r>
          </a:p>
          <a:p>
            <a:r>
              <a:rPr lang="en-US" dirty="0" smtClean="0">
                <a:latin typeface="Times New Roman" panose="02020603050405020304" pitchFamily="18" charset="0"/>
                <a:cs typeface="Times New Roman" panose="02020603050405020304" pitchFamily="18" charset="0"/>
              </a:rPr>
              <a:t>Grade </a:t>
            </a:r>
            <a:r>
              <a:rPr lang="en-US" dirty="0">
                <a:latin typeface="Times New Roman" panose="02020603050405020304" pitchFamily="18" charset="0"/>
                <a:cs typeface="Times New Roman" panose="02020603050405020304" pitchFamily="18" charset="0"/>
              </a:rPr>
              <a:t>3 CKD has been reported in a higher percentage of lithium-treated patients (34.4%) compared with controls (13.1 </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End </a:t>
            </a:r>
            <a:r>
              <a:rPr lang="en-US" dirty="0">
                <a:latin typeface="Times New Roman" panose="02020603050405020304" pitchFamily="18" charset="0"/>
                <a:cs typeface="Times New Roman" panose="02020603050405020304" pitchFamily="18" charset="0"/>
              </a:rPr>
              <a:t>stage renal disease related to lithium is rare and estimated to occur in 0.2-1% of patients prescribed lithium for greater than 15 years</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34</a:t>
            </a:fld>
            <a:endParaRPr lang="en-GB"/>
          </a:p>
        </p:txBody>
      </p:sp>
    </p:spTree>
    <p:extLst>
      <p:ext uri="{BB962C8B-B14F-4D97-AF65-F5344CB8AC3E}">
        <p14:creationId xmlns:p14="http://schemas.microsoft.com/office/powerpoint/2010/main" val="11038927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b="1" dirty="0" smtClean="0">
                <a:latin typeface="Times New Roman" panose="02020603050405020304" pitchFamily="18" charset="0"/>
                <a:cs typeface="Times New Roman" panose="02020603050405020304" pitchFamily="18" charset="0"/>
              </a:rPr>
              <a:t>Endocrine/Metabolic</a:t>
            </a:r>
          </a:p>
          <a:p>
            <a:r>
              <a:rPr lang="en-GB" b="1" dirty="0" smtClean="0">
                <a:latin typeface="Times New Roman" panose="02020603050405020304" pitchFamily="18" charset="0"/>
                <a:cs typeface="Times New Roman" panose="02020603050405020304" pitchFamily="18" charset="0"/>
              </a:rPr>
              <a:t>Hypothyroidism</a:t>
            </a: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Occurs </a:t>
            </a:r>
            <a:r>
              <a:rPr lang="en-GB" dirty="0">
                <a:latin typeface="Times New Roman" panose="02020603050405020304" pitchFamily="18" charset="0"/>
                <a:cs typeface="Times New Roman" panose="02020603050405020304" pitchFamily="18" charset="0"/>
              </a:rPr>
              <a:t>in </a:t>
            </a:r>
            <a:r>
              <a:rPr lang="en-GB" b="1" dirty="0">
                <a:latin typeface="Times New Roman" panose="02020603050405020304" pitchFamily="18" charset="0"/>
                <a:cs typeface="Times New Roman" panose="02020603050405020304" pitchFamily="18" charset="0"/>
              </a:rPr>
              <a:t>8-19% </a:t>
            </a:r>
            <a:r>
              <a:rPr lang="en-GB" dirty="0">
                <a:latin typeface="Times New Roman" panose="02020603050405020304" pitchFamily="18" charset="0"/>
                <a:cs typeface="Times New Roman" panose="02020603050405020304" pitchFamily="18" charset="0"/>
              </a:rPr>
              <a:t>of </a:t>
            </a:r>
            <a:r>
              <a:rPr lang="en-GB" dirty="0" smtClean="0">
                <a:latin typeface="Times New Roman" panose="02020603050405020304" pitchFamily="18" charset="0"/>
                <a:cs typeface="Times New Roman" panose="02020603050405020304" pitchFamily="18" charset="0"/>
              </a:rPr>
              <a:t>patients.</a:t>
            </a:r>
          </a:p>
          <a:p>
            <a:r>
              <a:rPr lang="en-GB" dirty="0" smtClean="0">
                <a:latin typeface="Times New Roman" panose="02020603050405020304" pitchFamily="18" charset="0"/>
                <a:cs typeface="Times New Roman" panose="02020603050405020304" pitchFamily="18" charset="0"/>
              </a:rPr>
              <a:t>Lithium </a:t>
            </a:r>
            <a:r>
              <a:rPr lang="en-GB" dirty="0">
                <a:latin typeface="Times New Roman" panose="02020603050405020304" pitchFamily="18" charset="0"/>
                <a:cs typeface="Times New Roman" panose="02020603050405020304" pitchFamily="18" charset="0"/>
              </a:rPr>
              <a:t>may </a:t>
            </a:r>
            <a:r>
              <a:rPr lang="en-GB" u="sng" dirty="0">
                <a:latin typeface="Times New Roman" panose="02020603050405020304" pitchFamily="18" charset="0"/>
                <a:cs typeface="Times New Roman" panose="02020603050405020304" pitchFamily="18" charset="0"/>
              </a:rPr>
              <a:t>alter the conversion </a:t>
            </a:r>
            <a:r>
              <a:rPr lang="en-GB" dirty="0" smtClean="0">
                <a:latin typeface="Times New Roman" panose="02020603050405020304" pitchFamily="18" charset="0"/>
                <a:cs typeface="Times New Roman" panose="02020603050405020304" pitchFamily="18" charset="0"/>
              </a:rPr>
              <a:t>of </a:t>
            </a:r>
            <a:r>
              <a:rPr lang="en-GB" b="1" dirty="0" smtClean="0">
                <a:latin typeface="Times New Roman" panose="02020603050405020304" pitchFamily="18" charset="0"/>
                <a:cs typeface="Times New Roman" panose="02020603050405020304" pitchFamily="18" charset="0"/>
              </a:rPr>
              <a:t>T</a:t>
            </a:r>
            <a:r>
              <a:rPr lang="en-GB" b="1" baseline="-25000" dirty="0" smtClean="0">
                <a:latin typeface="Times New Roman" panose="02020603050405020304" pitchFamily="18" charset="0"/>
                <a:cs typeface="Times New Roman" panose="02020603050405020304" pitchFamily="18" charset="0"/>
              </a:rPr>
              <a:t>4</a:t>
            </a:r>
            <a:r>
              <a:rPr lang="en-GB" b="1" dirty="0" smtClean="0">
                <a:latin typeface="Times New Roman" panose="02020603050405020304" pitchFamily="18" charset="0"/>
                <a:cs typeface="Times New Roman" panose="02020603050405020304" pitchFamily="18" charset="0"/>
              </a:rPr>
              <a:t> </a:t>
            </a:r>
            <a:r>
              <a:rPr lang="en-GB" b="1" dirty="0">
                <a:latin typeface="Times New Roman" panose="02020603050405020304" pitchFamily="18" charset="0"/>
                <a:cs typeface="Times New Roman" panose="02020603050405020304" pitchFamily="18" charset="0"/>
              </a:rPr>
              <a:t>to T</a:t>
            </a:r>
            <a:r>
              <a:rPr lang="en-GB" b="1" baseline="-25000" dirty="0">
                <a:latin typeface="Times New Roman" panose="02020603050405020304" pitchFamily="18" charset="0"/>
                <a:cs typeface="Times New Roman" panose="02020603050405020304" pitchFamily="18" charset="0"/>
              </a:rPr>
              <a:t>3</a:t>
            </a:r>
            <a:r>
              <a:rPr lang="en-GB" dirty="0">
                <a:latin typeface="Times New Roman" panose="02020603050405020304" pitchFamily="18" charset="0"/>
                <a:cs typeface="Times New Roman" panose="02020603050405020304" pitchFamily="18" charset="0"/>
              </a:rPr>
              <a:t>, iodine concentration, or directly affect thyroid hormone </a:t>
            </a:r>
            <a:r>
              <a:rPr lang="en-GB" dirty="0" smtClean="0">
                <a:latin typeface="Times New Roman" panose="02020603050405020304" pitchFamily="18" charset="0"/>
                <a:cs typeface="Times New Roman" panose="02020603050405020304" pitchFamily="18" charset="0"/>
              </a:rPr>
              <a:t>release.</a:t>
            </a:r>
          </a:p>
          <a:p>
            <a:r>
              <a:rPr lang="en-GB" dirty="0" smtClean="0">
                <a:latin typeface="Times New Roman" panose="02020603050405020304" pitchFamily="18" charset="0"/>
                <a:cs typeface="Times New Roman" panose="02020603050405020304" pitchFamily="18" charset="0"/>
              </a:rPr>
              <a:t>Pre-existing </a:t>
            </a:r>
            <a:r>
              <a:rPr lang="en-GB" dirty="0">
                <a:latin typeface="Times New Roman" panose="02020603050405020304" pitchFamily="18" charset="0"/>
                <a:cs typeface="Times New Roman" panose="02020603050405020304" pitchFamily="18" charset="0"/>
              </a:rPr>
              <a:t>hypothyroidism is not a contraindication for starting lithium</a:t>
            </a:r>
          </a:p>
          <a:p>
            <a:endParaRPr lang="en-GB" dirty="0"/>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35</a:t>
            </a:fld>
            <a:endParaRPr lang="en-GB"/>
          </a:p>
        </p:txBody>
      </p:sp>
    </p:spTree>
    <p:extLst>
      <p:ext uri="{BB962C8B-B14F-4D97-AF65-F5344CB8AC3E}">
        <p14:creationId xmlns:p14="http://schemas.microsoft.com/office/powerpoint/2010/main" val="3653876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smtClean="0">
                <a:latin typeface="Times New Roman" panose="02020603050405020304" pitchFamily="18" charset="0"/>
                <a:cs typeface="Times New Roman" panose="02020603050405020304" pitchFamily="18" charset="0"/>
              </a:rPr>
              <a:t>Hyperparathyroidism</a:t>
            </a:r>
            <a:r>
              <a:rPr lang="en-GB" dirty="0" smtClean="0">
                <a:latin typeface="Times New Roman" panose="02020603050405020304" pitchFamily="18" charset="0"/>
                <a:cs typeface="Times New Roman" panose="02020603050405020304" pitchFamily="18" charset="0"/>
              </a:rPr>
              <a:t>- Occurs </a:t>
            </a:r>
            <a:r>
              <a:rPr lang="en-GB" dirty="0">
                <a:latin typeface="Times New Roman" panose="02020603050405020304" pitchFamily="18" charset="0"/>
                <a:cs typeface="Times New Roman" panose="02020603050405020304" pitchFamily="18" charset="0"/>
              </a:rPr>
              <a:t>in up to </a:t>
            </a:r>
            <a:r>
              <a:rPr lang="en-GB" b="1" dirty="0">
                <a:latin typeface="Times New Roman" panose="02020603050405020304" pitchFamily="18" charset="0"/>
                <a:cs typeface="Times New Roman" panose="02020603050405020304" pitchFamily="18" charset="0"/>
              </a:rPr>
              <a:t>9% </a:t>
            </a:r>
            <a:r>
              <a:rPr lang="en-GB" dirty="0">
                <a:latin typeface="Times New Roman" panose="02020603050405020304" pitchFamily="18" charset="0"/>
                <a:cs typeface="Times New Roman" panose="02020603050405020304" pitchFamily="18" charset="0"/>
              </a:rPr>
              <a:t>of </a:t>
            </a:r>
            <a:r>
              <a:rPr lang="en-GB" dirty="0" smtClean="0">
                <a:latin typeface="Times New Roman" panose="02020603050405020304" pitchFamily="18" charset="0"/>
                <a:cs typeface="Times New Roman" panose="02020603050405020304" pitchFamily="18" charset="0"/>
              </a:rPr>
              <a:t>patients</a:t>
            </a:r>
          </a:p>
          <a:p>
            <a:r>
              <a:rPr lang="en-GB" dirty="0" smtClean="0">
                <a:latin typeface="Times New Roman" panose="02020603050405020304" pitchFamily="18" charset="0"/>
                <a:cs typeface="Times New Roman" panose="02020603050405020304" pitchFamily="18" charset="0"/>
              </a:rPr>
              <a:t> Hypercalcemia </a:t>
            </a:r>
            <a:r>
              <a:rPr lang="en-GB" dirty="0">
                <a:latin typeface="Times New Roman" panose="02020603050405020304" pitchFamily="18" charset="0"/>
                <a:cs typeface="Times New Roman" panose="02020603050405020304" pitchFamily="18" charset="0"/>
              </a:rPr>
              <a:t>may occur in up to </a:t>
            </a:r>
            <a:r>
              <a:rPr lang="en-GB" b="1" dirty="0">
                <a:latin typeface="Times New Roman" panose="02020603050405020304" pitchFamily="18" charset="0"/>
                <a:cs typeface="Times New Roman" panose="02020603050405020304" pitchFamily="18" charset="0"/>
              </a:rPr>
              <a:t>24% </a:t>
            </a:r>
            <a:r>
              <a:rPr lang="en-GB" dirty="0">
                <a:latin typeface="Times New Roman" panose="02020603050405020304" pitchFamily="18" charset="0"/>
                <a:cs typeface="Times New Roman" panose="02020603050405020304" pitchFamily="18" charset="0"/>
              </a:rPr>
              <a:t>of </a:t>
            </a:r>
            <a:r>
              <a:rPr lang="en-GB" dirty="0" smtClean="0">
                <a:latin typeface="Times New Roman" panose="02020603050405020304" pitchFamily="18" charset="0"/>
                <a:cs typeface="Times New Roman" panose="02020603050405020304" pitchFamily="18" charset="0"/>
              </a:rPr>
              <a:t>patients.</a:t>
            </a:r>
          </a:p>
          <a:p>
            <a:pPr lvl="1"/>
            <a:r>
              <a:rPr lang="en-GB" dirty="0" smtClean="0">
                <a:latin typeface="Times New Roman" panose="02020603050405020304" pitchFamily="18" charset="0"/>
                <a:cs typeface="Times New Roman" panose="02020603050405020304" pitchFamily="18" charset="0"/>
              </a:rPr>
              <a:t>Baseline </a:t>
            </a:r>
            <a:r>
              <a:rPr lang="en-GB" dirty="0">
                <a:latin typeface="Times New Roman" panose="02020603050405020304" pitchFamily="18" charset="0"/>
                <a:cs typeface="Times New Roman" panose="02020603050405020304" pitchFamily="18" charset="0"/>
              </a:rPr>
              <a:t>and routine calcium serum concentration monitoring is </a:t>
            </a:r>
            <a:r>
              <a:rPr lang="en-GB" dirty="0" smtClean="0">
                <a:latin typeface="Times New Roman" panose="02020603050405020304" pitchFamily="18" charset="0"/>
                <a:cs typeface="Times New Roman" panose="02020603050405020304" pitchFamily="18" charset="0"/>
              </a:rPr>
              <a:t>recommended.</a:t>
            </a:r>
          </a:p>
          <a:p>
            <a:pPr lvl="1"/>
            <a:r>
              <a:rPr lang="en-GB" dirty="0" smtClean="0">
                <a:latin typeface="Times New Roman" panose="02020603050405020304" pitchFamily="18" charset="0"/>
                <a:cs typeface="Times New Roman" panose="02020603050405020304" pitchFamily="18" charset="0"/>
              </a:rPr>
              <a:t>Obtain </a:t>
            </a:r>
            <a:r>
              <a:rPr lang="en-GB" dirty="0">
                <a:latin typeface="Times New Roman" panose="02020603050405020304" pitchFamily="18" charset="0"/>
                <a:cs typeface="Times New Roman" panose="02020603050405020304" pitchFamily="18" charset="0"/>
              </a:rPr>
              <a:t>parathyroid hormone (PTH) serum concentration if the patient exhibits </a:t>
            </a:r>
            <a:r>
              <a:rPr lang="en-GB" dirty="0" smtClean="0">
                <a:latin typeface="Times New Roman" panose="02020603050405020304" pitchFamily="18" charset="0"/>
                <a:cs typeface="Times New Roman" panose="02020603050405020304" pitchFamily="18" charset="0"/>
              </a:rPr>
              <a:t>Hypercalcemia </a:t>
            </a:r>
          </a:p>
          <a:p>
            <a:r>
              <a:rPr lang="en-US" b="1" dirty="0">
                <a:latin typeface="Times New Roman" panose="02020603050405020304" pitchFamily="18" charset="0"/>
                <a:cs typeface="Times New Roman" panose="02020603050405020304" pitchFamily="18" charset="0"/>
              </a:rPr>
              <a:t>Weight gain- </a:t>
            </a:r>
            <a:r>
              <a:rPr lang="en-US" dirty="0" smtClean="0">
                <a:latin typeface="Times New Roman" panose="02020603050405020304" pitchFamily="18" charset="0"/>
                <a:cs typeface="Times New Roman" panose="02020603050405020304" pitchFamily="18" charset="0"/>
              </a:rPr>
              <a:t>Frequent </a:t>
            </a:r>
            <a:r>
              <a:rPr lang="en-US" dirty="0">
                <a:latin typeface="Times New Roman" panose="02020603050405020304" pitchFamily="18" charset="0"/>
                <a:cs typeface="Times New Roman" panose="02020603050405020304" pitchFamily="18" charset="0"/>
              </a:rPr>
              <a:t>and occurring within the </a:t>
            </a:r>
            <a:r>
              <a:rPr lang="en-US" b="1" dirty="0">
                <a:latin typeface="Times New Roman" panose="02020603050405020304" pitchFamily="18" charset="0"/>
                <a:cs typeface="Times New Roman" panose="02020603050405020304" pitchFamily="18" charset="0"/>
              </a:rPr>
              <a:t>first 2 years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treatment.</a:t>
            </a:r>
          </a:p>
          <a:p>
            <a:pPr lvl="1"/>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average weight gain is approximately </a:t>
            </a:r>
            <a:r>
              <a:rPr lang="en-US" b="1" dirty="0">
                <a:latin typeface="Times New Roman" panose="02020603050405020304" pitchFamily="18" charset="0"/>
                <a:cs typeface="Times New Roman" panose="02020603050405020304" pitchFamily="18" charset="0"/>
              </a:rPr>
              <a:t>4.6 kg. </a:t>
            </a:r>
            <a:endParaRPr lang="en-GB" b="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36</a:t>
            </a:fld>
            <a:endParaRPr lang="en-GB"/>
          </a:p>
        </p:txBody>
      </p:sp>
    </p:spTree>
    <p:extLst>
      <p:ext uri="{BB962C8B-B14F-4D97-AF65-F5344CB8AC3E}">
        <p14:creationId xmlns:p14="http://schemas.microsoft.com/office/powerpoint/2010/main" val="3429522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a:latin typeface="Times New Roman" panose="02020603050405020304" pitchFamily="18" charset="0"/>
                <a:cs typeface="Times New Roman" panose="02020603050405020304" pitchFamily="18" charset="0"/>
              </a:rPr>
              <a:t>Hematologic</a:t>
            </a:r>
            <a:r>
              <a:rPr lang="en-GB" dirty="0">
                <a:latin typeface="Times New Roman" panose="02020603050405020304" pitchFamily="18" charset="0"/>
                <a:cs typeface="Times New Roman" panose="02020603050405020304" pitchFamily="18" charset="0"/>
              </a:rPr>
              <a:t> - A</a:t>
            </a: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benign </a:t>
            </a:r>
            <a:r>
              <a:rPr lang="en-GB" dirty="0" smtClean="0">
                <a:latin typeface="Times New Roman" panose="02020603050405020304" pitchFamily="18" charset="0"/>
                <a:cs typeface="Times New Roman" panose="02020603050405020304" pitchFamily="18" charset="0"/>
              </a:rPr>
              <a:t>leucocytosis </a:t>
            </a:r>
            <a:r>
              <a:rPr lang="en-GB" dirty="0">
                <a:latin typeface="Times New Roman" panose="02020603050405020304" pitchFamily="18" charset="0"/>
                <a:cs typeface="Times New Roman" panose="02020603050405020304" pitchFamily="18" charset="0"/>
              </a:rPr>
              <a:t>may be </a:t>
            </a:r>
            <a:r>
              <a:rPr lang="en-GB" dirty="0" smtClean="0">
                <a:latin typeface="Times New Roman" panose="02020603050405020304" pitchFamily="18" charset="0"/>
                <a:cs typeface="Times New Roman" panose="02020603050405020304" pitchFamily="18" charset="0"/>
              </a:rPr>
              <a:t>seen.</a:t>
            </a:r>
          </a:p>
          <a:p>
            <a:r>
              <a:rPr lang="en-GB" b="1" dirty="0" smtClean="0">
                <a:latin typeface="Times New Roman" panose="02020603050405020304" pitchFamily="18" charset="0"/>
                <a:cs typeface="Times New Roman" panose="02020603050405020304" pitchFamily="18" charset="0"/>
              </a:rPr>
              <a:t>Neurologic</a:t>
            </a: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 G</a:t>
            </a:r>
            <a:r>
              <a:rPr lang="en-GB" dirty="0" smtClean="0">
                <a:latin typeface="Times New Roman" panose="02020603050405020304" pitchFamily="18" charset="0"/>
                <a:cs typeface="Times New Roman" panose="02020603050405020304" pitchFamily="18" charset="0"/>
              </a:rPr>
              <a:t>enerally </a:t>
            </a:r>
            <a:r>
              <a:rPr lang="en-GB" u="sng" dirty="0">
                <a:latin typeface="Times New Roman" panose="02020603050405020304" pitchFamily="18" charset="0"/>
                <a:cs typeface="Times New Roman" panose="02020603050405020304" pitchFamily="18" charset="0"/>
              </a:rPr>
              <a:t>concentration-dependent</a:t>
            </a:r>
            <a:r>
              <a:rPr lang="en-GB" dirty="0">
                <a:latin typeface="Times New Roman" panose="02020603050405020304" pitchFamily="18" charset="0"/>
                <a:cs typeface="Times New Roman" panose="02020603050405020304" pitchFamily="18" charset="0"/>
              </a:rPr>
              <a:t> with tremor, seizures, coma, delirium, confusion</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37</a:t>
            </a:fld>
            <a:endParaRPr lang="en-GB"/>
          </a:p>
        </p:txBody>
      </p:sp>
    </p:spTree>
    <p:extLst>
      <p:ext uri="{BB962C8B-B14F-4D97-AF65-F5344CB8AC3E}">
        <p14:creationId xmlns:p14="http://schemas.microsoft.com/office/powerpoint/2010/main" val="1285493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latin typeface="Times New Roman" panose="02020603050405020304" pitchFamily="18" charset="0"/>
                <a:cs typeface="Times New Roman" panose="02020603050405020304" pitchFamily="18" charset="0"/>
              </a:rPr>
              <a:t>Lithium Toxicity</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GB" dirty="0">
                <a:latin typeface="Times New Roman" panose="02020603050405020304" pitchFamily="18" charset="0"/>
                <a:cs typeface="Times New Roman" panose="02020603050405020304" pitchFamily="18" charset="0"/>
              </a:rPr>
              <a:t>Toxicities may be apparent at </a:t>
            </a:r>
            <a:r>
              <a:rPr lang="en-GB" u="sng" dirty="0">
                <a:latin typeface="Times New Roman" panose="02020603050405020304" pitchFamily="18" charset="0"/>
                <a:cs typeface="Times New Roman" panose="02020603050405020304" pitchFamily="18" charset="0"/>
              </a:rPr>
              <a:t>different serum </a:t>
            </a:r>
            <a:r>
              <a:rPr lang="en-GB" u="sng" dirty="0" smtClean="0">
                <a:latin typeface="Times New Roman" panose="02020603050405020304" pitchFamily="18" charset="0"/>
                <a:cs typeface="Times New Roman" panose="02020603050405020304" pitchFamily="18" charset="0"/>
              </a:rPr>
              <a:t>concentrations</a:t>
            </a:r>
          </a:p>
          <a:p>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Initial presentation: </a:t>
            </a:r>
            <a:r>
              <a:rPr lang="en-GB" dirty="0" smtClean="0">
                <a:latin typeface="Times New Roman" panose="02020603050405020304" pitchFamily="18" charset="0"/>
                <a:cs typeface="Times New Roman" panose="02020603050405020304" pitchFamily="18" charset="0"/>
              </a:rPr>
              <a:t>Fine </a:t>
            </a:r>
            <a:r>
              <a:rPr lang="en-GB" dirty="0">
                <a:latin typeface="Times New Roman" panose="02020603050405020304" pitchFamily="18" charset="0"/>
                <a:cs typeface="Times New Roman" panose="02020603050405020304" pitchFamily="18" charset="0"/>
              </a:rPr>
              <a:t>hand tremor, polyuria, mild </a:t>
            </a:r>
            <a:r>
              <a:rPr lang="en-GB" dirty="0" smtClean="0">
                <a:latin typeface="Times New Roman" panose="02020603050405020304" pitchFamily="18" charset="0"/>
                <a:cs typeface="Times New Roman" panose="02020603050405020304" pitchFamily="18" charset="0"/>
              </a:rPr>
              <a:t>thirst.</a:t>
            </a:r>
          </a:p>
          <a:p>
            <a:r>
              <a:rPr lang="en-GB" dirty="0" smtClean="0">
                <a:latin typeface="Times New Roman" panose="02020603050405020304" pitchFamily="18" charset="0"/>
                <a:cs typeface="Times New Roman" panose="02020603050405020304" pitchFamily="18" charset="0"/>
              </a:rPr>
              <a:t>Serum </a:t>
            </a:r>
            <a:r>
              <a:rPr lang="en-GB" dirty="0">
                <a:latin typeface="Times New Roman" panose="02020603050405020304" pitchFamily="18" charset="0"/>
                <a:cs typeface="Times New Roman" panose="02020603050405020304" pitchFamily="18" charset="0"/>
              </a:rPr>
              <a:t>concentration </a:t>
            </a:r>
            <a:r>
              <a:rPr lang="en-GB" b="1" dirty="0">
                <a:latin typeface="Times New Roman" panose="02020603050405020304" pitchFamily="18" charset="0"/>
                <a:cs typeface="Times New Roman" panose="02020603050405020304" pitchFamily="18" charset="0"/>
              </a:rPr>
              <a:t>1.5-2.0 mEq/L</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Mild </a:t>
            </a:r>
            <a:r>
              <a:rPr lang="en-GB" dirty="0">
                <a:latin typeface="Times New Roman" panose="02020603050405020304" pitchFamily="18" charset="0"/>
                <a:cs typeface="Times New Roman" panose="02020603050405020304" pitchFamily="18" charset="0"/>
              </a:rPr>
              <a:t>to moderate toxicities including </a:t>
            </a:r>
            <a:r>
              <a:rPr lang="en-GB" dirty="0" smtClean="0">
                <a:latin typeface="Times New Roman" panose="02020603050405020304" pitchFamily="18" charset="0"/>
                <a:cs typeface="Times New Roman" panose="02020603050405020304" pitchFamily="18" charset="0"/>
              </a:rPr>
              <a:t>diarrhoea, </a:t>
            </a:r>
            <a:r>
              <a:rPr lang="en-GB" dirty="0">
                <a:latin typeface="Times New Roman" panose="02020603050405020304" pitchFamily="18" charset="0"/>
                <a:cs typeface="Times New Roman" panose="02020603050405020304" pitchFamily="18" charset="0"/>
              </a:rPr>
              <a:t>vomiting, drowsiness, muscle weakness, and decreased </a:t>
            </a:r>
            <a:r>
              <a:rPr lang="en-GB" dirty="0" smtClean="0">
                <a:latin typeface="Times New Roman" panose="02020603050405020304" pitchFamily="18" charset="0"/>
                <a:cs typeface="Times New Roman" panose="02020603050405020304" pitchFamily="18" charset="0"/>
              </a:rPr>
              <a:t>coordination.</a:t>
            </a:r>
          </a:p>
          <a:p>
            <a:r>
              <a:rPr lang="en-GB" dirty="0" smtClean="0">
                <a:latin typeface="Times New Roman" panose="02020603050405020304" pitchFamily="18" charset="0"/>
                <a:cs typeface="Times New Roman" panose="02020603050405020304" pitchFamily="18" charset="0"/>
              </a:rPr>
              <a:t>Serum </a:t>
            </a:r>
            <a:r>
              <a:rPr lang="en-GB" dirty="0">
                <a:latin typeface="Times New Roman" panose="02020603050405020304" pitchFamily="18" charset="0"/>
                <a:cs typeface="Times New Roman" panose="02020603050405020304" pitchFamily="18" charset="0"/>
              </a:rPr>
              <a:t>concentration </a:t>
            </a:r>
            <a:r>
              <a:rPr lang="en-GB" b="1" dirty="0">
                <a:latin typeface="Times New Roman" panose="02020603050405020304" pitchFamily="18" charset="0"/>
                <a:cs typeface="Times New Roman" panose="02020603050405020304" pitchFamily="18" charset="0"/>
              </a:rPr>
              <a:t>2.0-2.5 mEq/L</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Moderate </a:t>
            </a:r>
            <a:r>
              <a:rPr lang="en-GB" dirty="0">
                <a:latin typeface="Times New Roman" panose="02020603050405020304" pitchFamily="18" charset="0"/>
                <a:cs typeface="Times New Roman" panose="02020603050405020304" pitchFamily="18" charset="0"/>
              </a:rPr>
              <a:t>to severe toxicities including ataxia, blurred vision, tinnitus, and ECG </a:t>
            </a:r>
            <a:r>
              <a:rPr lang="en-GB" dirty="0" smtClean="0">
                <a:latin typeface="Times New Roman" panose="02020603050405020304" pitchFamily="18" charset="0"/>
                <a:cs typeface="Times New Roman" panose="02020603050405020304" pitchFamily="18" charset="0"/>
              </a:rPr>
              <a:t>changes.</a:t>
            </a:r>
          </a:p>
          <a:p>
            <a:r>
              <a:rPr lang="en-GB" dirty="0" smtClean="0">
                <a:latin typeface="Times New Roman" panose="02020603050405020304" pitchFamily="18" charset="0"/>
                <a:cs typeface="Times New Roman" panose="02020603050405020304" pitchFamily="18" charset="0"/>
              </a:rPr>
              <a:t>Serum </a:t>
            </a:r>
            <a:r>
              <a:rPr lang="en-GB" dirty="0">
                <a:latin typeface="Times New Roman" panose="02020603050405020304" pitchFamily="18" charset="0"/>
                <a:cs typeface="Times New Roman" panose="02020603050405020304" pitchFamily="18" charset="0"/>
              </a:rPr>
              <a:t>concentration greater than </a:t>
            </a:r>
            <a:r>
              <a:rPr lang="en-GB" b="1" dirty="0">
                <a:latin typeface="Times New Roman" panose="02020603050405020304" pitchFamily="18" charset="0"/>
                <a:cs typeface="Times New Roman" panose="02020603050405020304" pitchFamily="18" charset="0"/>
              </a:rPr>
              <a:t>3.0 mEq/L</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Neurological </a:t>
            </a:r>
            <a:r>
              <a:rPr lang="en-GB" dirty="0">
                <a:latin typeface="Times New Roman" panose="02020603050405020304" pitchFamily="18" charset="0"/>
                <a:cs typeface="Times New Roman" panose="02020603050405020304" pitchFamily="18" charset="0"/>
              </a:rPr>
              <a:t>changes, coma</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38</a:t>
            </a:fld>
            <a:endParaRPr lang="en-GB"/>
          </a:p>
        </p:txBody>
      </p:sp>
    </p:spTree>
    <p:extLst>
      <p:ext uri="{BB962C8B-B14F-4D97-AF65-F5344CB8AC3E}">
        <p14:creationId xmlns:p14="http://schemas.microsoft.com/office/powerpoint/2010/main" val="6754003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Times New Roman" panose="02020603050405020304" pitchFamily="18" charset="0"/>
                <a:cs typeface="Times New Roman" panose="02020603050405020304" pitchFamily="18" charset="0"/>
              </a:rPr>
              <a:t>Management </a:t>
            </a:r>
            <a:r>
              <a:rPr lang="en-GB" dirty="0" smtClean="0">
                <a:latin typeface="Times New Roman" panose="02020603050405020304" pitchFamily="18" charset="0"/>
                <a:cs typeface="Times New Roman" panose="02020603050405020304" pitchFamily="18" charset="0"/>
              </a:rPr>
              <a:t>includes-supportive </a:t>
            </a:r>
            <a:r>
              <a:rPr lang="en-GB" dirty="0">
                <a:latin typeface="Times New Roman" panose="02020603050405020304" pitchFamily="18" charset="0"/>
                <a:cs typeface="Times New Roman" panose="02020603050405020304" pitchFamily="18" charset="0"/>
              </a:rPr>
              <a:t>care </a:t>
            </a:r>
          </a:p>
        </p:txBody>
      </p:sp>
      <p:sp>
        <p:nvSpPr>
          <p:cNvPr id="3" name="Content Placeholder 2"/>
          <p:cNvSpPr>
            <a:spLocks noGrp="1"/>
          </p:cNvSpPr>
          <p:nvPr>
            <p:ph idx="1"/>
          </p:nvPr>
        </p:nvSpPr>
        <p:spPr/>
        <p:txBody>
          <a:bodyPr>
            <a:normAutofit fontScale="92500"/>
          </a:bodyPr>
          <a:lstStyle/>
          <a:p>
            <a:r>
              <a:rPr lang="en-US" dirty="0" smtClean="0">
                <a:latin typeface="Times New Roman" panose="02020603050405020304" pitchFamily="18" charset="0"/>
                <a:cs typeface="Times New Roman" panose="02020603050405020304" pitchFamily="18" charset="0"/>
              </a:rPr>
              <a:t>Activated </a:t>
            </a:r>
            <a:r>
              <a:rPr lang="en-US" dirty="0">
                <a:latin typeface="Times New Roman" panose="02020603050405020304" pitchFamily="18" charset="0"/>
                <a:cs typeface="Times New Roman" panose="02020603050405020304" pitchFamily="18" charset="0"/>
              </a:rPr>
              <a:t>charcoal does </a:t>
            </a:r>
            <a:r>
              <a:rPr lang="en-US" b="1" dirty="0">
                <a:latin typeface="Times New Roman" panose="02020603050405020304" pitchFamily="18" charset="0"/>
                <a:cs typeface="Times New Roman" panose="02020603050405020304" pitchFamily="18" charset="0"/>
              </a:rPr>
              <a:t>no</a:t>
            </a:r>
            <a:r>
              <a:rPr lang="en-US" dirty="0">
                <a:latin typeface="Times New Roman" panose="02020603050405020304" pitchFamily="18" charset="0"/>
                <a:cs typeface="Times New Roman" panose="02020603050405020304" pitchFamily="18" charset="0"/>
              </a:rPr>
              <a:t>t bind lithium and is of little value in lithium </a:t>
            </a:r>
            <a:r>
              <a:rPr lang="en-US" dirty="0" smtClean="0">
                <a:latin typeface="Times New Roman" panose="02020603050405020304" pitchFamily="18" charset="0"/>
                <a:cs typeface="Times New Roman" panose="02020603050405020304" pitchFamily="18" charset="0"/>
              </a:rPr>
              <a:t>overdose.</a:t>
            </a:r>
          </a:p>
          <a:p>
            <a:r>
              <a:rPr lang="en-US" dirty="0" smtClean="0">
                <a:latin typeface="Times New Roman" panose="02020603050405020304" pitchFamily="18" charset="0"/>
                <a:cs typeface="Times New Roman" panose="02020603050405020304" pitchFamily="18" charset="0"/>
              </a:rPr>
              <a:t>Sodium </a:t>
            </a:r>
            <a:r>
              <a:rPr lang="en-US" dirty="0">
                <a:latin typeface="Times New Roman" panose="02020603050405020304" pitchFamily="18" charset="0"/>
                <a:cs typeface="Times New Roman" panose="02020603050405020304" pitchFamily="18" charset="0"/>
              </a:rPr>
              <a:t>polystyrene sulfonate has demonstrated benefit in a limited number of </a:t>
            </a:r>
            <a:r>
              <a:rPr lang="en-US" dirty="0" smtClean="0">
                <a:latin typeface="Times New Roman" panose="02020603050405020304" pitchFamily="18" charset="0"/>
                <a:cs typeface="Times New Roman" panose="02020603050405020304" pitchFamily="18" charset="0"/>
              </a:rPr>
              <a:t>reports</a:t>
            </a:r>
          </a:p>
          <a:p>
            <a:r>
              <a:rPr lang="en-US" dirty="0" smtClean="0">
                <a:latin typeface="Times New Roman" panose="02020603050405020304" pitchFamily="18" charset="0"/>
                <a:cs typeface="Times New Roman" panose="02020603050405020304" pitchFamily="18" charset="0"/>
              </a:rPr>
              <a:t>Forced </a:t>
            </a:r>
            <a:r>
              <a:rPr lang="en-US" dirty="0">
                <a:latin typeface="Times New Roman" panose="02020603050405020304" pitchFamily="18" charset="0"/>
                <a:cs typeface="Times New Roman" panose="02020603050405020304" pitchFamily="18" charset="0"/>
              </a:rPr>
              <a:t>diuresis is </a:t>
            </a:r>
            <a:r>
              <a:rPr lang="en-US" b="1"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recommended</a:t>
            </a:r>
          </a:p>
          <a:p>
            <a:r>
              <a:rPr lang="en-US" dirty="0">
                <a:latin typeface="Times New Roman" panose="02020603050405020304" pitchFamily="18" charset="0"/>
                <a:cs typeface="Times New Roman" panose="02020603050405020304" pitchFamily="18" charset="0"/>
              </a:rPr>
              <a:t>Hemodialysis (HD) is effective in removing lithium and recommended when the serum concentration is greater than 4 mEq/L or greater than 2.5 mEq/L with serious cardiac/neurologic </a:t>
            </a:r>
            <a:r>
              <a:rPr lang="en-US" dirty="0" smtClean="0">
                <a:latin typeface="Times New Roman" panose="02020603050405020304" pitchFamily="18" charset="0"/>
                <a:cs typeface="Times New Roman" panose="02020603050405020304" pitchFamily="18" charset="0"/>
              </a:rPr>
              <a:t>symptoms.</a:t>
            </a:r>
          </a:p>
          <a:p>
            <a:pPr lvl="1"/>
            <a:r>
              <a:rPr lang="en-US" dirty="0">
                <a:latin typeface="Times New Roman" panose="02020603050405020304" pitchFamily="18" charset="0"/>
                <a:cs typeface="Times New Roman" panose="02020603050405020304" pitchFamily="18" charset="0"/>
              </a:rPr>
              <a:t>After one HD session, there is a significant decrease in the lithium concentration. However, a </a:t>
            </a:r>
            <a:r>
              <a:rPr lang="en-US" b="1" dirty="0">
                <a:latin typeface="Times New Roman" panose="02020603050405020304" pitchFamily="18" charset="0"/>
                <a:cs typeface="Times New Roman" panose="02020603050405020304" pitchFamily="18" charset="0"/>
              </a:rPr>
              <a:t>rebound effect </a:t>
            </a:r>
            <a:r>
              <a:rPr lang="en-US" dirty="0">
                <a:latin typeface="Times New Roman" panose="02020603050405020304" pitchFamily="18" charset="0"/>
                <a:cs typeface="Times New Roman" panose="02020603050405020304" pitchFamily="18" charset="0"/>
              </a:rPr>
              <a:t>generally occurs because of the redistribution of intracellular lithium to the vasculature necessitating repeated HD treatments. </a:t>
            </a:r>
            <a:endParaRPr lang="en-US" dirty="0" smtClean="0">
              <a:latin typeface="Times New Roman" panose="02020603050405020304" pitchFamily="18" charset="0"/>
              <a:cs typeface="Times New Roman" panose="02020603050405020304" pitchFamily="18" charset="0"/>
            </a:endParaRPr>
          </a:p>
          <a:p>
            <a:pPr marL="0" indent="0">
              <a:buNone/>
            </a:pPr>
            <a:endParaRPr lang="en-GB" dirty="0"/>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39</a:t>
            </a:fld>
            <a:endParaRPr lang="en-GB"/>
          </a:p>
        </p:txBody>
      </p:sp>
    </p:spTree>
    <p:extLst>
      <p:ext uri="{BB962C8B-B14F-4D97-AF65-F5344CB8AC3E}">
        <p14:creationId xmlns:p14="http://schemas.microsoft.com/office/powerpoint/2010/main" val="3790706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Times New Roman" panose="02020603050405020304" pitchFamily="18" charset="0"/>
                <a:cs typeface="Times New Roman" panose="02020603050405020304" pitchFamily="18" charset="0"/>
              </a:rPr>
              <a:t>SIGNS AND SYMPTOMS OF MOOD EPISODES ASSOCIATED WITH BIPOLAR DISORDER</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GB" b="1" dirty="0" smtClean="0">
                <a:latin typeface="Times New Roman" panose="02020603050405020304" pitchFamily="18" charset="0"/>
                <a:cs typeface="Times New Roman" panose="02020603050405020304" pitchFamily="18" charset="0"/>
              </a:rPr>
              <a:t>Mania</a:t>
            </a:r>
          </a:p>
          <a:p>
            <a:pPr marL="514350" indent="-514350">
              <a:buAutoNum type="alphaUcPeriod"/>
            </a:pPr>
            <a:r>
              <a:rPr lang="en-US" dirty="0" smtClean="0">
                <a:latin typeface="Times New Roman" panose="02020603050405020304" pitchFamily="18" charset="0"/>
                <a:cs typeface="Times New Roman" panose="02020603050405020304" pitchFamily="18" charset="0"/>
              </a:rPr>
              <a:t>Usually </a:t>
            </a:r>
            <a:r>
              <a:rPr lang="en-US" dirty="0">
                <a:latin typeface="Times New Roman" panose="02020603050405020304" pitchFamily="18" charset="0"/>
                <a:cs typeface="Times New Roman" panose="02020603050405020304" pitchFamily="18" charset="0"/>
              </a:rPr>
              <a:t>begins abruptly and symptoms escalate over several </a:t>
            </a:r>
            <a:r>
              <a:rPr lang="en-US" dirty="0" smtClean="0">
                <a:latin typeface="Times New Roman" panose="02020603050405020304" pitchFamily="18" charset="0"/>
                <a:cs typeface="Times New Roman" panose="02020603050405020304" pitchFamily="18" charset="0"/>
              </a:rPr>
              <a:t>days</a:t>
            </a:r>
          </a:p>
          <a:p>
            <a:pPr marL="514350" indent="-514350">
              <a:buAutoNum type="alphaUcPeriod"/>
            </a:pPr>
            <a:r>
              <a:rPr lang="en-US" dirty="0" smtClean="0">
                <a:latin typeface="Times New Roman" panose="02020603050405020304" pitchFamily="18" charset="0"/>
                <a:cs typeface="Times New Roman" panose="02020603050405020304" pitchFamily="18" charset="0"/>
              </a:rPr>
              <a:t> A </a:t>
            </a:r>
            <a:r>
              <a:rPr lang="en-US" dirty="0">
                <a:latin typeface="Times New Roman" panose="02020603050405020304" pitchFamily="18" charset="0"/>
                <a:cs typeface="Times New Roman" panose="02020603050405020304" pitchFamily="18" charset="0"/>
              </a:rPr>
              <a:t>decreased need for sleep with an increase in goal directed activity may be </a:t>
            </a:r>
            <a:r>
              <a:rPr lang="en-US" dirty="0" smtClean="0">
                <a:latin typeface="Times New Roman" panose="02020603050405020304" pitchFamily="18" charset="0"/>
                <a:cs typeface="Times New Roman" panose="02020603050405020304" pitchFamily="18" charset="0"/>
              </a:rPr>
              <a:t>first </a:t>
            </a:r>
            <a:r>
              <a:rPr lang="en-US" dirty="0">
                <a:latin typeface="Times New Roman" panose="02020603050405020304" pitchFamily="18" charset="0"/>
                <a:cs typeface="Times New Roman" panose="02020603050405020304" pitchFamily="18" charset="0"/>
              </a:rPr>
              <a:t>to appear or be reported. </a:t>
            </a:r>
            <a:endParaRPr lang="en-US" dirty="0" smtClean="0">
              <a:latin typeface="Times New Roman" panose="02020603050405020304" pitchFamily="18" charset="0"/>
              <a:cs typeface="Times New Roman" panose="02020603050405020304" pitchFamily="18" charset="0"/>
            </a:endParaRPr>
          </a:p>
          <a:p>
            <a:pPr marL="971550" lvl="1" indent="-514350">
              <a:buAutoNum type="alphaUcPeriod"/>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can be described as sleep-deprived energy enhancement and should be differentiated from insomnia (i.e., patient feels tired and sleep is wanted). </a:t>
            </a:r>
            <a:endParaRPr lang="en-US" dirty="0" smtClean="0">
              <a:latin typeface="Times New Roman" panose="02020603050405020304" pitchFamily="18" charset="0"/>
              <a:cs typeface="Times New Roman" panose="02020603050405020304" pitchFamily="18" charset="0"/>
            </a:endParaRPr>
          </a:p>
          <a:p>
            <a:pPr marL="514350" indent="-514350">
              <a:buAutoNum type="alphaUcPeriod"/>
            </a:pPr>
            <a:r>
              <a:rPr lang="en-US" dirty="0" smtClean="0">
                <a:latin typeface="Times New Roman" panose="02020603050405020304" pitchFamily="18" charset="0"/>
                <a:cs typeface="Times New Roman" panose="02020603050405020304" pitchFamily="18" charset="0"/>
              </a:rPr>
              <a:t>Patients </a:t>
            </a:r>
            <a:r>
              <a:rPr lang="en-US" dirty="0">
                <a:latin typeface="Times New Roman" panose="02020603050405020304" pitchFamily="18" charset="0"/>
                <a:cs typeface="Times New Roman" panose="02020603050405020304" pitchFamily="18" charset="0"/>
              </a:rPr>
              <a:t>may describe being euphoric, elated, or </a:t>
            </a:r>
            <a:r>
              <a:rPr lang="en-US" dirty="0" smtClean="0">
                <a:latin typeface="Times New Roman" panose="02020603050405020304" pitchFamily="18" charset="0"/>
                <a:cs typeface="Times New Roman" panose="02020603050405020304" pitchFamily="18" charset="0"/>
              </a:rPr>
              <a:t>irritable</a:t>
            </a:r>
          </a:p>
          <a:p>
            <a:pPr marL="514350" indent="-514350">
              <a:buAutoNum type="alphaUcPeriod"/>
            </a:pPr>
            <a:r>
              <a:rPr lang="en-US" dirty="0" smtClean="0">
                <a:latin typeface="Times New Roman" panose="02020603050405020304" pitchFamily="18" charset="0"/>
                <a:cs typeface="Times New Roman" panose="02020603050405020304" pitchFamily="18" charset="0"/>
              </a:rPr>
              <a:t>Engagement </a:t>
            </a:r>
            <a:r>
              <a:rPr lang="en-US" dirty="0">
                <a:latin typeface="Times New Roman" panose="02020603050405020304" pitchFamily="18" charset="0"/>
                <a:cs typeface="Times New Roman" panose="02020603050405020304" pitchFamily="18" charset="0"/>
              </a:rPr>
              <a:t>in multiple new projects may occur and is perpetuated by inflated self-esteem or delusional grandiosity</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a:t>
            </a:fld>
            <a:endParaRPr lang="en-GB"/>
          </a:p>
        </p:txBody>
      </p:sp>
    </p:spTree>
    <p:extLst>
      <p:ext uri="{BB962C8B-B14F-4D97-AF65-F5344CB8AC3E}">
        <p14:creationId xmlns:p14="http://schemas.microsoft.com/office/powerpoint/2010/main" val="25626338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Permanent neurotoxicity can occur with lithium therapy in the setting of both chronic and acute </a:t>
            </a:r>
            <a:r>
              <a:rPr lang="en-US" dirty="0" smtClean="0">
                <a:latin typeface="Times New Roman" panose="02020603050405020304" pitchFamily="18" charset="0"/>
                <a:cs typeface="Times New Roman" panose="02020603050405020304" pitchFamily="18" charset="0"/>
              </a:rPr>
              <a:t>toxicity</a:t>
            </a:r>
          </a:p>
          <a:p>
            <a:r>
              <a:rPr lang="en-US" b="1" dirty="0" err="1"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Persistent symptoms described in rare cases include chronic impairments of </a:t>
            </a:r>
            <a:r>
              <a:rPr lang="en-US" u="sng" dirty="0" smtClean="0">
                <a:latin typeface="Times New Roman" panose="02020603050405020304" pitchFamily="18" charset="0"/>
                <a:cs typeface="Times New Roman" panose="02020603050405020304" pitchFamily="18" charset="0"/>
              </a:rPr>
              <a:t>short-and long-term </a:t>
            </a:r>
            <a:r>
              <a:rPr lang="en-US" u="sng" dirty="0">
                <a:latin typeface="Times New Roman" panose="02020603050405020304" pitchFamily="18" charset="0"/>
                <a:cs typeface="Times New Roman" panose="02020603050405020304" pitchFamily="18" charset="0"/>
              </a:rPr>
              <a:t>memory, ataxia, dysarthria, and </a:t>
            </a:r>
            <a:r>
              <a:rPr lang="en-US" u="sng" dirty="0" smtClean="0">
                <a:latin typeface="Times New Roman" panose="02020603050405020304" pitchFamily="18" charset="0"/>
                <a:cs typeface="Times New Roman" panose="02020603050405020304" pitchFamily="18" charset="0"/>
              </a:rPr>
              <a:t>tremor</a:t>
            </a:r>
          </a:p>
          <a:p>
            <a:r>
              <a:rPr lang="en-US" b="1" dirty="0" smtClean="0">
                <a:latin typeface="Times New Roman" panose="02020603050405020304" pitchFamily="18" charset="0"/>
                <a:cs typeface="Times New Roman" panose="02020603050405020304" pitchFamily="18" charset="0"/>
              </a:rPr>
              <a:t>ii</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These clusters of signs and symptoms are described in the literature as the syndrome of irreversible lithium-effectuated neurotoxicity </a:t>
            </a:r>
            <a:r>
              <a:rPr lang="en-US" b="1" dirty="0">
                <a:latin typeface="Times New Roman" panose="02020603050405020304" pitchFamily="18" charset="0"/>
                <a:cs typeface="Times New Roman" panose="02020603050405020304" pitchFamily="18" charset="0"/>
              </a:rPr>
              <a:t>(SILENT</a:t>
            </a:r>
            <a:r>
              <a:rPr lang="en-US" b="1" dirty="0" smtClean="0">
                <a:latin typeface="Times New Roman" panose="02020603050405020304" pitchFamily="18" charset="0"/>
                <a:cs typeface="Times New Roman" panose="02020603050405020304" pitchFamily="18" charset="0"/>
              </a:rPr>
              <a:t>).</a:t>
            </a:r>
            <a:endParaRPr lang="en-GB" b="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40</a:t>
            </a:fld>
            <a:endParaRPr lang="en-GB"/>
          </a:p>
        </p:txBody>
      </p:sp>
    </p:spTree>
    <p:extLst>
      <p:ext uri="{BB962C8B-B14F-4D97-AF65-F5344CB8AC3E}">
        <p14:creationId xmlns:p14="http://schemas.microsoft.com/office/powerpoint/2010/main" val="5799750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anose="02020603050405020304" pitchFamily="18" charset="0"/>
                <a:cs typeface="Times New Roman" panose="02020603050405020304" pitchFamily="18" charset="0"/>
              </a:rPr>
              <a:t>Patient Education</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Duration of Therapy- </a:t>
            </a: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a diagnosis of bipolar disorder is established, treatment is</a:t>
            </a:r>
            <a:r>
              <a:rPr lang="en-US" b="1" dirty="0">
                <a:latin typeface="Times New Roman" panose="02020603050405020304" pitchFamily="18" charset="0"/>
                <a:cs typeface="Times New Roman" panose="02020603050405020304" pitchFamily="18" charset="0"/>
              </a:rPr>
              <a:t> life-long</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lithium is used to treat an </a:t>
            </a:r>
            <a:r>
              <a:rPr lang="en-US" b="1" dirty="0">
                <a:latin typeface="Times New Roman" panose="02020603050405020304" pitchFamily="18" charset="0"/>
                <a:cs typeface="Times New Roman" panose="02020603050405020304" pitchFamily="18" charset="0"/>
              </a:rPr>
              <a:t>acute episode</a:t>
            </a:r>
            <a:r>
              <a:rPr lang="en-US" dirty="0">
                <a:latin typeface="Times New Roman" panose="02020603050405020304" pitchFamily="18" charset="0"/>
                <a:cs typeface="Times New Roman" panose="02020603050405020304" pitchFamily="18" charset="0"/>
              </a:rPr>
              <a:t>, continue medication without interruption unless not tolerated, adverse events, or </a:t>
            </a:r>
            <a:r>
              <a:rPr lang="en-US" dirty="0" smtClean="0">
                <a:latin typeface="Times New Roman" panose="02020603050405020304" pitchFamily="18" charset="0"/>
                <a:cs typeface="Times New Roman" panose="02020603050405020304" pitchFamily="18" charset="0"/>
              </a:rPr>
              <a:t>nonadherence.</a:t>
            </a:r>
          </a:p>
          <a:p>
            <a:r>
              <a:rPr lang="en-US" dirty="0" smtClean="0">
                <a:latin typeface="Times New Roman" panose="02020603050405020304" pitchFamily="18" charset="0"/>
                <a:cs typeface="Times New Roman" panose="02020603050405020304" pitchFamily="18" charset="0"/>
              </a:rPr>
              <a:t>Reassess </a:t>
            </a:r>
            <a:r>
              <a:rPr lang="en-US" dirty="0">
                <a:latin typeface="Times New Roman" panose="02020603050405020304" pitchFamily="18" charset="0"/>
                <a:cs typeface="Times New Roman" panose="02020603050405020304" pitchFamily="18" charset="0"/>
              </a:rPr>
              <a:t>therapy if patient experiences worsening mood or inadequate response.</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41</a:t>
            </a:fld>
            <a:endParaRPr lang="en-GB"/>
          </a:p>
        </p:txBody>
      </p:sp>
    </p:spTree>
    <p:extLst>
      <p:ext uri="{BB962C8B-B14F-4D97-AF65-F5344CB8AC3E}">
        <p14:creationId xmlns:p14="http://schemas.microsoft.com/office/powerpoint/2010/main" val="63016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prstClr val="black"/>
                </a:solidFill>
                <a:latin typeface="Calibri" panose="020F0502020204030204"/>
                <a:ea typeface="+mn-ea"/>
                <a:cs typeface="+mn-cs"/>
              </a:rPr>
              <a:t>Patient </a:t>
            </a:r>
            <a:r>
              <a:rPr lang="en-US" sz="2800" dirty="0" smtClean="0">
                <a:solidFill>
                  <a:prstClr val="black"/>
                </a:solidFill>
                <a:latin typeface="Calibri" panose="020F0502020204030204"/>
                <a:ea typeface="+mn-ea"/>
                <a:cs typeface="+mn-cs"/>
              </a:rPr>
              <a:t>Education cont…</a:t>
            </a:r>
            <a:endParaRPr lang="en-GB" dirty="0"/>
          </a:p>
        </p:txBody>
      </p:sp>
      <p:sp>
        <p:nvSpPr>
          <p:cNvPr id="3" name="Content Placeholder 2"/>
          <p:cNvSpPr>
            <a:spLocks noGrp="1"/>
          </p:cNvSpPr>
          <p:nvPr>
            <p:ph idx="1"/>
          </p:nvPr>
        </p:nvSpPr>
        <p:spPr/>
        <p:txBody>
          <a:bodyPr/>
          <a:lstStyle/>
          <a:p>
            <a:pPr marL="514350" indent="-514350">
              <a:buAutoNum type="arabicPeriod"/>
            </a:pPr>
            <a:r>
              <a:rPr lang="en-US" dirty="0" smtClean="0">
                <a:latin typeface="Times New Roman" panose="02020603050405020304" pitchFamily="18" charset="0"/>
                <a:cs typeface="Times New Roman" panose="02020603050405020304" pitchFamily="18" charset="0"/>
              </a:rPr>
              <a:t>Lithium </a:t>
            </a:r>
            <a:r>
              <a:rPr lang="en-US" dirty="0">
                <a:latin typeface="Times New Roman" panose="02020603050405020304" pitchFamily="18" charset="0"/>
                <a:cs typeface="Times New Roman" panose="02020603050405020304" pitchFamily="18" charset="0"/>
              </a:rPr>
              <a:t>should be taken at the same time every day as </a:t>
            </a:r>
            <a:r>
              <a:rPr lang="en-US" dirty="0" smtClean="0">
                <a:latin typeface="Times New Roman" panose="02020603050405020304" pitchFamily="18" charset="0"/>
                <a:cs typeface="Times New Roman" panose="02020603050405020304" pitchFamily="18" charset="0"/>
              </a:rPr>
              <a:t>prescribed</a:t>
            </a:r>
          </a:p>
          <a:p>
            <a:pPr marL="514350" indent="-514350">
              <a:buAutoNum type="arabicPeriod"/>
            </a:pPr>
            <a:r>
              <a:rPr lang="en-US" dirty="0" smtClean="0">
                <a:latin typeface="Times New Roman" panose="02020603050405020304" pitchFamily="18" charset="0"/>
                <a:cs typeface="Times New Roman" panose="02020603050405020304" pitchFamily="18" charset="0"/>
              </a:rPr>
              <a:t>Take </a:t>
            </a:r>
            <a:r>
              <a:rPr lang="en-US" dirty="0">
                <a:latin typeface="Times New Roman" panose="02020603050405020304" pitchFamily="18" charset="0"/>
                <a:cs typeface="Times New Roman" panose="02020603050405020304" pitchFamily="18" charset="0"/>
              </a:rPr>
              <a:t>with food </a:t>
            </a:r>
            <a:r>
              <a:rPr lang="en-US" dirty="0" smtClean="0">
                <a:latin typeface="Times New Roman" panose="02020603050405020304" pitchFamily="18" charset="0"/>
                <a:cs typeface="Times New Roman" panose="02020603050405020304" pitchFamily="18" charset="0"/>
              </a:rPr>
              <a:t>if this </a:t>
            </a:r>
            <a:r>
              <a:rPr lang="en-US" dirty="0">
                <a:latin typeface="Times New Roman" panose="02020603050405020304" pitchFamily="18" charset="0"/>
                <a:cs typeface="Times New Roman" panose="02020603050405020304" pitchFamily="18" charset="0"/>
              </a:rPr>
              <a:t>medication causes an upset </a:t>
            </a:r>
            <a:r>
              <a:rPr lang="en-US" dirty="0" smtClean="0">
                <a:latin typeface="Times New Roman" panose="02020603050405020304" pitchFamily="18" charset="0"/>
                <a:cs typeface="Times New Roman" panose="02020603050405020304" pitchFamily="18" charset="0"/>
              </a:rPr>
              <a:t>stomach</a:t>
            </a:r>
          </a:p>
          <a:p>
            <a:pPr marL="514350" indent="-514350">
              <a:buAutoNum type="arabicPeriod"/>
            </a:pPr>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R </a:t>
            </a:r>
            <a:r>
              <a:rPr lang="en-US" dirty="0">
                <a:latin typeface="Times New Roman" panose="02020603050405020304" pitchFamily="18" charset="0"/>
                <a:cs typeface="Times New Roman" panose="02020603050405020304" pitchFamily="18" charset="0"/>
              </a:rPr>
              <a:t>products should not be crushed, chewed, or </a:t>
            </a:r>
            <a:r>
              <a:rPr lang="en-US" dirty="0" smtClean="0">
                <a:latin typeface="Times New Roman" panose="02020603050405020304" pitchFamily="18" charset="0"/>
                <a:cs typeface="Times New Roman" panose="02020603050405020304" pitchFamily="18" charset="0"/>
              </a:rPr>
              <a:t>split</a:t>
            </a:r>
          </a:p>
          <a:p>
            <a:pPr marL="514350" indent="-514350">
              <a:buAutoNum type="arabicPeriod"/>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your diet, avoid excessive caffeine or abrupt changes of intake that can alter lithium serum </a:t>
            </a:r>
            <a:r>
              <a:rPr lang="en-US" dirty="0" smtClean="0">
                <a:latin typeface="Times New Roman" panose="02020603050405020304" pitchFamily="18" charset="0"/>
                <a:cs typeface="Times New Roman" panose="02020603050405020304" pitchFamily="18" charset="0"/>
              </a:rPr>
              <a:t>concentration.</a:t>
            </a:r>
          </a:p>
          <a:p>
            <a:pPr marL="971550" lvl="1" indent="-514350">
              <a:buAutoNum type="arabicPeriod"/>
            </a:pPr>
            <a:r>
              <a:rPr lang="en-US" dirty="0" smtClean="0">
                <a:latin typeface="Times New Roman" panose="02020603050405020304" pitchFamily="18" charset="0"/>
                <a:cs typeface="Times New Roman" panose="02020603050405020304" pitchFamily="18" charset="0"/>
              </a:rPr>
              <a:t>Let </a:t>
            </a:r>
            <a:r>
              <a:rPr lang="en-US" dirty="0">
                <a:latin typeface="Times New Roman" panose="02020603050405020304" pitchFamily="18" charset="0"/>
                <a:cs typeface="Times New Roman" panose="02020603050405020304" pitchFamily="18" charset="0"/>
              </a:rPr>
              <a:t>your provider know if you significantly change your </a:t>
            </a:r>
            <a:r>
              <a:rPr lang="en-US" b="1" dirty="0">
                <a:latin typeface="Times New Roman" panose="02020603050405020304" pitchFamily="18" charset="0"/>
                <a:cs typeface="Times New Roman" panose="02020603050405020304" pitchFamily="18" charset="0"/>
              </a:rPr>
              <a:t>sodium intake</a:t>
            </a:r>
            <a:r>
              <a:rPr lang="en-US" dirty="0">
                <a:latin typeface="Times New Roman" panose="02020603050405020304" pitchFamily="18" charset="0"/>
                <a:cs typeface="Times New Roman" panose="02020603050405020304" pitchFamily="18" charset="0"/>
              </a:rPr>
              <a:t>, because changing to a </a:t>
            </a:r>
            <a:r>
              <a:rPr lang="en-US" u="sng" dirty="0">
                <a:latin typeface="Times New Roman" panose="02020603050405020304" pitchFamily="18" charset="0"/>
                <a:cs typeface="Times New Roman" panose="02020603050405020304" pitchFamily="18" charset="0"/>
              </a:rPr>
              <a:t>low salt diet can increase your lithium concentration</a:t>
            </a:r>
            <a:r>
              <a:rPr lang="en-US" dirty="0" smtClean="0">
                <a:latin typeface="Times New Roman" panose="02020603050405020304" pitchFamily="18" charset="0"/>
                <a:cs typeface="Times New Roman" panose="02020603050405020304" pitchFamily="18" charset="0"/>
              </a:rPr>
              <a:t>.</a:t>
            </a:r>
          </a:p>
          <a:p>
            <a:pPr marL="514350" indent="-514350">
              <a:buAutoNum type="arabicPeriod"/>
            </a:pPr>
            <a:r>
              <a:rPr lang="en-US" dirty="0">
                <a:latin typeface="Times New Roman" panose="02020603050405020304" pitchFamily="18" charset="0"/>
                <a:cs typeface="Times New Roman" panose="02020603050405020304" pitchFamily="18" charset="0"/>
              </a:rPr>
              <a:t> Report any changes or worsening of nausea, vomiting, diarrhea, tremor</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42</a:t>
            </a:fld>
            <a:endParaRPr lang="en-GB"/>
          </a:p>
        </p:txBody>
      </p:sp>
    </p:spTree>
    <p:extLst>
      <p:ext uri="{BB962C8B-B14F-4D97-AF65-F5344CB8AC3E}">
        <p14:creationId xmlns:p14="http://schemas.microsoft.com/office/powerpoint/2010/main" val="2024105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US" b="1" dirty="0"/>
              <a:t>6. </a:t>
            </a:r>
            <a:r>
              <a:rPr lang="en-US" dirty="0">
                <a:latin typeface="Times New Roman" panose="02020603050405020304" pitchFamily="18" charset="0"/>
                <a:cs typeface="Times New Roman" panose="02020603050405020304" pitchFamily="18" charset="0"/>
              </a:rPr>
              <a:t>Maintain adequate hydration, and avoid dehydration but report excessive thirst and/or the presence of significant </a:t>
            </a:r>
            <a:r>
              <a:rPr lang="en-US" dirty="0" smtClean="0">
                <a:latin typeface="Times New Roman" panose="02020603050405020304" pitchFamily="18" charset="0"/>
                <a:cs typeface="Times New Roman" panose="02020603050405020304" pitchFamily="18" charset="0"/>
              </a:rPr>
              <a:t>urination</a:t>
            </a:r>
          </a:p>
          <a:p>
            <a:pPr marL="0" indent="0">
              <a:buNone/>
            </a:pPr>
            <a:r>
              <a:rPr lang="en-US" b="1" dirty="0" smtClean="0">
                <a:latin typeface="Times New Roman" panose="02020603050405020304" pitchFamily="18" charset="0"/>
                <a:cs typeface="Times New Roman" panose="02020603050405020304" pitchFamily="18" charset="0"/>
              </a:rPr>
              <a:t>7</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void over-the-counter (OTC) anti-inflammatory </a:t>
            </a:r>
            <a:r>
              <a:rPr lang="en-US" dirty="0" smtClean="0">
                <a:latin typeface="Times New Roman" panose="02020603050405020304" pitchFamily="18" charset="0"/>
                <a:cs typeface="Times New Roman" panose="02020603050405020304" pitchFamily="18" charset="0"/>
              </a:rPr>
              <a:t>agents</a:t>
            </a:r>
          </a:p>
          <a:p>
            <a:pPr marL="0" indent="0">
              <a:buNone/>
            </a:pPr>
            <a:r>
              <a:rPr lang="en-US" b="1" dirty="0" smtClean="0">
                <a:latin typeface="Times New Roman" panose="02020603050405020304" pitchFamily="18" charset="0"/>
                <a:cs typeface="Times New Roman" panose="02020603050405020304" pitchFamily="18" charset="0"/>
              </a:rPr>
              <a:t>8</a:t>
            </a:r>
            <a:r>
              <a:rPr lang="en-US" dirty="0">
                <a:latin typeface="Times New Roman" panose="02020603050405020304" pitchFamily="18" charset="0"/>
                <a:cs typeface="Times New Roman" panose="02020603050405020304" pitchFamily="18" charset="0"/>
              </a:rPr>
              <a:t>. Be sure that all of your providers are aware you are prescribed </a:t>
            </a:r>
            <a:r>
              <a:rPr lang="en-US" dirty="0" smtClean="0">
                <a:latin typeface="Times New Roman" panose="02020603050405020304" pitchFamily="18" charset="0"/>
                <a:cs typeface="Times New Roman" panose="02020603050405020304" pitchFamily="18" charset="0"/>
              </a:rPr>
              <a:t>lithium</a:t>
            </a:r>
          </a:p>
          <a:p>
            <a:pPr marL="0" indent="0">
              <a:buNone/>
            </a:pPr>
            <a:r>
              <a:rPr lang="en-US" b="1" dirty="0" smtClean="0">
                <a:latin typeface="Times New Roman" panose="02020603050405020304" pitchFamily="18" charset="0"/>
                <a:cs typeface="Times New Roman" panose="02020603050405020304" pitchFamily="18" charset="0"/>
              </a:rPr>
              <a:t>9</a:t>
            </a:r>
            <a:r>
              <a:rPr lang="en-US" dirty="0">
                <a:latin typeface="Times New Roman" panose="02020603050405020304" pitchFamily="18" charset="0"/>
                <a:cs typeface="Times New Roman" panose="02020603050405020304" pitchFamily="18" charset="0"/>
              </a:rPr>
              <a:t>. Contact your provider if you are breast-feeding, become pregnant, or plan to become </a:t>
            </a:r>
            <a:r>
              <a:rPr lang="en-US" dirty="0" smtClean="0">
                <a:latin typeface="Times New Roman" panose="02020603050405020304" pitchFamily="18" charset="0"/>
                <a:cs typeface="Times New Roman" panose="02020603050405020304" pitchFamily="18" charset="0"/>
              </a:rPr>
              <a:t>pregnant</a:t>
            </a:r>
          </a:p>
          <a:p>
            <a:pPr marL="0" indent="0">
              <a:buNone/>
            </a:pPr>
            <a:r>
              <a:rPr lang="en-US" b="1" dirty="0" smtClean="0">
                <a:latin typeface="Times New Roman" panose="02020603050405020304" pitchFamily="18" charset="0"/>
                <a:cs typeface="Times New Roman" panose="02020603050405020304" pitchFamily="18" charset="0"/>
              </a:rPr>
              <a:t>I </a:t>
            </a:r>
            <a:r>
              <a:rPr lang="en-US" b="1"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Report any worsening of sleep, depressive, or manic symptoms</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43</a:t>
            </a:fld>
            <a:endParaRPr lang="en-GB"/>
          </a:p>
        </p:txBody>
      </p:sp>
    </p:spTree>
    <p:extLst>
      <p:ext uri="{BB962C8B-B14F-4D97-AF65-F5344CB8AC3E}">
        <p14:creationId xmlns:p14="http://schemas.microsoft.com/office/powerpoint/2010/main" val="499583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anose="02020603050405020304" pitchFamily="18" charset="0"/>
                <a:cs typeface="Times New Roman" panose="02020603050405020304" pitchFamily="18" charset="0"/>
              </a:rPr>
              <a:t>VALPROIC ACID (VPA)</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A. Mechanism of Action, many </a:t>
            </a:r>
            <a:r>
              <a:rPr lang="en-US" b="1" dirty="0" smtClean="0"/>
              <a:t>proposed:</a:t>
            </a:r>
          </a:p>
          <a:p>
            <a:r>
              <a:rPr lang="en-GB" dirty="0" smtClean="0"/>
              <a:t> </a:t>
            </a:r>
            <a:r>
              <a:rPr lang="en-GB" dirty="0">
                <a:latin typeface="Times New Roman" panose="02020603050405020304" pitchFamily="18" charset="0"/>
                <a:cs typeface="Times New Roman" panose="02020603050405020304" pitchFamily="18" charset="0"/>
              </a:rPr>
              <a:t>Increases GABA concentration in the plasma and </a:t>
            </a:r>
            <a:r>
              <a:rPr lang="en-GB" dirty="0" smtClean="0">
                <a:latin typeface="Times New Roman" panose="02020603050405020304" pitchFamily="18" charset="0"/>
                <a:cs typeface="Times New Roman" panose="02020603050405020304" pitchFamily="18" charset="0"/>
              </a:rPr>
              <a:t>CNS.</a:t>
            </a:r>
          </a:p>
          <a:p>
            <a:r>
              <a:rPr lang="en-GB" dirty="0" smtClean="0">
                <a:latin typeface="Times New Roman" panose="02020603050405020304" pitchFamily="18" charset="0"/>
                <a:cs typeface="Times New Roman" panose="02020603050405020304" pitchFamily="18" charset="0"/>
              </a:rPr>
              <a:t>Inhibits </a:t>
            </a:r>
            <a:r>
              <a:rPr lang="en-GB" dirty="0">
                <a:latin typeface="Times New Roman" panose="02020603050405020304" pitchFamily="18" charset="0"/>
                <a:cs typeface="Times New Roman" panose="02020603050405020304" pitchFamily="18" charset="0"/>
              </a:rPr>
              <a:t>GABA </a:t>
            </a:r>
            <a:r>
              <a:rPr lang="en-GB" dirty="0" smtClean="0">
                <a:latin typeface="Times New Roman" panose="02020603050405020304" pitchFamily="18" charset="0"/>
                <a:cs typeface="Times New Roman" panose="02020603050405020304" pitchFamily="18" charset="0"/>
              </a:rPr>
              <a:t>catabolism.</a:t>
            </a:r>
          </a:p>
          <a:p>
            <a:r>
              <a:rPr lang="en-GB" dirty="0" smtClean="0">
                <a:latin typeface="Times New Roman" panose="02020603050405020304" pitchFamily="18" charset="0"/>
                <a:cs typeface="Times New Roman" panose="02020603050405020304" pitchFamily="18" charset="0"/>
              </a:rPr>
              <a:t>Increase </a:t>
            </a:r>
            <a:r>
              <a:rPr lang="en-GB" dirty="0">
                <a:latin typeface="Times New Roman" panose="02020603050405020304" pitchFamily="18" charset="0"/>
                <a:cs typeface="Times New Roman" panose="02020603050405020304" pitchFamily="18" charset="0"/>
              </a:rPr>
              <a:t>synthesis and </a:t>
            </a:r>
            <a:r>
              <a:rPr lang="en-GB" dirty="0" smtClean="0">
                <a:latin typeface="Times New Roman" panose="02020603050405020304" pitchFamily="18" charset="0"/>
                <a:cs typeface="Times New Roman" panose="02020603050405020304" pitchFamily="18" charset="0"/>
              </a:rPr>
              <a:t>release.</a:t>
            </a:r>
          </a:p>
          <a:p>
            <a:r>
              <a:rPr lang="en-GB" dirty="0" smtClean="0">
                <a:latin typeface="Times New Roman" panose="02020603050405020304" pitchFamily="18" charset="0"/>
                <a:cs typeface="Times New Roman" panose="02020603050405020304" pitchFamily="18" charset="0"/>
              </a:rPr>
              <a:t>Prevent </a:t>
            </a:r>
            <a:r>
              <a:rPr lang="en-GB" dirty="0">
                <a:latin typeface="Times New Roman" panose="02020603050405020304" pitchFamily="18" charset="0"/>
                <a:cs typeface="Times New Roman" panose="02020603050405020304" pitchFamily="18" charset="0"/>
              </a:rPr>
              <a:t>GABA </a:t>
            </a:r>
            <a:r>
              <a:rPr lang="en-GB" dirty="0" smtClean="0">
                <a:latin typeface="Times New Roman" panose="02020603050405020304" pitchFamily="18" charset="0"/>
                <a:cs typeface="Times New Roman" panose="02020603050405020304" pitchFamily="18" charset="0"/>
              </a:rPr>
              <a:t>reuptake.</a:t>
            </a:r>
          </a:p>
          <a:p>
            <a:r>
              <a:rPr lang="en-GB" dirty="0" smtClean="0">
                <a:latin typeface="Times New Roman" panose="02020603050405020304" pitchFamily="18" charset="0"/>
                <a:cs typeface="Times New Roman" panose="02020603050405020304" pitchFamily="18" charset="0"/>
              </a:rPr>
              <a:t>Enhances </a:t>
            </a:r>
            <a:r>
              <a:rPr lang="en-GB" dirty="0">
                <a:latin typeface="Times New Roman" panose="02020603050405020304" pitchFamily="18" charset="0"/>
                <a:cs typeface="Times New Roman" panose="02020603050405020304" pitchFamily="18" charset="0"/>
              </a:rPr>
              <a:t>the action </a:t>
            </a:r>
            <a:r>
              <a:rPr lang="en-GB" dirty="0" smtClean="0">
                <a:latin typeface="Times New Roman" panose="02020603050405020304" pitchFamily="18" charset="0"/>
                <a:cs typeface="Times New Roman" panose="02020603050405020304" pitchFamily="18" charset="0"/>
              </a:rPr>
              <a:t>of GABA </a:t>
            </a:r>
            <a:r>
              <a:rPr lang="en-GB" dirty="0">
                <a:latin typeface="Times New Roman" panose="02020603050405020304" pitchFamily="18" charset="0"/>
                <a:cs typeface="Times New Roman" panose="02020603050405020304" pitchFamily="18" charset="0"/>
              </a:rPr>
              <a:t>at the GABA</a:t>
            </a:r>
            <a:r>
              <a:rPr lang="en-GB" baseline="-25000" dirty="0">
                <a:latin typeface="Times New Roman" panose="02020603050405020304" pitchFamily="18" charset="0"/>
                <a:cs typeface="Times New Roman" panose="02020603050405020304" pitchFamily="18" charset="0"/>
              </a:rPr>
              <a:t>A</a:t>
            </a:r>
            <a:r>
              <a:rPr lang="en-GB"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receptor</a:t>
            </a:r>
          </a:p>
          <a:p>
            <a:r>
              <a:rPr lang="en-GB" dirty="0" smtClean="0">
                <a:latin typeface="Times New Roman" panose="02020603050405020304" pitchFamily="18" charset="0"/>
                <a:cs typeface="Times New Roman" panose="02020603050405020304" pitchFamily="18" charset="0"/>
              </a:rPr>
              <a:t>Normalizes </a:t>
            </a:r>
            <a:r>
              <a:rPr lang="en-GB" dirty="0">
                <a:latin typeface="Times New Roman" panose="02020603050405020304" pitchFamily="18" charset="0"/>
                <a:cs typeface="Times New Roman" panose="02020603050405020304" pitchFamily="18" charset="0"/>
              </a:rPr>
              <a:t>sodium and calcium </a:t>
            </a:r>
            <a:r>
              <a:rPr lang="en-GB" dirty="0" smtClean="0">
                <a:latin typeface="Times New Roman" panose="02020603050405020304" pitchFamily="18" charset="0"/>
                <a:cs typeface="Times New Roman" panose="02020603050405020304" pitchFamily="18" charset="0"/>
              </a:rPr>
              <a:t>channels</a:t>
            </a:r>
          </a:p>
          <a:p>
            <a:r>
              <a:rPr lang="en-GB" dirty="0" smtClean="0">
                <a:latin typeface="Times New Roman" panose="02020603050405020304" pitchFamily="18" charset="0"/>
                <a:cs typeface="Times New Roman" panose="02020603050405020304" pitchFamily="18" charset="0"/>
              </a:rPr>
              <a:t>Reduces </a:t>
            </a:r>
            <a:r>
              <a:rPr lang="en-GB" dirty="0">
                <a:latin typeface="Times New Roman" panose="02020603050405020304" pitchFamily="18" charset="0"/>
                <a:cs typeface="Times New Roman" panose="02020603050405020304" pitchFamily="18" charset="0"/>
              </a:rPr>
              <a:t>intracellular inositol and PKC </a:t>
            </a:r>
            <a:r>
              <a:rPr lang="en-GB" dirty="0" smtClean="0">
                <a:latin typeface="Times New Roman" panose="02020603050405020304" pitchFamily="18" charset="0"/>
                <a:cs typeface="Times New Roman" panose="02020603050405020304" pitchFamily="18" charset="0"/>
              </a:rPr>
              <a:t>isozymes.</a:t>
            </a:r>
          </a:p>
          <a:p>
            <a:r>
              <a:rPr lang="en-GB" dirty="0" smtClean="0">
                <a:latin typeface="Times New Roman" panose="02020603050405020304" pitchFamily="18" charset="0"/>
                <a:cs typeface="Times New Roman" panose="02020603050405020304" pitchFamily="18" charset="0"/>
              </a:rPr>
              <a:t>Modulate </a:t>
            </a:r>
            <a:r>
              <a:rPr lang="en-GB" dirty="0">
                <a:latin typeface="Times New Roman" panose="02020603050405020304" pitchFamily="18" charset="0"/>
                <a:cs typeface="Times New Roman" panose="02020603050405020304" pitchFamily="18" charset="0"/>
              </a:rPr>
              <a:t>gene </a:t>
            </a:r>
            <a:r>
              <a:rPr lang="en-GB" dirty="0" smtClean="0">
                <a:latin typeface="Times New Roman" panose="02020603050405020304" pitchFamily="18" charset="0"/>
                <a:cs typeface="Times New Roman" panose="02020603050405020304" pitchFamily="18" charset="0"/>
              </a:rPr>
              <a:t>expression.</a:t>
            </a:r>
          </a:p>
          <a:p>
            <a:r>
              <a:rPr lang="en-GB" dirty="0" smtClean="0">
                <a:latin typeface="Times New Roman" panose="02020603050405020304" pitchFamily="18" charset="0"/>
                <a:cs typeface="Times New Roman" panose="02020603050405020304" pitchFamily="18" charset="0"/>
              </a:rPr>
              <a:t>Anti-kindling </a:t>
            </a:r>
            <a:r>
              <a:rPr lang="en-GB" dirty="0">
                <a:latin typeface="Times New Roman" panose="02020603050405020304" pitchFamily="18" charset="0"/>
                <a:cs typeface="Times New Roman" panose="02020603050405020304" pitchFamily="18" charset="0"/>
              </a:rPr>
              <a:t>properties that decrease rapid cycling and mixed states</a:t>
            </a:r>
            <a:endParaRPr lang="en-GB" b="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44</a:t>
            </a:fld>
            <a:endParaRPr lang="en-GB"/>
          </a:p>
        </p:txBody>
      </p:sp>
    </p:spTree>
    <p:extLst>
      <p:ext uri="{BB962C8B-B14F-4D97-AF65-F5344CB8AC3E}">
        <p14:creationId xmlns:p14="http://schemas.microsoft.com/office/powerpoint/2010/main" val="8472776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marL="0" indent="0">
              <a:buNone/>
            </a:pPr>
            <a:r>
              <a:rPr lang="en-GB" b="1" dirty="0" smtClean="0"/>
              <a:t>B. Contraindications</a:t>
            </a:r>
          </a:p>
          <a:p>
            <a:pPr marL="514350" indent="-514350">
              <a:buAutoNum type="arabicPeriod"/>
            </a:pPr>
            <a:r>
              <a:rPr lang="en-GB" dirty="0" smtClean="0">
                <a:latin typeface="Times New Roman" panose="02020603050405020304" pitchFamily="18" charset="0"/>
                <a:cs typeface="Times New Roman" panose="02020603050405020304" pitchFamily="18" charset="0"/>
              </a:rPr>
              <a:t>Hepatic </a:t>
            </a:r>
            <a:r>
              <a:rPr lang="en-GB" dirty="0">
                <a:latin typeface="Times New Roman" panose="02020603050405020304" pitchFamily="18" charset="0"/>
                <a:cs typeface="Times New Roman" panose="02020603050405020304" pitchFamily="18" charset="0"/>
              </a:rPr>
              <a:t>disease or significant hepatic </a:t>
            </a:r>
            <a:r>
              <a:rPr lang="en-GB" dirty="0" smtClean="0">
                <a:latin typeface="Times New Roman" panose="02020603050405020304" pitchFamily="18" charset="0"/>
                <a:cs typeface="Times New Roman" panose="02020603050405020304" pitchFamily="18" charset="0"/>
              </a:rPr>
              <a:t>dysfunction</a:t>
            </a:r>
          </a:p>
          <a:p>
            <a:pPr marL="514350" indent="-514350">
              <a:buAutoNum type="arabicPeriod"/>
            </a:pPr>
            <a:r>
              <a:rPr lang="en-GB" dirty="0" smtClean="0">
                <a:latin typeface="Times New Roman" panose="02020603050405020304" pitchFamily="18" charset="0"/>
                <a:cs typeface="Times New Roman" panose="02020603050405020304" pitchFamily="18" charset="0"/>
              </a:rPr>
              <a:t>Hypersensitivity </a:t>
            </a:r>
            <a:r>
              <a:rPr lang="en-GB" dirty="0">
                <a:latin typeface="Times New Roman" panose="02020603050405020304" pitchFamily="18" charset="0"/>
                <a:cs typeface="Times New Roman" panose="02020603050405020304" pitchFamily="18" charset="0"/>
              </a:rPr>
              <a:t>to the </a:t>
            </a:r>
            <a:r>
              <a:rPr lang="en-GB" dirty="0" smtClean="0">
                <a:latin typeface="Times New Roman" panose="02020603050405020304" pitchFamily="18" charset="0"/>
                <a:cs typeface="Times New Roman" panose="02020603050405020304" pitchFamily="18" charset="0"/>
              </a:rPr>
              <a:t>agent</a:t>
            </a:r>
          </a:p>
          <a:p>
            <a:pPr marL="514350" indent="-514350">
              <a:buAutoNum type="arabicPeriod"/>
            </a:pPr>
            <a:r>
              <a:rPr lang="en-GB" dirty="0" smtClean="0">
                <a:latin typeface="Times New Roman" panose="02020603050405020304" pitchFamily="18" charset="0"/>
                <a:cs typeface="Times New Roman" panose="02020603050405020304" pitchFamily="18" charset="0"/>
              </a:rPr>
              <a:t>Urea </a:t>
            </a:r>
            <a:r>
              <a:rPr lang="en-GB" dirty="0">
                <a:latin typeface="Times New Roman" panose="02020603050405020304" pitchFamily="18" charset="0"/>
                <a:cs typeface="Times New Roman" panose="02020603050405020304" pitchFamily="18" charset="0"/>
              </a:rPr>
              <a:t>cycle </a:t>
            </a:r>
            <a:r>
              <a:rPr lang="en-GB" dirty="0" smtClean="0">
                <a:latin typeface="Times New Roman" panose="02020603050405020304" pitchFamily="18" charset="0"/>
                <a:cs typeface="Times New Roman" panose="02020603050405020304" pitchFamily="18" charset="0"/>
              </a:rPr>
              <a:t>disorders</a:t>
            </a:r>
          </a:p>
          <a:p>
            <a:pPr marL="514350" indent="-514350">
              <a:buAutoNum type="arabicPeriod"/>
            </a:pPr>
            <a:r>
              <a:rPr lang="en-GB" dirty="0" smtClean="0">
                <a:latin typeface="Times New Roman" panose="02020603050405020304" pitchFamily="18" charset="0"/>
                <a:cs typeface="Times New Roman" panose="02020603050405020304" pitchFamily="18" charset="0"/>
              </a:rPr>
              <a:t>Mitochondrial </a:t>
            </a:r>
            <a:r>
              <a:rPr lang="en-GB" dirty="0">
                <a:latin typeface="Times New Roman" panose="02020603050405020304" pitchFamily="18" charset="0"/>
                <a:cs typeface="Times New Roman" panose="02020603050405020304" pitchFamily="18" charset="0"/>
              </a:rPr>
              <a:t>disorders caused by mutations in mitochondrial DNA polymerase-gamma (POLG) or children younger than 2 years of age suspected of having a POLG-related </a:t>
            </a:r>
            <a:r>
              <a:rPr lang="en-GB" dirty="0" smtClean="0">
                <a:latin typeface="Times New Roman" panose="02020603050405020304" pitchFamily="18" charset="0"/>
                <a:cs typeface="Times New Roman" panose="02020603050405020304" pitchFamily="18" charset="0"/>
              </a:rPr>
              <a:t>disorder</a:t>
            </a:r>
          </a:p>
          <a:p>
            <a:pPr marL="514350" indent="-514350">
              <a:buAutoNum type="arabicPeriod"/>
            </a:pPr>
            <a:r>
              <a:rPr lang="en-GB" dirty="0" smtClean="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Pregnancy when used exclusively for prevention of migraine headaches. </a:t>
            </a:r>
            <a:r>
              <a:rPr lang="en-GB" u="sng" dirty="0">
                <a:latin typeface="Times New Roman" panose="02020603050405020304" pitchFamily="18" charset="0"/>
                <a:cs typeface="Times New Roman" panose="02020603050405020304" pitchFamily="18" charset="0"/>
              </a:rPr>
              <a:t>Teratogenic effects including neural tube defects </a:t>
            </a:r>
            <a:r>
              <a:rPr lang="en-GB" dirty="0">
                <a:latin typeface="Times New Roman" panose="02020603050405020304" pitchFamily="18" charset="0"/>
                <a:cs typeface="Times New Roman" panose="02020603050405020304" pitchFamily="18" charset="0"/>
              </a:rPr>
              <a:t>are seen with in utero exposure</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45</a:t>
            </a:fld>
            <a:endParaRPr lang="en-GB"/>
          </a:p>
        </p:txBody>
      </p:sp>
    </p:spTree>
    <p:extLst>
      <p:ext uri="{BB962C8B-B14F-4D97-AF65-F5344CB8AC3E}">
        <p14:creationId xmlns:p14="http://schemas.microsoft.com/office/powerpoint/2010/main" val="10866690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b="1" dirty="0" smtClean="0"/>
              <a:t>C. Warnings/Precautions</a:t>
            </a:r>
          </a:p>
          <a:p>
            <a:pPr marL="514350" indent="-514350">
              <a:buAutoNum type="arabicPeriod"/>
            </a:pPr>
            <a:r>
              <a:rPr lang="en-GB" dirty="0" smtClean="0">
                <a:latin typeface="Times New Roman" panose="02020603050405020304" pitchFamily="18" charset="0"/>
                <a:cs typeface="Times New Roman" panose="02020603050405020304" pitchFamily="18" charset="0"/>
              </a:rPr>
              <a:t>Boxed </a:t>
            </a:r>
            <a:r>
              <a:rPr lang="en-GB" dirty="0">
                <a:latin typeface="Times New Roman" panose="02020603050405020304" pitchFamily="18" charset="0"/>
                <a:cs typeface="Times New Roman" panose="02020603050405020304" pitchFamily="18" charset="0"/>
              </a:rPr>
              <a:t>Warnings -hepatic failure, pancreatitis, teratogenic </a:t>
            </a:r>
            <a:r>
              <a:rPr lang="en-GB" dirty="0" smtClean="0">
                <a:latin typeface="Times New Roman" panose="02020603050405020304" pitchFamily="18" charset="0"/>
                <a:cs typeface="Times New Roman" panose="02020603050405020304" pitchFamily="18" charset="0"/>
              </a:rPr>
              <a:t>effects</a:t>
            </a:r>
          </a:p>
          <a:p>
            <a:pPr marL="514350" indent="-514350">
              <a:buAutoNum type="arabicPeriod"/>
            </a:pPr>
            <a:r>
              <a:rPr lang="en-GB" dirty="0" smtClean="0">
                <a:latin typeface="Times New Roman" panose="02020603050405020304" pitchFamily="18" charset="0"/>
                <a:cs typeface="Times New Roman" panose="02020603050405020304" pitchFamily="18" charset="0"/>
              </a:rPr>
              <a:t>Dose-related thrombocytopenia</a:t>
            </a:r>
          </a:p>
          <a:p>
            <a:pPr marL="514350" indent="-514350">
              <a:buAutoNum type="arabicPeriod"/>
            </a:pPr>
            <a:r>
              <a:rPr lang="en-GB" dirty="0" smtClean="0">
                <a:latin typeface="Times New Roman" panose="02020603050405020304" pitchFamily="18" charset="0"/>
                <a:cs typeface="Times New Roman" panose="02020603050405020304" pitchFamily="18" charset="0"/>
              </a:rPr>
              <a:t>Hyperammonemia/encephalopathy</a:t>
            </a:r>
          </a:p>
          <a:p>
            <a:pPr marL="514350" indent="-514350">
              <a:buAutoNum type="arabicPeriod"/>
            </a:pPr>
            <a:r>
              <a:rPr lang="en-GB" dirty="0" smtClean="0">
                <a:latin typeface="Times New Roman" panose="02020603050405020304" pitchFamily="18" charset="0"/>
                <a:cs typeface="Times New Roman" panose="02020603050405020304" pitchFamily="18" charset="0"/>
              </a:rPr>
              <a:t>Hypothermia</a:t>
            </a:r>
          </a:p>
          <a:p>
            <a:pPr marL="514350" indent="-514350">
              <a:buAutoNum type="arabicPeriod"/>
            </a:pPr>
            <a:r>
              <a:rPr lang="en-GB" dirty="0" smtClean="0">
                <a:latin typeface="Times New Roman" panose="02020603050405020304" pitchFamily="18" charset="0"/>
                <a:cs typeface="Times New Roman" panose="02020603050405020304" pitchFamily="18" charset="0"/>
              </a:rPr>
              <a:t>Multi-organ </a:t>
            </a:r>
            <a:r>
              <a:rPr lang="en-GB" dirty="0">
                <a:latin typeface="Times New Roman" panose="02020603050405020304" pitchFamily="18" charset="0"/>
                <a:cs typeface="Times New Roman" panose="02020603050405020304" pitchFamily="18" charset="0"/>
              </a:rPr>
              <a:t>hypersensitivity reactions (i.e., drug reaction with eosinophilia and systemic symptoms (DRESS</a:t>
            </a:r>
            <a:r>
              <a:rPr lang="en-GB" dirty="0" smtClean="0">
                <a:latin typeface="Times New Roman" panose="02020603050405020304" pitchFamily="18" charset="0"/>
                <a:cs typeface="Times New Roman" panose="02020603050405020304" pitchFamily="18" charset="0"/>
              </a:rPr>
              <a:t>])</a:t>
            </a:r>
          </a:p>
          <a:p>
            <a:pPr marL="514350" indent="-514350">
              <a:buAutoNum type="arabicPeriod"/>
            </a:pPr>
            <a:r>
              <a:rPr lang="en-US" dirty="0" smtClean="0">
                <a:latin typeface="Agency FB" panose="020B0503020202020204" pitchFamily="34" charset="0"/>
              </a:rPr>
              <a:t>Increased </a:t>
            </a:r>
            <a:r>
              <a:rPr lang="en-US" dirty="0">
                <a:latin typeface="Agency FB" panose="020B0503020202020204" pitchFamily="34" charset="0"/>
              </a:rPr>
              <a:t>risk of suicidality - FDA issued a warning in 2008</a:t>
            </a:r>
            <a:endParaRPr lang="en-GB" dirty="0">
              <a:latin typeface="Agency FB" panose="020B050302020202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46</a:t>
            </a:fld>
            <a:endParaRPr lang="en-GB"/>
          </a:p>
        </p:txBody>
      </p:sp>
    </p:spTree>
    <p:extLst>
      <p:ext uri="{BB962C8B-B14F-4D97-AF65-F5344CB8AC3E}">
        <p14:creationId xmlns:p14="http://schemas.microsoft.com/office/powerpoint/2010/main" val="13548614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b="1" dirty="0"/>
              <a:t>7</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Teratogenicity - N</a:t>
            </a:r>
            <a:r>
              <a:rPr lang="en-US" dirty="0" smtClean="0">
                <a:latin typeface="Times New Roman" panose="02020603050405020304" pitchFamily="18" charset="0"/>
                <a:cs typeface="Times New Roman" panose="02020603050405020304" pitchFamily="18" charset="0"/>
              </a:rPr>
              <a:t>eural </a:t>
            </a:r>
            <a:r>
              <a:rPr lang="en-US" dirty="0">
                <a:latin typeface="Times New Roman" panose="02020603050405020304" pitchFamily="18" charset="0"/>
                <a:cs typeface="Times New Roman" panose="02020603050405020304" pitchFamily="18" charset="0"/>
              </a:rPr>
              <a:t>tube defects and decreased intelligence quotient (IQ) </a:t>
            </a:r>
            <a:r>
              <a:rPr lang="en-US" dirty="0" smtClean="0">
                <a:latin typeface="Times New Roman" panose="02020603050405020304" pitchFamily="18" charset="0"/>
                <a:cs typeface="Times New Roman" panose="02020603050405020304" pitchFamily="18" charset="0"/>
              </a:rPr>
              <a:t>scores.</a:t>
            </a:r>
          </a:p>
          <a:p>
            <a:r>
              <a:rPr lang="en-US" dirty="0" smtClean="0">
                <a:latin typeface="Times New Roman" panose="02020603050405020304" pitchFamily="18" charset="0"/>
                <a:cs typeface="Times New Roman" panose="02020603050405020304" pitchFamily="18" charset="0"/>
              </a:rPr>
              <a:t>VPA </a:t>
            </a:r>
            <a:r>
              <a:rPr lang="en-US" dirty="0">
                <a:latin typeface="Times New Roman" panose="02020603050405020304" pitchFamily="18" charset="0"/>
                <a:cs typeface="Times New Roman" panose="02020603050405020304" pitchFamily="18" charset="0"/>
              </a:rPr>
              <a:t>should be avoided in women of childbearing age unless there are contraindications to alternative agents or the use is essential for the management of the patient's </a:t>
            </a:r>
            <a:r>
              <a:rPr lang="en-US" dirty="0" smtClean="0">
                <a:latin typeface="Times New Roman" panose="02020603050405020304" pitchFamily="18" charset="0"/>
                <a:cs typeface="Times New Roman" panose="02020603050405020304" pitchFamily="18" charset="0"/>
              </a:rPr>
              <a:t>illness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buNone/>
            </a:pPr>
            <a:r>
              <a:rPr lang="en-US" b="1" dirty="0" smtClean="0"/>
              <a:t>D</a:t>
            </a:r>
            <a:r>
              <a:rPr lang="en-US" dirty="0" smtClean="0"/>
              <a:t>. </a:t>
            </a:r>
            <a:r>
              <a:rPr lang="en-US" b="1" dirty="0">
                <a:latin typeface="Times New Roman" panose="02020603050405020304" pitchFamily="18" charset="0"/>
                <a:cs typeface="Times New Roman" panose="02020603050405020304" pitchFamily="18" charset="0"/>
              </a:rPr>
              <a:t>Onset of Action </a:t>
            </a:r>
            <a:r>
              <a:rPr lang="en-US" dirty="0">
                <a:latin typeface="Times New Roman" panose="02020603050405020304" pitchFamily="18" charset="0"/>
                <a:cs typeface="Times New Roman" panose="02020603050405020304" pitchFamily="18" charset="0"/>
              </a:rPr>
              <a:t>- C</a:t>
            </a: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be seen as early as 3 days with </a:t>
            </a:r>
            <a:r>
              <a:rPr lang="en-US" dirty="0" smtClean="0">
                <a:latin typeface="Times New Roman" panose="02020603050405020304" pitchFamily="18" charset="0"/>
                <a:cs typeface="Times New Roman" panose="02020603050405020304" pitchFamily="18" charset="0"/>
              </a:rPr>
              <a:t>loading</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47</a:t>
            </a:fld>
            <a:endParaRPr lang="en-GB"/>
          </a:p>
        </p:txBody>
      </p:sp>
    </p:spTree>
    <p:extLst>
      <p:ext uri="{BB962C8B-B14F-4D97-AF65-F5344CB8AC3E}">
        <p14:creationId xmlns:p14="http://schemas.microsoft.com/office/powerpoint/2010/main" val="16645304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anose="02020603050405020304" pitchFamily="18" charset="0"/>
                <a:cs typeface="Times New Roman" panose="02020603050405020304" pitchFamily="18" charset="0"/>
              </a:rPr>
              <a:t>Adverse Events of VPA</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GB" dirty="0" smtClean="0">
                <a:latin typeface="Times New Roman" panose="02020603050405020304" pitchFamily="18" charset="0"/>
                <a:cs typeface="Times New Roman" panose="02020603050405020304" pitchFamily="18" charset="0"/>
              </a:rPr>
              <a:t>Dermatologic</a:t>
            </a:r>
          </a:p>
          <a:p>
            <a:pPr lvl="1"/>
            <a:r>
              <a:rPr lang="en-GB" dirty="0" smtClean="0">
                <a:latin typeface="Times New Roman" panose="02020603050405020304" pitchFamily="18" charset="0"/>
                <a:cs typeface="Times New Roman" panose="02020603050405020304" pitchFamily="18" charset="0"/>
              </a:rPr>
              <a:t>Stevens </a:t>
            </a:r>
            <a:r>
              <a:rPr lang="en-GB" dirty="0">
                <a:latin typeface="Times New Roman" panose="02020603050405020304" pitchFamily="18" charset="0"/>
                <a:cs typeface="Times New Roman" panose="02020603050405020304" pitchFamily="18" charset="0"/>
              </a:rPr>
              <a:t>Johnson Syndrome (</a:t>
            </a:r>
            <a:r>
              <a:rPr lang="en-GB" dirty="0" smtClean="0">
                <a:latin typeface="Times New Roman" panose="02020603050405020304" pitchFamily="18" charset="0"/>
                <a:cs typeface="Times New Roman" panose="02020603050405020304" pitchFamily="18" charset="0"/>
              </a:rPr>
              <a:t>SJS)</a:t>
            </a:r>
            <a:r>
              <a:rPr lang="en-GB" dirty="0">
                <a:latin typeface="Times New Roman" panose="02020603050405020304" pitchFamily="18" charset="0"/>
                <a:cs typeface="Times New Roman" panose="02020603050405020304" pitchFamily="18" charset="0"/>
              </a:rPr>
              <a:t>T</a:t>
            </a:r>
            <a:r>
              <a:rPr lang="en-GB" dirty="0" smtClean="0">
                <a:latin typeface="Times New Roman" panose="02020603050405020304" pitchFamily="18" charset="0"/>
                <a:cs typeface="Times New Roman" panose="02020603050405020304" pitchFamily="18" charset="0"/>
              </a:rPr>
              <a:t>oxic </a:t>
            </a:r>
            <a:r>
              <a:rPr lang="en-GB" dirty="0">
                <a:latin typeface="Times New Roman" panose="02020603050405020304" pitchFamily="18" charset="0"/>
                <a:cs typeface="Times New Roman" panose="02020603050405020304" pitchFamily="18" charset="0"/>
              </a:rPr>
              <a:t>Epidermal Necrolysis (TEN</a:t>
            </a:r>
            <a:r>
              <a:rPr lang="en-GB" dirty="0" smtClean="0">
                <a:latin typeface="Times New Roman" panose="02020603050405020304" pitchFamily="18" charset="0"/>
                <a:cs typeface="Times New Roman" panose="02020603050405020304" pitchFamily="18" charset="0"/>
              </a:rPr>
              <a:t>)</a:t>
            </a:r>
          </a:p>
          <a:p>
            <a:pPr lvl="1"/>
            <a:r>
              <a:rPr lang="en-US" dirty="0">
                <a:latin typeface="Times New Roman" panose="02020603050405020304" pitchFamily="18" charset="0"/>
                <a:cs typeface="Times New Roman" panose="02020603050405020304" pitchFamily="18" charset="0"/>
              </a:rPr>
              <a:t>Alopecia is estimated to occur in 6% to 24% of treated </a:t>
            </a:r>
            <a:r>
              <a:rPr lang="en-US" dirty="0" smtClean="0">
                <a:latin typeface="Times New Roman" panose="02020603050405020304" pitchFamily="18" charset="0"/>
                <a:cs typeface="Times New Roman" panose="02020603050405020304" pitchFamily="18" charset="0"/>
              </a:rPr>
              <a:t>patients</a:t>
            </a:r>
          </a:p>
          <a:p>
            <a:r>
              <a:rPr lang="en-US" dirty="0" smtClean="0">
                <a:latin typeface="Times New Roman" panose="02020603050405020304" pitchFamily="18" charset="0"/>
                <a:cs typeface="Times New Roman" panose="02020603050405020304" pitchFamily="18" charset="0"/>
              </a:rPr>
              <a:t>Gastrointestinal </a:t>
            </a:r>
          </a:p>
          <a:p>
            <a:pPr lvl="1"/>
            <a:r>
              <a:rPr lang="en-GB" dirty="0">
                <a:latin typeface="Times New Roman" panose="02020603050405020304" pitchFamily="18" charset="0"/>
                <a:cs typeface="Times New Roman" panose="02020603050405020304" pitchFamily="18" charset="0"/>
              </a:rPr>
              <a:t>Nausea (29%), vomiting (18%), </a:t>
            </a:r>
            <a:r>
              <a:rPr lang="en-GB" dirty="0" smtClean="0">
                <a:latin typeface="Times New Roman" panose="02020603050405020304" pitchFamily="18" charset="0"/>
                <a:cs typeface="Times New Roman" panose="02020603050405020304" pitchFamily="18" charset="0"/>
              </a:rPr>
              <a:t>diarrhoea </a:t>
            </a:r>
            <a:r>
              <a:rPr lang="en-GB" dirty="0">
                <a:latin typeface="Times New Roman" panose="02020603050405020304" pitchFamily="18" charset="0"/>
                <a:cs typeface="Times New Roman" panose="02020603050405020304" pitchFamily="18" charset="0"/>
              </a:rPr>
              <a:t>(10-23%), constipation (10</a:t>
            </a:r>
            <a:r>
              <a:rPr lang="en-GB" dirty="0" smtClean="0">
                <a:latin typeface="Times New Roman" panose="02020603050405020304" pitchFamily="18" charset="0"/>
                <a:cs typeface="Times New Roman" panose="02020603050405020304" pitchFamily="18" charset="0"/>
              </a:rPr>
              <a:t>%)</a:t>
            </a:r>
          </a:p>
          <a:p>
            <a:pPr lvl="1"/>
            <a:r>
              <a:rPr lang="en-GB"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Transaminitis and hepatotoxicity - highest risk is in pediatric </a:t>
            </a:r>
            <a:r>
              <a:rPr lang="en-US" dirty="0" smtClean="0">
                <a:latin typeface="Times New Roman" panose="02020603050405020304" pitchFamily="18" charset="0"/>
                <a:cs typeface="Times New Roman" panose="02020603050405020304" pitchFamily="18" charset="0"/>
              </a:rPr>
              <a:t>patients.</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Pancreatitis - </a:t>
            </a:r>
            <a:r>
              <a:rPr lang="en-US" dirty="0">
                <a:latin typeface="Times New Roman" panose="02020603050405020304" pitchFamily="18" charset="0"/>
                <a:cs typeface="Times New Roman" panose="02020603050405020304" pitchFamily="18" charset="0"/>
              </a:rPr>
              <a:t>occurs in up to 5% of patients </a:t>
            </a:r>
            <a:endParaRPr lang="en-US" dirty="0" smtClean="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48</a:t>
            </a:fld>
            <a:endParaRPr lang="en-GB"/>
          </a:p>
        </p:txBody>
      </p:sp>
    </p:spTree>
    <p:extLst>
      <p:ext uri="{BB962C8B-B14F-4D97-AF65-F5344CB8AC3E}">
        <p14:creationId xmlns:p14="http://schemas.microsoft.com/office/powerpoint/2010/main" val="40613849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Endocrine/metabolic </a:t>
            </a:r>
            <a:endParaRPr lang="en-US" dirty="0" smtClean="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Significant weight gain can occur in up to 50% of patients with an average weight gain of 6-8 </a:t>
            </a:r>
            <a:r>
              <a:rPr lang="en-US" dirty="0" smtClean="0">
                <a:latin typeface="Times New Roman" panose="02020603050405020304" pitchFamily="18" charset="0"/>
                <a:cs typeface="Times New Roman" panose="02020603050405020304" pitchFamily="18" charset="0"/>
              </a:rPr>
              <a:t>kg</a:t>
            </a:r>
          </a:p>
          <a:p>
            <a:pPr lvl="1"/>
            <a:r>
              <a:rPr lang="en-US" dirty="0" smtClean="0">
                <a:latin typeface="Times New Roman" panose="02020603050405020304" pitchFamily="18" charset="0"/>
                <a:cs typeface="Times New Roman" panose="02020603050405020304" pitchFamily="18" charset="0"/>
              </a:rPr>
              <a:t>Hyperammonemia- </a:t>
            </a:r>
            <a:r>
              <a:rPr lang="en-US" dirty="0">
                <a:latin typeface="Times New Roman" panose="02020603050405020304" pitchFamily="18" charset="0"/>
                <a:cs typeface="Times New Roman" panose="02020603050405020304" pitchFamily="18" charset="0"/>
              </a:rPr>
              <a:t>may occur with toxicity, higher dosing, and concomitant </a:t>
            </a:r>
            <a:r>
              <a:rPr lang="en-US" dirty="0" smtClean="0">
                <a:latin typeface="Times New Roman" panose="02020603050405020304" pitchFamily="18" charset="0"/>
                <a:cs typeface="Times New Roman" panose="02020603050405020304" pitchFamily="18" charset="0"/>
              </a:rPr>
              <a:t>enzyme inducing </a:t>
            </a:r>
            <a:r>
              <a:rPr lang="en-US" dirty="0">
                <a:latin typeface="Times New Roman" panose="02020603050405020304" pitchFamily="18" charset="0"/>
                <a:cs typeface="Times New Roman" panose="02020603050405020304" pitchFamily="18" charset="0"/>
              </a:rPr>
              <a:t>AEDs or </a:t>
            </a:r>
            <a:r>
              <a:rPr lang="en-US" dirty="0" smtClean="0">
                <a:latin typeface="Times New Roman" panose="02020603050405020304" pitchFamily="18" charset="0"/>
                <a:cs typeface="Times New Roman" panose="02020603050405020304" pitchFamily="18" charset="0"/>
              </a:rPr>
              <a:t>topiramate.</a:t>
            </a:r>
          </a:p>
          <a:p>
            <a:r>
              <a:rPr lang="en-US" dirty="0">
                <a:latin typeface="Times New Roman" panose="02020603050405020304" pitchFamily="18" charset="0"/>
                <a:cs typeface="Times New Roman" panose="02020603050405020304" pitchFamily="18" charset="0"/>
              </a:rPr>
              <a:t>Thrombocytopenia - incidence of 1-30% </a:t>
            </a:r>
          </a:p>
          <a:p>
            <a:pPr marL="457200" lvl="1" indent="0">
              <a:buNone/>
            </a:pPr>
            <a:r>
              <a:rPr lang="en-US" dirty="0">
                <a:latin typeface="Times New Roman" panose="02020603050405020304" pitchFamily="18" charset="0"/>
                <a:cs typeface="Times New Roman" panose="02020603050405020304" pitchFamily="18" charset="0"/>
              </a:rPr>
              <a:t>a. Risk factors include advanced age and higher doses </a:t>
            </a:r>
          </a:p>
          <a:p>
            <a:pPr marL="457200" lvl="1" indent="0">
              <a:buNone/>
            </a:pPr>
            <a:r>
              <a:rPr lang="en-US" dirty="0">
                <a:latin typeface="Times New Roman" panose="02020603050405020304" pitchFamily="18" charset="0"/>
                <a:cs typeface="Times New Roman" panose="02020603050405020304" pitchFamily="18" charset="0"/>
              </a:rPr>
              <a:t>b. VP A can be continued with mild to moderate thrombocytopenia, however closer monitoring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recommended </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49</a:t>
            </a:fld>
            <a:endParaRPr lang="en-GB"/>
          </a:p>
        </p:txBody>
      </p:sp>
    </p:spTree>
    <p:extLst>
      <p:ext uri="{BB962C8B-B14F-4D97-AF65-F5344CB8AC3E}">
        <p14:creationId xmlns:p14="http://schemas.microsoft.com/office/powerpoint/2010/main" val="143061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dirty="0"/>
              <a:t>E</a:t>
            </a:r>
            <a:r>
              <a:rPr lang="en-US" dirty="0">
                <a:latin typeface="Times New Roman" panose="02020603050405020304" pitchFamily="18" charset="0"/>
                <a:cs typeface="Times New Roman" panose="02020603050405020304" pitchFamily="18" charset="0"/>
              </a:rPr>
              <a:t>. Rapid, pressured, and loud </a:t>
            </a:r>
            <a:r>
              <a:rPr lang="en-US" dirty="0" smtClean="0">
                <a:latin typeface="Times New Roman" panose="02020603050405020304" pitchFamily="18" charset="0"/>
                <a:cs typeface="Times New Roman" panose="02020603050405020304" pitchFamily="18" charset="0"/>
              </a:rPr>
              <a:t>speech</a:t>
            </a:r>
          </a:p>
          <a:p>
            <a:pPr marL="0" indent="0">
              <a:buNone/>
            </a:pPr>
            <a:r>
              <a:rPr lang="en-US" dirty="0" smtClean="0">
                <a:latin typeface="Times New Roman" panose="02020603050405020304" pitchFamily="18" charset="0"/>
                <a:cs typeface="Times New Roman" panose="02020603050405020304" pitchFamily="18" charset="0"/>
              </a:rPr>
              <a:t>F</a:t>
            </a:r>
            <a:r>
              <a:rPr lang="en-US" dirty="0">
                <a:latin typeface="Times New Roman" panose="02020603050405020304" pitchFamily="18" charset="0"/>
                <a:cs typeface="Times New Roman" panose="02020603050405020304" pitchFamily="18" charset="0"/>
              </a:rPr>
              <a:t>. Racing thoughts may lead to flight of ideas (i.e., accelerated speech with a shifting of ideas connected only </a:t>
            </a:r>
            <a:r>
              <a:rPr lang="en-US" dirty="0" smtClean="0">
                <a:latin typeface="Times New Roman" panose="02020603050405020304" pitchFamily="18" charset="0"/>
                <a:cs typeface="Times New Roman" panose="02020603050405020304" pitchFamily="18" charset="0"/>
              </a:rPr>
              <a:t>remotely)</a:t>
            </a:r>
          </a:p>
          <a:p>
            <a:pPr marL="0" indent="0">
              <a:buNone/>
            </a:pPr>
            <a:r>
              <a:rPr lang="en-US" dirty="0" smtClean="0">
                <a:latin typeface="Times New Roman" panose="02020603050405020304" pitchFamily="18" charset="0"/>
                <a:cs typeface="Times New Roman" panose="02020603050405020304" pitchFamily="18" charset="0"/>
              </a:rPr>
              <a:t>G</a:t>
            </a:r>
            <a:r>
              <a:rPr lang="en-US" dirty="0">
                <a:latin typeface="Times New Roman" panose="02020603050405020304" pitchFamily="18" charset="0"/>
                <a:cs typeface="Times New Roman" panose="02020603050405020304" pitchFamily="18" charset="0"/>
              </a:rPr>
              <a:t>. Increased motor activity, sexuality, physical restlessness, and </a:t>
            </a:r>
            <a:r>
              <a:rPr lang="en-US" dirty="0" smtClean="0">
                <a:latin typeface="Times New Roman" panose="02020603050405020304" pitchFamily="18" charset="0"/>
                <a:cs typeface="Times New Roman" panose="02020603050405020304" pitchFamily="18" charset="0"/>
              </a:rPr>
              <a:t>distractibility</a:t>
            </a:r>
          </a:p>
          <a:p>
            <a:pPr marL="0" indent="0">
              <a:buNone/>
            </a:pPr>
            <a:r>
              <a:rPr lang="en-US" dirty="0" smtClean="0">
                <a:latin typeface="Times New Roman" panose="02020603050405020304" pitchFamily="18" charset="0"/>
                <a:cs typeface="Times New Roman" panose="02020603050405020304" pitchFamily="18" charset="0"/>
              </a:rPr>
              <a:t>H</a:t>
            </a:r>
            <a:r>
              <a:rPr lang="en-US" dirty="0">
                <a:latin typeface="Times New Roman" panose="02020603050405020304" pitchFamily="18" charset="0"/>
                <a:cs typeface="Times New Roman" panose="02020603050405020304" pitchFamily="18" charset="0"/>
              </a:rPr>
              <a:t>. Psychotic symptoms can be seen in severe episodes but resolve as mood </a:t>
            </a:r>
            <a:r>
              <a:rPr lang="en-US" dirty="0" smtClean="0">
                <a:latin typeface="Times New Roman" panose="02020603050405020304" pitchFamily="18" charset="0"/>
                <a:cs typeface="Times New Roman" panose="02020603050405020304" pitchFamily="18" charset="0"/>
              </a:rPr>
              <a:t>improves</a:t>
            </a:r>
          </a:p>
          <a:p>
            <a:pPr marL="0" indent="0">
              <a:buNone/>
            </a:pPr>
            <a:r>
              <a:rPr lang="en-US" dirty="0" smtClean="0">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Co-occurring depressive symptoms may be present (i.e., with mixed </a:t>
            </a:r>
            <a:r>
              <a:rPr lang="en-US" dirty="0" smtClean="0">
                <a:latin typeface="Times New Roman" panose="02020603050405020304" pitchFamily="18" charset="0"/>
                <a:cs typeface="Times New Roman" panose="02020603050405020304" pitchFamily="18" charset="0"/>
              </a:rPr>
              <a:t>features)</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a:t>
            </a:fld>
            <a:endParaRPr lang="en-GB"/>
          </a:p>
        </p:txBody>
      </p:sp>
    </p:spTree>
    <p:extLst>
      <p:ext uri="{BB962C8B-B14F-4D97-AF65-F5344CB8AC3E}">
        <p14:creationId xmlns:p14="http://schemas.microsoft.com/office/powerpoint/2010/main" val="479382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Neurologic- ataxia (15%), diplopia (16%), dizziness (44%), sedation (32%), tremor (9-57%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higher doses]) </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50</a:t>
            </a:fld>
            <a:endParaRPr lang="en-GB"/>
          </a:p>
        </p:txBody>
      </p:sp>
    </p:spTree>
    <p:extLst>
      <p:ext uri="{BB962C8B-B14F-4D97-AF65-F5344CB8AC3E}">
        <p14:creationId xmlns:p14="http://schemas.microsoft.com/office/powerpoint/2010/main" val="27118322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Lamotrigine</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Mechanism of Action - </a:t>
            </a:r>
            <a:r>
              <a:rPr lang="en-US" dirty="0" smtClean="0">
                <a:latin typeface="Times New Roman" panose="02020603050405020304" pitchFamily="18" charset="0"/>
                <a:cs typeface="Times New Roman" panose="02020603050405020304" pitchFamily="18" charset="0"/>
              </a:rPr>
              <a:t>Exact </a:t>
            </a:r>
            <a:r>
              <a:rPr lang="en-US" dirty="0">
                <a:latin typeface="Times New Roman" panose="02020603050405020304" pitchFamily="18" charset="0"/>
                <a:cs typeface="Times New Roman" panose="02020603050405020304" pitchFamily="18" charset="0"/>
              </a:rPr>
              <a:t>mechanism </a:t>
            </a:r>
            <a:r>
              <a:rPr lang="en-US" dirty="0" smtClean="0">
                <a:latin typeface="Times New Roman" panose="02020603050405020304" pitchFamily="18" charset="0"/>
                <a:cs typeface="Times New Roman" panose="02020603050405020304" pitchFamily="18" charset="0"/>
              </a:rPr>
              <a:t>unknown:</a:t>
            </a:r>
          </a:p>
          <a:p>
            <a:pPr marL="457200" lvl="1" indent="0">
              <a:buNone/>
            </a:pPr>
            <a:r>
              <a:rPr lang="en-US" dirty="0" smtClean="0">
                <a:latin typeface="Times New Roman" panose="02020603050405020304" pitchFamily="18" charset="0"/>
                <a:cs typeface="Times New Roman" panose="02020603050405020304" pitchFamily="18" charset="0"/>
              </a:rPr>
              <a:t>l</a:t>
            </a:r>
            <a:r>
              <a:rPr lang="en-US" dirty="0">
                <a:latin typeface="Times New Roman" panose="02020603050405020304" pitchFamily="18" charset="0"/>
                <a:cs typeface="Times New Roman" panose="02020603050405020304" pitchFamily="18" charset="0"/>
              </a:rPr>
              <a:t>. Blocks voltage sensitive sodium channels </a:t>
            </a:r>
          </a:p>
          <a:p>
            <a:pPr marL="457200" lvl="1" indent="0">
              <a:buNone/>
            </a:pPr>
            <a:r>
              <a:rPr lang="en-US" dirty="0">
                <a:latin typeface="Times New Roman" panose="02020603050405020304" pitchFamily="18" charset="0"/>
                <a:cs typeface="Times New Roman" panose="02020603050405020304" pitchFamily="18" charset="0"/>
              </a:rPr>
              <a:t>2. Modulates or decreases presynaptic aspartate and glutamate release </a:t>
            </a:r>
          </a:p>
          <a:p>
            <a:pPr marL="457200" lvl="1" indent="0">
              <a:buNone/>
            </a:pPr>
            <a:r>
              <a:rPr lang="en-US" dirty="0">
                <a:latin typeface="Times New Roman" panose="02020603050405020304" pitchFamily="18" charset="0"/>
                <a:cs typeface="Times New Roman" panose="02020603050405020304" pitchFamily="18" charset="0"/>
              </a:rPr>
              <a:t>3. Anti-kindling properties to decrease rapid cycling and mixed states </a:t>
            </a:r>
          </a:p>
          <a:p>
            <a:pPr marL="457200" lvl="1" indent="0">
              <a:buNone/>
            </a:pPr>
            <a:r>
              <a:rPr lang="en-US" dirty="0">
                <a:latin typeface="Times New Roman" panose="02020603050405020304" pitchFamily="18" charset="0"/>
                <a:cs typeface="Times New Roman" panose="02020603050405020304" pitchFamily="18" charset="0"/>
              </a:rPr>
              <a:t>4. Little to no effect on the release of </a:t>
            </a:r>
            <a:r>
              <a:rPr lang="en-US" dirty="0" smtClean="0">
                <a:latin typeface="Times New Roman" panose="02020603050405020304" pitchFamily="18" charset="0"/>
                <a:cs typeface="Times New Roman" panose="02020603050405020304" pitchFamily="18" charset="0"/>
              </a:rPr>
              <a:t>GABA</a:t>
            </a:r>
            <a:r>
              <a:rPr lang="en-US" dirty="0">
                <a:latin typeface="Times New Roman" panose="02020603050405020304" pitchFamily="18" charset="0"/>
                <a:cs typeface="Times New Roman" panose="02020603050405020304" pitchFamily="18" charset="0"/>
              </a:rPr>
              <a:t>, DA, acetylcholine, </a:t>
            </a:r>
            <a:r>
              <a:rPr lang="en-US" dirty="0" smtClean="0">
                <a:latin typeface="Times New Roman" panose="02020603050405020304" pitchFamily="18" charset="0"/>
                <a:cs typeface="Times New Roman" panose="02020603050405020304" pitchFamily="18" charset="0"/>
              </a:rPr>
              <a:t>or NE </a:t>
            </a:r>
            <a:endParaRPr lang="en-US" dirty="0">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5. Weak dihydrofolate reductase inhibitor in </a:t>
            </a:r>
            <a:r>
              <a:rPr lang="en-US" dirty="0" smtClean="0">
                <a:latin typeface="Times New Roman" panose="02020603050405020304" pitchFamily="18" charset="0"/>
                <a:cs typeface="Times New Roman" panose="02020603050405020304" pitchFamily="18" charset="0"/>
              </a:rPr>
              <a:t>vitro.</a:t>
            </a:r>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51</a:t>
            </a:fld>
            <a:endParaRPr lang="en-GB"/>
          </a:p>
        </p:txBody>
      </p:sp>
    </p:spTree>
    <p:extLst>
      <p:ext uri="{BB962C8B-B14F-4D97-AF65-F5344CB8AC3E}">
        <p14:creationId xmlns:p14="http://schemas.microsoft.com/office/powerpoint/2010/main" val="714350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Adverse Events </a:t>
            </a:r>
            <a:endParaRPr lang="en-US" b="1"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Dermatologic</a:t>
            </a:r>
          </a:p>
          <a:p>
            <a:pPr marL="457200" lvl="1" indent="0">
              <a:buNone/>
            </a:pPr>
            <a:r>
              <a:rPr lang="en-US" dirty="0">
                <a:latin typeface="Times New Roman" panose="02020603050405020304" pitchFamily="18" charset="0"/>
                <a:cs typeface="Times New Roman" panose="02020603050405020304" pitchFamily="18" charset="0"/>
              </a:rPr>
              <a:t>a. Benign rash (7%) </a:t>
            </a:r>
          </a:p>
          <a:p>
            <a:pPr marL="457200" lvl="1" indent="0">
              <a:buNone/>
            </a:pPr>
            <a:r>
              <a:rPr lang="en-US" dirty="0">
                <a:latin typeface="Times New Roman" panose="02020603050405020304" pitchFamily="18" charset="0"/>
                <a:cs typeface="Times New Roman" panose="02020603050405020304" pitchFamily="18" charset="0"/>
              </a:rPr>
              <a:t>b. </a:t>
            </a:r>
            <a:r>
              <a:rPr lang="en-US" dirty="0" smtClean="0">
                <a:latin typeface="Times New Roman" panose="02020603050405020304" pitchFamily="18" charset="0"/>
                <a:cs typeface="Times New Roman" panose="02020603050405020304" pitchFamily="18" charset="0"/>
              </a:rPr>
              <a:t>SJS/</a:t>
            </a: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EN </a:t>
            </a:r>
            <a:r>
              <a:rPr lang="en-US" dirty="0">
                <a:latin typeface="Times New Roman" panose="02020603050405020304" pitchFamily="18" charset="0"/>
                <a:cs typeface="Times New Roman" panose="02020603050405020304" pitchFamily="18" charset="0"/>
              </a:rPr>
              <a:t>and other serious rashes occur in 0.08% of patients with bipolar disorder on </a:t>
            </a:r>
            <a:r>
              <a:rPr lang="en-US" dirty="0" smtClean="0">
                <a:latin typeface="Times New Roman" panose="02020603050405020304" pitchFamily="18" charset="0"/>
                <a:cs typeface="Times New Roman" panose="02020603050405020304" pitchFamily="18" charset="0"/>
              </a:rPr>
              <a:t>monotherapy.</a:t>
            </a:r>
          </a:p>
          <a:p>
            <a:r>
              <a:rPr lang="en-US" dirty="0">
                <a:latin typeface="Times New Roman" panose="02020603050405020304" pitchFamily="18" charset="0"/>
                <a:cs typeface="Times New Roman" panose="02020603050405020304" pitchFamily="18" charset="0"/>
              </a:rPr>
              <a:t>GI side effects are lower with the ER </a:t>
            </a:r>
            <a:r>
              <a:rPr lang="en-US" dirty="0" smtClean="0">
                <a:latin typeface="Times New Roman" panose="02020603050405020304" pitchFamily="18" charset="0"/>
                <a:cs typeface="Times New Roman" panose="02020603050405020304" pitchFamily="18" charset="0"/>
              </a:rPr>
              <a:t>formulation</a:t>
            </a:r>
          </a:p>
          <a:p>
            <a:r>
              <a:rPr lang="en-US" dirty="0">
                <a:latin typeface="Times New Roman" panose="02020603050405020304" pitchFamily="18" charset="0"/>
                <a:cs typeface="Times New Roman" panose="02020603050405020304" pitchFamily="18" charset="0"/>
              </a:rPr>
              <a:t>Hematologic- agranulocytosis (rare with estimated rate of 11280,000 patient-years of exposure</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Neurologic</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52</a:t>
            </a:fld>
            <a:endParaRPr lang="en-GB"/>
          </a:p>
        </p:txBody>
      </p:sp>
    </p:spTree>
    <p:extLst>
      <p:ext uri="{BB962C8B-B14F-4D97-AF65-F5344CB8AC3E}">
        <p14:creationId xmlns:p14="http://schemas.microsoft.com/office/powerpoint/2010/main" val="42680381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Carbamazepine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Mechanism of Action - </a:t>
            </a:r>
            <a:r>
              <a:rPr lang="en-US" b="1" dirty="0" smtClean="0">
                <a:latin typeface="Times New Roman" panose="02020603050405020304" pitchFamily="18" charset="0"/>
                <a:cs typeface="Times New Roman" panose="02020603050405020304" pitchFamily="18" charset="0"/>
              </a:rPr>
              <a:t>Complex </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Blocks voltage sensitive sodium channels </a:t>
            </a:r>
          </a:p>
          <a:p>
            <a:pPr marL="0" indent="0">
              <a:buNone/>
            </a:pPr>
            <a:r>
              <a:rPr lang="en-US" b="1"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Blocks calcium influx through the N-methyl-D-aspartate (</a:t>
            </a:r>
            <a:r>
              <a:rPr lang="en-US" dirty="0" smtClean="0">
                <a:latin typeface="Times New Roman" panose="02020603050405020304" pitchFamily="18" charset="0"/>
                <a:cs typeface="Times New Roman" panose="02020603050405020304" pitchFamily="18" charset="0"/>
              </a:rPr>
              <a:t>NMDA) glutamate </a:t>
            </a:r>
            <a:r>
              <a:rPr lang="en-US" dirty="0">
                <a:latin typeface="Times New Roman" panose="02020603050405020304" pitchFamily="18" charset="0"/>
                <a:cs typeface="Times New Roman" panose="02020603050405020304" pitchFamily="18" charset="0"/>
              </a:rPr>
              <a:t>receptor and </a:t>
            </a:r>
            <a:r>
              <a:rPr lang="en-US" dirty="0" smtClean="0">
                <a:latin typeface="Times New Roman" panose="02020603050405020304" pitchFamily="18" charset="0"/>
                <a:cs typeface="Times New Roman" panose="02020603050405020304" pitchFamily="18" charset="0"/>
              </a:rPr>
              <a:t>decreases </a:t>
            </a:r>
            <a:r>
              <a:rPr lang="en-US" dirty="0">
                <a:latin typeface="Times New Roman" panose="02020603050405020304" pitchFamily="18" charset="0"/>
                <a:cs typeface="Times New Roman" panose="02020603050405020304" pitchFamily="18" charset="0"/>
              </a:rPr>
              <a:t>calcium serum concentration </a:t>
            </a:r>
          </a:p>
          <a:p>
            <a:pPr marL="0" indent="0">
              <a:buNone/>
            </a:pPr>
            <a:r>
              <a:rPr lang="en-US" b="1"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Modulates or decreases presynaptic aspartate and glutamate release </a:t>
            </a:r>
          </a:p>
          <a:p>
            <a:pPr marL="0" indent="0">
              <a:buNone/>
            </a:pPr>
            <a:r>
              <a:rPr lang="en-US" b="1" dirty="0">
                <a:latin typeface="Times New Roman" panose="02020603050405020304" pitchFamily="18" charset="0"/>
                <a:cs typeface="Times New Roman" panose="02020603050405020304" pitchFamily="18" charset="0"/>
              </a:rPr>
              <a:t>4</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Anti-kindling </a:t>
            </a:r>
            <a:r>
              <a:rPr lang="en-US" dirty="0">
                <a:latin typeface="Times New Roman" panose="02020603050405020304" pitchFamily="18" charset="0"/>
                <a:cs typeface="Times New Roman" panose="02020603050405020304" pitchFamily="18" charset="0"/>
              </a:rPr>
              <a:t>properties to decrease rapid cycling and mixed states </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53</a:t>
            </a:fld>
            <a:endParaRPr lang="en-GB"/>
          </a:p>
        </p:txBody>
      </p:sp>
    </p:spTree>
    <p:extLst>
      <p:ext uri="{BB962C8B-B14F-4D97-AF65-F5344CB8AC3E}">
        <p14:creationId xmlns:p14="http://schemas.microsoft.com/office/powerpoint/2010/main" val="22813069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Pharmacokinetics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Before initiation, testing for the presence </a:t>
            </a:r>
            <a:r>
              <a:rPr lang="en-US" dirty="0" smtClean="0">
                <a:latin typeface="Times New Roman" panose="02020603050405020304" pitchFamily="18" charset="0"/>
                <a:cs typeface="Times New Roman" panose="02020603050405020304" pitchFamily="18" charset="0"/>
              </a:rPr>
              <a:t>of HLA-B*1502 </a:t>
            </a:r>
            <a:r>
              <a:rPr lang="en-US" dirty="0">
                <a:latin typeface="Times New Roman" panose="02020603050405020304" pitchFamily="18" charset="0"/>
                <a:cs typeface="Times New Roman" panose="02020603050405020304" pitchFamily="18" charset="0"/>
              </a:rPr>
              <a:t>(an inherited allelic variant of the </a:t>
            </a:r>
            <a:r>
              <a:rPr lang="en-US" dirty="0" smtClean="0">
                <a:latin typeface="Times New Roman" panose="02020603050405020304" pitchFamily="18" charset="0"/>
                <a:cs typeface="Times New Roman" panose="02020603050405020304" pitchFamily="18" charset="0"/>
              </a:rPr>
              <a:t>HLA-B </a:t>
            </a:r>
            <a:r>
              <a:rPr lang="en-US" dirty="0">
                <a:latin typeface="Times New Roman" panose="02020603050405020304" pitchFamily="18" charset="0"/>
                <a:cs typeface="Times New Roman" panose="02020603050405020304" pitchFamily="18" charset="0"/>
              </a:rPr>
              <a:t>gene found almost exclusively in Asians) is required in Asian patients. A positive test </a:t>
            </a:r>
            <a:r>
              <a:rPr lang="en-US" dirty="0" smtClean="0">
                <a:latin typeface="Times New Roman" panose="02020603050405020304" pitchFamily="18" charset="0"/>
                <a:cs typeface="Times New Roman" panose="02020603050405020304" pitchFamily="18" charset="0"/>
              </a:rPr>
              <a:t>confers </a:t>
            </a:r>
            <a:r>
              <a:rPr lang="en-US" dirty="0">
                <a:latin typeface="Times New Roman" panose="02020603050405020304" pitchFamily="18" charset="0"/>
                <a:cs typeface="Times New Roman" panose="02020603050405020304" pitchFamily="18" charset="0"/>
              </a:rPr>
              <a:t>an almost 10-fold increased risk of developing </a:t>
            </a:r>
            <a:r>
              <a:rPr lang="en-US" dirty="0" smtClean="0">
                <a:latin typeface="Times New Roman" panose="02020603050405020304" pitchFamily="18" charset="0"/>
                <a:cs typeface="Times New Roman" panose="02020603050405020304" pitchFamily="18" charset="0"/>
              </a:rPr>
              <a:t>SJS/TEN</a:t>
            </a:r>
            <a:r>
              <a:rPr lang="en-US" dirty="0">
                <a:latin typeface="Times New Roman" panose="02020603050405020304" pitchFamily="18" charset="0"/>
                <a:cs typeface="Times New Roman" panose="02020603050405020304" pitchFamily="18" charset="0"/>
              </a:rPr>
              <a:t>, and the use of CBZ should </a:t>
            </a:r>
            <a:r>
              <a:rPr lang="en-US" dirty="0" smtClean="0">
                <a:latin typeface="Times New Roman" panose="02020603050405020304" pitchFamily="18" charset="0"/>
                <a:cs typeface="Times New Roman" panose="02020603050405020304" pitchFamily="18" charset="0"/>
              </a:rPr>
              <a:t>be </a:t>
            </a:r>
            <a:r>
              <a:rPr lang="en-US" dirty="0">
                <a:latin typeface="Times New Roman" panose="02020603050405020304" pitchFamily="18" charset="0"/>
                <a:cs typeface="Times New Roman" panose="02020603050405020304" pitchFamily="18" charset="0"/>
              </a:rPr>
              <a:t>avoided</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54</a:t>
            </a:fld>
            <a:endParaRPr lang="en-GB"/>
          </a:p>
        </p:txBody>
      </p:sp>
    </p:spTree>
    <p:extLst>
      <p:ext uri="{BB962C8B-B14F-4D97-AF65-F5344CB8AC3E}">
        <p14:creationId xmlns:p14="http://schemas.microsoft.com/office/powerpoint/2010/main" val="24826450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Contraindications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1. Bone marrow suppression </a:t>
            </a:r>
          </a:p>
          <a:p>
            <a:pPr marL="0" indent="0">
              <a:buNone/>
            </a:pPr>
            <a:r>
              <a:rPr lang="en-US" dirty="0">
                <a:latin typeface="Times New Roman" panose="02020603050405020304" pitchFamily="18" charset="0"/>
                <a:cs typeface="Times New Roman" panose="02020603050405020304" pitchFamily="18" charset="0"/>
              </a:rPr>
              <a:t>2. Hypersensitivity to CBZ or other tricyclic compounds </a:t>
            </a:r>
          </a:p>
          <a:p>
            <a:pPr marL="0" indent="0">
              <a:buNone/>
            </a:pPr>
            <a:r>
              <a:rPr lang="en-US" dirty="0">
                <a:latin typeface="Times New Roman" panose="02020603050405020304" pitchFamily="18" charset="0"/>
                <a:cs typeface="Times New Roman" panose="02020603050405020304" pitchFamily="18" charset="0"/>
              </a:rPr>
              <a:t>3. Concomitant use with </a:t>
            </a:r>
            <a:r>
              <a:rPr lang="en-US" dirty="0" smtClean="0">
                <a:latin typeface="Times New Roman" panose="02020603050405020304" pitchFamily="18" charset="0"/>
                <a:cs typeface="Times New Roman" panose="02020603050405020304" pitchFamily="18" charset="0"/>
              </a:rPr>
              <a:t>MAOI’s</a:t>
            </a:r>
            <a:r>
              <a:rPr lang="en-US" dirty="0">
                <a:latin typeface="Times New Roman" panose="02020603050405020304" pitchFamily="18" charset="0"/>
                <a:cs typeface="Times New Roman" panose="02020603050405020304" pitchFamily="18" charset="0"/>
              </a:rPr>
              <a:t>, nefazodone, or lurasidone </a:t>
            </a:r>
          </a:p>
          <a:p>
            <a:pPr marL="0" indent="0">
              <a:buNone/>
            </a:pPr>
            <a:r>
              <a:rPr lang="en-US" dirty="0">
                <a:latin typeface="Times New Roman" panose="02020603050405020304" pitchFamily="18" charset="0"/>
                <a:cs typeface="Times New Roman" panose="02020603050405020304" pitchFamily="18" charset="0"/>
              </a:rPr>
              <a:t>4. Concomitant use of delavirdine or other non-nucleoside </a:t>
            </a:r>
            <a:r>
              <a:rPr lang="en-US" dirty="0" smtClean="0">
                <a:latin typeface="Times New Roman" panose="02020603050405020304" pitchFamily="18" charset="0"/>
                <a:cs typeface="Times New Roman" panose="02020603050405020304" pitchFamily="18" charset="0"/>
              </a:rPr>
              <a:t>reverse transcriptase inhibitors</a:t>
            </a:r>
          </a:p>
          <a:p>
            <a:pPr marL="0" indent="0">
              <a:buNone/>
            </a:pPr>
            <a:r>
              <a:rPr lang="en-US" b="1" dirty="0">
                <a:latin typeface="Times New Roman" panose="02020603050405020304" pitchFamily="18" charset="0"/>
                <a:cs typeface="Times New Roman" panose="02020603050405020304" pitchFamily="18" charset="0"/>
              </a:rPr>
              <a:t>Onset of Action </a:t>
            </a:r>
            <a:r>
              <a:rPr lang="en-US" dirty="0">
                <a:latin typeface="Times New Roman" panose="02020603050405020304" pitchFamily="18" charset="0"/>
                <a:cs typeface="Times New Roman" panose="02020603050405020304" pitchFamily="18" charset="0"/>
              </a:rPr>
              <a:t>- mean onset of action in mania is </a:t>
            </a:r>
            <a:r>
              <a:rPr lang="en-US" b="1" dirty="0">
                <a:latin typeface="Times New Roman" panose="02020603050405020304" pitchFamily="18" charset="0"/>
                <a:cs typeface="Times New Roman" panose="02020603050405020304" pitchFamily="18" charset="0"/>
              </a:rPr>
              <a:t>7 </a:t>
            </a:r>
            <a:r>
              <a:rPr lang="en-US" dirty="0">
                <a:latin typeface="Times New Roman" panose="02020603050405020304" pitchFamily="18" charset="0"/>
                <a:cs typeface="Times New Roman" panose="02020603050405020304" pitchFamily="18" charset="0"/>
              </a:rPr>
              <a:t>days </a:t>
            </a: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55</a:t>
            </a:fld>
            <a:endParaRPr lang="en-GB"/>
          </a:p>
        </p:txBody>
      </p:sp>
    </p:spTree>
    <p:extLst>
      <p:ext uri="{BB962C8B-B14F-4D97-AF65-F5344CB8AC3E}">
        <p14:creationId xmlns:p14="http://schemas.microsoft.com/office/powerpoint/2010/main" val="39121888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a:latin typeface="Times New Roman" panose="02020603050405020304" pitchFamily="18" charset="0"/>
                <a:cs typeface="Times New Roman" panose="02020603050405020304" pitchFamily="18" charset="0"/>
              </a:rPr>
              <a:t>Adverse Events</a:t>
            </a: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Dermatologic</a:t>
            </a:r>
          </a:p>
          <a:p>
            <a:r>
              <a:rPr lang="en-US" dirty="0">
                <a:latin typeface="Times New Roman" panose="02020603050405020304" pitchFamily="18" charset="0"/>
                <a:cs typeface="Times New Roman" panose="02020603050405020304" pitchFamily="18" charset="0"/>
              </a:rPr>
              <a:t>GI- nausea (29%), vomiting (18%), constipation (10%), dry mouth (8%)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Hematologic- </a:t>
            </a:r>
            <a:r>
              <a:rPr lang="en-US" dirty="0">
                <a:latin typeface="Times New Roman" panose="02020603050405020304" pitchFamily="18" charset="0"/>
                <a:cs typeface="Times New Roman" panose="02020603050405020304" pitchFamily="18" charset="0"/>
              </a:rPr>
              <a:t>agranulocytosis/aplastic anemia and other mild to moderate effects on the </a:t>
            </a:r>
            <a:r>
              <a:rPr lang="en-US" dirty="0" smtClean="0">
                <a:latin typeface="Times New Roman" panose="02020603050405020304" pitchFamily="18" charset="0"/>
                <a:cs typeface="Times New Roman" panose="02020603050405020304" pitchFamily="18" charset="0"/>
              </a:rPr>
              <a:t>bone marrow</a:t>
            </a:r>
            <a:r>
              <a:rPr lang="en-US" dirty="0">
                <a:latin typeface="Times New Roman" panose="02020603050405020304" pitchFamily="18" charset="0"/>
                <a:cs typeface="Times New Roman" panose="02020603050405020304" pitchFamily="18" charset="0"/>
              </a:rPr>
              <a:t>. Risk is 5-8 times greater than in the general population. </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Neurologic- ataxia (15%), dizziness (44%), seizure (rare), somnolence (32</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tremor (3</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Osteomalacia /Osteoporosis-CBZ </a:t>
            </a:r>
            <a:r>
              <a:rPr lang="en-US" dirty="0">
                <a:latin typeface="Times New Roman" panose="02020603050405020304" pitchFamily="18" charset="0"/>
                <a:cs typeface="Times New Roman" panose="02020603050405020304" pitchFamily="18" charset="0"/>
              </a:rPr>
              <a:t>may lead to vitamin D </a:t>
            </a:r>
            <a:r>
              <a:rPr lang="en-US" dirty="0" smtClean="0">
                <a:latin typeface="Times New Roman" panose="02020603050405020304" pitchFamily="18" charset="0"/>
                <a:cs typeface="Times New Roman" panose="02020603050405020304" pitchFamily="18" charset="0"/>
              </a:rPr>
              <a:t>deficiency.</a:t>
            </a:r>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56</a:t>
            </a:fld>
            <a:endParaRPr lang="en-GB"/>
          </a:p>
        </p:txBody>
      </p:sp>
    </p:spTree>
    <p:extLst>
      <p:ext uri="{BB962C8B-B14F-4D97-AF65-F5344CB8AC3E}">
        <p14:creationId xmlns:p14="http://schemas.microsoft.com/office/powerpoint/2010/main" val="183664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latin typeface="Times New Roman" panose="02020603050405020304" pitchFamily="18" charset="0"/>
                <a:cs typeface="Times New Roman" panose="02020603050405020304" pitchFamily="18" charset="0"/>
              </a:rPr>
              <a:t>Hypomania</a:t>
            </a:r>
          </a:p>
          <a:p>
            <a:pPr marL="514350" indent="-514350">
              <a:buAutoNum type="alphaUcPeriod"/>
            </a:pPr>
            <a:r>
              <a:rPr lang="en-US" dirty="0" smtClean="0">
                <a:latin typeface="Times New Roman" panose="02020603050405020304" pitchFamily="18" charset="0"/>
                <a:cs typeface="Times New Roman" panose="02020603050405020304" pitchFamily="18" charset="0"/>
              </a:rPr>
              <a:t>Signs </a:t>
            </a:r>
            <a:r>
              <a:rPr lang="en-US" dirty="0">
                <a:latin typeface="Times New Roman" panose="02020603050405020304" pitchFamily="18" charset="0"/>
                <a:cs typeface="Times New Roman" panose="02020603050405020304" pitchFamily="18" charset="0"/>
              </a:rPr>
              <a:t>and symptoms of hypomania are similar to those for a manic </a:t>
            </a:r>
            <a:r>
              <a:rPr lang="en-US" dirty="0" smtClean="0">
                <a:latin typeface="Times New Roman" panose="02020603050405020304" pitchFamily="18" charset="0"/>
                <a:cs typeface="Times New Roman" panose="02020603050405020304" pitchFamily="18" charset="0"/>
              </a:rPr>
              <a:t>episode</a:t>
            </a:r>
          </a:p>
          <a:p>
            <a:pPr marL="514350" indent="-514350">
              <a:buAutoNum type="alphaUcPeriod"/>
            </a:pPr>
            <a:r>
              <a:rPr lang="en-US" dirty="0" smtClean="0">
                <a:latin typeface="Times New Roman" panose="02020603050405020304" pitchFamily="18" charset="0"/>
                <a:cs typeface="Times New Roman" panose="02020603050405020304" pitchFamily="18" charset="0"/>
              </a:rPr>
              <a:t>Reduced </a:t>
            </a:r>
            <a:r>
              <a:rPr lang="en-US" dirty="0">
                <a:latin typeface="Times New Roman" panose="02020603050405020304" pitchFamily="18" charset="0"/>
                <a:cs typeface="Times New Roman" panose="02020603050405020304" pitchFamily="18" charset="0"/>
              </a:rPr>
              <a:t>need for sleep, rapid and/or pressured speech, increased motor activity, physical restlessness, aberrant thought process, and distractibility are </a:t>
            </a:r>
            <a:r>
              <a:rPr lang="en-US" dirty="0" smtClean="0">
                <a:latin typeface="Times New Roman" panose="02020603050405020304" pitchFamily="18" charset="0"/>
                <a:cs typeface="Times New Roman" panose="02020603050405020304" pitchFamily="18" charset="0"/>
              </a:rPr>
              <a:t>present.</a:t>
            </a:r>
          </a:p>
          <a:p>
            <a:pPr marL="971550" lvl="1" indent="-514350">
              <a:buAutoNum type="alphaUcPeriod"/>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symptoms are for a reduced period of time and with reduced severity (i.e., hospitalization is not required and there are no psychotic </a:t>
            </a:r>
            <a:r>
              <a:rPr lang="en-US" dirty="0" smtClean="0">
                <a:latin typeface="Times New Roman" panose="02020603050405020304" pitchFamily="18" charset="0"/>
                <a:cs typeface="Times New Roman" panose="02020603050405020304" pitchFamily="18" charset="0"/>
              </a:rPr>
              <a:t>features).</a:t>
            </a:r>
          </a:p>
          <a:p>
            <a:pPr marL="514350" indent="-514350">
              <a:buAutoNum type="alphaUcPeriod"/>
            </a:pPr>
            <a:r>
              <a:rPr lang="en-US" dirty="0" smtClean="0">
                <a:latin typeface="Times New Roman" panose="02020603050405020304" pitchFamily="18" charset="0"/>
                <a:cs typeface="Times New Roman" panose="02020603050405020304" pitchFamily="18" charset="0"/>
              </a:rPr>
              <a:t>Co-occurring </a:t>
            </a:r>
            <a:r>
              <a:rPr lang="en-US" dirty="0">
                <a:latin typeface="Times New Roman" panose="02020603050405020304" pitchFamily="18" charset="0"/>
                <a:cs typeface="Times New Roman" panose="02020603050405020304" pitchFamily="18" charset="0"/>
              </a:rPr>
              <a:t>depressive symptoms may be present (i.e., with mixed </a:t>
            </a:r>
            <a:r>
              <a:rPr lang="en-US" dirty="0" smtClean="0">
                <a:latin typeface="Times New Roman" panose="02020603050405020304" pitchFamily="18" charset="0"/>
                <a:cs typeface="Times New Roman" panose="02020603050405020304" pitchFamily="18" charset="0"/>
              </a:rPr>
              <a:t>features)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6</a:t>
            </a:fld>
            <a:endParaRPr lang="en-GB"/>
          </a:p>
        </p:txBody>
      </p:sp>
    </p:spTree>
    <p:extLst>
      <p:ext uri="{BB962C8B-B14F-4D97-AF65-F5344CB8AC3E}">
        <p14:creationId xmlns:p14="http://schemas.microsoft.com/office/powerpoint/2010/main" val="1977690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b="1" dirty="0" smtClean="0">
                <a:latin typeface="Times New Roman" panose="02020603050405020304" pitchFamily="18" charset="0"/>
                <a:cs typeface="Times New Roman" panose="02020603050405020304" pitchFamily="18" charset="0"/>
              </a:rPr>
              <a:t>Depression</a:t>
            </a:r>
          </a:p>
          <a:p>
            <a:pPr marL="514350" indent="-514350">
              <a:buAutoNum type="alphaUcPeriod"/>
            </a:pPr>
            <a:r>
              <a:rPr lang="en-US" dirty="0" smtClean="0">
                <a:latin typeface="Times New Roman" panose="02020603050405020304" pitchFamily="18" charset="0"/>
                <a:cs typeface="Times New Roman" panose="02020603050405020304" pitchFamily="18" charset="0"/>
              </a:rPr>
              <a:t>Signs </a:t>
            </a:r>
            <a:r>
              <a:rPr lang="en-US" dirty="0">
                <a:latin typeface="Times New Roman" panose="02020603050405020304" pitchFamily="18" charset="0"/>
                <a:cs typeface="Times New Roman" panose="02020603050405020304" pitchFamily="18" charset="0"/>
              </a:rPr>
              <a:t>and symptoms characterized the same as depressive episodes seen in major depressive </a:t>
            </a:r>
            <a:r>
              <a:rPr lang="en-US" dirty="0" smtClean="0">
                <a:latin typeface="Times New Roman" panose="02020603050405020304" pitchFamily="18" charset="0"/>
                <a:cs typeface="Times New Roman" panose="02020603050405020304" pitchFamily="18" charset="0"/>
              </a:rPr>
              <a:t>disorder</a:t>
            </a:r>
          </a:p>
          <a:p>
            <a:pPr marL="514350" indent="-514350">
              <a:buAutoNum type="alphaUcPeriod"/>
            </a:pPr>
            <a:r>
              <a:rPr lang="en-US" dirty="0" smtClean="0">
                <a:latin typeface="Times New Roman" panose="02020603050405020304" pitchFamily="18" charset="0"/>
                <a:cs typeface="Times New Roman" panose="02020603050405020304" pitchFamily="18" charset="0"/>
              </a:rPr>
              <a:t>Psychotic </a:t>
            </a:r>
            <a:r>
              <a:rPr lang="en-US" dirty="0">
                <a:latin typeface="Times New Roman" panose="02020603050405020304" pitchFamily="18" charset="0"/>
                <a:cs typeface="Times New Roman" panose="02020603050405020304" pitchFamily="18" charset="0"/>
              </a:rPr>
              <a:t>features and suicide attempts are more common in bipolar depression than in unipolar </a:t>
            </a:r>
            <a:r>
              <a:rPr lang="en-US" dirty="0" smtClean="0">
                <a:latin typeface="Times New Roman" panose="02020603050405020304" pitchFamily="18" charset="0"/>
                <a:cs typeface="Times New Roman" panose="02020603050405020304" pitchFamily="18" charset="0"/>
              </a:rPr>
              <a:t>depression</a:t>
            </a:r>
          </a:p>
          <a:p>
            <a:pPr marL="514350" indent="-514350">
              <a:buAutoNum type="alphaUcPeriod"/>
            </a:pPr>
            <a:r>
              <a:rPr lang="en-US" dirty="0" smtClean="0">
                <a:latin typeface="Times New Roman" panose="02020603050405020304" pitchFamily="18" charset="0"/>
                <a:cs typeface="Times New Roman" panose="02020603050405020304" pitchFamily="18" charset="0"/>
              </a:rPr>
              <a:t>Co-occurring </a:t>
            </a:r>
            <a:r>
              <a:rPr lang="en-US" dirty="0">
                <a:latin typeface="Times New Roman" panose="02020603050405020304" pitchFamily="18" charset="0"/>
                <a:cs typeface="Times New Roman" panose="02020603050405020304" pitchFamily="18" charset="0"/>
              </a:rPr>
              <a:t>manic symptoms may be present (i.e., with mixed features)</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7</a:t>
            </a:fld>
            <a:endParaRPr lang="en-GB"/>
          </a:p>
        </p:txBody>
      </p:sp>
    </p:spTree>
    <p:extLst>
      <p:ext uri="{BB962C8B-B14F-4D97-AF65-F5344CB8AC3E}">
        <p14:creationId xmlns:p14="http://schemas.microsoft.com/office/powerpoint/2010/main" val="1768436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TREATMENT GUIDELINES</a:t>
            </a:r>
          </a:p>
        </p:txBody>
      </p:sp>
      <p:sp>
        <p:nvSpPr>
          <p:cNvPr id="3" name="Content Placeholder 2"/>
          <p:cNvSpPr>
            <a:spLocks noGrp="1"/>
          </p:cNvSpPr>
          <p:nvPr>
            <p:ph idx="1"/>
          </p:nvPr>
        </p:nvSpPr>
        <p:spPr/>
        <p:txBody>
          <a:bodyPr/>
          <a:lstStyle/>
          <a:p>
            <a:pPr marL="0" indent="0">
              <a:buNone/>
            </a:pPr>
            <a:r>
              <a:rPr lang="en-GB" b="1" dirty="0" smtClean="0"/>
              <a:t>Acute manic Episode</a:t>
            </a:r>
          </a:p>
          <a:p>
            <a:pPr marL="514350" indent="-514350">
              <a:buAutoNum type="arabicPeriod"/>
            </a:pPr>
            <a:r>
              <a:rPr lang="en-US" dirty="0" smtClean="0">
                <a:latin typeface="Times New Roman" panose="02020603050405020304" pitchFamily="18" charset="0"/>
                <a:cs typeface="Times New Roman" panose="02020603050405020304" pitchFamily="18" charset="0"/>
              </a:rPr>
              <a:t>Selection </a:t>
            </a:r>
            <a:r>
              <a:rPr lang="en-US" dirty="0">
                <a:latin typeface="Times New Roman" panose="02020603050405020304" pitchFamily="18" charset="0"/>
                <a:cs typeface="Times New Roman" panose="02020603050405020304" pitchFamily="18" charset="0"/>
              </a:rPr>
              <a:t>of pharmacotherapy for rapid control of behavioral symptoms, sleep restoration, and mood stabilization/episode resolution </a:t>
            </a:r>
            <a:endParaRPr lang="en-US" dirty="0" smtClean="0">
              <a:latin typeface="Times New Roman" panose="02020603050405020304" pitchFamily="18" charset="0"/>
              <a:cs typeface="Times New Roman" panose="02020603050405020304" pitchFamily="18" charset="0"/>
            </a:endParaRPr>
          </a:p>
          <a:p>
            <a:pPr marL="971550" lvl="1" indent="-514350">
              <a:buAutoNum type="arabicPeriod"/>
            </a:pPr>
            <a:r>
              <a:rPr lang="en-US" dirty="0">
                <a:latin typeface="Times New Roman" panose="02020603050405020304" pitchFamily="18" charset="0"/>
                <a:cs typeface="Times New Roman" panose="02020603050405020304" pitchFamily="18" charset="0"/>
              </a:rPr>
              <a:t>Initial treatment is targeted at reducing agitation, aggression, and impulsivity to </a:t>
            </a:r>
            <a:r>
              <a:rPr lang="en-US" dirty="0" smtClean="0">
                <a:latin typeface="Times New Roman" panose="02020603050405020304" pitchFamily="18" charset="0"/>
                <a:cs typeface="Times New Roman" panose="02020603050405020304" pitchFamily="18" charset="0"/>
              </a:rPr>
              <a:t>prevent </a:t>
            </a:r>
            <a:r>
              <a:rPr lang="en-US" dirty="0">
                <a:latin typeface="Times New Roman" panose="02020603050405020304" pitchFamily="18" charset="0"/>
                <a:cs typeface="Times New Roman" panose="02020603050405020304" pitchFamily="18" charset="0"/>
              </a:rPr>
              <a:t>harm to self or </a:t>
            </a:r>
            <a:r>
              <a:rPr lang="en-US" dirty="0" smtClean="0">
                <a:latin typeface="Times New Roman" panose="02020603050405020304" pitchFamily="18" charset="0"/>
                <a:cs typeface="Times New Roman" panose="02020603050405020304" pitchFamily="18" charset="0"/>
              </a:rPr>
              <a:t>others</a:t>
            </a:r>
          </a:p>
          <a:p>
            <a:pPr marL="971550" lvl="1" indent="-514350">
              <a:buAutoNum type="arabicPeriod"/>
            </a:pPr>
            <a:r>
              <a:rPr lang="en-US" dirty="0">
                <a:latin typeface="Times New Roman" panose="02020603050405020304" pitchFamily="18" charset="0"/>
                <a:cs typeface="Times New Roman" panose="02020603050405020304" pitchFamily="18" charset="0"/>
              </a:rPr>
              <a:t>The pharmacotherapy options for manic episodes vary by guideline but in general first-line options include lithium, valproate, or a second-generation antipsychotic (SGA) </a:t>
            </a:r>
            <a:endParaRPr lang="en-US" dirty="0" smtClean="0">
              <a:latin typeface="Times New Roman" panose="02020603050405020304" pitchFamily="18" charset="0"/>
              <a:cs typeface="Times New Roman" panose="02020603050405020304" pitchFamily="18" charset="0"/>
            </a:endParaRPr>
          </a:p>
          <a:p>
            <a:pPr marL="971550" lvl="1" indent="-514350">
              <a:buAutoNum type="arabicPeriod"/>
            </a:pPr>
            <a:r>
              <a:rPr lang="en-US" dirty="0">
                <a:latin typeface="Times New Roman" panose="02020603050405020304" pitchFamily="18" charset="0"/>
                <a:cs typeface="Times New Roman" panose="02020603050405020304" pitchFamily="18" charset="0"/>
              </a:rPr>
              <a:t>The combination of lithium or VP A with an SGA may be more effective than these agents alone </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8</a:t>
            </a:fld>
            <a:endParaRPr lang="en-GB"/>
          </a:p>
        </p:txBody>
      </p:sp>
    </p:spTree>
    <p:extLst>
      <p:ext uri="{BB962C8B-B14F-4D97-AF65-F5344CB8AC3E}">
        <p14:creationId xmlns:p14="http://schemas.microsoft.com/office/powerpoint/2010/main" val="780504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First-generation antipsychotics (FGAs) have </a:t>
            </a:r>
            <a:r>
              <a:rPr lang="en-US" dirty="0" smtClean="0">
                <a:latin typeface="Times New Roman" panose="02020603050405020304" pitchFamily="18" charset="0"/>
                <a:cs typeface="Times New Roman" panose="02020603050405020304" pitchFamily="18" charset="0"/>
              </a:rPr>
              <a:t>ant manic </a:t>
            </a:r>
            <a:r>
              <a:rPr lang="en-US" dirty="0">
                <a:latin typeface="Times New Roman" panose="02020603050405020304" pitchFamily="18" charset="0"/>
                <a:cs typeface="Times New Roman" panose="02020603050405020304" pitchFamily="18" charset="0"/>
              </a:rPr>
              <a:t>properties and certain guidelines </a:t>
            </a:r>
            <a:r>
              <a:rPr lang="en-US" dirty="0" smtClean="0">
                <a:latin typeface="Times New Roman" panose="02020603050405020304" pitchFamily="18" charset="0"/>
                <a:cs typeface="Times New Roman" panose="02020603050405020304" pitchFamily="18" charset="0"/>
              </a:rPr>
              <a:t>consider </a:t>
            </a:r>
            <a:r>
              <a:rPr lang="en-US" dirty="0">
                <a:latin typeface="Times New Roman" panose="02020603050405020304" pitchFamily="18" charset="0"/>
                <a:cs typeface="Times New Roman" panose="02020603050405020304" pitchFamily="18" charset="0"/>
              </a:rPr>
              <a:t>these agents as a second- or third-line option </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BZDs have </a:t>
            </a:r>
            <a:r>
              <a:rPr lang="en-US" dirty="0" smtClean="0">
                <a:latin typeface="Times New Roman" panose="02020603050405020304" pitchFamily="18" charset="0"/>
                <a:cs typeface="Times New Roman" panose="02020603050405020304" pitchFamily="18" charset="0"/>
              </a:rPr>
              <a:t>ant manic </a:t>
            </a:r>
            <a:r>
              <a:rPr lang="en-US" dirty="0">
                <a:latin typeface="Times New Roman" panose="02020603050405020304" pitchFamily="18" charset="0"/>
                <a:cs typeface="Times New Roman" panose="02020603050405020304" pitchFamily="18" charset="0"/>
              </a:rPr>
              <a:t>properties and may be helpful as a </a:t>
            </a:r>
            <a:r>
              <a:rPr lang="en-US" dirty="0" smtClean="0">
                <a:latin typeface="Times New Roman" panose="02020603050405020304" pitchFamily="18" charset="0"/>
                <a:cs typeface="Times New Roman" panose="02020603050405020304" pitchFamily="18" charset="0"/>
              </a:rPr>
              <a:t>short-term </a:t>
            </a:r>
            <a:r>
              <a:rPr lang="en-US" dirty="0">
                <a:latin typeface="Times New Roman" panose="02020603050405020304" pitchFamily="18" charset="0"/>
                <a:cs typeface="Times New Roman" panose="02020603050405020304" pitchFamily="18" charset="0"/>
              </a:rPr>
              <a:t>adjunctive treatment for </a:t>
            </a:r>
            <a:r>
              <a:rPr lang="en-US" dirty="0" smtClean="0">
                <a:latin typeface="Times New Roman" panose="02020603050405020304" pitchFamily="18" charset="0"/>
                <a:cs typeface="Times New Roman" panose="02020603050405020304" pitchFamily="18" charset="0"/>
              </a:rPr>
              <a:t>psychomotor </a:t>
            </a:r>
            <a:r>
              <a:rPr lang="en-US" dirty="0">
                <a:latin typeface="Times New Roman" panose="02020603050405020304" pitchFamily="18" charset="0"/>
                <a:cs typeface="Times New Roman" panose="02020603050405020304" pitchFamily="18" charset="0"/>
              </a:rPr>
              <a:t>agitation, anxious features, or sleep </a:t>
            </a:r>
            <a:r>
              <a:rPr lang="en-US" dirty="0" smtClean="0">
                <a:latin typeface="Times New Roman" panose="02020603050405020304" pitchFamily="18" charset="0"/>
                <a:cs typeface="Times New Roman" panose="02020603050405020304" pitchFamily="18" charset="0"/>
              </a:rPr>
              <a:t>restoration.</a:t>
            </a:r>
          </a:p>
          <a:p>
            <a:pPr lvl="1"/>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voidance of BZDs is </a:t>
            </a:r>
            <a:r>
              <a:rPr lang="en-US" dirty="0" smtClean="0">
                <a:latin typeface="Times New Roman" panose="02020603050405020304" pitchFamily="18" charset="0"/>
                <a:cs typeface="Times New Roman" panose="02020603050405020304" pitchFamily="18" charset="0"/>
              </a:rPr>
              <a:t>recommended </a:t>
            </a:r>
            <a:r>
              <a:rPr lang="en-US" dirty="0">
                <a:latin typeface="Times New Roman" panose="02020603050405020304" pitchFamily="18" charset="0"/>
                <a:cs typeface="Times New Roman" panose="02020603050405020304" pitchFamily="18" charset="0"/>
              </a:rPr>
              <a:t>in patients at risk for or with a history of an SUD</a:t>
            </a:r>
            <a:endParaRPr lang="en-GB"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UNZA-SoM Dept of Psychiatry &amp; Behavioral sciences</a:t>
            </a:r>
            <a:endParaRPr lang="en-GB"/>
          </a:p>
        </p:txBody>
      </p:sp>
      <p:sp>
        <p:nvSpPr>
          <p:cNvPr id="5" name="Slide Number Placeholder 4"/>
          <p:cNvSpPr>
            <a:spLocks noGrp="1"/>
          </p:cNvSpPr>
          <p:nvPr>
            <p:ph type="sldNum" sz="quarter" idx="12"/>
          </p:nvPr>
        </p:nvSpPr>
        <p:spPr/>
        <p:txBody>
          <a:bodyPr/>
          <a:lstStyle/>
          <a:p>
            <a:fld id="{AEE41787-BD49-4A1A-A752-5F0595D2CB97}" type="slidenum">
              <a:rPr lang="en-GB" smtClean="0"/>
              <a:t>9</a:t>
            </a:fld>
            <a:endParaRPr lang="en-GB"/>
          </a:p>
        </p:txBody>
      </p:sp>
    </p:spTree>
    <p:extLst>
      <p:ext uri="{BB962C8B-B14F-4D97-AF65-F5344CB8AC3E}">
        <p14:creationId xmlns:p14="http://schemas.microsoft.com/office/powerpoint/2010/main" val="2722207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4130</Words>
  <Application>Microsoft Office PowerPoint</Application>
  <PresentationFormat>Widescreen</PresentationFormat>
  <Paragraphs>377</Paragraphs>
  <Slides>56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Agency FB</vt:lpstr>
      <vt:lpstr>Arial</vt:lpstr>
      <vt:lpstr>Calibri</vt:lpstr>
      <vt:lpstr>Calibri Light</vt:lpstr>
      <vt:lpstr>Times New Roman</vt:lpstr>
      <vt:lpstr>Office Theme</vt:lpstr>
      <vt:lpstr>Mood Stabilizers</vt:lpstr>
      <vt:lpstr>Introduction </vt:lpstr>
      <vt:lpstr>PowerPoint Presentation</vt:lpstr>
      <vt:lpstr>SIGNS AND SYMPTOMS OF MOOD EPISODES ASSOCIATED WITH BIPOLAR DISORDER</vt:lpstr>
      <vt:lpstr>PowerPoint Presentation</vt:lpstr>
      <vt:lpstr>PowerPoint Presentation</vt:lpstr>
      <vt:lpstr>PowerPoint Presentation</vt:lpstr>
      <vt:lpstr>TREATMENT GUIDELINES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Classic Mood stabilizers. Lithium </vt:lpstr>
      <vt:lpstr>PowerPoint Presentation</vt:lpstr>
      <vt:lpstr>PowerPoint Presentation</vt:lpstr>
      <vt:lpstr>PowerPoint Presentation</vt:lpstr>
      <vt:lpstr>PowerPoint Presentation</vt:lpstr>
      <vt:lpstr>PowerPoint Presentation</vt:lpstr>
      <vt:lpstr>Warnings/Precautions </vt:lpstr>
      <vt:lpstr>PowerPoint Presentation</vt:lpstr>
      <vt:lpstr>PowerPoint Presentation</vt:lpstr>
      <vt:lpstr>Adverse Events-Lithium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Lithium Toxicity</vt:lpstr>
      <vt:lpstr>Management includes-supportive care </vt:lpstr>
      <vt:lpstr>PowerPoint Presentation</vt:lpstr>
      <vt:lpstr>Patient Education</vt:lpstr>
      <vt:lpstr>Patient Education cont…</vt:lpstr>
      <vt:lpstr>PowerPoint Presentation</vt:lpstr>
      <vt:lpstr>VALPROIC ACID (VPA)</vt:lpstr>
      <vt:lpstr>PowerPoint Presentation</vt:lpstr>
      <vt:lpstr>PowerPoint Presentation</vt:lpstr>
      <vt:lpstr>PowerPoint Presentation</vt:lpstr>
      <vt:lpstr>Adverse Events of VPA</vt:lpstr>
      <vt:lpstr>PowerPoint Presentation</vt:lpstr>
      <vt:lpstr>PowerPoint Presentation</vt:lpstr>
      <vt:lpstr>Lamotrigine</vt:lpstr>
      <vt:lpstr>PowerPoint Presentation</vt:lpstr>
      <vt:lpstr>Carbamazepine</vt:lpstr>
      <vt:lpstr>Pharmacokinetics</vt:lpstr>
      <vt:lpstr>Contraindications </vt:lpstr>
      <vt:lpstr> Adverse Events</vt:lpstr>
    </vt:vector>
  </TitlesOfParts>
  <Company>University of Zambia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Mood Stabilizers</dc:title>
  <dc:creator>Microsoft account</dc:creator>
  <cp:lastModifiedBy>james</cp:lastModifiedBy>
  <cp:revision>58</cp:revision>
  <dcterms:created xsi:type="dcterms:W3CDTF">2022-09-07T09:46:17Z</dcterms:created>
  <dcterms:modified xsi:type="dcterms:W3CDTF">2023-11-15T11:28:07Z</dcterms:modified>
</cp:coreProperties>
</file>