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6F21-CDEF-42B3-A376-F862C78555BD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B402-DB3D-4E24-957E-BA4959D5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136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6F21-CDEF-42B3-A376-F862C78555BD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B402-DB3D-4E24-957E-BA4959D5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64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6F21-CDEF-42B3-A376-F862C78555BD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B402-DB3D-4E24-957E-BA4959D5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797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6F21-CDEF-42B3-A376-F862C78555BD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B402-DB3D-4E24-957E-BA4959D5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209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6F21-CDEF-42B3-A376-F862C78555BD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B402-DB3D-4E24-957E-BA4959D5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994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6F21-CDEF-42B3-A376-F862C78555BD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B402-DB3D-4E24-957E-BA4959D5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940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6F21-CDEF-42B3-A376-F862C78555BD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B402-DB3D-4E24-957E-BA4959D5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28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6F21-CDEF-42B3-A376-F862C78555BD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B402-DB3D-4E24-957E-BA4959D5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02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6F21-CDEF-42B3-A376-F862C78555BD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B402-DB3D-4E24-957E-BA4959D5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574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6F21-CDEF-42B3-A376-F862C78555BD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B402-DB3D-4E24-957E-BA4959D5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265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6F21-CDEF-42B3-A376-F862C78555BD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B402-DB3D-4E24-957E-BA4959D5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237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F6F21-CDEF-42B3-A376-F862C78555BD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7B402-DB3D-4E24-957E-BA4959D5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355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Anxiolytics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PGY 4110/3320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72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Serotonin Model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conflicting evidence about whether 5-HT is increased or decreased in anxiety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 it is now thought that there are two different pathways from the raphe: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edial raphe nucleus (MRN)-Thought to modulate fear and anticipatory anxiety.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Dorsal raphe nucleus (DRN)- Is thought to modulate cognitive processes associated with anxiety.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postulated that an excess of 5-HT may be anxiogenic in one pathway and anxiolytic in the other, perhaps through actions at different 5-HT-receptors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41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Abnormalities in serotonergic functioning occur through release and uptake at: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presynaptic autoreceptors (5-HT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1A/1D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serotonin reuptake transporter site, or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the postsynaptic receptors (5-HT,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5-HT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2A,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5-HT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45720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44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Neuroimaging Studies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Frontal and occipital brain areas are integral to anxiety response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Increase in cortical activity and decrease in basal ganglia activity occur in GAD.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60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5369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guidelines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U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Initial therapy of GAD can consist of medications, psychotherapy, or the combination. Both approaches are efficacious, but it is unclear if combination therapy confers greater overall efficacy. </a:t>
            </a:r>
          </a:p>
          <a:p>
            <a:pPr marL="514350" indent="-514350">
              <a:buAutoNum type="alphaU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First-line pharmacotherapy is with SSRI’s or SNRI’s</a:t>
            </a:r>
          </a:p>
          <a:p>
            <a:pPr marL="514350" indent="-514350">
              <a:buAutoNum type="alphaU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full symptoms persist after an adequate trial of a first-line medication, treatment guidelines recommend switching to another SSRI or SNRI.</a:t>
            </a:r>
          </a:p>
          <a:p>
            <a:pPr marL="457200" lvl="1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an alternative, augmentation with a second generation antipsychotic (SGA), benzodiazepine (BZD),antihistamine, Buspirone, or pregabalin may be appropriate depending on comorbid symptoms.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3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D.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current data, it is not clear whether it is better to increase the dose, augment, or switch when there has been a partial response to drug therapy. 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Response to treatment after a trial period is described as remitted, improved, partial response, or non response after 4-6 weeks.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If at least partial response has occurred after 4-6 weeks of an adequate trial, pharmacotherapy should be titrated to a maximal tolerated dose and response reevaluated at 12 weeks </a:t>
            </a:r>
          </a:p>
        </p:txBody>
      </p:sp>
    </p:spTree>
    <p:extLst>
      <p:ext uri="{BB962C8B-B14F-4D97-AF65-F5344CB8AC3E}">
        <p14:creationId xmlns:p14="http://schemas.microsoft.com/office/powerpoint/2010/main" val="424030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0508562"/>
              </p:ext>
            </p:extLst>
          </p:nvPr>
        </p:nvGraphicFramePr>
        <p:xfrm>
          <a:off x="838200" y="1825625"/>
          <a:ext cx="10515600" cy="31191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88096">
                  <a:extLst>
                    <a:ext uri="{9D8B030D-6E8A-4147-A177-3AD203B41FA5}">
                      <a16:colId xmlns:a16="http://schemas.microsoft.com/office/drawing/2014/main" val="4248223501"/>
                    </a:ext>
                  </a:extLst>
                </a:gridCol>
                <a:gridCol w="8027504">
                  <a:extLst>
                    <a:ext uri="{9D8B030D-6E8A-4147-A177-3AD203B41FA5}">
                      <a16:colId xmlns:a16="http://schemas.microsoft.com/office/drawing/2014/main" val="6843744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 of Intervention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British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Association for Psychopharmacology Guidelines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1344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First-Line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SSRI’s:Ecscitalopram, paroxetine, sertraline.</a:t>
                      </a:r>
                    </a:p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SNRI’s:Venlafaxine</a:t>
                      </a:r>
                    </a:p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BZD: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Alprazolam, Diazepam</a:t>
                      </a:r>
                    </a:p>
                    <a:p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TCA: Imipramine</a:t>
                      </a:r>
                    </a:p>
                    <a:p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Buspirone</a:t>
                      </a:r>
                    </a:p>
                    <a:p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Hydroxyzine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067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Second-Line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Switch to another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evidence-based treatment after non-response to initial treatment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9584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Third-Line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Consider use of BZD after non-response: to SSRI and SNRI treatment.</a:t>
                      </a:r>
                    </a:p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Consider combination of CBT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with Pharmacotherapy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617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712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Selective Serotonin Reuptake Inhibitors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Dosing Recommendations 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SSRI’s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dosed once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daily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Pediatric: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Starting dose is one-half of depression dose; studies used fluoxetine I 0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mg/day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sertraline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 mg/day.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Children and adolescents may require twice daily dosing with sertraline and fluvoxamine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because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short half-lives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Medication should be slowly tapered over several months when discontinued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Elderly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Antidepressants should be started at very low doses and titrated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Citalopram 5-10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mg/day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(maximum daily dose = 20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mg/day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Sertraline 12.5-25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mg/day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(dosage range 50-100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mg/day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37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Serotonin Norepinephrine Reuptake Inhibitors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Dosing 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Venlafaxine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Pediatric - Clinical trial used a starting dose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venlafaxine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XR 37.5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mg/day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titrated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upward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body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weight.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maximum dose used was 225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mg/day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participants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weighing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 kg or more.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Elderly - Venlafaxine XR starting dose is 37.5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mg/day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(dosage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range 75·225 mg/day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94382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Duloxetine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Pediatric - For children 7 to 17 years, the duloxetine starting dose is 30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mg/day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two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weeks.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dose can be increased in 30 mg increments up to a maximum dose of 120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mg/day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Elderly - Duloxetine starting dose is 30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mg/day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two weeks before increasing to 60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mg/day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Use should be avoided if CrCl is less than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30ml/min.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 of Action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response time for an antidepressant in GAD is generally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4-12 weeks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Initial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pharmacotherapy with an SSRI will not lead to remission  for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patients with GAD; approximately 61% to 67% of patients will not achieve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remission.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01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Anxiety is both a normal emotion and a disorder which can cause profound distress and functional impairment.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range of treatments available for anxiety has improved substantially in the last 20 years.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has in part been due to improved understanding of the neurobiological mechanisms underlying anxiety.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elective serotonin reuptake inhibitors (SSRIs) are now considered first-line pharmacological therapy for all the anxiety disorders except simple phobia.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SSRIs may cause anxiety to increase during initial therapy before the anxiolytic effect emerges.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79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Buspirone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Mechanism of Action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Believed to exert anxiolysis through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5-HT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partial agonist activity at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presynaptic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5-HT receptors; has moderate affinity for brain D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receptors.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Dosing Recommendations- Starting dose is 7.5 mg twice daily, dosage range 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15-60 mg/day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titrate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increments of 5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mg/day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2-3 days to effective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dose.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Full therapeutic benefit may not be evident for 4-6 weeks </a:t>
            </a:r>
          </a:p>
        </p:txBody>
      </p:sp>
    </p:spTree>
    <p:extLst>
      <p:ext uri="{BB962C8B-B14F-4D97-AF65-F5344CB8AC3E}">
        <p14:creationId xmlns:p14="http://schemas.microsoft.com/office/powerpoint/2010/main" val="372298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Patient Education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Onset of action is delayed by at least 2-4 weeks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Medication must be taken 2-3 times per day and consistently taken with or without food so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amount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drug absorbed will be the same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Anticipated duration of therapy is one year after response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ingestion with alcohol because of possible increased CNS effects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Buspirone as monotherapy does not treat underlying depression symptoms, if present </a:t>
            </a:r>
          </a:p>
        </p:txBody>
      </p:sp>
    </p:spTree>
    <p:extLst>
      <p:ext uri="{BB962C8B-B14F-4D97-AF65-F5344CB8AC3E}">
        <p14:creationId xmlns:p14="http://schemas.microsoft.com/office/powerpoint/2010/main" val="13155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Hydroxyzine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Mechanism of Action-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Histamine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receptor antagonist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serotonin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(5-HT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receptor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antagonist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Onset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Action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The sedative effects of hydroxyzine are typically seen within 30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minutes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4980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-END-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443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antidepressants shown to be effective in anxiety disorders include: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irtazapine, venlafaxine and, although less commonly used, tricyclic antidepressants (TCAs) and monoamine oxidase inhibitors (MAOIs).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Benzodiazepines were used widely in the past for anxiety, but concerns over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dependence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withdrawal effects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 now greatly limited their use.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they continue to have a role in those non-responsive to other agents and for short-term use during antidepressant initiation.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96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Several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anticonvulsant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medications may also be useful in anxiety (e.g. pregabalin)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atypical antipsychotics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also have a limited evidence base to support their use in treatment-resistant anxiety disorders.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Psychotherapy has an important role to play in the treatment of anxiety disorders.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72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GENERALIZED ANXIETY DISORDER (GAD)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U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Excessive anxiety and worry lasting for at least 6 months and difficulty controlling the worry</a:t>
            </a:r>
          </a:p>
          <a:p>
            <a:pPr marL="514350" indent="-514350">
              <a:buAutoNum type="alphaU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Presence of at least 3 of the following symptoms: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Feeling keyed up or on edge; restlessness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Becoming easily fatigued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Mind going blank; difficulty concentrating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Irritability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Muscle tension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Sleep disturbance, usually insomnia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52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Pathophysiology 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Noradrenergic model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U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Autonomic nervous system of anxious patients is hypersensitive and overreacts to stimuli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In humans, states of fear and anxiety are associated with an increase in norepinephrine (NE) release.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major site of NE cell bodies in the brain is the locus coeruleus (LC).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In response to fear, the LC serves as the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alarm center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activate NE release and stimulates the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sympathetic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parasympathetic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nervous systems.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03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In response to stress, corticotropin -releasing factor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(CRF)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released from the median eminence of the hypothalamus, where it subsequently binds to receptors at the anterior pituitary and increases adrenocorticotropic hormone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(ACTH)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release into the bloodstream.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ACTH consequently acts at the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adrenal cortex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facilitate release of glucocorticoids such as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cortisol.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system, known as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hypothalamic-pituitary-adrenal (HPA) axis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is an important component of the response to stress and is dysregulated in anxiety.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Central administration of CRF in animals results in increases in behavior  indicative of anxiety.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59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 Chronic central noradrenergic overactivity downregulates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 adrenoreceptors in patients with GAD.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F. Drugs with anxiolytic effects (e.g., lorazepam, escitalopram, venlafaxine) inhibit LC firing, decrease NE activity, and block the effects of anxiogenic drugs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30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Gamma-Amino Butyric Acid (GABA) Receptor Model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U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GABA is the major inhibitory neurotransmitter in the central nervous system (CNS)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Drugs that reduce anxiety and produce sedation target GABA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receptors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GABA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receptor is a G-protein coupled receptor thought to be involved in the presynaptic inhibition of GABA release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GABA has a strong regulatory or inhibitory effect on the serotonin (5-HT), NE, and dopamine (DA) systems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09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1431</Words>
  <Application>Microsoft Office PowerPoint</Application>
  <PresentationFormat>Widescreen</PresentationFormat>
  <Paragraphs>113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Office Theme</vt:lpstr>
      <vt:lpstr>Anxiolytics </vt:lpstr>
      <vt:lpstr>Introduction </vt:lpstr>
      <vt:lpstr>PowerPoint Presentation</vt:lpstr>
      <vt:lpstr>PowerPoint Presentation</vt:lpstr>
      <vt:lpstr>GENERALIZED ANXIETY DISORDER (GAD) </vt:lpstr>
      <vt:lpstr>Pathophysiology  Noradrenergic model</vt:lpstr>
      <vt:lpstr>PowerPoint Presentation</vt:lpstr>
      <vt:lpstr>PowerPoint Presentation</vt:lpstr>
      <vt:lpstr>Gamma-Amino Butyric Acid (GABA) Receptor Model </vt:lpstr>
      <vt:lpstr>Serotonin Model </vt:lpstr>
      <vt:lpstr>PowerPoint Presentation</vt:lpstr>
      <vt:lpstr>Neuroimaging Studies </vt:lpstr>
      <vt:lpstr>Treatment guidelines</vt:lpstr>
      <vt:lpstr>PowerPoint Presentation</vt:lpstr>
      <vt:lpstr>PowerPoint Presentation</vt:lpstr>
      <vt:lpstr>Selective Serotonin Reuptake Inhibitors</vt:lpstr>
      <vt:lpstr>Serotonin Norepinephrine Reuptake Inhibitors </vt:lpstr>
      <vt:lpstr>PowerPoint Presentation</vt:lpstr>
      <vt:lpstr>Onset of Action </vt:lpstr>
      <vt:lpstr>Buspirone</vt:lpstr>
      <vt:lpstr> Patient Education</vt:lpstr>
      <vt:lpstr>Hydroxyzine</vt:lpstr>
      <vt:lpstr>PowerPoint Presentation</vt:lpstr>
    </vt:vector>
  </TitlesOfParts>
  <Company>University of Zambia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Anxiolytics </dc:title>
  <dc:creator>james</dc:creator>
  <cp:lastModifiedBy>james</cp:lastModifiedBy>
  <cp:revision>39</cp:revision>
  <dcterms:created xsi:type="dcterms:W3CDTF">2023-11-22T08:26:34Z</dcterms:created>
  <dcterms:modified xsi:type="dcterms:W3CDTF">2023-11-22T14:41:39Z</dcterms:modified>
</cp:coreProperties>
</file>