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8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3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1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2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7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0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4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2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0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2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8FCFD-1693-4F3C-8456-9D9130AF17BA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B029-38F3-464D-9D05-BC99B4604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3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Drugs used in the management of Dementia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 III &amp; IV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NEUROCOGNITIVE DISORDERS DUE TO ALZHEIMER'S DISEASE,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VASCULAR DEMENTIA, AND DEMENTIA WITH LEWY BODIES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500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Formation and accumulation of 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protein (principal component of amyloid plaque).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Chronic depression has been associated with increase in neurofibrillary tangles and amyloid plaque in the hippocampus of patients with AD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582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Neurotransmitters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Loss of choline acetyltransferase and acetylcholinesterase (AChE) activity, degeneration of cholinergic neurons.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moderate to severe AD, excessive glutamate is released, causing influx of calcium into the cell and speeding up cell death.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05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Guidelines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approach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/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Acetylcholinesterase inhibitors (AChEIs) are considered first-line treatment,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emantine can also be used first-line in moderate to severe dementia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Second-line treatment- Addition of memantine to an AChEI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Non-Pharmacologic Treatment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Behavioral Therapy has been shown to be beneficial.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184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 of Pharmacologic Treatment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Medications have been shown to only temporarily slow the progression of the disease. These medications are not a cure and cannot reverse memory loss.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23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Vascular Dementia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Referred to as vascular neurocognitive disorder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features are consistent with vascular etiology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 of cognitive deficits occurred after cerebrovascular accident (CVA)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for impairment is prominent in attention and executive function.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suggests history of CV A from medical conditions or neuroimaging.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99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Probable vascular neurocognitive disorder is diagnosed if one of the following is present:</a:t>
            </a:r>
          </a:p>
          <a:p>
            <a:pPr marL="457200" lvl="1" indent="0">
              <a:buNone/>
            </a:pPr>
            <a:r>
              <a:rPr lang="en-US" dirty="0" smtClean="0"/>
              <a:t>1. Imaging supports cerebrovascular disease </a:t>
            </a:r>
          </a:p>
          <a:p>
            <a:pPr marL="457200" lvl="1" indent="0">
              <a:buNone/>
            </a:pPr>
            <a:r>
              <a:rPr lang="en-US" dirty="0" smtClean="0"/>
              <a:t>2. Symptoms are related to time of CVA </a:t>
            </a:r>
          </a:p>
          <a:p>
            <a:pPr marL="457200" lvl="1" indent="0">
              <a:buNone/>
            </a:pPr>
            <a:r>
              <a:rPr lang="en-US" dirty="0" smtClean="0"/>
              <a:t>3. Clinical and genetic evidence supports cerebrovascular disease is present.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262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Signs and Symptoms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 and Physical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 presents with cognitive deficits (e.g., aphasia, apraxia) and cognitive loss may occur rapidly following a vascular event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may also present with neurological abnormalities: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Extensor plantar response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Pseudobulbar palsy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 abnormalities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Exaggeration of deep tendon reflexes (hyper- reflexia)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Weakness of an extremity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 changes and emotional instability occur more frequently and more severely than in patients with AD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405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Imaging Tests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MRI can detect lesions in both white and grey matter, and old lesions can appear as focal atrophy.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MRI better for early detection of AD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 can detect lesions in both white and grey matter, and old lesions can appear as focal atrophy.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 mostly used to exclude diagnosis of AD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116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Etiology/Risk Factors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Identified/Suspected Causes/Risk Factors: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Stroke, diabetes, hypertension, increasing age,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hyperlipidemia, hypotension, hyperhomocysteinemia, hyperfibrinogenemia, heart failure, arrhythmias, smoking.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Genetics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Familial history of cardiovascular disease for risk factors noted above.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Genetic markers - Genes that predispose patients to cerebrovascular disease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autosomal dominant arteriopathy with subcortical infarcts and leukoencephalopathy (CADASIL)- Mutation on the Notch 3 gene, located on chromosome 19, which controls the signals for cell proliferation, maturation, differentiation and programmed cell death.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633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Hereditary cerebral hemorrhage with amyloidosis (HCHW A) - Mutation in the amyloid precursor protein, which then leads to amyloid peptide in the wall vessels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arterioles.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4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Alzheimer's Disease (AD)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of profound cognitive decline from baseline in one or more areas: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omplex attention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xecutive function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earning and memory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erceptual-motor, or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ocial cognition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87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Course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 of illness is typically earlier than AD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 is usually abrupt followed by a stepwise and fluctuating course of illness versus a slow progression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 of deficits can be erratic based on regions of the brain which have been compromised.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24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Guidelines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specific recommendations are made regarding treatment of patients with vascular dementia, but some patients might show improvement with AChEI’s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pseudobulbar affect occurs. treatment may include dextromethorphan/quinidine, or antidepressants (e.g., citalopram, fluoxetine, sertraline)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Dextromethorphan inhibits serotonin and norepinephrine reuptake. blocks NMDA receptors, and may antagonize nicotinic acetylcholine receptors. Quinidine appears in low dose mainly to inhibit the metabolism of dextromethorphan via CYP 2D6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721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 of Pharmacologic Treatment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treatment focus for vascular dementia is reducing the likelihood of developing a CVA via modification of risk factors (e.g., lowering blood glucose, lipids, and blood pressure, exercise, antiplatelet therapy).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66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Dementia with Lewy Bodies (DLB)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Core Features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Impaired cognition with changes in attention and alertness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Recurrent visual hallucinations (well-formed and detailed)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Spontaneous motor features similar to Parkinson's disease.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86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Suggestive Features 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Rapid eye movement sleep behavior disorder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Neuroleptic sensitivity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Low dopamine transporter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uptake in the basal ganglia on single photon emission computed tomography (SPECT) or positron emission tomography (PET).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728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 and Symptoms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Mental/Physical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decline is more prevalent at disease onset than parkinsonian symptoms that develop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disease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hallucinations are a core diagnostic feature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Imaging tests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 and MRI may be able to detect atrophy in grey and white matter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SPECT and PET studies show 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Diffuse hypometabolism in the entire cortex 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Reduction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uptake in basal ganglia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434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Etiology/Risk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Factors/Suspected Causes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greater than 60 years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genetic studies have not shown a correlation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suggest mutations in the alpha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beta- synuclein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 may predispose the patient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DLB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814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</a:t>
            </a:r>
            <a:r>
              <a:rPr lang="en-US" dirty="0"/>
              <a:t>Course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Age of onset is usually between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83 years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Patients with DLB usually have greater impairment in attention, executive function,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visuospatial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skills. They also have a very rapid disease course. </a:t>
            </a:r>
          </a:p>
        </p:txBody>
      </p:sp>
    </p:spTree>
    <p:extLst>
      <p:ext uri="{BB962C8B-B14F-4D97-AF65-F5344CB8AC3E}">
        <p14:creationId xmlns:p14="http://schemas.microsoft.com/office/powerpoint/2010/main" val="575789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Pathophysiology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atrophy and variable pallor in the hippocampus, anterior and temporal lobes, cingulate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substantia nigra, which would cause symptoms similar to Parkinson's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Diffuse Lewy bodies located throughout the cortical region that lead to cognitive impairment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hallucinations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Altered neurotransmitter levels, primarily dopamine and acetylcholine</a:t>
            </a:r>
          </a:p>
        </p:txBody>
      </p:sp>
    </p:spTree>
    <p:extLst>
      <p:ext uri="{BB962C8B-B14F-4D97-AF65-F5344CB8AC3E}">
        <p14:creationId xmlns:p14="http://schemas.microsoft.com/office/powerpoint/2010/main" val="1011326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 of Pharmacologic 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AChEI’s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memantine can be useful in the treatment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DLB;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Cochrane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review showed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AChEI’s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useful for Parkinson's related dementia but found inconclusive data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DLB.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Memantine has been shown to increase quality of life scores in DLB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efforts in treating DLB are secondary to the neuropsychiatric symptoms that present along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noted movement disorders. Oftentimes, in treating the movement disorders with dopamine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agonists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psychosis and neuropsychiatric symptoms become worse</a:t>
            </a:r>
          </a:p>
        </p:txBody>
      </p:sp>
    </p:spTree>
    <p:extLst>
      <p:ext uri="{BB962C8B-B14F-4D97-AF65-F5344CB8AC3E}">
        <p14:creationId xmlns:p14="http://schemas.microsoft.com/office/powerpoint/2010/main" val="345613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Signs and Symptoms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Subjective: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Loss of function from cognitive domains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final stages of the disease, patient may develop gait abnormalities, motor disturbances, lose communication abilities, and become dependent on others for total care.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149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treating the neuropsychiatric symptoms in DLB with antipsychotics, quetiapine and clozapine are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to properties of low dopamine blockade</a:t>
            </a:r>
          </a:p>
        </p:txBody>
      </p:sp>
    </p:spTree>
    <p:extLst>
      <p:ext uri="{BB962C8B-B14F-4D97-AF65-F5344CB8AC3E}">
        <p14:creationId xmlns:p14="http://schemas.microsoft.com/office/powerpoint/2010/main" val="318386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PHARMACOLOGIC TREATMENT OF DEMENTIA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AChEI’s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-Inhibition of AChE, the enzyme responsible for hydrolysis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acetylcholine.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this enzyme's inhibition is elevated concentrations of acetylcholine available for synaptic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central nervous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acetylcholine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thought to improve memory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cognition in patients with AD.</a:t>
            </a:r>
          </a:p>
        </p:txBody>
      </p:sp>
    </p:spTree>
    <p:extLst>
      <p:ext uri="{BB962C8B-B14F-4D97-AF65-F5344CB8AC3E}">
        <p14:creationId xmlns:p14="http://schemas.microsoft.com/office/powerpoint/2010/main" val="13430141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Donepezil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Onset/Duration of Action-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Extent of improvement appears to be dose dependent (at higher doses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Clinical effect should be noted within first few months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 of maintaining cognitive function is 6 months to 1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as the disease progresses,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donepezil can also improve/maintain other symptoms (e.g., mood, agitation), and activities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living (ADLs).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00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Adverse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Nausea, vomiting, diarrhea - Food may help reduce symptoms; if necessary, reduce dose. Usually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fast dose escalation and dose increase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Peptic ulcer disease and GI bleeding - Monitor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bleeding, and monitor in patients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(i.e., previous GI bleed or concurrent NSAIDs use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Vagotonic effects (e.g., bradycardia, AV block) - Slows conduction through sinoatrial (SA)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atrioventricular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 V) nodes resulting in bradycardia in patients with and without known cardiac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conduction abnormalities.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539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Insomnia - Give medication in the morning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 (may lead to anorexia), particularly the 23 mg dose- Give with food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Headaches -Most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reported with donepezil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Abnormal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dreams</a:t>
            </a:r>
          </a:p>
        </p:txBody>
      </p:sp>
    </p:spTree>
    <p:extLst>
      <p:ext uri="{BB962C8B-B14F-4D97-AF65-F5344CB8AC3E}">
        <p14:creationId xmlns:p14="http://schemas.microsoft.com/office/powerpoint/2010/main" val="11442377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CYP3A4 inhibitors such as ketoconazole and quinidine inhibit donepezil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Phenytoin, carbamazepine, dexamethasone, rifampin, and phenobarbital may increase the rate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donepezil; monitor for altered clinical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Anticholinergic agents (e.g., benztropine) may diminish the effects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donepezil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cholinergic effects may be seen with concurrent administration of succinylcholine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cholinergic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agonists (e.g.,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bethanechol)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29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Therapy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length varies because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AChEIs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initiated at different stages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disease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efficacy is seen within 3 months of therapy at maximum dose, then switching should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attempted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different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AChEI.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attempting to switch, both immediate switching and a 7 to 14 day washout before starting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AChEI have resulted in good tolerability and efficacy.</a:t>
            </a:r>
          </a:p>
        </p:txBody>
      </p:sp>
    </p:spTree>
    <p:extLst>
      <p:ext uri="{BB962C8B-B14F-4D97-AF65-F5344CB8AC3E}">
        <p14:creationId xmlns:p14="http://schemas.microsoft.com/office/powerpoint/2010/main" val="34997663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</a:t>
            </a:r>
            <a:r>
              <a:rPr lang="en-US" dirty="0"/>
              <a:t>Education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using donepezil in combination with NSAIDs because of increased risk of GI bleeding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 that donepezil slows the progression of the disease but is not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47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Rivastigmine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974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Galantamine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4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amyloid beta (A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peptide.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hallmarks of AD focus on plaques in the brain, this is a costly process. Recent studies have focused on measuring 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plaques in the eyes of AD subjects.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Magnetic resonance imaging (MRI) or Computed tomography (CT) - varying degrees of cortical atrophy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to four point annual loss on the Mini Mental State Exam (MMSE) is common.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9547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NMDA Receptor Antagonist: Memantine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- Low to moderate, uncompetitive, N-methyl-D-aspartate (NMDA) receptor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antagonist.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Glutamate is an amino acid which may contribute to the pathogenesis of AD 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stimulating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NMDA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Overall, excessive NMDA receptor activity causes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excitotoxicity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cell death; however, memantine works by modulating the activity by prolonging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influx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calcium ions through the receptors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 of Therapy -Treatment length is controversial because memantine can be initiated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severe dementia. Benefit has been shown for at least 28 weeks.</a:t>
            </a:r>
          </a:p>
        </p:txBody>
      </p:sp>
    </p:spTree>
    <p:extLst>
      <p:ext uri="{BB962C8B-B14F-4D97-AF65-F5344CB8AC3E}">
        <p14:creationId xmlns:p14="http://schemas.microsoft.com/office/powerpoint/2010/main" val="297852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Genetic testing of apolipoprotein E-4 (APOE4), presenilins 1 and 2, and other genetic markers have been investigated with varying results.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this time, the clinical application of genetic testing for AD remains controversial.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439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Etiology/Risk Factors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Known/Suspected Causes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onset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Increasing age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Down syndrome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Head trauma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Depression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Lower educational level.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onset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Family history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Cardiovascular risk factors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86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Genetics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APOE4 alleles associated with increased likelihood of AD (late onset)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mutations in presenilin 1 and 2 genes have been linked to AD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Trisomy 21 causes Down syndrome which includes early adult deterioration in cognitive function as a core symptom.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40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Course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has a gradual onset and is slowly progressive (loss of 3-4 points per year on MMSE)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Episodic memory. executive function, visuospatial function, and word-finding difficulties affected early on.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ith impairment in motor, behavioral, and sensory functioning occurring later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of onset to death is approximately 8-10 years; sixth-leading cause of death in people 65 years and greater.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final stage, patients are oblivious and dependent on others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04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Pathophysiology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Anatomical structures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Neuritic (amyloid) plaque concentration is markedly increased in hippocampus, amygdala, and cerebral cortex.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plaque is thought to be formed through a cascade involving the formation of abnormally folded amyloid beta (A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from amyloid precursor protein.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neurofibrillary tangles (consisting of abnormally phosphorylated tau protein) can disrupt cellular function and lead to cellular degeneration and death.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241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2062</Words>
  <Application>Microsoft Office PowerPoint</Application>
  <PresentationFormat>Widescreen</PresentationFormat>
  <Paragraphs>184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Office Theme</vt:lpstr>
      <vt:lpstr>Drugs used in the management of Dementia</vt:lpstr>
      <vt:lpstr>Alzheimer's Disease (AD) </vt:lpstr>
      <vt:lpstr>Signs and Symptoms</vt:lpstr>
      <vt:lpstr>PowerPoint Presentation</vt:lpstr>
      <vt:lpstr>PowerPoint Presentation</vt:lpstr>
      <vt:lpstr>Etiology/Risk Factors</vt:lpstr>
      <vt:lpstr>PowerPoint Presentation</vt:lpstr>
      <vt:lpstr> Clinical Course </vt:lpstr>
      <vt:lpstr>Pathophysiology</vt:lpstr>
      <vt:lpstr>PowerPoint Presentation</vt:lpstr>
      <vt:lpstr>PowerPoint Presentation</vt:lpstr>
      <vt:lpstr>Treatment Guidelines</vt:lpstr>
      <vt:lpstr>PowerPoint Presentation</vt:lpstr>
      <vt:lpstr>Vascular Dementia </vt:lpstr>
      <vt:lpstr>PowerPoint Presentation</vt:lpstr>
      <vt:lpstr>Signs and Symptoms</vt:lpstr>
      <vt:lpstr>PowerPoint Presentation</vt:lpstr>
      <vt:lpstr>Etiology/Risk Factors</vt:lpstr>
      <vt:lpstr>PowerPoint Presentation</vt:lpstr>
      <vt:lpstr>Clinical Course </vt:lpstr>
      <vt:lpstr>Treatment Guidelines</vt:lpstr>
      <vt:lpstr>General Principles of Pharmacologic Treatment</vt:lpstr>
      <vt:lpstr>Dementia with Lewy Bodies (DLB)</vt:lpstr>
      <vt:lpstr>PowerPoint Presentation</vt:lpstr>
      <vt:lpstr>Signs and Symptoms</vt:lpstr>
      <vt:lpstr>Etiology/Risk Factors</vt:lpstr>
      <vt:lpstr>Clinical Course </vt:lpstr>
      <vt:lpstr>Pathophysiology</vt:lpstr>
      <vt:lpstr>General Principles of Pharmacologic Treatment </vt:lpstr>
      <vt:lpstr>PowerPoint Presentation</vt:lpstr>
      <vt:lpstr>PHARMACOLOGIC TREATMENT OF DEMENTIA</vt:lpstr>
      <vt:lpstr> Donepezil</vt:lpstr>
      <vt:lpstr>PowerPoint Presentation</vt:lpstr>
      <vt:lpstr>PowerPoint Presentation</vt:lpstr>
      <vt:lpstr>Drug Interactions</vt:lpstr>
      <vt:lpstr> Duration of Therapy</vt:lpstr>
      <vt:lpstr>Patient Education </vt:lpstr>
      <vt:lpstr>Rivastigmine</vt:lpstr>
      <vt:lpstr>Galantamine </vt:lpstr>
      <vt:lpstr>NMDA Receptor Antagonist: Memantine</vt:lpstr>
    </vt:vector>
  </TitlesOfParts>
  <Company>University of Zambia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management of Dementia</dc:title>
  <dc:creator>james</dc:creator>
  <cp:lastModifiedBy>james</cp:lastModifiedBy>
  <cp:revision>41</cp:revision>
  <dcterms:created xsi:type="dcterms:W3CDTF">2023-11-17T07:27:49Z</dcterms:created>
  <dcterms:modified xsi:type="dcterms:W3CDTF">2023-11-17T14:38:04Z</dcterms:modified>
</cp:coreProperties>
</file>