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7"/>
  </p:notesMasterIdLst>
  <p:sldIdLst>
    <p:sldId id="256" r:id="rId2"/>
    <p:sldId id="259" r:id="rId3"/>
    <p:sldId id="257" r:id="rId4"/>
    <p:sldId id="258" r:id="rId5"/>
    <p:sldId id="260" r:id="rId6"/>
    <p:sldId id="267" r:id="rId7"/>
    <p:sldId id="330" r:id="rId8"/>
    <p:sldId id="273" r:id="rId9"/>
    <p:sldId id="275" r:id="rId10"/>
    <p:sldId id="333" r:id="rId11"/>
    <p:sldId id="332" r:id="rId12"/>
    <p:sldId id="276" r:id="rId13"/>
    <p:sldId id="277" r:id="rId14"/>
    <p:sldId id="278" r:id="rId15"/>
    <p:sldId id="334" r:id="rId16"/>
    <p:sldId id="335" r:id="rId17"/>
    <p:sldId id="336" r:id="rId18"/>
    <p:sldId id="337" r:id="rId19"/>
    <p:sldId id="283" r:id="rId20"/>
    <p:sldId id="286" r:id="rId21"/>
    <p:sldId id="288" r:id="rId22"/>
    <p:sldId id="290" r:id="rId23"/>
    <p:sldId id="293" r:id="rId24"/>
    <p:sldId id="338" r:id="rId25"/>
    <p:sldId id="302" r:id="rId26"/>
    <p:sldId id="304" r:id="rId27"/>
    <p:sldId id="339" r:id="rId28"/>
    <p:sldId id="340" r:id="rId29"/>
    <p:sldId id="341" r:id="rId30"/>
    <p:sldId id="342" r:id="rId31"/>
    <p:sldId id="321" r:id="rId32"/>
    <p:sldId id="323" r:id="rId33"/>
    <p:sldId id="325" r:id="rId34"/>
    <p:sldId id="327" r:id="rId35"/>
    <p:sldId id="331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C260EA-E47F-4FA7-89DD-51487FD057F8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27072C-66A1-4524-A4DD-6A9A1C444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365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27072C-66A1-4524-A4DD-6A9A1C4448A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969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27072C-66A1-4524-A4DD-6A9A1C4448AC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379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CC4E4-A68B-4C01-A008-3DB4260A4DF6}" type="datetime1">
              <a:rPr lang="en-GB" smtClean="0"/>
              <a:t>07/09/2021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712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948F7-CBAB-4CFF-9B31-4AC0893E8DA0}" type="datetime1">
              <a:rPr lang="en-GB" smtClean="0"/>
              <a:t>07/09/2021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898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741AA-3D1E-4DA2-9B3E-70546A723443}" type="datetime1">
              <a:rPr lang="en-GB" smtClean="0"/>
              <a:t>07/09/2021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903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62F75-1F72-4270-9968-C96ACADE50A9}" type="datetime1">
              <a:rPr lang="en-GB" smtClean="0"/>
              <a:t>07/09/2021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707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D3FB1-2BEB-4014-95B0-FC773B4270CE}" type="datetime1">
              <a:rPr lang="en-GB" smtClean="0"/>
              <a:t>07/09/2021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98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ED0D-47CF-470B-A112-5551B5C8D133}" type="datetime1">
              <a:rPr lang="en-GB" smtClean="0"/>
              <a:t>07/09/2021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174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23A0A-3C9B-4658-B310-FE22C05326EA}" type="datetime1">
              <a:rPr lang="en-GB" smtClean="0"/>
              <a:t>07/09/2021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938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1449-9F50-47D2-A31F-FA90483F0A81}" type="datetime1">
              <a:rPr lang="en-GB" smtClean="0"/>
              <a:t>07/09/2021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969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8AF0-2CAF-47C6-952F-7722DBAA6154}" type="datetime1">
              <a:rPr lang="en-GB" smtClean="0"/>
              <a:t>07/09/2021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183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0727B-6550-4079-9D1C-8B33F011EE07}" type="datetime1">
              <a:rPr lang="en-GB" smtClean="0"/>
              <a:t>07/09/2021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870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0B97C-AAFD-40D8-AFF4-869732C6CB18}" type="datetime1">
              <a:rPr lang="en-GB" smtClean="0"/>
              <a:t>07/09/2021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768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9F631-6A34-47F8-BFBF-C29A60F9A3AC}" type="datetime1">
              <a:rPr lang="en-GB" smtClean="0"/>
              <a:t>07/09/2021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D3E2E-4E86-42F0-A882-0AAC7F204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317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>
                <a:latin typeface="AR CENA" panose="02000000000000000000" pitchFamily="2" charset="0"/>
                <a:cs typeface="Times New Roman" panose="02020603050405020304" pitchFamily="18" charset="0"/>
              </a:rPr>
              <a:t>Psychopharmacology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27438"/>
            <a:ext cx="9144000" cy="1655762"/>
          </a:xfrm>
        </p:spPr>
        <p:txBody>
          <a:bodyPr/>
          <a:lstStyle/>
          <a:p>
            <a:endParaRPr lang="en-GB" dirty="0" smtClean="0">
              <a:latin typeface="AR CENA" panose="02000000000000000000" pitchFamily="2" charset="0"/>
            </a:endParaRP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4834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 smtClean="0">
              <a:latin typeface="AR CENA" panose="02000000000000000000" pitchFamily="2" charset="0"/>
            </a:endParaRPr>
          </a:p>
          <a:p>
            <a:pPr marL="0" indent="0" algn="ctr">
              <a:buNone/>
            </a:pPr>
            <a:r>
              <a:rPr lang="en-GB" dirty="0" smtClean="0">
                <a:latin typeface="AR CENA" panose="02000000000000000000" pitchFamily="2" charset="0"/>
              </a:rPr>
              <a:t>If I take the wings of the morning and dwell in the uttermost parts of the sea, Even there your hand shall lead me and your right hand shall hold me.</a:t>
            </a:r>
          </a:p>
          <a:p>
            <a:pPr marL="0" indent="0" algn="ctr">
              <a:buNone/>
            </a:pPr>
            <a:endParaRPr lang="en-GB" dirty="0">
              <a:latin typeface="AR CENA" panose="02000000000000000000" pitchFamily="2" charset="0"/>
            </a:endParaRPr>
          </a:p>
          <a:p>
            <a:pPr marL="0" indent="0" algn="ctr">
              <a:buNone/>
            </a:pPr>
            <a:endParaRPr lang="en-GB" dirty="0" smtClean="0">
              <a:latin typeface="AR CENA" panose="02000000000000000000" pitchFamily="2" charset="0"/>
            </a:endParaRPr>
          </a:p>
          <a:p>
            <a:pPr marL="0" indent="0" algn="ctr">
              <a:buNone/>
            </a:pPr>
            <a:r>
              <a:rPr lang="en-GB" dirty="0">
                <a:latin typeface="AR CENA" panose="02000000000000000000" pitchFamily="2" charset="0"/>
              </a:rPr>
              <a:t>(</a:t>
            </a:r>
            <a:r>
              <a:rPr lang="en-GB" dirty="0" smtClean="0">
                <a:latin typeface="AR CENA" panose="02000000000000000000" pitchFamily="2" charset="0"/>
              </a:rPr>
              <a:t>Psalms 139:9-10)</a:t>
            </a:r>
            <a:endParaRPr lang="en-GB" dirty="0">
              <a:latin typeface="AR CENA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09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ANTIPSYCHOTICS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Historically been referred to as: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Major tranquilizers (emotional quieting &amp; sedation)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Ataractics (produce calmness or serenity)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Neuroleptics (Greek term for clasping)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shows 80% of patients relapse after 5 years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Classified as: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Traditional, Typical or FGAs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Atypical, conventional or SGAs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Atypical or Third generation (TGAs)</a:t>
            </a:r>
          </a:p>
          <a:p>
            <a:pPr lvl="1"/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03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Antipsychotics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USES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Drugs used primarily to treat schizophrenia &amp; other psychotic disorders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Also prescribed to patients with psychotic mood disorders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patients whose psychoses are medically induced or due to drug of abuse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Often used to control:</a:t>
            </a:r>
          </a:p>
          <a:p>
            <a:pPr lvl="2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aggressive behaviour in intellectually disabled patients</a:t>
            </a:r>
          </a:p>
          <a:p>
            <a:pPr lvl="2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Autism spectrum disorder patients</a:t>
            </a:r>
          </a:p>
          <a:p>
            <a:pPr lvl="2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Patients with borderline personality disorder</a:t>
            </a:r>
          </a:p>
          <a:p>
            <a:pPr lvl="2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Patients with delirium &amp; other neurocognitive disorders</a:t>
            </a:r>
          </a:p>
          <a:p>
            <a:pPr lvl="2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Also prescribed in patients with Tourette’s disorder to diminish the frequency &amp; severity of vocal &amp; motor tics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645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4784722"/>
              </p:ext>
            </p:extLst>
          </p:nvPr>
        </p:nvGraphicFramePr>
        <p:xfrm>
          <a:off x="838200" y="1825625"/>
          <a:ext cx="10515600" cy="4318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257800"/>
                <a:gridCol w="52578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First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Generation 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Second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Generation &amp; Third Generation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Chlorpromazine-</a:t>
                      </a:r>
                      <a:r>
                        <a:rPr lang="en-GB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phenothiazine</a:t>
                      </a:r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(low potency)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 CENA" panose="02000000000000000000" pitchFamily="2" charset="0"/>
                        </a:rPr>
                        <a:t>Alipiprazole                               </a:t>
                      </a:r>
                    </a:p>
                    <a:p>
                      <a:r>
                        <a:rPr lang="en-GB" dirty="0" smtClean="0">
                          <a:latin typeface="AR CENA" panose="02000000000000000000" pitchFamily="2" charset="0"/>
                        </a:rPr>
                        <a:t>Brexipiprazole                  TGAs</a:t>
                      </a:r>
                    </a:p>
                    <a:p>
                      <a:r>
                        <a:rPr lang="en-GB" dirty="0" smtClean="0">
                          <a:latin typeface="AR CENA" panose="02000000000000000000" pitchFamily="2" charset="0"/>
                        </a:rPr>
                        <a:t>Cariprazine </a:t>
                      </a:r>
                      <a:endParaRPr lang="en-GB" dirty="0">
                        <a:latin typeface="AR CENA" panose="02000000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Thioridazine 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Clozapine</a:t>
                      </a:r>
                    </a:p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Asenapine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Fluphenazine decaonate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(Depot)(modacate)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Lurasidone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Perphenazine 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Olanzapine 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Trifluperazine (stelazine)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Quetiapine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Thiothixene- </a:t>
                      </a:r>
                      <a:r>
                        <a:rPr lang="en-GB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Thioxathenes</a:t>
                      </a:r>
                      <a:endParaRPr lang="en-GB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Risperidone </a:t>
                      </a:r>
                    </a:p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Iloperidone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Haloperidol-</a:t>
                      </a:r>
                      <a:r>
                        <a:rPr lang="en-GB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Butyrophenone</a:t>
                      </a:r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(Haldo):high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potency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Ziprazidone </a:t>
                      </a:r>
                    </a:p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Paliperidone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0004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Mechanism of Action of FGAs</a:t>
            </a:r>
            <a:b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Predominat </a:t>
            </a:r>
            <a:r>
              <a:rPr lang="en-GB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GB" sz="1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receptor Blockers; clinical effectiveness occurs 60-70% blockade.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2531049"/>
              </p:ext>
            </p:extLst>
          </p:nvPr>
        </p:nvGraphicFramePr>
        <p:xfrm>
          <a:off x="838200" y="1825625"/>
          <a:ext cx="10515600" cy="4053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33789"/>
                <a:gridCol w="8481811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RECEPTOR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EFFECTS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en-GB" b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b="1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Mesolimbic tract</a:t>
                      </a:r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Antipsychotic effect</a:t>
                      </a:r>
                    </a:p>
                    <a:p>
                      <a:r>
                        <a:rPr lang="en-GB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Nigrostraiatal tract:EPSEs</a:t>
                      </a:r>
                    </a:p>
                    <a:p>
                      <a:r>
                        <a:rPr lang="en-GB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Tuberoinfundibular</a:t>
                      </a:r>
                      <a:r>
                        <a:rPr lang="en-GB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tract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Prolactin level elevation</a:t>
                      </a:r>
                    </a:p>
                    <a:p>
                      <a:r>
                        <a:rPr lang="en-GB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Mesocortical tract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Secondary negative symptoms-caused by AP (worsens)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5-HT</a:t>
                      </a:r>
                      <a:r>
                        <a:rPr lang="en-GB" b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2A</a:t>
                      </a:r>
                      <a:endParaRPr lang="en-GB" b="1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Improves negative symptoms, decreased EPSEs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GB" b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b="1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Anticholinergic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effects: dry mouth &amp; Blurred vision (ensure not hallucinations/Illusions),</a:t>
                      </a:r>
                    </a:p>
                    <a:p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Decreased sweating,constipation,slowed bladder activity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GB" b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b="1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Sedation, weight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gain (increased appetite),orthostasis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Alpha</a:t>
                      </a:r>
                      <a:r>
                        <a:rPr lang="en-GB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-1</a:t>
                      </a:r>
                      <a:endParaRPr lang="en-GB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Orthostasis,dizziness,sedation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Alpha-2</a:t>
                      </a:r>
                      <a:endParaRPr lang="en-GB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Sexual dysfunction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GABA</a:t>
                      </a:r>
                      <a:endParaRPr lang="en-GB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Lowers seizure threshold (avoid in known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epilepsy &amp; withdrawal)</a:t>
                      </a:r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,produce anxiety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6602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Side Effects of FGAs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 produce numerous side effects because of peripheral nervous system (PNS) &amp; CNS actions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PNS </a:t>
            </a:r>
            <a:r>
              <a:rPr lang="en-GB" b="1" dirty="0" smtClean="0">
                <a:latin typeface="AR CENA" panose="02000000000000000000" pitchFamily="2" charset="0"/>
                <a:cs typeface="Times New Roman" panose="02020603050405020304" pitchFamily="18" charset="0"/>
              </a:rPr>
              <a:t>anticholinergic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effects are a result of blocking 4 cranial nerves that have a parasympathetic components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exception is decreased sweating  which is a sympathetic system function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1991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598142"/>
              </p:ext>
            </p:extLst>
          </p:nvPr>
        </p:nvGraphicFramePr>
        <p:xfrm>
          <a:off x="838200" y="1825625"/>
          <a:ext cx="10515600" cy="1752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75456"/>
                <a:gridCol w="8340144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CN III</a:t>
                      </a:r>
                      <a:endParaRPr lang="en-GB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Oculomotor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nerve blockade results in mydriasis (dilated pupils) &amp; impaired accommodation,. Blurred vision might result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CN VII</a:t>
                      </a:r>
                      <a:endParaRPr lang="en-GB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Facial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nerve  blockade results in dry mouth, decreased tearing, dry nasal passages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CN IX</a:t>
                      </a:r>
                      <a:endParaRPr lang="en-GB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Glossopharyngeal nerve blockade: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dry mouth &amp; nasal passages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CN X</a:t>
                      </a:r>
                      <a:endParaRPr lang="en-GB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Vagus nerve blockade: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tachycardia,constipation &amp; urinary hesitation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2731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 CENA" panose="02000000000000000000" pitchFamily="2" charset="0"/>
              </a:rPr>
              <a:t>Antiadrenergic effect</a:t>
            </a:r>
            <a:endParaRPr lang="en-GB" dirty="0">
              <a:latin typeface="AR CENA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Orthostatic Hypotension is the major effect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Due to alpha- 1 receptor blockade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Occurs mostly in olde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adults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Reflex tachycardia</a:t>
            </a:r>
          </a:p>
          <a:p>
            <a:pPr marL="0" indent="0">
              <a:buNone/>
            </a:pPr>
            <a:r>
              <a:rPr lang="en-GB" dirty="0" smtClean="0">
                <a:latin typeface="AR CENA" panose="02000000000000000000" pitchFamily="2" charset="0"/>
                <a:cs typeface="Times New Roman" panose="02020603050405020304" pitchFamily="18" charset="0"/>
              </a:rPr>
              <a:t>Nursing staff ensure routine BP checks!!!</a:t>
            </a:r>
          </a:p>
          <a:p>
            <a:pPr lvl="1"/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0300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Cardiac arrhythmias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drugs have the potential to for lengthening the QTc interval</a:t>
            </a:r>
          </a:p>
          <a:p>
            <a:pPr marL="457200" lvl="1" indent="0">
              <a:buNone/>
            </a:pPr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measure of ventricular depolarization &amp; repolarization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be associated with fatal arrhythmias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normal  QTc interval is 330 to 440msec</a:t>
            </a:r>
          </a:p>
          <a:p>
            <a:pPr lvl="1"/>
            <a:r>
              <a:rPr lang="en-GB" dirty="0" smtClean="0">
                <a:latin typeface="AR CENA" panose="02000000000000000000" pitchFamily="2" charset="0"/>
              </a:rPr>
              <a:t>Drug induced: men ≥ 450msec;women </a:t>
            </a:r>
            <a:r>
              <a:rPr lang="en-GB" dirty="0">
                <a:latin typeface="AR CENA" panose="02000000000000000000" pitchFamily="2" charset="0"/>
              </a:rPr>
              <a:t>≥</a:t>
            </a:r>
            <a:r>
              <a:rPr lang="en-GB" dirty="0" smtClean="0">
                <a:latin typeface="AR CENA" panose="02000000000000000000" pitchFamily="2" charset="0"/>
              </a:rPr>
              <a:t>  470msec</a:t>
            </a:r>
          </a:p>
          <a:p>
            <a:r>
              <a:rPr lang="en-GB" dirty="0" smtClean="0">
                <a:latin typeface="AR CENA" panose="02000000000000000000" pitchFamily="2" charset="0"/>
              </a:rPr>
              <a:t>Nursing staff to ensure ECG monitoring is done more so in patients at risk!!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6255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2B5EEF-0EE5-41E7-B4F7-28A168754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Relative intensity of common adverse effects of AP at usual therapeutic doses.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B633C93B-E810-48F8-9037-3A8B29F736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8665441"/>
              </p:ext>
            </p:extLst>
          </p:nvPr>
        </p:nvGraphicFramePr>
        <p:xfrm>
          <a:off x="838200" y="1825625"/>
          <a:ext cx="10515603" cy="33070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44757">
                  <a:extLst>
                    <a:ext uri="{9D8B030D-6E8A-4147-A177-3AD203B41FA5}">
                      <a16:colId xmlns:a16="http://schemas.microsoft.com/office/drawing/2014/main" xmlns="" val="3963433014"/>
                    </a:ext>
                  </a:extLst>
                </a:gridCol>
                <a:gridCol w="1431234">
                  <a:extLst>
                    <a:ext uri="{9D8B030D-6E8A-4147-A177-3AD203B41FA5}">
                      <a16:colId xmlns:a16="http://schemas.microsoft.com/office/drawing/2014/main" xmlns="" val="1629050673"/>
                    </a:ext>
                  </a:extLst>
                </a:gridCol>
                <a:gridCol w="1130696">
                  <a:extLst>
                    <a:ext uri="{9D8B030D-6E8A-4147-A177-3AD203B41FA5}">
                      <a16:colId xmlns:a16="http://schemas.microsoft.com/office/drawing/2014/main" xmlns="" val="218472732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xmlns="" val="1613716637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xmlns="" val="4248080837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xmlns="" val="1134369047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xmlns="" val="31927266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Daily dose range (mg)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Postural Hypotension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Anti-</a:t>
                      </a:r>
                    </a:p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cholinergic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Weight gain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1940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Chlorpromazine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50-1000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52384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Fluphenazine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12.5-75 I.M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68637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Haloperidol</a:t>
                      </a:r>
                    </a:p>
                    <a:p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Haloperidol  decao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0.5-20</a:t>
                      </a:r>
                    </a:p>
                    <a:p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50-300 IM/m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+++</a:t>
                      </a:r>
                    </a:p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37474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Zuclopenthixol</a:t>
                      </a:r>
                    </a:p>
                    <a:p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Decaonate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200-400 IM</a:t>
                      </a:r>
                    </a:p>
                    <a:p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2-4 wks.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356440"/>
                  </a:ext>
                </a:extLst>
              </a:tr>
              <a:tr h="370840">
                <a:tc gridSpan="7"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Patients on long acting preparations require a test dose especially in drug naïve.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69840281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A50DC27-D4CD-40C6-A0C2-DE0166F0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9C749-48E4-4209-B904-49F32ADA3761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353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 smtClean="0"/>
              <a:t>“</a:t>
            </a:r>
            <a:r>
              <a:rPr lang="en-GB" b="1" dirty="0" smtClean="0">
                <a:latin typeface="AR CENA" panose="02000000000000000000" pitchFamily="2" charset="0"/>
              </a:rPr>
              <a:t>The desire to take medicines is perhaps the greatest feature that distinguishes man from animals</a:t>
            </a:r>
            <a:r>
              <a:rPr lang="en-GB" dirty="0" smtClean="0">
                <a:latin typeface="AR CENA" panose="02000000000000000000" pitchFamily="2" charset="0"/>
              </a:rPr>
              <a:t>’’</a:t>
            </a:r>
          </a:p>
          <a:p>
            <a:pPr marL="0" indent="0" algn="ctr">
              <a:buNone/>
            </a:pPr>
            <a:r>
              <a:rPr lang="en-GB" dirty="0" smtClean="0">
                <a:latin typeface="AR CENA" panose="02000000000000000000" pitchFamily="2" charset="0"/>
              </a:rPr>
              <a:t>(Sir William Osler)</a:t>
            </a:r>
            <a:endParaRPr lang="en-GB" dirty="0">
              <a:latin typeface="AR CENA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9523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24367A-75C0-4AE0-A2A6-2E4085212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Extrapyramidal Side Effects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2200" dirty="0" smtClean="0">
                <a:latin typeface="AR CENA" panose="02000000000000000000" pitchFamily="2" charset="0"/>
              </a:rPr>
              <a:t>EPSEs-nonadeherence- relapse- rehospitalisation</a:t>
            </a:r>
            <a:endParaRPr lang="en-GB" sz="2200" dirty="0">
              <a:latin typeface="AR CENA" panose="02000000000000000000" pitchFamily="2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3B5A1AB5-9ACE-48A0-8952-3EE0A081F9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0737316"/>
              </p:ext>
            </p:extLst>
          </p:nvPr>
        </p:nvGraphicFramePr>
        <p:xfrm>
          <a:off x="838200" y="1825625"/>
          <a:ext cx="105156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xmlns="" val="250508355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42521781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76774140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40356037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EPSEs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SIGNS/SYMPTOMS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  TO DEVELOP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TREATMENT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13344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Dystonia</a:t>
                      </a:r>
                      <a:r>
                        <a:rPr lang="en-GB" dirty="0" smtClean="0"/>
                        <a:t>-</a:t>
                      </a:r>
                      <a:r>
                        <a:rPr lang="en-GB" dirty="0" smtClean="0">
                          <a:latin typeface="AR CENA" panose="02000000000000000000" pitchFamily="2" charset="0"/>
                        </a:rPr>
                        <a:t>Freezing</a:t>
                      </a:r>
                      <a:r>
                        <a:rPr lang="en-GB" dirty="0" smtClean="0"/>
                        <a:t> (types)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Torticollis(contracted</a:t>
                      </a:r>
                      <a:r>
                        <a:rPr lang="en-GB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positioning of neck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Oculogyric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Laryngeal-Pharyngeal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Muscular spasms in any part of the body such oculogyric crisis, torticollis.in extreme cases, the back may arch or jaw may dislocate.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Painful &amp; frightening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 may need assistance breathing</a:t>
                      </a:r>
                    </a:p>
                    <a:p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Acute dystonia can occur within hours of starting antipsychotics(mins for IM/IV use).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TD occurs months to years of AP txt.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Approximately 10%.more common in young males. Rare in elderly.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Occurs in neuroleptic naïve and with high potency AP like Haloperidol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Anticholinergic drugs  given PO.IM,IV depending on severity of symptoms.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Response to IV seen in 5mins.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Response to IM seen in 20 mins/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Benztropine 1-2mg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36427963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808250B-90A6-4501-BAC2-ED8BD59D9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9C749-48E4-4209-B904-49F32ADA3761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7054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9525F3-7E6C-4AAF-BDA4-692EEAE5C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C374F930-82F2-4000-84B5-60B32F1CB7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3640558"/>
              </p:ext>
            </p:extLst>
          </p:nvPr>
        </p:nvGraphicFramePr>
        <p:xfrm>
          <a:off x="838200" y="1825625"/>
          <a:ext cx="105156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xmlns="" val="35566904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89339515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338389231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2452796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Parkinsonism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Sometimes mistaken for –ve symptoms of </a:t>
                      </a:r>
                      <a:r>
                        <a:rPr lang="en-GB" b="0" dirty="0">
                          <a:latin typeface="AR CENA" panose="02000000000000000000" pitchFamily="2" charset="0"/>
                        </a:rPr>
                        <a:t>schizophrenia or depression.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Tremor and/or rigidity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Bradykinesia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Decreased facial expression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Flat monotone voice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Slow body movements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Inability to initiate </a:t>
                      </a:r>
                      <a:r>
                        <a:rPr lang="en-GB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movement (akinesia)</a:t>
                      </a:r>
                      <a:endParaRPr lang="en-GB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Bradyphrania(slowed thinking)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Salivation</a:t>
                      </a:r>
                      <a:endParaRPr lang="en-GB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Days</a:t>
                      </a: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to </a:t>
                      </a:r>
                      <a:r>
                        <a:rPr lang="en-GB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weeks after AP drugs are started or dose is increased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20% more common in elderly females &amp; those with pre-existing neurological damage e.g. head injury &amp; stroke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Several</a:t>
                      </a:r>
                      <a:r>
                        <a:rPr lang="en-GB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options are available depending on the clinical presentation.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Reduce dose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Change to atypical drug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 prescribe an anti cholinergic medication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Benztropine 0.5-4mg po or benzhexol 2-5mg TID</a:t>
                      </a:r>
                      <a:endParaRPr lang="en-GB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5248918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DBE5E74-ACE0-4E16-BEF0-C29D127A5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9C749-48E4-4209-B904-49F32ADA3761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2105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057A9D-E15F-404A-B1CA-59AD41E95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FAB650F8-4BEE-48FB-BBA4-076DDEC9FD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1584848"/>
              </p:ext>
            </p:extLst>
          </p:nvPr>
        </p:nvGraphicFramePr>
        <p:xfrm>
          <a:off x="838200" y="1825625"/>
          <a:ext cx="105156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xmlns="" val="119139951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326248035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92312925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23006319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EPSE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SIGNS/SYMPTOMS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 TO DEVELOP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TREATMENT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5194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Akathisia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 be mistaken </a:t>
                      </a:r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for;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dirty="0">
                          <a:latin typeface="AR CENA" panose="02000000000000000000" pitchFamily="2" charset="0"/>
                          <a:cs typeface="Times New Roman" panose="02020603050405020304" pitchFamily="18" charset="0"/>
                        </a:rPr>
                        <a:t>psychotic </a:t>
                      </a:r>
                      <a:r>
                        <a:rPr lang="en-GB" dirty="0" smtClean="0">
                          <a:latin typeface="AR CENA" panose="02000000000000000000" pitchFamily="2" charset="0"/>
                          <a:cs typeface="Times New Roman" panose="02020603050405020304" pitchFamily="18" charset="0"/>
                        </a:rPr>
                        <a:t>agitation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dirty="0" smtClean="0">
                          <a:latin typeface="AR CENA" panose="02000000000000000000" pitchFamily="2" charset="0"/>
                          <a:cs typeface="Times New Roman" panose="02020603050405020304" pitchFamily="18" charset="0"/>
                        </a:rPr>
                        <a:t>Restless leg syndrome</a:t>
                      </a:r>
                      <a:endParaRPr lang="en-GB" dirty="0">
                        <a:latin typeface="AR CENA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Has been linked to </a:t>
                      </a:r>
                      <a:r>
                        <a:rPr lang="en-GB" dirty="0">
                          <a:latin typeface="AR CENA" panose="02000000000000000000" pitchFamily="2" charset="0"/>
                          <a:cs typeface="Times New Roman" panose="02020603050405020304" pitchFamily="18" charset="0"/>
                        </a:rPr>
                        <a:t>suicide &amp; aggression towards others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Sometimes mistaken for </a:t>
                      </a:r>
                      <a:r>
                        <a:rPr lang="en-GB" dirty="0">
                          <a:latin typeface="AR CENA" panose="02000000000000000000" pitchFamily="2" charset="0"/>
                          <a:cs typeface="Times New Roman" panose="02020603050405020304" pitchFamily="18" charset="0"/>
                        </a:rPr>
                        <a:t>anxiety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subjectively unpleasant state on inner restlessness where there is a strong desire or compulsion to move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Foot tapping when seated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Constantly crossing/uncrossing legs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Rocking foot to foot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Constantly pacing up &amp; down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Acute Akathesia occurs within hours to weeks of AP txt or increasing dose.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Reduce antipsychotic dose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Change to an atypical AP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 dose BZ ( </a:t>
                      </a:r>
                      <a:r>
                        <a:rPr lang="en-GB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2-5mg po TID</a:t>
                      </a: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Propranolol (</a:t>
                      </a:r>
                      <a:r>
                        <a:rPr lang="en-GB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20-40 mg po TID/QID)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Benztropine </a:t>
                      </a:r>
                      <a:r>
                        <a:rPr lang="en-GB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0.5-4mg po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1790535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D84C60F-5742-4DB2-8211-3BF7921B2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9C749-48E4-4209-B904-49F32ADA3761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927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02D008-77F0-463F-B3F0-47ADFC975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A2D72ACD-6713-48F1-83B2-5F9800F675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2771882"/>
              </p:ext>
            </p:extLst>
          </p:nvPr>
        </p:nvGraphicFramePr>
        <p:xfrm>
          <a:off x="838200" y="1825625"/>
          <a:ext cx="105156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xmlns="" val="259615492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257297679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158792605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23716369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SIGN/SYMPTOM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 TO DEVELOP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TREATMENT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30123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Tardive </a:t>
                      </a:r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dyskinesia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Tardive means </a:t>
                      </a:r>
                      <a:r>
                        <a:rPr lang="en-GB" dirty="0" smtClean="0">
                          <a:latin typeface="AR CENA" panose="02000000000000000000" pitchFamily="2" charset="0"/>
                        </a:rPr>
                        <a:t>late appearing</a:t>
                      </a:r>
                      <a:endParaRPr lang="en-GB" dirty="0">
                        <a:latin typeface="AR CENA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wide range of movements can occur such as lip smacking or chewing, tongue protrusion, choreiform movements(pill rolling or piano playing)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Pelvic thrusting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Severe orofacial movements can lead to difficulty speaking, eating or breathing.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Movements are worse under stress.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5% individual/year of AP exposure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More common in elderly women, those with affective illness &amp; those who have had acute EPSEs early on in txt.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Months to years to develop. Approximately 50% cases are reversible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Stop anticholinergics if prescribed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Reduce dose of AP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Change to atypical drug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Clozapine is the most likely to be associated with symptom resolution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 drugs :valproate and clonazepam maybe prescribed.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75347572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F750746-FC31-4511-9C6E-6C3314630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9C749-48E4-4209-B904-49F32ADA3761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23199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Endocrine side effects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2800" dirty="0" smtClean="0">
                <a:latin typeface="AR CENA" panose="02000000000000000000" pitchFamily="2" charset="0"/>
              </a:rPr>
              <a:t>consequence of Chronic Prolactin elevation</a:t>
            </a:r>
            <a:endParaRPr lang="en-GB" sz="2800" dirty="0">
              <a:latin typeface="AR CENA" panose="02000000000000000000" pitchFamily="2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7743325"/>
              </p:ext>
            </p:extLst>
          </p:nvPr>
        </p:nvGraphicFramePr>
        <p:xfrm>
          <a:off x="838200" y="1708097"/>
          <a:ext cx="10515600" cy="22199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257800"/>
                <a:gridCol w="52578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WOMEN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Amenorrhea 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Impotence 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Loss of libido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Loss of libido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Galactorrhea 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Gynecomastia 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Long term risk for osteoporosis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Lowered sperm count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8231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Changes in menstrual cycle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Ferminization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2197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0FE796-5F84-4C3B-B3F8-610BD402A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Neuroleptic Malignant syndrome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38D7718-57B1-49A2-B027-5314D0966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Rare but potentially fatal adverse effects which can develop any time during treatment.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full syndrome is said to occur in 0.5 to 1% of those of traditional AP medication.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Consists of:</a:t>
            </a:r>
          </a:p>
          <a:p>
            <a:pPr lvl="3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Hight temp-42 degrees</a:t>
            </a:r>
          </a:p>
          <a:p>
            <a:pPr lvl="3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Muscle rigidity</a:t>
            </a:r>
          </a:p>
          <a:p>
            <a:pPr lvl="3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Altered consciousness</a:t>
            </a:r>
          </a:p>
          <a:p>
            <a:pPr lvl="3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Neutrophilia</a:t>
            </a:r>
          </a:p>
          <a:p>
            <a:pPr lvl="3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Raised creatine kinase</a:t>
            </a:r>
          </a:p>
          <a:p>
            <a:pPr lvl="3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Autonomic instability</a:t>
            </a:r>
          </a:p>
          <a:p>
            <a:pPr lvl="3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Occasionally haemorrhagic tendency</a:t>
            </a:r>
          </a:p>
          <a:p>
            <a:pPr lvl="3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Milder variants of the full syndrome are thought to occur with both newer and traditional AP.</a:t>
            </a:r>
          </a:p>
          <a:p>
            <a:pPr lvl="3"/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endParaRPr lang="en-GB" dirty="0"/>
          </a:p>
          <a:p>
            <a:pPr lvl="3"/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35592E1-9208-46DE-A31F-99EEC67E7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9C749-48E4-4209-B904-49F32ADA3761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3517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CC6332-5D6A-4247-9509-B4FF5EE3A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 of NMS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44FE58-6108-4B3D-B0C5-0F18CEE54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Depends on severity of the symptoms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all cases discontinue AP medication.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 basic functions and ensure adequate hydration using IV fluids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milder cases conservative management maybe sufficient, however sometimes oral </a:t>
            </a:r>
            <a:r>
              <a:rPr lang="en-GB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bromocriptine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indicated.</a:t>
            </a:r>
          </a:p>
          <a:p>
            <a:pPr lvl="2"/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Bromocriptine 2.5mg po BID initially, gradually increasing to 5mg TID &amp; dantrolene 50 mg IV, every 12hours upto 7 doses.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patients suspected with or documented NMS ,the continuing need for AP medication should be reviewed by a psychiatrist.30% of these patients will develop the syndrome on again on rechallenge.</a:t>
            </a:r>
          </a:p>
          <a:p>
            <a:pPr marL="457200" lvl="1" indent="0">
              <a:buNone/>
            </a:pPr>
            <a:endParaRPr lang="en-GB" dirty="0"/>
          </a:p>
          <a:p>
            <a:pPr lvl="1"/>
            <a:endParaRPr lang="en-GB" dirty="0"/>
          </a:p>
          <a:p>
            <a:pPr lvl="1"/>
            <a:endParaRPr lang="en-GB" i="1" dirty="0"/>
          </a:p>
          <a:p>
            <a:pPr marL="457200" lvl="1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95454DA-B784-4CC7-AAE0-766063082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9C749-48E4-4209-B904-49F32ADA3761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331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Pisa syndrome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Older individuals are particularly susceptible to this side effects  of leaning on one side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Maybe treated with higher doses of  </a:t>
            </a:r>
            <a:r>
              <a:rPr lang="en-GB" dirty="0" smtClean="0">
                <a:latin typeface="AR CENA" panose="02000000000000000000" pitchFamily="2" charset="0"/>
                <a:cs typeface="Times New Roman" panose="02020603050405020304" pitchFamily="18" charset="0"/>
              </a:rPr>
              <a:t>dopamine agonists</a:t>
            </a:r>
            <a:endParaRPr lang="en-GB" dirty="0">
              <a:latin typeface="AR CENA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3626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Sexual side effects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GB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alpha-2 blockade as well as elevated sexual side effects are responsible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Sexual activity can be divided into 4 stages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Desire – caused by dopamine blockade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Arousal-significant issue in females 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Orgasm-causes most problems in men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Relaxation </a:t>
            </a:r>
          </a:p>
          <a:p>
            <a:r>
              <a:rPr lang="en-GB" dirty="0" smtClean="0">
                <a:latin typeface="AR CENA" panose="02000000000000000000" pitchFamily="2" charset="0"/>
                <a:cs typeface="Times New Roman" panose="02020603050405020304" pitchFamily="18" charset="0"/>
              </a:rPr>
              <a:t>Sildenafil citrate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(Viagra can be of help)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4108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Gastrointestinal side effects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Due to blockade of H</a:t>
            </a:r>
            <a:r>
              <a:rPr lang="en-GB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receptor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Insulin resistance is an outcome-causes weight gain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Carbohydrate craving is a common feature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175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modern treatment era in psychiatry began with the introduction of effective </a:t>
            </a:r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psychotropic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medications in the 1950’s.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as much as the introduction of effective medication revolutionized  mental health treatment &amp; psychiatry, there were widespread concerns that psychiatrist were no longer interested in patients &amp; their very own problems, but concerned only with the manipulation of NTs.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Indeed, many psychiatrists have chosen to delegate psychotherapy to non-physicians such as psychologists &amp; social workers, preferring to focus on medication management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4311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Nursing implications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Therapeutic Vs Toxic levels</a:t>
            </a:r>
          </a:p>
          <a:p>
            <a:pPr lvl="1"/>
            <a:r>
              <a:rPr lang="en-GB" dirty="0" smtClean="0">
                <a:latin typeface="AR CENA" panose="02000000000000000000" pitchFamily="2" charset="0"/>
                <a:cs typeface="Times New Roman" panose="02020603050405020304" pitchFamily="18" charset="0"/>
              </a:rPr>
              <a:t>Overdose is fatal,CNS depression,agitation,convulsions,hyperthermia,arrhthymias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during pregnancy</a:t>
            </a:r>
          </a:p>
          <a:p>
            <a:pPr lvl="1"/>
            <a:r>
              <a:rPr lang="en-GB" dirty="0" smtClean="0">
                <a:latin typeface="AR CENA" panose="02000000000000000000" pitchFamily="2" charset="0"/>
                <a:cs typeface="Times New Roman" panose="02020603050405020304" pitchFamily="18" charset="0"/>
              </a:rPr>
              <a:t>Pose few risks during pregnancy</a:t>
            </a:r>
          </a:p>
          <a:p>
            <a:pPr lvl="1"/>
            <a:r>
              <a:rPr lang="en-GB" dirty="0" smtClean="0">
                <a:latin typeface="AR CENA" panose="02000000000000000000" pitchFamily="2" charset="0"/>
                <a:cs typeface="Times New Roman" panose="02020603050405020304" pitchFamily="18" charset="0"/>
              </a:rPr>
              <a:t>Avoid in first trimester-risk of EPSEs to foetus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in Older Adults</a:t>
            </a:r>
          </a:p>
          <a:p>
            <a:pPr lvl="1"/>
            <a:r>
              <a:rPr lang="en-GB" dirty="0" smtClean="0">
                <a:latin typeface="AR CENA" panose="02000000000000000000" pitchFamily="2" charset="0"/>
                <a:cs typeface="Times New Roman" panose="02020603050405020304" pitchFamily="18" charset="0"/>
              </a:rPr>
              <a:t>Reduced doses should be emphasized due to decreased hepatic metabolism,EPSEs &amp; anticholinegic effects are heightened in old age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Teaching patients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Side effects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Drug –Drug interactions</a:t>
            </a:r>
          </a:p>
          <a:p>
            <a:pPr lvl="1"/>
            <a:endParaRPr lang="en-GB" dirty="0" smtClean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8089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SGAs Antipsychotics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pharmacological profile of SGAs differ in that, they are </a:t>
            </a:r>
            <a:r>
              <a:rPr lang="en-GB" dirty="0" smtClean="0">
                <a:latin typeface="AR CENA" panose="02000000000000000000" pitchFamily="2" charset="0"/>
                <a:cs typeface="Times New Roman" panose="02020603050405020304" pitchFamily="18" charset="0"/>
              </a:rPr>
              <a:t>weak D</a:t>
            </a:r>
            <a:r>
              <a:rPr lang="en-GB" baseline="-25000" dirty="0" smtClean="0">
                <a:latin typeface="AR CENA" panose="02000000000000000000" pitchFamily="2" charset="0"/>
                <a:cs typeface="Times New Roman" panose="02020603050405020304" pitchFamily="18" charset="0"/>
              </a:rPr>
              <a:t>2 </a:t>
            </a:r>
            <a:r>
              <a:rPr lang="en-GB" dirty="0" smtClean="0">
                <a:latin typeface="AR CENA" panose="02000000000000000000" pitchFamily="2" charset="0"/>
                <a:cs typeface="Times New Roman" panose="02020603050405020304" pitchFamily="18" charset="0"/>
              </a:rPr>
              <a:t>receptor antagonists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but are potent serotonin type 2A </a:t>
            </a:r>
            <a:r>
              <a:rPr lang="en-GB" dirty="0" smtClean="0">
                <a:latin typeface="AR CENA" panose="02000000000000000000" pitchFamily="2" charset="0"/>
                <a:cs typeface="Times New Roman" panose="02020603050405020304" pitchFamily="18" charset="0"/>
              </a:rPr>
              <a:t>(5HT</a:t>
            </a:r>
            <a:r>
              <a:rPr lang="en-GB" baseline="-25000" dirty="0" smtClean="0">
                <a:latin typeface="AR CENA" panose="02000000000000000000" pitchFamily="2" charset="0"/>
                <a:cs typeface="Times New Roman" panose="02020603050405020304" pitchFamily="18" charset="0"/>
              </a:rPr>
              <a:t>2A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receptor antagonists &amp; have significant anticholinergic &amp; antihistaminic activity as well.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not cause EPS in therapeutic doses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987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28CADA-5930-4585-8CB8-2434D0C3C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Relative intensity of common adverse effects of AP at usual therapeutic doses</a:t>
            </a:r>
            <a:r>
              <a:rPr lang="en-GB" dirty="0"/>
              <a:t>.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xmlns="" id="{98A1694D-DC23-4441-AFE5-AC9D4B38BC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6504692"/>
              </p:ext>
            </p:extLst>
          </p:nvPr>
        </p:nvGraphicFramePr>
        <p:xfrm>
          <a:off x="861391" y="1825625"/>
          <a:ext cx="10492412" cy="2494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79038">
                  <a:extLst>
                    <a:ext uri="{9D8B030D-6E8A-4147-A177-3AD203B41FA5}">
                      <a16:colId xmlns:a16="http://schemas.microsoft.com/office/drawing/2014/main" xmlns="" val="218351463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xmlns="" val="988431327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xmlns="" val="2552517323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xmlns="" val="5194946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xmlns="" val="41242071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xmlns="" val="803702011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xmlns="" val="18832509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Daily dose range (mg)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Postural hypotension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Anti-cholinergic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Weight gain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19675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Clozapine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100-600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0025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Olanzapine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12518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Quetiapine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300-700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54758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Risperidone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++(initially)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55389822"/>
                  </a:ext>
                </a:extLst>
              </a:tr>
              <a:tr h="370840">
                <a:tc gridSpan="7">
                  <a:txBody>
                    <a:bodyPr/>
                    <a:lstStyle/>
                    <a:p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=negligent/absent,</a:t>
                      </a:r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 mild,</a:t>
                      </a:r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</a:t>
                      </a: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=moderate,</a:t>
                      </a:r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+++</a:t>
                      </a: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 marked. </a:t>
                      </a:r>
                      <a:r>
                        <a:rPr lang="en-GB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 rarely a problem at usual dose.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3504250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36C026C-D7BC-441A-8890-C50491E86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9C749-48E4-4209-B904-49F32ADA3761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8924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83396F-60BD-4043-AC39-B8A6EC2C9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25C9AD25-49A6-43D5-ACB7-BA8BBD9B7F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7704392"/>
              </p:ext>
            </p:extLst>
          </p:nvPr>
        </p:nvGraphicFramePr>
        <p:xfrm>
          <a:off x="0" y="-1"/>
          <a:ext cx="12192000" cy="5620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9424">
                  <a:extLst>
                    <a:ext uri="{9D8B030D-6E8A-4147-A177-3AD203B41FA5}">
                      <a16:colId xmlns:a16="http://schemas.microsoft.com/office/drawing/2014/main" xmlns="" val="3816100110"/>
                    </a:ext>
                  </a:extLst>
                </a:gridCol>
                <a:gridCol w="3856576">
                  <a:extLst>
                    <a:ext uri="{9D8B030D-6E8A-4147-A177-3AD203B41FA5}">
                      <a16:colId xmlns:a16="http://schemas.microsoft.com/office/drawing/2014/main" xmlns="" val="1917054183"/>
                    </a:ext>
                  </a:extLst>
                </a:gridCol>
                <a:gridCol w="3103697">
                  <a:extLst>
                    <a:ext uri="{9D8B030D-6E8A-4147-A177-3AD203B41FA5}">
                      <a16:colId xmlns:a16="http://schemas.microsoft.com/office/drawing/2014/main" xmlns="" val="1923203148"/>
                    </a:ext>
                  </a:extLst>
                </a:gridCol>
                <a:gridCol w="2992303">
                  <a:extLst>
                    <a:ext uri="{9D8B030D-6E8A-4147-A177-3AD203B41FA5}">
                      <a16:colId xmlns:a16="http://schemas.microsoft.com/office/drawing/2014/main" xmlns="" val="4193235456"/>
                    </a:ext>
                  </a:extLst>
                </a:gridCol>
              </a:tblGrid>
              <a:tr h="1486411"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Drug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Dosing info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Action if no response after.3wks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2515587"/>
                  </a:ext>
                </a:extLst>
              </a:tr>
              <a:tr h="657671"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Olanzapine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2.5-10mg po nocte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Gradually increase doses over the next two wks. to 10-20mg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Monitor for EPS and reduce dose if necessary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65574324"/>
                  </a:ext>
                </a:extLst>
              </a:tr>
              <a:tr h="939529"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Risperidone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1mg po nocte increasing to 1mg BID or as 2mg single dose nocte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Gradually increase doses over the next 2 wks. 2-4mg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Monitor for EPS and reduce dose if necessary</a:t>
                      </a:r>
                    </a:p>
                    <a:p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76249586"/>
                  </a:ext>
                </a:extLst>
              </a:tr>
              <a:tr h="1503247"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Quetiapine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25mg po BID on day 1,increasing as tolerated to 50mg BID on day 2,100mg BID on day 3 and 150mg BID on day 4.usual effective daily dose is 300 to 450 mg in divided doses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Gradually increase doses over the next 2 wks.300-600mg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Monitor for EPS and reduce dose if necessary</a:t>
                      </a:r>
                    </a:p>
                    <a:p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39894398"/>
                  </a:ext>
                </a:extLst>
              </a:tr>
              <a:tr h="657671"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diazepam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to 10mg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Upto 40mg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Short-term Treatment of anxiety, insomnia &amp; agitation.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33884924"/>
                  </a:ext>
                </a:extLst>
              </a:tr>
              <a:tr h="375812">
                <a:tc>
                  <a:txBody>
                    <a:bodyPr/>
                    <a:lstStyle/>
                    <a:p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3798956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C434B01-5439-4954-A853-23733909C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9C749-48E4-4209-B904-49F32ADA3761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8909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1DC58E-4458-4788-BB24-F9D54C3EF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Laboratory investigations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ED4208-964A-42C0-8543-8D79620BF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1070"/>
            <a:ext cx="10515600" cy="4695893"/>
          </a:xfrm>
        </p:spPr>
        <p:txBody>
          <a:bodyPr>
            <a:normAutofit fontScale="55000" lnSpcReduction="20000"/>
          </a:bodyPr>
          <a:lstStyle/>
          <a:p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no definitive tests for bipolar disorder, schizophrenia, or major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depression</a:t>
            </a:r>
          </a:p>
          <a:p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>
                <a:latin typeface="AR CENA" panose="02000000000000000000" pitchFamily="2" charset="0"/>
                <a:cs typeface="Times New Roman" panose="02020603050405020304" pitchFamily="18" charset="0"/>
              </a:rPr>
              <a:t>However, tests can be used to identify potential medical problems appearing as psychiatric disturbances, as well as to look for substances such as lysergic acid diethylamide (LSD) or cocaine in a patient's system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GB" sz="3200" dirty="0">
                <a:latin typeface="AR CENA" panose="02000000000000000000" pitchFamily="2" charset="0"/>
                <a:cs typeface="Times New Roman" panose="02020603050405020304" pitchFamily="18" charset="0"/>
              </a:rPr>
              <a:t>Laboratory tests are also useful in long-term monitoring of medications such as lithium and valproic acid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Screening 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tests:</a:t>
            </a:r>
            <a:endParaRPr lang="en-GB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Complete 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blood count (CBC) to assess for anaemia and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thrombocytopenia</a:t>
            </a:r>
          </a:p>
          <a:p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Renal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tests</a:t>
            </a:r>
          </a:p>
          <a:p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Liver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tests</a:t>
            </a:r>
          </a:p>
          <a:p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Thyroid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tests</a:t>
            </a:r>
          </a:p>
          <a:p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Laboratory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studies including determinations of chloride, sodium, potassium, bicarbonate, serum urea nitrogen, creatinine, and blood sugar 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levels</a:t>
            </a:r>
          </a:p>
          <a:p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Urine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toxicology or serum toxicology tests when drug use is 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suspected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ECG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carried out at base line(clozapine &amp; olanzapine) cause electrocardiographic changes-elongation of  QT interval.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B8AC82C-8EF2-4FCC-9DBA-5ADB439DC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9C749-48E4-4209-B904-49F32ADA3761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6978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endParaRPr lang="en-GB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305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splitting of treatment is being critically reassessed as it has become clear that the patients do best with a combination of medication &amp; psychotherapy and that having a single mental health care provider is preferable as well as cost-effective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002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Significant points in the history of psychotropic drugs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2457297"/>
              </p:ext>
            </p:extLst>
          </p:nvPr>
        </p:nvGraphicFramePr>
        <p:xfrm>
          <a:off x="838200" y="1825625"/>
          <a:ext cx="10515600" cy="32359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31513"/>
                <a:gridCol w="8984087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1949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Lithium discovered in Australia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1951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Chlorpromazine the first AP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drug discovered in France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1952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MAOI’s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are discovered when a TB drug found to improve mood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1958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TCA article is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published in the </a:t>
                      </a:r>
                      <a:r>
                        <a:rPr lang="en-GB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American Journal of Psychiatry</a:t>
                      </a:r>
                      <a:endParaRPr lang="en-GB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1960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Harris published the first article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on the effectiveness of BZD’s in the </a:t>
                      </a:r>
                      <a:r>
                        <a:rPr lang="en-GB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Journal of the American Medical Association</a:t>
                      </a:r>
                      <a:endParaRPr lang="en-GB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1980s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new class of antidepressants,SSRI’s is developed &amp; fluoxetine is marketed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1990s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Clozapine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the first truly new AP agent in 40yrs is released in the USA the others follow later on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2000s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Drugs to treat patients with Alzheimer disease are</a:t>
                      </a:r>
                      <a:r>
                        <a:rPr lang="en-GB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widely available</a:t>
                      </a:r>
                      <a:endParaRPr lang="en-GB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487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Dopaminergic system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0175" y="1236372"/>
            <a:ext cx="6426557" cy="5241701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81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7</a:t>
            </a:fld>
            <a:endParaRPr lang="en-GB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5293" t="41277" r="25832" b="13006"/>
          <a:stretch/>
        </p:blipFill>
        <p:spPr>
          <a:xfrm>
            <a:off x="0" y="365124"/>
            <a:ext cx="11353800" cy="649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986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Serotonergic system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03796"/>
            <a:ext cx="9967175" cy="5454203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721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Role of serotonin in Neuropsychiatric diseases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 multiple physiologic roles which include: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Pain perception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Regulation of sleep,appetite,temperature &amp; Blood pressure, vomiting cognitive function &amp; mood (feeling of well-being)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has also been found to be involved in conditions such as: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Depression-deficiency in the amount of cortical &amp; limbic 5HT,NEP,DA 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Anxiety –increase in 5HT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Aging-decrease in 5HT 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ADHD-decrease in 5HT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Migraine-decreased 5HT amounts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D3E2E-4E86-42F0-A882-0AAC7F204C3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11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2150</Words>
  <Application>Microsoft Office PowerPoint</Application>
  <PresentationFormat>Widescreen</PresentationFormat>
  <Paragraphs>428</Paragraphs>
  <Slides>35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 CENA</vt:lpstr>
      <vt:lpstr>Arial</vt:lpstr>
      <vt:lpstr>Calibri</vt:lpstr>
      <vt:lpstr>Calibri Light</vt:lpstr>
      <vt:lpstr>Times New Roman</vt:lpstr>
      <vt:lpstr>Office Theme</vt:lpstr>
      <vt:lpstr>Psychopharmacology </vt:lpstr>
      <vt:lpstr>PowerPoint Presentation</vt:lpstr>
      <vt:lpstr>Introduction </vt:lpstr>
      <vt:lpstr>PowerPoint Presentation</vt:lpstr>
      <vt:lpstr>Significant points in the history of psychotropic drugs</vt:lpstr>
      <vt:lpstr>Dopaminergic system</vt:lpstr>
      <vt:lpstr>PowerPoint Presentation</vt:lpstr>
      <vt:lpstr>Serotonergic system</vt:lpstr>
      <vt:lpstr>Role of serotonin in Neuropsychiatric diseases</vt:lpstr>
      <vt:lpstr>PowerPoint Presentation</vt:lpstr>
      <vt:lpstr>ANTIPSYCHOTICS</vt:lpstr>
      <vt:lpstr>Antipsychotics </vt:lpstr>
      <vt:lpstr>Examples</vt:lpstr>
      <vt:lpstr>Mechanism of Action of FGAs Predominat D2 receptor Blockers; clinical effectiveness occurs 60-70% blockade.</vt:lpstr>
      <vt:lpstr>Side Effects of FGAs</vt:lpstr>
      <vt:lpstr>PowerPoint Presentation</vt:lpstr>
      <vt:lpstr>Antiadrenergic effect</vt:lpstr>
      <vt:lpstr>Cardiac arrhythmias</vt:lpstr>
      <vt:lpstr>Relative intensity of common adverse effects of AP at usual therapeutic doses.</vt:lpstr>
      <vt:lpstr>Extrapyramidal Side Effects EPSEs-nonadeherence- relapse- rehospitalisation</vt:lpstr>
      <vt:lpstr>PowerPoint Presentation</vt:lpstr>
      <vt:lpstr>PowerPoint Presentation</vt:lpstr>
      <vt:lpstr>PowerPoint Presentation</vt:lpstr>
      <vt:lpstr>          Endocrine side effects consequence of Chronic Prolactin elevation</vt:lpstr>
      <vt:lpstr>Neuroleptic Malignant syndrome</vt:lpstr>
      <vt:lpstr>Treatment of NMS</vt:lpstr>
      <vt:lpstr>Pisa syndrome</vt:lpstr>
      <vt:lpstr>Sexual side effects</vt:lpstr>
      <vt:lpstr>Gastrointestinal side effects</vt:lpstr>
      <vt:lpstr>Nursing implications</vt:lpstr>
      <vt:lpstr>SGAs Antipsychotics</vt:lpstr>
      <vt:lpstr>Relative intensity of common adverse effects of AP at usual therapeutic doses.</vt:lpstr>
      <vt:lpstr>PowerPoint Presentation</vt:lpstr>
      <vt:lpstr>Laboratory investigations</vt:lpstr>
      <vt:lpstr>PowerPoint Presentation</vt:lpstr>
    </vt:vector>
  </TitlesOfParts>
  <Company>University of Zambia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Psychopharmacology </dc:title>
  <dc:creator>Jordan Maliti</dc:creator>
  <cp:lastModifiedBy>Asus</cp:lastModifiedBy>
  <cp:revision>120</cp:revision>
  <dcterms:created xsi:type="dcterms:W3CDTF">2019-01-11T00:04:58Z</dcterms:created>
  <dcterms:modified xsi:type="dcterms:W3CDTF">2021-09-07T10:19:13Z</dcterms:modified>
</cp:coreProperties>
</file>