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93" r:id="rId3"/>
    <p:sldId id="294" r:id="rId4"/>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89" r:id="rId24"/>
    <p:sldId id="290" r:id="rId25"/>
    <p:sldId id="291" r:id="rId26"/>
    <p:sldId id="277" r:id="rId27"/>
    <p:sldId id="278" r:id="rId28"/>
    <p:sldId id="279" r:id="rId29"/>
    <p:sldId id="286" r:id="rId30"/>
    <p:sldId id="280" r:id="rId31"/>
    <p:sldId id="281" r:id="rId32"/>
    <p:sldId id="282" r:id="rId33"/>
    <p:sldId id="283" r:id="rId34"/>
    <p:sldId id="284" r:id="rId35"/>
    <p:sldId id="285" r:id="rId36"/>
    <p:sldId id="287" r:id="rId37"/>
    <p:sldId id="288"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266AD-22D2-4D77-9702-20CB79D8AFEF}"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44C8A-12AD-4B6B-8C64-D216877ADCAE}" type="slidenum">
              <a:rPr lang="en-US" smtClean="0"/>
              <a:t>‹#›</a:t>
            </a:fld>
            <a:endParaRPr lang="en-US"/>
          </a:p>
        </p:txBody>
      </p:sp>
    </p:spTree>
    <p:extLst>
      <p:ext uri="{BB962C8B-B14F-4D97-AF65-F5344CB8AC3E}">
        <p14:creationId xmlns:p14="http://schemas.microsoft.com/office/powerpoint/2010/main" val="188569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0916C-1F28-493C-A325-14F3DD03ED69}" type="datetime1">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345425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8C4CE-4760-409E-8B74-273F8247E857}" type="datetime1">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362291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82711-9466-45CA-BE66-3B1883CEFE7B}" type="datetime1">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416296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F3DE7-D952-4C05-8103-FD8BBEE1D376}" type="datetime1">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237499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7D2A5D-56DD-402B-9440-E5D5FEDC2A9A}" type="datetime1">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9194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C1E15-F1FA-422B-B171-A0A127172843}" type="datetime1">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323627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505F5-591C-4AA2-9A1B-8712A3BD3364}" type="datetime1">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354436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03AE5B-9097-4F46-9153-B009A0A097C2}" type="datetime1">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256217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FE223-82EA-43E6-A518-85519B797394}" type="datetime1">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17664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45451A-ED61-4CBF-B9A6-92EF5A253B16}" type="datetime1">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30623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051099-38B9-40F4-8A57-121046E259AC}" type="datetime1">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F5396-4317-44B7-9213-8265313D1968}" type="slidenum">
              <a:rPr lang="en-US" smtClean="0"/>
              <a:t>‹#›</a:t>
            </a:fld>
            <a:endParaRPr lang="en-US"/>
          </a:p>
        </p:txBody>
      </p:sp>
    </p:spTree>
    <p:extLst>
      <p:ext uri="{BB962C8B-B14F-4D97-AF65-F5344CB8AC3E}">
        <p14:creationId xmlns:p14="http://schemas.microsoft.com/office/powerpoint/2010/main" val="228743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3CDBB-B72F-4DF8-AE8C-A11D6E286CF7}" type="datetime1">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F5396-4317-44B7-9213-8265313D1968}" type="slidenum">
              <a:rPr lang="en-US" smtClean="0"/>
              <a:t>‹#›</a:t>
            </a:fld>
            <a:endParaRPr lang="en-US"/>
          </a:p>
        </p:txBody>
      </p:sp>
    </p:spTree>
    <p:extLst>
      <p:ext uri="{BB962C8B-B14F-4D97-AF65-F5344CB8AC3E}">
        <p14:creationId xmlns:p14="http://schemas.microsoft.com/office/powerpoint/2010/main" val="1582877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Drugs used in the management of anxiety disorders &amp; Insomnia</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PGY 4110/3320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88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Sleep </a:t>
            </a:r>
            <a:r>
              <a:rPr lang="en-US" dirty="0">
                <a:latin typeface="Times New Roman" panose="02020603050405020304" pitchFamily="18" charset="0"/>
                <a:cs typeface="Times New Roman" panose="02020603050405020304" pitchFamily="18" charset="0"/>
              </a:rPr>
              <a:t>difficulties happen even with ample opportunity to </a:t>
            </a:r>
            <a:r>
              <a:rPr lang="en-US" dirty="0" smtClean="0">
                <a:latin typeface="Times New Roman" panose="02020603050405020304" pitchFamily="18" charset="0"/>
                <a:cs typeface="Times New Roman" panose="02020603050405020304" pitchFamily="18" charset="0"/>
              </a:rPr>
              <a:t>sleep</a:t>
            </a: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10</a:t>
            </a:fld>
            <a:endParaRPr lang="en-US"/>
          </a:p>
        </p:txBody>
      </p:sp>
    </p:spTree>
    <p:extLst>
      <p:ext uri="{BB962C8B-B14F-4D97-AF65-F5344CB8AC3E}">
        <p14:creationId xmlns:p14="http://schemas.microsoft.com/office/powerpoint/2010/main" val="1034671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Etiology/Risk Factors </a:t>
            </a:r>
          </a:p>
        </p:txBody>
      </p:sp>
      <p:sp>
        <p:nvSpPr>
          <p:cNvPr id="3" name="Content Placeholder 2"/>
          <p:cNvSpPr>
            <a:spLocks noGrp="1"/>
          </p:cNvSpPr>
          <p:nvPr>
            <p:ph idx="1"/>
          </p:nvPr>
        </p:nvSpPr>
        <p:spPr/>
        <p:txBody>
          <a:bodyPr/>
          <a:lstStyle/>
          <a:p>
            <a:pPr marL="514350" indent="-514350">
              <a:buAutoNum type="alphaUcPeriod"/>
            </a:pPr>
            <a:r>
              <a:rPr lang="en-US" b="1" dirty="0" smtClean="0">
                <a:latin typeface="Times New Roman" panose="02020603050405020304" pitchFamily="18" charset="0"/>
                <a:cs typeface="Times New Roman" panose="02020603050405020304" pitchFamily="18" charset="0"/>
              </a:rPr>
              <a:t>Gender </a:t>
            </a:r>
            <a:r>
              <a:rPr lang="en-US" dirty="0">
                <a:latin typeface="Times New Roman" panose="02020603050405020304" pitchFamily="18" charset="0"/>
                <a:cs typeface="Times New Roman" panose="02020603050405020304" pitchFamily="18" charset="0"/>
              </a:rPr>
              <a:t>- 55-60% of patients are female and the ratio may be as </a:t>
            </a:r>
            <a:r>
              <a:rPr lang="en-US" dirty="0" smtClean="0">
                <a:latin typeface="Times New Roman" panose="02020603050405020304" pitchFamily="18" charset="0"/>
                <a:cs typeface="Times New Roman" panose="02020603050405020304" pitchFamily="18" charset="0"/>
              </a:rPr>
              <a:t>high as </a:t>
            </a:r>
            <a:r>
              <a:rPr lang="en-US" dirty="0">
                <a:latin typeface="Times New Roman" panose="02020603050405020304" pitchFamily="18" charset="0"/>
                <a:cs typeface="Times New Roman" panose="02020603050405020304" pitchFamily="18" charset="0"/>
              </a:rPr>
              <a:t>2: 1 </a:t>
            </a:r>
            <a:endParaRPr lang="en-US"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a:latin typeface="Times New Roman" panose="02020603050405020304" pitchFamily="18" charset="0"/>
                <a:cs typeface="Times New Roman" panose="02020603050405020304" pitchFamily="18" charset="0"/>
              </a:rPr>
              <a:t>Age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Insomnia is more common in the elderly who most often complain of awakening in the middle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night and the early </a:t>
            </a:r>
            <a:r>
              <a:rPr lang="en-US" dirty="0" smtClean="0">
                <a:latin typeface="Times New Roman" panose="02020603050405020304" pitchFamily="18" charset="0"/>
                <a:cs typeface="Times New Roman" panose="02020603050405020304" pitchFamily="18" charset="0"/>
              </a:rPr>
              <a:t>morning.</a:t>
            </a:r>
          </a:p>
          <a:p>
            <a:pPr lvl="1"/>
            <a:r>
              <a:rPr lang="en-US" dirty="0">
                <a:latin typeface="Times New Roman" panose="02020603050405020304" pitchFamily="18" charset="0"/>
                <a:cs typeface="Times New Roman" panose="02020603050405020304" pitchFamily="18" charset="0"/>
              </a:rPr>
              <a:t>Young adults are more </a:t>
            </a:r>
            <a:r>
              <a:rPr lang="en-US" dirty="0" smtClean="0">
                <a:latin typeface="Times New Roman" panose="02020603050405020304" pitchFamily="18" charset="0"/>
                <a:cs typeface="Times New Roman" panose="02020603050405020304" pitchFamily="18" charset="0"/>
              </a:rPr>
              <a:t>likely </a:t>
            </a:r>
            <a:r>
              <a:rPr lang="en-US" dirty="0">
                <a:latin typeface="Times New Roman" panose="02020603050405020304" pitchFamily="18" charset="0"/>
                <a:cs typeface="Times New Roman" panose="02020603050405020304" pitchFamily="18" charset="0"/>
              </a:rPr>
              <a:t>to have difficulty initiating </a:t>
            </a:r>
            <a:r>
              <a:rPr lang="en-US" dirty="0" smtClean="0">
                <a:latin typeface="Times New Roman" panose="02020603050405020304" pitchFamily="18" charset="0"/>
                <a:cs typeface="Times New Roman" panose="02020603050405020304" pitchFamily="18" charset="0"/>
              </a:rPr>
              <a:t>sleep.</a:t>
            </a:r>
          </a:p>
          <a:p>
            <a:pPr marL="0" indent="0">
              <a:buNone/>
            </a:pPr>
            <a:r>
              <a:rPr lang="en-US" b="1"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Situational </a:t>
            </a:r>
            <a:r>
              <a:rPr lang="en-US" dirty="0">
                <a:latin typeface="Times New Roman" panose="02020603050405020304" pitchFamily="18" charset="0"/>
                <a:cs typeface="Times New Roman" panose="02020603050405020304" pitchFamily="18" charset="0"/>
              </a:rPr>
              <a:t>stress (e.g., work, finances, major life </a:t>
            </a:r>
            <a:r>
              <a:rPr lang="en-US" dirty="0" smtClean="0">
                <a:latin typeface="Times New Roman" panose="02020603050405020304" pitchFamily="18" charset="0"/>
                <a:cs typeface="Times New Roman" panose="02020603050405020304" pitchFamily="18" charset="0"/>
              </a:rPr>
              <a:t>events, interpersonal </a:t>
            </a:r>
            <a:r>
              <a:rPr lang="en-US" dirty="0">
                <a:latin typeface="Times New Roman" panose="02020603050405020304" pitchFamily="18" charset="0"/>
                <a:cs typeface="Times New Roman" panose="02020603050405020304" pitchFamily="18" charset="0"/>
              </a:rPr>
              <a:t>conflicts</a:t>
            </a:r>
            <a:r>
              <a:rPr lang="en-US" dirty="0" smtClean="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Environmental (e.g. noise, light, extremes of temperature, high altitude)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11</a:t>
            </a:fld>
            <a:endParaRPr lang="en-US"/>
          </a:p>
        </p:txBody>
      </p:sp>
    </p:spTree>
    <p:extLst>
      <p:ext uri="{BB962C8B-B14F-4D97-AF65-F5344CB8AC3E}">
        <p14:creationId xmlns:p14="http://schemas.microsoft.com/office/powerpoint/2010/main" val="187787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Poor </a:t>
            </a:r>
            <a:r>
              <a:rPr lang="en-US" dirty="0" smtClean="0">
                <a:latin typeface="Times New Roman" panose="02020603050405020304" pitchFamily="18" charset="0"/>
                <a:cs typeface="Times New Roman" panose="02020603050405020304" pitchFamily="18" charset="0"/>
              </a:rPr>
              <a:t>sleep hygiene</a:t>
            </a:r>
          </a:p>
          <a:p>
            <a:pPr marL="0" indent="0">
              <a:buNone/>
            </a:pPr>
            <a:r>
              <a:rPr lang="en-US" b="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Psychiatric and general medical </a:t>
            </a:r>
            <a:r>
              <a:rPr lang="en-US" dirty="0" smtClean="0">
                <a:latin typeface="Times New Roman" panose="02020603050405020304" pitchFamily="18" charset="0"/>
                <a:cs typeface="Times New Roman" panose="02020603050405020304" pitchFamily="18" charset="0"/>
              </a:rPr>
              <a:t>conditions - </a:t>
            </a:r>
            <a:r>
              <a:rPr lang="en-US" dirty="0">
                <a:latin typeface="Times New Roman" panose="02020603050405020304" pitchFamily="18" charset="0"/>
                <a:cs typeface="Times New Roman" panose="02020603050405020304" pitchFamily="18" charset="0"/>
              </a:rPr>
              <a:t>an estimated 40-50% of persons with chronic </a:t>
            </a:r>
            <a:r>
              <a:rPr lang="en-US" dirty="0" smtClean="0">
                <a:latin typeface="Times New Roman" panose="02020603050405020304" pitchFamily="18" charset="0"/>
                <a:cs typeface="Times New Roman" panose="02020603050405020304" pitchFamily="18" charset="0"/>
              </a:rPr>
              <a:t>insomnia </a:t>
            </a:r>
            <a:r>
              <a:rPr lang="en-US" dirty="0">
                <a:latin typeface="Times New Roman" panose="02020603050405020304" pitchFamily="18" charset="0"/>
                <a:cs typeface="Times New Roman" panose="02020603050405020304" pitchFamily="18" charset="0"/>
              </a:rPr>
              <a:t>have a comorbid psychiatric illness, most commonly depression or </a:t>
            </a:r>
            <a:r>
              <a:rPr lang="en-US" dirty="0" smtClean="0">
                <a:latin typeface="Times New Roman" panose="02020603050405020304" pitchFamily="18" charset="0"/>
                <a:cs typeface="Times New Roman" panose="02020603050405020304" pitchFamily="18" charset="0"/>
              </a:rPr>
              <a:t>anxiety.</a:t>
            </a:r>
          </a:p>
          <a:p>
            <a:r>
              <a:rPr lang="en-US" dirty="0" smtClean="0">
                <a:latin typeface="Times New Roman" panose="02020603050405020304" pitchFamily="18" charset="0"/>
                <a:cs typeface="Times New Roman" panose="02020603050405020304" pitchFamily="18" charset="0"/>
              </a:rPr>
              <a:t>Approximately 80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patients </a:t>
            </a:r>
            <a:r>
              <a:rPr lang="en-US" dirty="0">
                <a:latin typeface="Times New Roman" panose="02020603050405020304" pitchFamily="18" charset="0"/>
                <a:cs typeface="Times New Roman" panose="02020603050405020304" pitchFamily="18" charset="0"/>
              </a:rPr>
              <a:t>with major depression have </a:t>
            </a:r>
            <a:r>
              <a:rPr lang="en-US" dirty="0" smtClean="0">
                <a:latin typeface="Times New Roman" panose="02020603050405020304" pitchFamily="18" charset="0"/>
                <a:cs typeface="Times New Roman" panose="02020603050405020304" pitchFamily="18" charset="0"/>
              </a:rPr>
              <a:t>insomnia.</a:t>
            </a:r>
          </a:p>
          <a:p>
            <a:pPr marL="0" indent="0">
              <a:buNone/>
            </a:pPr>
            <a:r>
              <a:rPr lang="en-US" b="1" dirty="0">
                <a:latin typeface="Times New Roman" panose="02020603050405020304" pitchFamily="18" charset="0"/>
                <a:cs typeface="Times New Roman" panose="02020603050405020304" pitchFamily="18" charset="0"/>
              </a:rPr>
              <a:t>G. </a:t>
            </a:r>
            <a:r>
              <a:rPr lang="en-US" dirty="0">
                <a:latin typeface="Times New Roman" panose="02020603050405020304" pitchFamily="18" charset="0"/>
                <a:cs typeface="Times New Roman" panose="02020603050405020304" pitchFamily="18" charset="0"/>
              </a:rPr>
              <a:t>Substances, herbals, and </a:t>
            </a:r>
            <a:r>
              <a:rPr lang="en-US" dirty="0" smtClean="0">
                <a:latin typeface="Times New Roman" panose="02020603050405020304" pitchFamily="18" charset="0"/>
                <a:cs typeface="Times New Roman" panose="02020603050405020304" pitchFamily="18" charset="0"/>
              </a:rPr>
              <a:t>medications</a:t>
            </a:r>
          </a:p>
          <a:p>
            <a:pPr lvl="1"/>
            <a:r>
              <a:rPr lang="en-US" dirty="0">
                <a:latin typeface="Times New Roman" panose="02020603050405020304" pitchFamily="18" charset="0"/>
                <a:cs typeface="Times New Roman" panose="02020603050405020304" pitchFamily="18" charset="0"/>
              </a:rPr>
              <a:t>Alcohol may have an initial sedative effect but it increases the number of awakenings, lessens </a:t>
            </a:r>
            <a:r>
              <a:rPr lang="en-US" dirty="0" smtClean="0">
                <a:latin typeface="Times New Roman" panose="02020603050405020304" pitchFamily="18" charset="0"/>
                <a:cs typeface="Times New Roman" panose="02020603050405020304" pitchFamily="18" charset="0"/>
              </a:rPr>
              <a:t>overall </a:t>
            </a:r>
            <a:r>
              <a:rPr lang="en-US" dirty="0">
                <a:latin typeface="Times New Roman" panose="02020603050405020304" pitchFamily="18" charset="0"/>
                <a:cs typeface="Times New Roman" panose="02020603050405020304" pitchFamily="18" charset="0"/>
              </a:rPr>
              <a:t>TST and quality of sleep, and can result in </a:t>
            </a:r>
            <a:r>
              <a:rPr lang="en-US" dirty="0" smtClean="0">
                <a:latin typeface="Times New Roman" panose="02020603050405020304" pitchFamily="18" charset="0"/>
                <a:cs typeface="Times New Roman" panose="02020603050405020304" pitchFamily="18" charset="0"/>
              </a:rPr>
              <a:t>next day somnolence</a:t>
            </a:r>
          </a:p>
          <a:p>
            <a:pPr marL="457200" lvl="1"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12</a:t>
            </a:fld>
            <a:endParaRPr lang="en-US"/>
          </a:p>
        </p:txBody>
      </p:sp>
    </p:spTree>
    <p:extLst>
      <p:ext uri="{BB962C8B-B14F-4D97-AF65-F5344CB8AC3E}">
        <p14:creationId xmlns:p14="http://schemas.microsoft.com/office/powerpoint/2010/main" val="32167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first portion of the night, alcohol increases non-REM sleep and decreases REM </a:t>
            </a:r>
            <a:r>
              <a:rPr lang="en-US" dirty="0" smtClean="0">
                <a:latin typeface="Times New Roman" panose="02020603050405020304" pitchFamily="18" charset="0"/>
                <a:cs typeface="Times New Roman" panose="02020603050405020304" pitchFamily="18" charset="0"/>
              </a:rPr>
              <a:t>sleep.</a:t>
            </a:r>
          </a:p>
          <a:p>
            <a:pPr lvl="1"/>
            <a:r>
              <a:rPr lang="en-US" dirty="0" smtClean="0">
                <a:latin typeface="Times New Roman" panose="02020603050405020304" pitchFamily="18" charset="0"/>
                <a:cs typeface="Times New Roman" panose="02020603050405020304" pitchFamily="18" charset="0"/>
              </a:rPr>
              <a:t>Alcohol </a:t>
            </a:r>
            <a:r>
              <a:rPr lang="en-US" dirty="0">
                <a:latin typeface="Times New Roman" panose="02020603050405020304" pitchFamily="18" charset="0"/>
                <a:cs typeface="Times New Roman" panose="02020603050405020304" pitchFamily="18" charset="0"/>
              </a:rPr>
              <a:t>is rapidly metabolized and is generally out of the system by the middle of the </a:t>
            </a:r>
            <a:r>
              <a:rPr lang="en-US" dirty="0" smtClean="0">
                <a:latin typeface="Times New Roman" panose="02020603050405020304" pitchFamily="18" charset="0"/>
                <a:cs typeface="Times New Roman" panose="02020603050405020304" pitchFamily="18" charset="0"/>
              </a:rPr>
              <a:t>night.</a:t>
            </a:r>
          </a:p>
          <a:p>
            <a:pPr lvl="1"/>
            <a:r>
              <a:rPr lang="en-US" dirty="0">
                <a:latin typeface="Times New Roman" panose="02020603050405020304" pitchFamily="18" charset="0"/>
                <a:cs typeface="Times New Roman" panose="02020603050405020304" pitchFamily="18" charset="0"/>
              </a:rPr>
              <a:t>During the second half of the night patients experience more awakenings, withdrawal </a:t>
            </a:r>
            <a:r>
              <a:rPr lang="en-US" dirty="0" smtClean="0">
                <a:latin typeface="Times New Roman" panose="02020603050405020304" pitchFamily="18" charset="0"/>
                <a:cs typeface="Times New Roman" panose="02020603050405020304" pitchFamily="18" charset="0"/>
              </a:rPr>
              <a:t>symptoms</a:t>
            </a:r>
            <a:r>
              <a:rPr lang="en-US" dirty="0">
                <a:latin typeface="Times New Roman" panose="02020603050405020304" pitchFamily="18" charset="0"/>
                <a:cs typeface="Times New Roman" panose="02020603050405020304" pitchFamily="18" charset="0"/>
              </a:rPr>
              <a:t>, and REM rebound causing nightmares, sweating, </a:t>
            </a:r>
            <a:r>
              <a:rPr lang="en-US" dirty="0" smtClean="0">
                <a:latin typeface="Times New Roman" panose="02020603050405020304" pitchFamily="18" charset="0"/>
                <a:cs typeface="Times New Roman" panose="02020603050405020304" pitchFamily="18" charset="0"/>
              </a:rPr>
              <a:t>or vivid </a:t>
            </a:r>
            <a:r>
              <a:rPr lang="en-US" dirty="0">
                <a:latin typeface="Times New Roman" panose="02020603050405020304" pitchFamily="18" charset="0"/>
                <a:cs typeface="Times New Roman" panose="02020603050405020304" pitchFamily="18" charset="0"/>
              </a:rPr>
              <a:t>dreams</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Alcohol may cause snoring and apneas in patients without a history of OSA (Obstructive sleep apnea </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Changes in sleep architecture can persist despite abstinence in those with a history of </a:t>
            </a:r>
            <a:r>
              <a:rPr lang="en-US" dirty="0" smtClean="0">
                <a:latin typeface="Times New Roman" panose="02020603050405020304" pitchFamily="18" charset="0"/>
                <a:cs typeface="Times New Roman" panose="02020603050405020304" pitchFamily="18" charset="0"/>
              </a:rPr>
              <a:t>alcoholism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13</a:t>
            </a:fld>
            <a:endParaRPr lang="en-US"/>
          </a:p>
        </p:txBody>
      </p:sp>
    </p:spTree>
    <p:extLst>
      <p:ext uri="{BB962C8B-B14F-4D97-AF65-F5344CB8AC3E}">
        <p14:creationId xmlns:p14="http://schemas.microsoft.com/office/powerpoint/2010/main" val="3014504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Unemployment and lower socioeconomic </a:t>
            </a:r>
            <a:r>
              <a:rPr lang="en-US" dirty="0" smtClean="0">
                <a:latin typeface="Times New Roman" panose="02020603050405020304" pitchFamily="18" charset="0"/>
                <a:cs typeface="Times New Roman" panose="02020603050405020304" pitchFamily="18" charset="0"/>
              </a:rPr>
              <a:t>status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14</a:t>
            </a:fld>
            <a:endParaRPr lang="en-US"/>
          </a:p>
        </p:txBody>
      </p:sp>
    </p:spTree>
    <p:extLst>
      <p:ext uri="{BB962C8B-B14F-4D97-AF65-F5344CB8AC3E}">
        <p14:creationId xmlns:p14="http://schemas.microsoft.com/office/powerpoint/2010/main" val="2740699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Genetics </a:t>
            </a:r>
            <a:br>
              <a:rPr lang="en-US"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Genetics have </a:t>
            </a:r>
            <a:r>
              <a:rPr lang="en-US" sz="2200" dirty="0">
                <a:latin typeface="Times New Roman" panose="02020603050405020304" pitchFamily="18" charset="0"/>
                <a:cs typeface="Times New Roman" panose="02020603050405020304" pitchFamily="18" charset="0"/>
              </a:rPr>
              <a:t>not been determined for insomnia, but mutations have been identified in several sleep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disorders</a:t>
            </a:r>
          </a:p>
        </p:txBody>
      </p:sp>
      <p:sp>
        <p:nvSpPr>
          <p:cNvPr id="3" name="Content Placeholder 2"/>
          <p:cNvSpPr>
            <a:spLocks noGrp="1"/>
          </p:cNvSpPr>
          <p:nvPr>
            <p:ph idx="1"/>
          </p:nvPr>
        </p:nvSpPr>
        <p:spPr/>
        <p:txBody>
          <a:bodyPr/>
          <a:lstStyle/>
          <a:p>
            <a:pPr marL="514350" indent="-514350">
              <a:buAutoNum type="alphaUcPeriod"/>
            </a:pPr>
            <a:r>
              <a:rPr lang="en-US" dirty="0" smtClean="0">
                <a:latin typeface="Times New Roman" panose="02020603050405020304" pitchFamily="18" charset="0"/>
                <a:cs typeface="Times New Roman" panose="02020603050405020304" pitchFamily="18" charset="0"/>
              </a:rPr>
              <a:t>Fatal </a:t>
            </a:r>
            <a:r>
              <a:rPr lang="en-US" dirty="0">
                <a:latin typeface="Times New Roman" panose="02020603050405020304" pitchFamily="18" charset="0"/>
                <a:cs typeface="Times New Roman" panose="02020603050405020304" pitchFamily="18" charset="0"/>
              </a:rPr>
              <a:t>Familial Insomnia- an extremely rare autosomal dominant </a:t>
            </a:r>
            <a:r>
              <a:rPr lang="en-US" dirty="0" smtClean="0">
                <a:latin typeface="Times New Roman" panose="02020603050405020304" pitchFamily="18" charset="0"/>
                <a:cs typeface="Times New Roman" panose="02020603050405020304" pitchFamily="18" charset="0"/>
              </a:rPr>
              <a:t>genetic disorder.</a:t>
            </a:r>
          </a:p>
          <a:p>
            <a:pPr lvl="1"/>
            <a:r>
              <a:rPr lang="en-US" dirty="0">
                <a:latin typeface="Times New Roman" panose="02020603050405020304" pitchFamily="18" charset="0"/>
                <a:cs typeface="Times New Roman" panose="02020603050405020304" pitchFamily="18" charset="0"/>
              </a:rPr>
              <a:t>Missense mutation of GAC (Asp) to AAC (Asn) on codon 178 of the prion protein (PRNP) gene </a:t>
            </a: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chromosome 20 pter-p 12 where position 129 amino acid is </a:t>
            </a:r>
            <a:r>
              <a:rPr lang="en-US" dirty="0" smtClean="0">
                <a:latin typeface="Times New Roman" panose="02020603050405020304" pitchFamily="18" charset="0"/>
                <a:cs typeface="Times New Roman" panose="02020603050405020304" pitchFamily="18" charset="0"/>
              </a:rPr>
              <a:t>methionine.</a:t>
            </a:r>
          </a:p>
          <a:p>
            <a:pPr lvl="1"/>
            <a:r>
              <a:rPr lang="en-US" dirty="0">
                <a:latin typeface="Times New Roman" panose="02020603050405020304" pitchFamily="18" charset="0"/>
                <a:cs typeface="Times New Roman" panose="02020603050405020304" pitchFamily="18" charset="0"/>
              </a:rPr>
              <a:t>A mutation at codon 200 has also been identified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Met 129 homozygosity polymorphism is usually associated with severe insomnia and a clinical </a:t>
            </a:r>
            <a:r>
              <a:rPr lang="en-US" dirty="0" smtClean="0">
                <a:latin typeface="Times New Roman" panose="02020603050405020304" pitchFamily="18" charset="0"/>
                <a:cs typeface="Times New Roman" panose="02020603050405020304" pitchFamily="18" charset="0"/>
              </a:rPr>
              <a:t>course of less </a:t>
            </a:r>
            <a:r>
              <a:rPr lang="en-US" dirty="0">
                <a:latin typeface="Times New Roman" panose="02020603050405020304" pitchFamily="18" charset="0"/>
                <a:cs typeface="Times New Roman" panose="02020603050405020304" pitchFamily="18" charset="0"/>
              </a:rPr>
              <a:t>than 1 year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Met/Val129 heterozygosity polymorphism is associated with </a:t>
            </a:r>
            <a:r>
              <a:rPr lang="en-US" dirty="0" smtClean="0">
                <a:latin typeface="Times New Roman" panose="02020603050405020304" pitchFamily="18" charset="0"/>
                <a:cs typeface="Times New Roman" panose="02020603050405020304" pitchFamily="18" charset="0"/>
              </a:rPr>
              <a:t>a '' pseudo hypersomnia" </a:t>
            </a:r>
            <a:r>
              <a:rPr lang="en-US" dirty="0">
                <a:latin typeface="Times New Roman" panose="02020603050405020304" pitchFamily="18" charset="0"/>
                <a:cs typeface="Times New Roman" panose="02020603050405020304" pitchFamily="18" charset="0"/>
              </a:rPr>
              <a:t>with night </a:t>
            </a:r>
            <a:r>
              <a:rPr lang="en-US" dirty="0" smtClean="0">
                <a:latin typeface="Times New Roman" panose="02020603050405020304" pitchFamily="18" charset="0"/>
                <a:cs typeface="Times New Roman" panose="02020603050405020304" pitchFamily="18" charset="0"/>
              </a:rPr>
              <a:t>hallucinations </a:t>
            </a:r>
            <a:r>
              <a:rPr lang="en-US" dirty="0">
                <a:latin typeface="Times New Roman" panose="02020603050405020304" pitchFamily="18" charset="0"/>
                <a:cs typeface="Times New Roman" panose="02020603050405020304" pitchFamily="18" charset="0"/>
              </a:rPr>
              <a:t>and a course greater than 2 </a:t>
            </a:r>
            <a:r>
              <a:rPr lang="en-US" dirty="0" smtClean="0">
                <a:latin typeface="Times New Roman" panose="02020603050405020304" pitchFamily="18" charset="0"/>
                <a:cs typeface="Times New Roman" panose="02020603050405020304" pitchFamily="18" charset="0"/>
              </a:rPr>
              <a:t>years.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15</a:t>
            </a:fld>
            <a:endParaRPr lang="en-US"/>
          </a:p>
        </p:txBody>
      </p:sp>
    </p:spTree>
    <p:extLst>
      <p:ext uri="{BB962C8B-B14F-4D97-AF65-F5344CB8AC3E}">
        <p14:creationId xmlns:p14="http://schemas.microsoft.com/office/powerpoint/2010/main" val="1941049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Advanced Sleep-Phase Syndrome is associated with a single gene mutation on the period 2 gene </a:t>
            </a:r>
            <a:r>
              <a:rPr lang="en-US" dirty="0" smtClean="0">
                <a:latin typeface="Times New Roman" panose="02020603050405020304" pitchFamily="18" charset="0"/>
                <a:cs typeface="Times New Roman" panose="02020603050405020304" pitchFamily="18" charset="0"/>
              </a:rPr>
              <a:t>located </a:t>
            </a:r>
            <a:r>
              <a:rPr lang="en-US" dirty="0">
                <a:latin typeface="Times New Roman" panose="02020603050405020304" pitchFamily="18" charset="0"/>
                <a:cs typeface="Times New Roman" panose="02020603050405020304" pitchFamily="18" charset="0"/>
              </a:rPr>
              <a:t>on 2q37.3</a:t>
            </a:r>
          </a:p>
        </p:txBody>
      </p:sp>
      <p:sp>
        <p:nvSpPr>
          <p:cNvPr id="4" name="Slide Number Placeholder 3"/>
          <p:cNvSpPr>
            <a:spLocks noGrp="1"/>
          </p:cNvSpPr>
          <p:nvPr>
            <p:ph type="sldNum" sz="quarter" idx="12"/>
          </p:nvPr>
        </p:nvSpPr>
        <p:spPr/>
        <p:txBody>
          <a:bodyPr/>
          <a:lstStyle/>
          <a:p>
            <a:fld id="{6DBF5396-4317-44B7-9213-8265313D1968}" type="slidenum">
              <a:rPr lang="en-US" smtClean="0"/>
              <a:t>16</a:t>
            </a:fld>
            <a:endParaRPr lang="en-US"/>
          </a:p>
        </p:txBody>
      </p:sp>
    </p:spTree>
    <p:extLst>
      <p:ext uri="{BB962C8B-B14F-4D97-AF65-F5344CB8AC3E}">
        <p14:creationId xmlns:p14="http://schemas.microsoft.com/office/powerpoint/2010/main" val="601295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Pathophysiology</a:t>
            </a:r>
          </a:p>
        </p:txBody>
      </p:sp>
      <p:sp>
        <p:nvSpPr>
          <p:cNvPr id="3" name="Content Placeholder 2"/>
          <p:cNvSpPr>
            <a:spLocks noGrp="1"/>
          </p:cNvSpPr>
          <p:nvPr>
            <p:ph idx="1"/>
          </p:nvPr>
        </p:nvSpPr>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Anatomical Structures </a:t>
            </a:r>
            <a:endParaRPr lang="en-US" b="1"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smtClean="0">
                <a:latin typeface="Times New Roman" panose="02020603050405020304" pitchFamily="18" charset="0"/>
                <a:cs typeface="Times New Roman" panose="02020603050405020304" pitchFamily="18" charset="0"/>
              </a:rPr>
              <a:t>Suprachiasmatic </a:t>
            </a:r>
            <a:r>
              <a:rPr lang="en-US" dirty="0">
                <a:latin typeface="Times New Roman" panose="02020603050405020304" pitchFamily="18" charset="0"/>
                <a:cs typeface="Times New Roman" panose="02020603050405020304" pitchFamily="18" charset="0"/>
              </a:rPr>
              <a:t>nucleus (SCN) - ''the master biological </a:t>
            </a:r>
            <a:r>
              <a:rPr lang="en-US" dirty="0" smtClean="0">
                <a:latin typeface="Times New Roman" panose="02020603050405020304" pitchFamily="18" charset="0"/>
                <a:cs typeface="Times New Roman" panose="02020603050405020304" pitchFamily="18" charset="0"/>
              </a:rPr>
              <a:t>clock“</a:t>
            </a:r>
          </a:p>
          <a:p>
            <a:pPr marL="514350" indent="-514350">
              <a:buAutoNum type="arabicPeriod"/>
            </a:pPr>
            <a:r>
              <a:rPr lang="en-US" dirty="0" smtClean="0">
                <a:latin typeface="Times New Roman" panose="02020603050405020304" pitchFamily="18" charset="0"/>
                <a:cs typeface="Times New Roman" panose="02020603050405020304" pitchFamily="18" charset="0"/>
              </a:rPr>
              <a:t>Located </a:t>
            </a:r>
            <a:r>
              <a:rPr lang="en-US" dirty="0">
                <a:latin typeface="Times New Roman" panose="02020603050405020304" pitchFamily="18" charset="0"/>
                <a:cs typeface="Times New Roman" panose="02020603050405020304" pitchFamily="18" charset="0"/>
              </a:rPr>
              <a:t>in the hypothalamus and controls circadian </a:t>
            </a:r>
            <a:r>
              <a:rPr lang="en-US" dirty="0" smtClean="0">
                <a:latin typeface="Times New Roman" panose="02020603050405020304" pitchFamily="18" charset="0"/>
                <a:cs typeface="Times New Roman" panose="02020603050405020304" pitchFamily="18" charset="0"/>
              </a:rPr>
              <a:t>rhythms</a:t>
            </a:r>
          </a:p>
          <a:p>
            <a:pPr marL="514350" indent="-514350">
              <a:buAutoNum type="arabicPeriod"/>
            </a:pPr>
            <a:r>
              <a:rPr lang="en-US" dirty="0">
                <a:latin typeface="Times New Roman" panose="02020603050405020304" pitchFamily="18" charset="0"/>
                <a:cs typeface="Times New Roman" panose="02020603050405020304" pitchFamily="18" charset="0"/>
              </a:rPr>
              <a:t> Circadian Process - light/dark cycle affects the SCN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During light, melatonin release is </a:t>
            </a:r>
            <a:r>
              <a:rPr lang="en-US" dirty="0" smtClean="0">
                <a:latin typeface="Times New Roman" panose="02020603050405020304" pitchFamily="18" charset="0"/>
                <a:cs typeface="Times New Roman" panose="02020603050405020304" pitchFamily="18" charset="0"/>
              </a:rPr>
              <a:t>suppressed</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Darkness results in production and secretion of melatonin from the pineal gland, with </a:t>
            </a:r>
            <a:r>
              <a:rPr lang="en-US" dirty="0" smtClean="0">
                <a:latin typeface="Times New Roman" panose="02020603050405020304" pitchFamily="18" charset="0"/>
                <a:cs typeface="Times New Roman" panose="02020603050405020304" pitchFamily="18" charset="0"/>
              </a:rPr>
              <a:t>attenuation </a:t>
            </a:r>
            <a:r>
              <a:rPr lang="en-US" dirty="0">
                <a:latin typeface="Times New Roman" panose="02020603050405020304" pitchFamily="18" charset="0"/>
                <a:cs typeface="Times New Roman" panose="02020603050405020304" pitchFamily="18" charset="0"/>
              </a:rPr>
              <a:t>of the SCN' s alerting signal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t>B</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Pineal gland - secretes melatonin that is released when it is dark outside prompting drowsiness and </a:t>
            </a:r>
            <a:r>
              <a:rPr lang="en-US" dirty="0" smtClean="0">
                <a:latin typeface="Times New Roman" panose="02020603050405020304" pitchFamily="18" charset="0"/>
                <a:cs typeface="Times New Roman" panose="02020603050405020304" pitchFamily="18" charset="0"/>
              </a:rPr>
              <a:t>regulates </a:t>
            </a:r>
            <a:r>
              <a:rPr lang="en-US" dirty="0">
                <a:latin typeface="Times New Roman" panose="02020603050405020304" pitchFamily="18" charset="0"/>
                <a:cs typeface="Times New Roman" panose="02020603050405020304" pitchFamily="18" charset="0"/>
              </a:rPr>
              <a:t>the sleep wake cycle </a:t>
            </a:r>
          </a:p>
        </p:txBody>
      </p:sp>
      <p:sp>
        <p:nvSpPr>
          <p:cNvPr id="4" name="Slide Number Placeholder 3"/>
          <p:cNvSpPr>
            <a:spLocks noGrp="1"/>
          </p:cNvSpPr>
          <p:nvPr>
            <p:ph type="sldNum" sz="quarter" idx="12"/>
          </p:nvPr>
        </p:nvSpPr>
        <p:spPr/>
        <p:txBody>
          <a:bodyPr/>
          <a:lstStyle/>
          <a:p>
            <a:fld id="{6DBF5396-4317-44B7-9213-8265313D1968}" type="slidenum">
              <a:rPr lang="en-US" smtClean="0"/>
              <a:t>17</a:t>
            </a:fld>
            <a:endParaRPr lang="en-US"/>
          </a:p>
        </p:txBody>
      </p:sp>
    </p:spTree>
    <p:extLst>
      <p:ext uri="{BB962C8B-B14F-4D97-AF65-F5344CB8AC3E}">
        <p14:creationId xmlns:p14="http://schemas.microsoft.com/office/powerpoint/2010/main" val="8050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Pathophysiology 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Neurotransmitters</a:t>
            </a:r>
          </a:p>
          <a:p>
            <a:pPr marL="514350" indent="-514350">
              <a:buAutoNum type="alphaUcPeriod"/>
            </a:pPr>
            <a:r>
              <a:rPr lang="en-US" dirty="0" smtClean="0">
                <a:latin typeface="Times New Roman" panose="02020603050405020304" pitchFamily="18" charset="0"/>
                <a:cs typeface="Times New Roman" panose="02020603050405020304" pitchFamily="18" charset="0"/>
              </a:rPr>
              <a:t>Sleep </a:t>
            </a:r>
            <a:r>
              <a:rPr lang="en-US" dirty="0">
                <a:latin typeface="Times New Roman" panose="02020603050405020304" pitchFamily="18" charset="0"/>
                <a:cs typeface="Times New Roman" panose="02020603050405020304" pitchFamily="18" charset="0"/>
              </a:rPr>
              <a:t>promoting neurotransmitters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Gamma-aminobutyric acid (GABA)- </a:t>
            </a:r>
            <a:r>
              <a:rPr lang="en-US" dirty="0" smtClean="0">
                <a:latin typeface="Times New Roman" panose="02020603050405020304" pitchFamily="18" charset="0"/>
                <a:cs typeface="Times New Roman" panose="02020603050405020304" pitchFamily="18" charset="0"/>
              </a:rPr>
              <a:t>Main inhibitory neurotransmitter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Adenosine - </a:t>
            </a:r>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inhibit wake promoting neurons </a:t>
            </a:r>
          </a:p>
          <a:p>
            <a:pPr marL="0" indent="0">
              <a:buNone/>
            </a:pPr>
            <a:r>
              <a:rPr lang="en-US" dirty="0">
                <a:latin typeface="Times New Roman" panose="02020603050405020304" pitchFamily="18" charset="0"/>
                <a:cs typeface="Times New Roman" panose="02020603050405020304" pitchFamily="18" charset="0"/>
              </a:rPr>
              <a:t>3. Melatonin- </a:t>
            </a:r>
            <a:r>
              <a:rPr lang="en-US" dirty="0" smtClean="0">
                <a:latin typeface="Times New Roman" panose="02020603050405020304" pitchFamily="18" charset="0"/>
                <a:cs typeface="Times New Roman" panose="02020603050405020304" pitchFamily="18" charset="0"/>
              </a:rPr>
              <a:t>Regulates </a:t>
            </a:r>
            <a:r>
              <a:rPr lang="en-US" dirty="0">
                <a:latin typeface="Times New Roman" panose="02020603050405020304" pitchFamily="18" charset="0"/>
                <a:cs typeface="Times New Roman" panose="02020603050405020304" pitchFamily="18" charset="0"/>
              </a:rPr>
              <a:t>circadian </a:t>
            </a:r>
            <a:r>
              <a:rPr lang="en-US" dirty="0" smtClean="0">
                <a:latin typeface="Times New Roman" panose="02020603050405020304" pitchFamily="18" charset="0"/>
                <a:cs typeface="Times New Roman" panose="02020603050405020304" pitchFamily="18" charset="0"/>
              </a:rPr>
              <a:t>rhythm.</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18</a:t>
            </a:fld>
            <a:endParaRPr lang="en-US"/>
          </a:p>
        </p:txBody>
      </p:sp>
    </p:spTree>
    <p:extLst>
      <p:ext uri="{BB962C8B-B14F-4D97-AF65-F5344CB8AC3E}">
        <p14:creationId xmlns:p14="http://schemas.microsoft.com/office/powerpoint/2010/main" val="68704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B. </a:t>
            </a:r>
            <a:r>
              <a:rPr lang="en-US" dirty="0" smtClean="0">
                <a:latin typeface="Times New Roman" panose="02020603050405020304" pitchFamily="18" charset="0"/>
                <a:cs typeface="Times New Roman" panose="02020603050405020304" pitchFamily="18" charset="0"/>
              </a:rPr>
              <a:t>Wake promoting </a:t>
            </a:r>
            <a:r>
              <a:rPr lang="en-US" dirty="0">
                <a:latin typeface="Times New Roman" panose="02020603050405020304" pitchFamily="18" charset="0"/>
                <a:cs typeface="Times New Roman" panose="02020603050405020304" pitchFamily="18" charset="0"/>
              </a:rPr>
              <a:t>neurotransmitters </a:t>
            </a:r>
            <a:endParaRPr lang="en-US" dirty="0" smtClean="0">
              <a:latin typeface="Times New Roman" panose="02020603050405020304" pitchFamily="18" charset="0"/>
              <a:cs typeface="Times New Roman" panose="02020603050405020304" pitchFamily="18" charset="0"/>
            </a:endParaRPr>
          </a:p>
          <a:p>
            <a:pPr marL="514350" indent="-514350">
              <a:buAutoNum type="arabicPeriod"/>
            </a:pPr>
            <a:r>
              <a:rPr lang="en-US" dirty="0" smtClean="0">
                <a:latin typeface="Times New Roman" panose="02020603050405020304" pitchFamily="18" charset="0"/>
                <a:cs typeface="Times New Roman" panose="02020603050405020304" pitchFamily="18" charset="0"/>
              </a:rPr>
              <a:t>Norepinephrine (NE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cessation </a:t>
            </a:r>
            <a:r>
              <a:rPr lang="en-US" dirty="0" smtClean="0">
                <a:latin typeface="Times New Roman" panose="02020603050405020304" pitchFamily="18" charset="0"/>
                <a:cs typeface="Times New Roman" panose="02020603050405020304" pitchFamily="18" charset="0"/>
              </a:rPr>
              <a:t>of NE </a:t>
            </a:r>
            <a:r>
              <a:rPr lang="en-US" dirty="0">
                <a:latin typeface="Times New Roman" panose="02020603050405020304" pitchFamily="18" charset="0"/>
                <a:cs typeface="Times New Roman" panose="02020603050405020304" pitchFamily="18" charset="0"/>
              </a:rPr>
              <a:t>activity is associated with the loss of muscle tone </a:t>
            </a:r>
            <a:r>
              <a:rPr lang="en-US" dirty="0" smtClean="0">
                <a:latin typeface="Times New Roman" panose="02020603050405020304" pitchFamily="18" charset="0"/>
                <a:cs typeface="Times New Roman" panose="02020603050405020304" pitchFamily="18" charset="0"/>
              </a:rPr>
              <a:t>experienced </a:t>
            </a:r>
            <a:r>
              <a:rPr lang="en-US" dirty="0">
                <a:latin typeface="Times New Roman" panose="02020603050405020304" pitchFamily="18" charset="0"/>
                <a:cs typeface="Times New Roman" panose="02020603050405020304" pitchFamily="18" charset="0"/>
              </a:rPr>
              <a:t>during sleep. </a:t>
            </a:r>
            <a:endParaRPr lang="en-US" dirty="0" smtClean="0">
              <a:latin typeface="Times New Roman" panose="02020603050405020304" pitchFamily="18" charset="0"/>
              <a:cs typeface="Times New Roman" panose="02020603050405020304" pitchFamily="18" charset="0"/>
            </a:endParaRPr>
          </a:p>
          <a:p>
            <a:pPr marL="514350" indent="-514350">
              <a:buAutoNum type="arabicPeriod"/>
            </a:pPr>
            <a:r>
              <a:rPr lang="en-US" dirty="0">
                <a:latin typeface="Times New Roman" panose="02020603050405020304" pitchFamily="18" charset="0"/>
                <a:cs typeface="Times New Roman" panose="02020603050405020304" pitchFamily="18" charset="0"/>
              </a:rPr>
              <a:t>Acetylcholine (Ach)/cholinergic neurons are located in the basal forebrain and promote arousal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REM sleep </a:t>
            </a:r>
            <a:endParaRPr lang="en-US" dirty="0" smtClean="0">
              <a:latin typeface="Times New Roman" panose="02020603050405020304" pitchFamily="18" charset="0"/>
              <a:cs typeface="Times New Roman" panose="02020603050405020304" pitchFamily="18" charset="0"/>
            </a:endParaRPr>
          </a:p>
          <a:p>
            <a:pPr marL="514350" indent="-514350">
              <a:buAutoNum type="arabicPeriod"/>
            </a:pPr>
            <a:r>
              <a:rPr lang="en-US" dirty="0">
                <a:latin typeface="Times New Roman" panose="02020603050405020304" pitchFamily="18" charset="0"/>
                <a:cs typeface="Times New Roman" panose="02020603050405020304" pitchFamily="18" charset="0"/>
              </a:rPr>
              <a:t>Histamine promotes/maintains wakefulness. Cessation of histamine activity is associated with the </a:t>
            </a:r>
            <a:r>
              <a:rPr lang="en-US" dirty="0" smtClean="0">
                <a:latin typeface="Times New Roman" panose="02020603050405020304" pitchFamily="18" charset="0"/>
                <a:cs typeface="Times New Roman" panose="02020603050405020304" pitchFamily="18" charset="0"/>
              </a:rPr>
              <a:t>loss </a:t>
            </a:r>
            <a:r>
              <a:rPr lang="en-US" dirty="0">
                <a:latin typeface="Times New Roman" panose="02020603050405020304" pitchFamily="18" charset="0"/>
                <a:cs typeface="Times New Roman" panose="02020603050405020304" pitchFamily="18" charset="0"/>
              </a:rPr>
              <a:t>of consciousness during sleep</a:t>
            </a:r>
            <a:r>
              <a:rPr lang="en-US" dirty="0" smtClean="0">
                <a:latin typeface="Times New Roman" panose="02020603050405020304" pitchFamily="18" charset="0"/>
                <a:cs typeface="Times New Roman" panose="02020603050405020304" pitchFamily="18" charset="0"/>
              </a:rPr>
              <a:t>.</a:t>
            </a:r>
          </a:p>
          <a:p>
            <a:pPr marL="514350" indent="-514350">
              <a:buAutoNum type="arabicPeriod"/>
            </a:pPr>
            <a:r>
              <a:rPr lang="en-US" dirty="0">
                <a:latin typeface="Times New Roman" panose="02020603050405020304" pitchFamily="18" charset="0"/>
                <a:cs typeface="Times New Roman" panose="02020603050405020304" pitchFamily="18" charset="0"/>
              </a:rPr>
              <a:t>Serotonin (5-HT)- high levels promote wakefulness; </a:t>
            </a:r>
            <a:r>
              <a:rPr lang="en-US" dirty="0" smtClean="0">
                <a:latin typeface="Times New Roman" panose="02020603050405020304" pitchFamily="18" charset="0"/>
                <a:cs typeface="Times New Roman" panose="02020603050405020304" pitchFamily="18" charset="0"/>
              </a:rPr>
              <a:t>5HT</a:t>
            </a:r>
            <a:r>
              <a:rPr lang="en-US" baseline="-25000" dirty="0" smtClean="0">
                <a:latin typeface="Times New Roman" panose="02020603050405020304" pitchFamily="18" charset="0"/>
                <a:cs typeface="Times New Roman" panose="02020603050405020304" pitchFamily="18" charset="0"/>
              </a:rPr>
              <a:t>2A</a:t>
            </a:r>
            <a:r>
              <a:rPr lang="en-US" dirty="0" smtClean="0">
                <a:latin typeface="Times New Roman" panose="02020603050405020304" pitchFamily="18" charset="0"/>
                <a:cs typeface="Times New Roman" panose="02020603050405020304" pitchFamily="18" charset="0"/>
              </a:rPr>
              <a:t> stimulation </a:t>
            </a:r>
            <a:r>
              <a:rPr lang="en-US" dirty="0">
                <a:latin typeface="Times New Roman" panose="02020603050405020304" pitchFamily="18" charset="0"/>
                <a:cs typeface="Times New Roman" panose="02020603050405020304" pitchFamily="18" charset="0"/>
              </a:rPr>
              <a:t>causes </a:t>
            </a:r>
            <a:r>
              <a:rPr lang="en-US" dirty="0" smtClean="0">
                <a:latin typeface="Times New Roman" panose="02020603050405020304" pitchFamily="18" charset="0"/>
                <a:cs typeface="Times New Roman" panose="02020603050405020304" pitchFamily="18" charset="0"/>
              </a:rPr>
              <a:t>insomnia.</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19</a:t>
            </a:fld>
            <a:endParaRPr lang="en-US"/>
          </a:p>
        </p:txBody>
      </p:sp>
    </p:spTree>
    <p:extLst>
      <p:ext uri="{BB962C8B-B14F-4D97-AF65-F5344CB8AC3E}">
        <p14:creationId xmlns:p14="http://schemas.microsoft.com/office/powerpoint/2010/main" val="44419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8800" dirty="0" smtClean="0">
              <a:latin typeface="Brush Script MT" panose="03060802040406070304" pitchFamily="66" charset="0"/>
            </a:endParaRPr>
          </a:p>
          <a:p>
            <a:pPr marL="0" indent="0" algn="ctr">
              <a:buNone/>
            </a:pPr>
            <a:r>
              <a:rPr lang="en-US" sz="8800" dirty="0" smtClean="0">
                <a:latin typeface="Brush Script MT" panose="03060802040406070304" pitchFamily="66" charset="0"/>
              </a:rPr>
              <a:t>What is sleep?</a:t>
            </a:r>
            <a:endParaRPr lang="en-US" sz="8800" dirty="0">
              <a:latin typeface="Brush Script MT" panose="03060802040406070304" pitchFamily="66"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2</a:t>
            </a:fld>
            <a:endParaRPr lang="en-US"/>
          </a:p>
        </p:txBody>
      </p:sp>
    </p:spTree>
    <p:extLst>
      <p:ext uri="{BB962C8B-B14F-4D97-AF65-F5344CB8AC3E}">
        <p14:creationId xmlns:p14="http://schemas.microsoft.com/office/powerpoint/2010/main" val="572159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Dopamine (DA)- </a:t>
            </a:r>
            <a:r>
              <a:rPr lang="en-US" dirty="0" smtClean="0">
                <a:latin typeface="Times New Roman" panose="02020603050405020304" pitchFamily="18" charset="0"/>
                <a:cs typeface="Times New Roman" panose="02020603050405020304" pitchFamily="18" charset="0"/>
              </a:rPr>
              <a:t>Promotes </a:t>
            </a:r>
            <a:r>
              <a:rPr lang="en-US" dirty="0">
                <a:latin typeface="Times New Roman" panose="02020603050405020304" pitchFamily="18" charset="0"/>
                <a:cs typeface="Times New Roman" panose="02020603050405020304" pitchFamily="18" charset="0"/>
              </a:rPr>
              <a:t>alertness </a:t>
            </a:r>
          </a:p>
          <a:p>
            <a:pPr marL="0" indent="0">
              <a:buNone/>
            </a:pPr>
            <a:r>
              <a:rPr lang="en-US" b="1"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Orexin (OX) or hypocretin- </a:t>
            </a:r>
            <a:r>
              <a:rPr lang="en-US" dirty="0" smtClean="0">
                <a:latin typeface="Times New Roman" panose="02020603050405020304" pitchFamily="18" charset="0"/>
                <a:cs typeface="Times New Roman" panose="02020603050405020304" pitchFamily="18" charset="0"/>
              </a:rPr>
              <a:t>Promotes </a:t>
            </a:r>
            <a:r>
              <a:rPr lang="en-US" dirty="0">
                <a:latin typeface="Times New Roman" panose="02020603050405020304" pitchFamily="18" charset="0"/>
                <a:cs typeface="Times New Roman" panose="02020603050405020304" pitchFamily="18" charset="0"/>
              </a:rPr>
              <a:t>wakefulness, suppresses REM and NREM </a:t>
            </a:r>
            <a:r>
              <a:rPr lang="en-US" dirty="0" smtClean="0">
                <a:latin typeface="Times New Roman" panose="02020603050405020304" pitchFamily="18" charset="0"/>
                <a:cs typeface="Times New Roman" panose="02020603050405020304" pitchFamily="18" charset="0"/>
              </a:rPr>
              <a:t>sleep.</a:t>
            </a:r>
          </a:p>
          <a:p>
            <a:pPr marL="0" indent="0">
              <a:buNone/>
            </a:pP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Histamine, 5-HT, and NE levels are thought to be reduced/inactive during REM </a:t>
            </a:r>
            <a:r>
              <a:rPr lang="en-US" dirty="0" smtClean="0">
                <a:latin typeface="Times New Roman" panose="02020603050405020304" pitchFamily="18" charset="0"/>
                <a:cs typeface="Times New Roman" panose="02020603050405020304" pitchFamily="18" charset="0"/>
              </a:rPr>
              <a:t>sleep.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20</a:t>
            </a:fld>
            <a:endParaRPr lang="en-US"/>
          </a:p>
        </p:txBody>
      </p:sp>
    </p:spTree>
    <p:extLst>
      <p:ext uri="{BB962C8B-B14F-4D97-AF65-F5344CB8AC3E}">
        <p14:creationId xmlns:p14="http://schemas.microsoft.com/office/powerpoint/2010/main" val="3972679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Treatment Guidelines </a:t>
            </a:r>
          </a:p>
        </p:txBody>
      </p:sp>
      <p:sp>
        <p:nvSpPr>
          <p:cNvPr id="3" name="Content Placeholder 2"/>
          <p:cNvSpPr>
            <a:spLocks noGrp="1"/>
          </p:cNvSpPr>
          <p:nvPr>
            <p:ph idx="1"/>
          </p:nvPr>
        </p:nvSpPr>
        <p:spPr/>
        <p:txBody>
          <a:bodyPr/>
          <a:lstStyle/>
          <a:p>
            <a:pPr marL="514350" indent="-514350">
              <a:buAutoNum type="alphaUcPeriod"/>
            </a:pPr>
            <a:r>
              <a:rPr lang="en-US" dirty="0" smtClean="0">
                <a:latin typeface="Times New Roman" panose="02020603050405020304" pitchFamily="18" charset="0"/>
                <a:cs typeface="Times New Roman" panose="02020603050405020304" pitchFamily="18" charset="0"/>
              </a:rPr>
              <a:t>Non-pharmacological </a:t>
            </a:r>
            <a:r>
              <a:rPr lang="en-US" dirty="0">
                <a:latin typeface="Times New Roman" panose="02020603050405020304" pitchFamily="18" charset="0"/>
                <a:cs typeface="Times New Roman" panose="02020603050405020304" pitchFamily="18" charset="0"/>
              </a:rPr>
              <a:t>management is considered effective and is the standard of </a:t>
            </a:r>
            <a:r>
              <a:rPr lang="en-US" dirty="0" smtClean="0">
                <a:latin typeface="Times New Roman" panose="02020603050405020304" pitchFamily="18" charset="0"/>
                <a:cs typeface="Times New Roman" panose="02020603050405020304" pitchFamily="18" charset="0"/>
              </a:rPr>
              <a:t>care.</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initial </a:t>
            </a:r>
            <a:r>
              <a:rPr lang="en-US" dirty="0" smtClean="0">
                <a:latin typeface="Times New Roman" panose="02020603050405020304" pitchFamily="18" charset="0"/>
                <a:cs typeface="Times New Roman" panose="02020603050405020304" pitchFamily="18" charset="0"/>
              </a:rPr>
              <a:t>approach </a:t>
            </a:r>
            <a:r>
              <a:rPr lang="en-US" dirty="0">
                <a:latin typeface="Times New Roman" panose="02020603050405020304" pitchFamily="18" charset="0"/>
                <a:cs typeface="Times New Roman" panose="02020603050405020304" pitchFamily="18" charset="0"/>
              </a:rPr>
              <a:t>should include a behavioral intervention (e.g., stimulus control </a:t>
            </a:r>
            <a:r>
              <a:rPr lang="en-US" dirty="0" smtClean="0">
                <a:latin typeface="Times New Roman" panose="02020603050405020304" pitchFamily="18" charset="0"/>
                <a:cs typeface="Times New Roman" panose="02020603050405020304" pitchFamily="18" charset="0"/>
              </a:rPr>
              <a:t>therapy</a:t>
            </a:r>
            <a:r>
              <a:rPr lang="en-US" dirty="0">
                <a:latin typeface="Times New Roman" panose="02020603050405020304" pitchFamily="18" charset="0"/>
                <a:cs typeface="Times New Roman" panose="02020603050405020304" pitchFamily="18" charset="0"/>
              </a:rPr>
              <a:t>, relaxation therapy).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If pharmacological treatment is indicated, the general approach is initial therapy </a:t>
            </a:r>
            <a:r>
              <a:rPr lang="en-US" dirty="0" smtClean="0">
                <a:latin typeface="Times New Roman" panose="02020603050405020304" pitchFamily="18" charset="0"/>
                <a:cs typeface="Times New Roman" panose="02020603050405020304" pitchFamily="18" charset="0"/>
              </a:rPr>
              <a:t>with:</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short-intermediate </a:t>
            </a:r>
            <a:r>
              <a:rPr lang="en-US" dirty="0">
                <a:latin typeface="Times New Roman" panose="02020603050405020304" pitchFamily="18" charset="0"/>
                <a:cs typeface="Times New Roman" panose="02020603050405020304" pitchFamily="18" charset="0"/>
              </a:rPr>
              <a:t>acting benzodiazepine (BZD) receptor </a:t>
            </a:r>
            <a:r>
              <a:rPr lang="en-US" dirty="0" smtClean="0">
                <a:latin typeface="Times New Roman" panose="02020603050405020304" pitchFamily="18" charset="0"/>
                <a:cs typeface="Times New Roman" panose="02020603050405020304" pitchFamily="18" charset="0"/>
              </a:rPr>
              <a:t>agonist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on-BZD receptor agonist (NBRA)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amelteon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21</a:t>
            </a:fld>
            <a:endParaRPr lang="en-US"/>
          </a:p>
        </p:txBody>
      </p:sp>
    </p:spTree>
    <p:extLst>
      <p:ext uri="{BB962C8B-B14F-4D97-AF65-F5344CB8AC3E}">
        <p14:creationId xmlns:p14="http://schemas.microsoft.com/office/powerpoint/2010/main" val="2053264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Medications should ideally be discontinued </a:t>
            </a:r>
            <a:r>
              <a:rPr lang="en-US" b="1" dirty="0">
                <a:latin typeface="Times New Roman" panose="02020603050405020304" pitchFamily="18" charset="0"/>
                <a:cs typeface="Times New Roman" panose="02020603050405020304" pitchFamily="18" charset="0"/>
              </a:rPr>
              <a:t>after 4-5 </a:t>
            </a:r>
            <a:r>
              <a:rPr lang="en-US" b="1" dirty="0" smtClean="0">
                <a:latin typeface="Times New Roman" panose="02020603050405020304" pitchFamily="18" charset="0"/>
                <a:cs typeface="Times New Roman" panose="02020603050405020304" pitchFamily="18" charset="0"/>
              </a:rPr>
              <a:t>weeks</a:t>
            </a:r>
            <a:r>
              <a:rPr lang="en-US" dirty="0" smtClean="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continued long-term, however, </a:t>
            </a:r>
            <a:r>
              <a:rPr lang="en-US" dirty="0" smtClean="0">
                <a:latin typeface="Times New Roman" panose="02020603050405020304" pitchFamily="18" charset="0"/>
                <a:cs typeface="Times New Roman" panose="02020603050405020304" pitchFamily="18" charset="0"/>
              </a:rPr>
              <a:t>consistent </a:t>
            </a:r>
            <a:r>
              <a:rPr lang="en-US" dirty="0">
                <a:latin typeface="Times New Roman" panose="02020603050405020304" pitchFamily="18" charset="0"/>
                <a:cs typeface="Times New Roman" panose="02020603050405020304" pitchFamily="18" charset="0"/>
              </a:rPr>
              <a:t>follow-up, adverse effect monitoring, and evaluation for comorbid conditions is required</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American Academy of Sleep Medicine (AASM) </a:t>
            </a:r>
            <a:r>
              <a:rPr lang="en-US" dirty="0" smtClean="0">
                <a:latin typeface="Times New Roman" panose="02020603050405020304" pitchFamily="18" charset="0"/>
                <a:cs typeface="Times New Roman" panose="02020603050405020304" pitchFamily="18" charset="0"/>
              </a:rPr>
              <a:t>guidelines recommend:</a:t>
            </a:r>
          </a:p>
          <a:p>
            <a:pPr lvl="1"/>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sleep onset and sleep maintenance </a:t>
            </a:r>
            <a:r>
              <a:rPr lang="en-US" dirty="0" smtClean="0">
                <a:latin typeface="Times New Roman" panose="02020603050405020304" pitchFamily="18" charset="0"/>
                <a:cs typeface="Times New Roman" panose="02020603050405020304" pitchFamily="18" charset="0"/>
              </a:rPr>
              <a:t>insomnia- Eszopiclone ,temazepam,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zolpidem</a:t>
            </a:r>
          </a:p>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sleep maintenance insomnia </a:t>
            </a:r>
            <a:r>
              <a:rPr lang="en-US" dirty="0" smtClean="0">
                <a:latin typeface="Times New Roman" panose="02020603050405020304" pitchFamily="18" charset="0"/>
                <a:cs typeface="Times New Roman" panose="02020603050405020304" pitchFamily="18" charset="0"/>
              </a:rPr>
              <a:t>only- Doxepin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suvorexant.</a:t>
            </a:r>
          </a:p>
          <a:p>
            <a:r>
              <a:rPr lang="en-US" dirty="0">
                <a:latin typeface="Times New Roman" panose="02020603050405020304" pitchFamily="18" charset="0"/>
                <a:cs typeface="Times New Roman" panose="02020603050405020304" pitchFamily="18" charset="0"/>
              </a:rPr>
              <a:t>For sleep onset insomnia </a:t>
            </a:r>
            <a:r>
              <a:rPr lang="en-US" dirty="0" smtClean="0">
                <a:latin typeface="Times New Roman" panose="02020603050405020304" pitchFamily="18" charset="0"/>
                <a:cs typeface="Times New Roman" panose="02020603050405020304" pitchFamily="18" charset="0"/>
              </a:rPr>
              <a:t>only-Ramelteon, Triazolam</a:t>
            </a:r>
            <a:r>
              <a:rPr lang="en-US" dirty="0">
                <a:latin typeface="Times New Roman" panose="02020603050405020304" pitchFamily="18" charset="0"/>
                <a:cs typeface="Times New Roman" panose="02020603050405020304" pitchFamily="18" charset="0"/>
              </a:rPr>
              <a:t>, or </a:t>
            </a:r>
            <a:r>
              <a:rPr lang="en-US" dirty="0" smtClean="0">
                <a:latin typeface="Times New Roman" panose="02020603050405020304" pitchFamily="18" charset="0"/>
                <a:cs typeface="Times New Roman" panose="02020603050405020304" pitchFamily="18" charset="0"/>
              </a:rPr>
              <a:t>Zaleplon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22</a:t>
            </a:fld>
            <a:endParaRPr lang="en-US"/>
          </a:p>
        </p:txBody>
      </p:sp>
    </p:spTree>
    <p:extLst>
      <p:ext uri="{BB962C8B-B14F-4D97-AF65-F5344CB8AC3E}">
        <p14:creationId xmlns:p14="http://schemas.microsoft.com/office/powerpoint/2010/main" val="1538051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Behavioral Therapies </a:t>
            </a:r>
          </a:p>
        </p:txBody>
      </p:sp>
      <p:sp>
        <p:nvSpPr>
          <p:cNvPr id="3" name="Content Placeholder 2"/>
          <p:cNvSpPr>
            <a:spLocks noGrp="1"/>
          </p:cNvSpPr>
          <p:nvPr>
            <p:ph idx="1"/>
          </p:nvPr>
        </p:nvSpPr>
        <p:spPr/>
        <p:txBody>
          <a:bodyPr>
            <a:normAutofit/>
          </a:bodyPr>
          <a:lstStyle/>
          <a:p>
            <a:pPr marL="514350" indent="-514350">
              <a:buAutoNum type="alphaUcPeriod"/>
            </a:pPr>
            <a:r>
              <a:rPr lang="en-US" b="1" dirty="0" smtClean="0">
                <a:latin typeface="Times New Roman" panose="02020603050405020304" pitchFamily="18" charset="0"/>
                <a:cs typeface="Times New Roman" panose="02020603050405020304" pitchFamily="18" charset="0"/>
              </a:rPr>
              <a:t>Stimulus </a:t>
            </a:r>
            <a:r>
              <a:rPr lang="en-US" b="1" dirty="0">
                <a:latin typeface="Times New Roman" panose="02020603050405020304" pitchFamily="18" charset="0"/>
                <a:cs typeface="Times New Roman" panose="02020603050405020304" pitchFamily="18" charset="0"/>
              </a:rPr>
              <a:t>Control Therapy </a:t>
            </a:r>
            <a:endParaRPr lang="en-US" b="1"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Avoid </a:t>
            </a:r>
            <a:r>
              <a:rPr lang="en-US" dirty="0">
                <a:latin typeface="Times New Roman" panose="02020603050405020304" pitchFamily="18" charset="0"/>
                <a:cs typeface="Times New Roman" panose="02020603050405020304" pitchFamily="18" charset="0"/>
              </a:rPr>
              <a:t>associating the bed or bedroom with poor sleep or the inability to sleep </a:t>
            </a:r>
          </a:p>
          <a:p>
            <a:pPr marL="0" indent="0">
              <a:buNone/>
            </a:pPr>
            <a:r>
              <a:rPr lang="en-US" dirty="0">
                <a:latin typeface="Times New Roman" panose="02020603050405020304" pitchFamily="18" charset="0"/>
                <a:cs typeface="Times New Roman" panose="02020603050405020304" pitchFamily="18" charset="0"/>
              </a:rPr>
              <a:t>2. Lie down to sleep only when sleepy </a:t>
            </a:r>
          </a:p>
          <a:p>
            <a:pPr marL="0" indent="0">
              <a:buNone/>
            </a:pPr>
            <a:r>
              <a:rPr lang="en-US" dirty="0">
                <a:latin typeface="Times New Roman" panose="02020603050405020304" pitchFamily="18" charset="0"/>
                <a:cs typeface="Times New Roman" panose="02020603050405020304" pitchFamily="18" charset="0"/>
              </a:rPr>
              <a:t>3. Use bed only for sleep (and sexual activity) </a:t>
            </a:r>
          </a:p>
          <a:p>
            <a:pPr marL="0" indent="0">
              <a:buNone/>
            </a:pPr>
            <a:r>
              <a:rPr lang="en-US" dirty="0">
                <a:latin typeface="Times New Roman" panose="02020603050405020304" pitchFamily="18" charset="0"/>
                <a:cs typeface="Times New Roman" panose="02020603050405020304" pitchFamily="18" charset="0"/>
              </a:rPr>
              <a:t>4. If unable to fall asleep get up, leave bed, and go to another room. Do something relaxing, return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bed, and repeat as necessary. </a:t>
            </a:r>
          </a:p>
          <a:p>
            <a:pPr marL="0" indent="0">
              <a:buNone/>
            </a:pPr>
            <a:r>
              <a:rPr lang="en-US" dirty="0">
                <a:latin typeface="Times New Roman" panose="02020603050405020304" pitchFamily="18" charset="0"/>
                <a:cs typeface="Times New Roman" panose="02020603050405020304" pitchFamily="18" charset="0"/>
              </a:rPr>
              <a:t>5. Set alarm to the same time every day </a:t>
            </a:r>
          </a:p>
          <a:p>
            <a:pPr marL="0" indent="0">
              <a:buNone/>
            </a:pPr>
            <a:r>
              <a:rPr lang="en-US" dirty="0">
                <a:latin typeface="Times New Roman" panose="02020603050405020304" pitchFamily="18" charset="0"/>
                <a:cs typeface="Times New Roman" panose="02020603050405020304" pitchFamily="18" charset="0"/>
              </a:rPr>
              <a:t>6. Avoid napping during the day </a:t>
            </a:r>
          </a:p>
        </p:txBody>
      </p:sp>
      <p:sp>
        <p:nvSpPr>
          <p:cNvPr id="4" name="Slide Number Placeholder 3"/>
          <p:cNvSpPr>
            <a:spLocks noGrp="1"/>
          </p:cNvSpPr>
          <p:nvPr>
            <p:ph type="sldNum" sz="quarter" idx="12"/>
          </p:nvPr>
        </p:nvSpPr>
        <p:spPr/>
        <p:txBody>
          <a:bodyPr/>
          <a:lstStyle/>
          <a:p>
            <a:fld id="{6DBF5396-4317-44B7-9213-8265313D1968}" type="slidenum">
              <a:rPr lang="en-US" smtClean="0"/>
              <a:t>23</a:t>
            </a:fld>
            <a:endParaRPr lang="en-US"/>
          </a:p>
        </p:txBody>
      </p:sp>
    </p:spTree>
    <p:extLst>
      <p:ext uri="{BB962C8B-B14F-4D97-AF65-F5344CB8AC3E}">
        <p14:creationId xmlns:p14="http://schemas.microsoft.com/office/powerpoint/2010/main" val="3980245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B. Sleep Restriction </a:t>
            </a:r>
            <a:r>
              <a:rPr lang="en-US" b="1" dirty="0" smtClean="0">
                <a:latin typeface="Times New Roman" panose="02020603050405020304" pitchFamily="18" charset="0"/>
                <a:cs typeface="Times New Roman" panose="02020603050405020304" pitchFamily="18" charset="0"/>
              </a:rPr>
              <a:t>Therapy</a:t>
            </a:r>
            <a:r>
              <a:rPr lang="en-US" dirty="0" smtClean="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Limit time in bed to the amount consistent with optimal sleep efficiency. Generally, the total time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bed should not be less than 5-6 </a:t>
            </a:r>
            <a:r>
              <a:rPr lang="en-US" dirty="0" smtClean="0">
                <a:latin typeface="Times New Roman" panose="02020603050405020304" pitchFamily="18" charset="0"/>
                <a:cs typeface="Times New Roman" panose="02020603050405020304" pitchFamily="18" charset="0"/>
              </a:rPr>
              <a:t>hours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Gradually increase time spent in bed by </a:t>
            </a:r>
            <a:r>
              <a:rPr lang="en-US" dirty="0" smtClean="0">
                <a:latin typeface="Times New Roman" panose="02020603050405020304" pitchFamily="18" charset="0"/>
                <a:cs typeface="Times New Roman" panose="02020603050405020304" pitchFamily="18" charset="0"/>
              </a:rPr>
              <a:t>I5-minute </a:t>
            </a:r>
            <a:r>
              <a:rPr lang="en-US" dirty="0">
                <a:latin typeface="Times New Roman" panose="02020603050405020304" pitchFamily="18" charset="0"/>
                <a:cs typeface="Times New Roman" panose="02020603050405020304" pitchFamily="18" charset="0"/>
              </a:rPr>
              <a:t>increments </a:t>
            </a:r>
          </a:p>
          <a:p>
            <a:pPr marL="0" indent="0">
              <a:buNone/>
            </a:pPr>
            <a:r>
              <a:rPr lang="en-US" b="1"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Avoid in patients with epilepsy, bipolar disorder, or sleepwalking disorder, as sleep </a:t>
            </a:r>
            <a:r>
              <a:rPr lang="en-US" dirty="0" smtClean="0">
                <a:latin typeface="Times New Roman" panose="02020603050405020304" pitchFamily="18" charset="0"/>
                <a:cs typeface="Times New Roman" panose="02020603050405020304" pitchFamily="18" charset="0"/>
              </a:rPr>
              <a:t>restriction can </a:t>
            </a:r>
            <a:r>
              <a:rPr lang="en-US" dirty="0">
                <a:latin typeface="Times New Roman" panose="02020603050405020304" pitchFamily="18" charset="0"/>
                <a:cs typeface="Times New Roman" panose="02020603050405020304" pitchFamily="18" charset="0"/>
              </a:rPr>
              <a:t>worsen these </a:t>
            </a:r>
            <a:r>
              <a:rPr lang="en-US" dirty="0" smtClean="0">
                <a:latin typeface="Times New Roman" panose="02020603050405020304" pitchFamily="18" charset="0"/>
                <a:cs typeface="Times New Roman" panose="02020603050405020304" pitchFamily="18" charset="0"/>
              </a:rPr>
              <a:t>conditions</a:t>
            </a:r>
          </a:p>
          <a:p>
            <a:pPr marL="0" indent="0">
              <a:buNone/>
            </a:pPr>
            <a:r>
              <a:rPr lang="en-US" b="1"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.Educate </a:t>
            </a:r>
            <a:r>
              <a:rPr lang="en-US" dirty="0">
                <a:latin typeface="Times New Roman" panose="02020603050405020304" pitchFamily="18" charset="0"/>
                <a:cs typeface="Times New Roman" panose="02020603050405020304" pitchFamily="18" charset="0"/>
              </a:rPr>
              <a:t>patients this may increase daytime sleepiness and caution should be exercised during </a:t>
            </a:r>
            <a:r>
              <a:rPr lang="en-US" dirty="0" smtClean="0">
                <a:latin typeface="Times New Roman" panose="02020603050405020304" pitchFamily="18" charset="0"/>
                <a:cs typeface="Times New Roman" panose="02020603050405020304" pitchFamily="18" charset="0"/>
              </a:rPr>
              <a:t>activities </a:t>
            </a:r>
            <a:r>
              <a:rPr lang="en-US" dirty="0">
                <a:latin typeface="Times New Roman" panose="02020603050405020304" pitchFamily="18" charset="0"/>
                <a:cs typeface="Times New Roman" panose="02020603050405020304" pitchFamily="18" charset="0"/>
              </a:rPr>
              <a:t>requiring mental alertness (including driving) </a:t>
            </a:r>
          </a:p>
        </p:txBody>
      </p:sp>
      <p:sp>
        <p:nvSpPr>
          <p:cNvPr id="4" name="Slide Number Placeholder 3"/>
          <p:cNvSpPr>
            <a:spLocks noGrp="1"/>
          </p:cNvSpPr>
          <p:nvPr>
            <p:ph type="sldNum" sz="quarter" idx="12"/>
          </p:nvPr>
        </p:nvSpPr>
        <p:spPr/>
        <p:txBody>
          <a:bodyPr/>
          <a:lstStyle/>
          <a:p>
            <a:fld id="{6DBF5396-4317-44B7-9213-8265313D1968}" type="slidenum">
              <a:rPr lang="en-US" smtClean="0"/>
              <a:t>24</a:t>
            </a:fld>
            <a:endParaRPr lang="en-US"/>
          </a:p>
        </p:txBody>
      </p:sp>
    </p:spTree>
    <p:extLst>
      <p:ext uri="{BB962C8B-B14F-4D97-AF65-F5344CB8AC3E}">
        <p14:creationId xmlns:p14="http://schemas.microsoft.com/office/powerpoint/2010/main" val="313587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C. Relaxation Training </a:t>
            </a:r>
            <a:endParaRPr lang="en-US" b="1"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Decreases high physiologic, cognitive, or emotional arousal </a:t>
            </a:r>
          </a:p>
          <a:p>
            <a:pPr marL="0" indent="0">
              <a:buNone/>
            </a:pPr>
            <a:r>
              <a:rPr lang="en-US" dirty="0">
                <a:latin typeface="Times New Roman" panose="02020603050405020304" pitchFamily="18" charset="0"/>
                <a:cs typeface="Times New Roman" panose="02020603050405020304" pitchFamily="18" charset="0"/>
              </a:rPr>
              <a:t>2. Patients progressively relax their muscles from head to feet </a:t>
            </a:r>
          </a:p>
          <a:p>
            <a:pPr marL="0" indent="0">
              <a:buNone/>
            </a:pPr>
            <a:r>
              <a:rPr lang="en-US" dirty="0">
                <a:latin typeface="Times New Roman" panose="02020603050405020304" pitchFamily="18" charset="0"/>
                <a:cs typeface="Times New Roman" panose="02020603050405020304" pitchFamily="18" charset="0"/>
              </a:rPr>
              <a:t>3. May also include breathing exercises or meditation </a:t>
            </a:r>
          </a:p>
          <a:p>
            <a:pPr marL="0" indent="0">
              <a:buNone/>
            </a:pPr>
            <a:r>
              <a:rPr lang="en-US" dirty="0">
                <a:latin typeface="Times New Roman" panose="02020603050405020304" pitchFamily="18" charset="0"/>
                <a:cs typeface="Times New Roman" panose="02020603050405020304" pitchFamily="18" charset="0"/>
              </a:rPr>
              <a:t>4. Most effective for patients with high muscular tension and cognitive arousal </a:t>
            </a:r>
          </a:p>
        </p:txBody>
      </p:sp>
      <p:sp>
        <p:nvSpPr>
          <p:cNvPr id="4" name="Slide Number Placeholder 3"/>
          <p:cNvSpPr>
            <a:spLocks noGrp="1"/>
          </p:cNvSpPr>
          <p:nvPr>
            <p:ph type="sldNum" sz="quarter" idx="12"/>
          </p:nvPr>
        </p:nvSpPr>
        <p:spPr/>
        <p:txBody>
          <a:bodyPr/>
          <a:lstStyle/>
          <a:p>
            <a:fld id="{6DBF5396-4317-44B7-9213-8265313D1968}" type="slidenum">
              <a:rPr lang="en-US" smtClean="0"/>
              <a:t>25</a:t>
            </a:fld>
            <a:endParaRPr lang="en-US"/>
          </a:p>
        </p:txBody>
      </p:sp>
    </p:spTree>
    <p:extLst>
      <p:ext uri="{BB962C8B-B14F-4D97-AF65-F5344CB8AC3E}">
        <p14:creationId xmlns:p14="http://schemas.microsoft.com/office/powerpoint/2010/main" val="153753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2964919"/>
              </p:ext>
            </p:extLst>
          </p:nvPr>
        </p:nvGraphicFramePr>
        <p:xfrm>
          <a:off x="838200" y="1825625"/>
          <a:ext cx="10515600" cy="3662680"/>
        </p:xfrm>
        <a:graphic>
          <a:graphicData uri="http://schemas.openxmlformats.org/drawingml/2006/table">
            <a:tbl>
              <a:tblPr firstRow="1" bandRow="1">
                <a:tableStyleId>{F5AB1C69-6EDB-4FF4-983F-18BD219EF322}</a:tableStyleId>
              </a:tblPr>
              <a:tblGrid>
                <a:gridCol w="3243470">
                  <a:extLst>
                    <a:ext uri="{9D8B030D-6E8A-4147-A177-3AD203B41FA5}">
                      <a16:colId xmlns:a16="http://schemas.microsoft.com/office/drawing/2014/main" val="4242648974"/>
                    </a:ext>
                  </a:extLst>
                </a:gridCol>
                <a:gridCol w="7272130">
                  <a:extLst>
                    <a:ext uri="{9D8B030D-6E8A-4147-A177-3AD203B41FA5}">
                      <a16:colId xmlns:a16="http://schemas.microsoft.com/office/drawing/2014/main" val="292224626"/>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132329105"/>
                  </a:ext>
                </a:extLst>
              </a:tr>
              <a:tr h="370840">
                <a:tc>
                  <a:txBody>
                    <a:bodyPr/>
                    <a:lstStyle/>
                    <a:p>
                      <a:r>
                        <a:rPr lang="en-US" b="1" dirty="0" smtClean="0">
                          <a:latin typeface="Times New Roman" panose="02020603050405020304" pitchFamily="18" charset="0"/>
                          <a:cs typeface="Times New Roman" panose="02020603050405020304" pitchFamily="18" charset="0"/>
                        </a:rPr>
                        <a:t>First-Line(Non Pharmacologic)</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Cognitive Behavioral therapy</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2675811"/>
                  </a:ext>
                </a:extLst>
              </a:tr>
              <a:tr h="370840">
                <a:tc>
                  <a:txBody>
                    <a:bodyPr/>
                    <a:lstStyle/>
                    <a:p>
                      <a:r>
                        <a:rPr lang="en-US" b="1" dirty="0" smtClean="0">
                          <a:latin typeface="Times New Roman" panose="02020603050405020304" pitchFamily="18" charset="0"/>
                          <a:cs typeface="Times New Roman" panose="02020603050405020304" pitchFamily="18" charset="0"/>
                        </a:rPr>
                        <a:t>Second-Line (Initial</a:t>
                      </a:r>
                      <a:r>
                        <a:rPr lang="en-US" b="1" baseline="0" dirty="0" smtClean="0">
                          <a:latin typeface="Times New Roman" panose="02020603050405020304" pitchFamily="18" charset="0"/>
                          <a:cs typeface="Times New Roman" panose="02020603050405020304" pitchFamily="18" charset="0"/>
                        </a:rPr>
                        <a:t> Pharmacologic approach)</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Short-acting BZD or NBRA is effective for insomnia</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8301547"/>
                  </a:ext>
                </a:extLst>
              </a:tr>
              <a:tr h="370840">
                <a:tc>
                  <a:txBody>
                    <a:bodyPr/>
                    <a:lstStyle/>
                    <a:p>
                      <a:r>
                        <a:rPr lang="en-US" b="1" dirty="0" smtClean="0">
                          <a:latin typeface="Times New Roman" panose="02020603050405020304" pitchFamily="18" charset="0"/>
                          <a:cs typeface="Times New Roman" panose="02020603050405020304" pitchFamily="18" charset="0"/>
                        </a:rPr>
                        <a:t>Other considerations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ln persons &gt; 55 years of age, prolonged-release melatonin• may help sleep onset and quality.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Olanzapine and quetiapine may improve sleep but are associated with adverse effects.</a:t>
                      </a:r>
                    </a:p>
                    <a:p>
                      <a:r>
                        <a:rPr lang="en-US" dirty="0" smtClean="0">
                          <a:latin typeface="Times New Roman" panose="02020603050405020304" pitchFamily="18" charset="0"/>
                          <a:cs typeface="Times New Roman" panose="02020603050405020304" pitchFamily="18" charset="0"/>
                        </a:rPr>
                        <a:t>Antihistamines have a limited</a:t>
                      </a:r>
                      <a:r>
                        <a:rPr lang="en-US" baseline="0" dirty="0" smtClean="0">
                          <a:latin typeface="Times New Roman" panose="02020603050405020304" pitchFamily="18" charset="0"/>
                          <a:cs typeface="Times New Roman" panose="02020603050405020304" pitchFamily="18" charset="0"/>
                        </a:rPr>
                        <a:t> role</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53393249"/>
                  </a:ext>
                </a:extLst>
              </a:tr>
            </a:tbl>
          </a:graphicData>
        </a:graphic>
      </p:graphicFrame>
      <p:sp>
        <p:nvSpPr>
          <p:cNvPr id="5" name="Slide Number Placeholder 4"/>
          <p:cNvSpPr>
            <a:spLocks noGrp="1"/>
          </p:cNvSpPr>
          <p:nvPr>
            <p:ph type="sldNum" sz="quarter" idx="12"/>
          </p:nvPr>
        </p:nvSpPr>
        <p:spPr/>
        <p:txBody>
          <a:bodyPr/>
          <a:lstStyle/>
          <a:p>
            <a:fld id="{6DBF5396-4317-44B7-9213-8265313D1968}" type="slidenum">
              <a:rPr lang="en-US" smtClean="0"/>
              <a:t>26</a:t>
            </a:fld>
            <a:endParaRPr lang="en-US"/>
          </a:p>
        </p:txBody>
      </p:sp>
    </p:spTree>
    <p:extLst>
      <p:ext uri="{BB962C8B-B14F-4D97-AF65-F5344CB8AC3E}">
        <p14:creationId xmlns:p14="http://schemas.microsoft.com/office/powerpoint/2010/main" val="2014941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Pharmacological Treatments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Benzodiazepines </a:t>
            </a:r>
            <a:r>
              <a:rPr lang="en-US" b="1" dirty="0">
                <a:latin typeface="Times New Roman" panose="02020603050405020304" pitchFamily="18" charset="0"/>
                <a:cs typeface="Times New Roman" panose="02020603050405020304" pitchFamily="18" charset="0"/>
              </a:rPr>
              <a:t>[BZD</a:t>
            </a:r>
            <a:r>
              <a:rPr lang="en-US" b="1" dirty="0" smtClean="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A. Indications </a:t>
            </a:r>
          </a:p>
          <a:p>
            <a:pPr marL="0" indent="0">
              <a:buNone/>
            </a:pPr>
            <a:r>
              <a:rPr lang="en-US" b="1"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Short-term therapy for insomnia characterized by difficulties with: </a:t>
            </a:r>
          </a:p>
          <a:p>
            <a:pPr marL="0" indent="0">
              <a:buNone/>
            </a:pPr>
            <a:r>
              <a:rPr lang="en-US" dirty="0">
                <a:latin typeface="Times New Roman" panose="02020603050405020304" pitchFamily="18" charset="0"/>
                <a:cs typeface="Times New Roman" panose="02020603050405020304" pitchFamily="18" charset="0"/>
              </a:rPr>
              <a:t>a. Falling asleep: estazolam, flurazepam, quazepam, temazepam </a:t>
            </a:r>
          </a:p>
          <a:p>
            <a:pPr marL="0" indent="0">
              <a:buNone/>
            </a:pPr>
            <a:r>
              <a:rPr lang="en-US" dirty="0">
                <a:latin typeface="Times New Roman" panose="02020603050405020304" pitchFamily="18" charset="0"/>
                <a:cs typeface="Times New Roman" panose="02020603050405020304" pitchFamily="18" charset="0"/>
              </a:rPr>
              <a:t>b. Sleep onset: triazolam </a:t>
            </a:r>
          </a:p>
          <a:p>
            <a:pPr marL="0" indent="0">
              <a:buNone/>
            </a:pPr>
            <a:r>
              <a:rPr lang="en-US" dirty="0">
                <a:latin typeface="Times New Roman" panose="02020603050405020304" pitchFamily="18" charset="0"/>
                <a:cs typeface="Times New Roman" panose="02020603050405020304" pitchFamily="18" charset="0"/>
              </a:rPr>
              <a:t>c. Frequent nocturnal awakenings: estazolam, flurazepam, quazepam </a:t>
            </a:r>
          </a:p>
          <a:p>
            <a:pPr marL="0" indent="0">
              <a:buNone/>
            </a:pPr>
            <a:r>
              <a:rPr lang="en-US" dirty="0">
                <a:latin typeface="Times New Roman" panose="02020603050405020304" pitchFamily="18" charset="0"/>
                <a:cs typeface="Times New Roman" panose="02020603050405020304" pitchFamily="18" charset="0"/>
              </a:rPr>
              <a:t>d. Early morning wakening: estazolam, flurazepam, quazepam </a:t>
            </a:r>
          </a:p>
        </p:txBody>
      </p:sp>
      <p:sp>
        <p:nvSpPr>
          <p:cNvPr id="4" name="Slide Number Placeholder 3"/>
          <p:cNvSpPr>
            <a:spLocks noGrp="1"/>
          </p:cNvSpPr>
          <p:nvPr>
            <p:ph type="sldNum" sz="quarter" idx="12"/>
          </p:nvPr>
        </p:nvSpPr>
        <p:spPr/>
        <p:txBody>
          <a:bodyPr/>
          <a:lstStyle/>
          <a:p>
            <a:fld id="{6DBF5396-4317-44B7-9213-8265313D1968}" type="slidenum">
              <a:rPr lang="en-US" smtClean="0"/>
              <a:t>27</a:t>
            </a:fld>
            <a:endParaRPr lang="en-US"/>
          </a:p>
        </p:txBody>
      </p:sp>
    </p:spTree>
    <p:extLst>
      <p:ext uri="{BB962C8B-B14F-4D97-AF65-F5344CB8AC3E}">
        <p14:creationId xmlns:p14="http://schemas.microsoft.com/office/powerpoint/2010/main" val="390361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B. Mechanism of </a:t>
            </a:r>
            <a:r>
              <a:rPr lang="en-US" b="1" dirty="0" smtClean="0">
                <a:latin typeface="Times New Roman" panose="02020603050405020304" pitchFamily="18" charset="0"/>
                <a:cs typeface="Times New Roman" panose="02020603050405020304" pitchFamily="18" charset="0"/>
              </a:rPr>
              <a:t>Action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BZDs bind to the gamma sub-unit of the GABA</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receptor </a:t>
            </a:r>
          </a:p>
          <a:p>
            <a:pPr marL="0" indent="0">
              <a:buNone/>
            </a:pPr>
            <a:r>
              <a:rPr lang="en-US" dirty="0">
                <a:latin typeface="Times New Roman" panose="02020603050405020304" pitchFamily="18" charset="0"/>
                <a:cs typeface="Times New Roman" panose="02020603050405020304" pitchFamily="18" charset="0"/>
              </a:rPr>
              <a:t>2. Binding causes an allosteric (structural) modification of the </a:t>
            </a:r>
            <a:r>
              <a:rPr lang="en-US" dirty="0" smtClean="0">
                <a:latin typeface="Times New Roman" panose="02020603050405020304" pitchFamily="18" charset="0"/>
                <a:cs typeface="Times New Roman" panose="02020603050405020304" pitchFamily="18" charset="0"/>
              </a:rPr>
              <a:t>receptor resulting </a:t>
            </a:r>
            <a:r>
              <a:rPr lang="en-US" dirty="0">
                <a:latin typeface="Times New Roman" panose="02020603050405020304" pitchFamily="18" charset="0"/>
                <a:cs typeface="Times New Roman" panose="02020603050405020304" pitchFamily="18" charset="0"/>
              </a:rPr>
              <a:t>in an increase in </a:t>
            </a:r>
            <a:r>
              <a:rPr lang="en-US" dirty="0" smtClean="0">
                <a:latin typeface="Times New Roman" panose="02020603050405020304" pitchFamily="18" charset="0"/>
                <a:cs typeface="Times New Roman" panose="02020603050405020304" pitchFamily="18" charset="0"/>
              </a:rPr>
              <a:t>GABA</a:t>
            </a:r>
            <a:r>
              <a:rPr lang="en-US" baseline="-25000"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 activity </a:t>
            </a:r>
          </a:p>
          <a:p>
            <a:pPr marL="0" indent="0">
              <a:buNone/>
            </a:pPr>
            <a:r>
              <a:rPr lang="en-US" dirty="0">
                <a:latin typeface="Times New Roman" panose="02020603050405020304" pitchFamily="18" charset="0"/>
                <a:cs typeface="Times New Roman" panose="02020603050405020304" pitchFamily="18" charset="0"/>
              </a:rPr>
              <a:t>3. BZDs do not substitute for GABA, which binds at the alpha sub-unit, but increase the frequency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channel opening events which leads to an increase in chloride ion conductance and inhibition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action potential </a:t>
            </a:r>
          </a:p>
        </p:txBody>
      </p:sp>
      <p:sp>
        <p:nvSpPr>
          <p:cNvPr id="4" name="Slide Number Placeholder 3"/>
          <p:cNvSpPr>
            <a:spLocks noGrp="1"/>
          </p:cNvSpPr>
          <p:nvPr>
            <p:ph type="sldNum" sz="quarter" idx="12"/>
          </p:nvPr>
        </p:nvSpPr>
        <p:spPr/>
        <p:txBody>
          <a:bodyPr/>
          <a:lstStyle/>
          <a:p>
            <a:fld id="{6DBF5396-4317-44B7-9213-8265313D1968}" type="slidenum">
              <a:rPr lang="en-US" smtClean="0"/>
              <a:t>28</a:t>
            </a:fld>
            <a:endParaRPr lang="en-US"/>
          </a:p>
        </p:txBody>
      </p:sp>
    </p:spTree>
    <p:extLst>
      <p:ext uri="{BB962C8B-B14F-4D97-AF65-F5344CB8AC3E}">
        <p14:creationId xmlns:p14="http://schemas.microsoft.com/office/powerpoint/2010/main" val="1641367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0" y="365125"/>
            <a:ext cx="10515599" cy="6356350"/>
          </a:xfrm>
          <a:prstGeom prst="rect">
            <a:avLst/>
          </a:prstGeom>
        </p:spPr>
      </p:pic>
      <p:sp>
        <p:nvSpPr>
          <p:cNvPr id="4" name="Slide Number Placeholder 3"/>
          <p:cNvSpPr>
            <a:spLocks noGrp="1"/>
          </p:cNvSpPr>
          <p:nvPr>
            <p:ph type="sldNum" sz="quarter" idx="12"/>
          </p:nvPr>
        </p:nvSpPr>
        <p:spPr/>
        <p:txBody>
          <a:bodyPr/>
          <a:lstStyle/>
          <a:p>
            <a:fld id="{6DBF5396-4317-44B7-9213-8265313D1968}" type="slidenum">
              <a:rPr lang="en-US" smtClean="0"/>
              <a:t>29</a:t>
            </a:fld>
            <a:endParaRPr lang="en-US"/>
          </a:p>
        </p:txBody>
      </p:sp>
    </p:spTree>
    <p:extLst>
      <p:ext uri="{BB962C8B-B14F-4D97-AF65-F5344CB8AC3E}">
        <p14:creationId xmlns:p14="http://schemas.microsoft.com/office/powerpoint/2010/main" val="304981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condition of body and mind that typically recurs for several hours every night, in which the eyes are closed, the postural muscles relaxed, the activity of the brain altered, and consciousness of the surroundings practically suspended:</a:t>
            </a:r>
          </a:p>
        </p:txBody>
      </p:sp>
      <p:sp>
        <p:nvSpPr>
          <p:cNvPr id="4" name="Slide Number Placeholder 3"/>
          <p:cNvSpPr>
            <a:spLocks noGrp="1"/>
          </p:cNvSpPr>
          <p:nvPr>
            <p:ph type="sldNum" sz="quarter" idx="12"/>
          </p:nvPr>
        </p:nvSpPr>
        <p:spPr/>
        <p:txBody>
          <a:bodyPr/>
          <a:lstStyle/>
          <a:p>
            <a:fld id="{6DBF5396-4317-44B7-9213-8265313D1968}" type="slidenum">
              <a:rPr lang="en-US" smtClean="0"/>
              <a:t>3</a:t>
            </a:fld>
            <a:endParaRPr lang="en-US"/>
          </a:p>
        </p:txBody>
      </p:sp>
    </p:spTree>
    <p:extLst>
      <p:ext uri="{BB962C8B-B14F-4D97-AF65-F5344CB8AC3E}">
        <p14:creationId xmlns:p14="http://schemas.microsoft.com/office/powerpoint/2010/main" val="1976230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Non-Benzodiazepine </a:t>
            </a:r>
            <a:r>
              <a:rPr lang="en-US" dirty="0">
                <a:latin typeface="Times New Roman" panose="02020603050405020304" pitchFamily="18" charset="0"/>
                <a:cs typeface="Times New Roman" panose="02020603050405020304" pitchFamily="18" charset="0"/>
              </a:rPr>
              <a:t>Receptor </a:t>
            </a:r>
            <a:r>
              <a:rPr lang="en-US" dirty="0" smtClean="0">
                <a:latin typeface="Times New Roman" panose="02020603050405020304" pitchFamily="18" charset="0"/>
                <a:cs typeface="Times New Roman" panose="02020603050405020304" pitchFamily="18" charset="0"/>
              </a:rPr>
              <a:t>Agonists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NBRAs]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lphaUcPeriod"/>
            </a:pPr>
            <a:r>
              <a:rPr lang="en-US" b="1" dirty="0" smtClean="0">
                <a:latin typeface="Times New Roman" panose="02020603050405020304" pitchFamily="18" charset="0"/>
                <a:cs typeface="Times New Roman" panose="02020603050405020304" pitchFamily="18" charset="0"/>
              </a:rPr>
              <a:t>Indications.</a:t>
            </a:r>
          </a:p>
          <a:p>
            <a:pPr marL="514350" indent="-514350">
              <a:buAutoNum type="arabicPeriod"/>
            </a:pPr>
            <a:r>
              <a:rPr lang="en-US" dirty="0" smtClean="0">
                <a:latin typeface="Times New Roman" panose="02020603050405020304" pitchFamily="18" charset="0"/>
                <a:cs typeface="Times New Roman" panose="02020603050405020304" pitchFamily="18" charset="0"/>
              </a:rPr>
              <a:t>Short-term </a:t>
            </a:r>
            <a:r>
              <a:rPr lang="en-US" dirty="0">
                <a:latin typeface="Times New Roman" panose="02020603050405020304" pitchFamily="18" charset="0"/>
                <a:cs typeface="Times New Roman" panose="02020603050405020304" pitchFamily="18" charset="0"/>
              </a:rPr>
              <a:t>treatment of insomnia- </a:t>
            </a:r>
            <a:r>
              <a:rPr lang="en-US" dirty="0" smtClean="0">
                <a:latin typeface="Times New Roman" panose="02020603050405020304" pitchFamily="18" charset="0"/>
                <a:cs typeface="Times New Roman" panose="02020603050405020304" pitchFamily="18" charset="0"/>
              </a:rPr>
              <a:t>Eszopiclone, Zaleplon</a:t>
            </a:r>
          </a:p>
          <a:p>
            <a:pPr lvl="1"/>
            <a:r>
              <a:rPr lang="en-US" dirty="0" smtClean="0">
                <a:latin typeface="Times New Roman" panose="02020603050405020304" pitchFamily="18" charset="0"/>
                <a:cs typeface="Times New Roman" panose="02020603050405020304" pitchFamily="18" charset="0"/>
              </a:rPr>
              <a:t>Eszopiclone </a:t>
            </a:r>
            <a:r>
              <a:rPr lang="en-US" dirty="0">
                <a:latin typeface="Times New Roman" panose="02020603050405020304" pitchFamily="18" charset="0"/>
                <a:cs typeface="Times New Roman" panose="02020603050405020304" pitchFamily="18" charset="0"/>
              </a:rPr>
              <a:t>specifically reduces time to sleep onset and improves sleep maintenance </a:t>
            </a:r>
          </a:p>
          <a:p>
            <a:pPr lvl="1"/>
            <a:r>
              <a:rPr lang="en-US" dirty="0" smtClean="0">
                <a:latin typeface="Times New Roman" panose="02020603050405020304" pitchFamily="18" charset="0"/>
                <a:cs typeface="Times New Roman" panose="02020603050405020304" pitchFamily="18" charset="0"/>
              </a:rPr>
              <a:t>Zaleplon </a:t>
            </a:r>
            <a:r>
              <a:rPr lang="en-US" dirty="0">
                <a:latin typeface="Times New Roman" panose="02020603050405020304" pitchFamily="18" charset="0"/>
                <a:cs typeface="Times New Roman" panose="02020603050405020304" pitchFamily="18" charset="0"/>
              </a:rPr>
              <a:t>reduces time to sleep onset </a:t>
            </a:r>
            <a:r>
              <a:rPr lang="en-US" dirty="0" smtClean="0">
                <a:latin typeface="Times New Roman" panose="02020603050405020304" pitchFamily="18" charset="0"/>
                <a:cs typeface="Times New Roman" panose="02020603050405020304" pitchFamily="18" charset="0"/>
              </a:rPr>
              <a:t>only </a:t>
            </a:r>
          </a:p>
          <a:p>
            <a:pPr marL="0" indent="0">
              <a:buNone/>
            </a:pPr>
            <a:r>
              <a:rPr lang="en-US" b="1"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Short-term treatment of insomnia characterized by difficulties with </a:t>
            </a:r>
          </a:p>
          <a:p>
            <a:pPr marL="0" indent="0">
              <a:buNone/>
            </a:pPr>
            <a:r>
              <a:rPr lang="en-US" dirty="0">
                <a:latin typeface="Times New Roman" panose="02020603050405020304" pitchFamily="18" charset="0"/>
                <a:cs typeface="Times New Roman" panose="02020603050405020304" pitchFamily="18" charset="0"/>
              </a:rPr>
              <a:t>a. Sleep onset - zolpidem, zolpidem CR </a:t>
            </a:r>
          </a:p>
          <a:p>
            <a:pPr marL="0" indent="0">
              <a:buNone/>
            </a:pPr>
            <a:r>
              <a:rPr lang="en-US" dirty="0">
                <a:latin typeface="Times New Roman" panose="02020603050405020304" pitchFamily="18" charset="0"/>
                <a:cs typeface="Times New Roman" panose="02020603050405020304" pitchFamily="18" charset="0"/>
              </a:rPr>
              <a:t>b. Sleep maintenance- zolpidem CR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Middle of the night awakening followed by difficulty falling back to sleep - zolpidem sublingual </a:t>
            </a:r>
          </a:p>
          <a:p>
            <a:pPr marL="0" indent="0">
              <a:buNone/>
            </a:pPr>
            <a:endParaRPr lang="en-US" dirty="0" smtClean="0">
              <a:latin typeface="Times New Roman" panose="02020603050405020304" pitchFamily="18" charset="0"/>
              <a:cs typeface="Times New Roman" panose="02020603050405020304" pitchFamily="18" charset="0"/>
            </a:endParaRPr>
          </a:p>
          <a:p>
            <a:pPr marL="514350" indent="-514350">
              <a:buAutoNum type="arabicPeriod"/>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30</a:t>
            </a:fld>
            <a:endParaRPr lang="en-US"/>
          </a:p>
        </p:txBody>
      </p:sp>
    </p:spTree>
    <p:extLst>
      <p:ext uri="{BB962C8B-B14F-4D97-AF65-F5344CB8AC3E}">
        <p14:creationId xmlns:p14="http://schemas.microsoft.com/office/powerpoint/2010/main" val="3514715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B. Mechanism of </a:t>
            </a:r>
            <a:r>
              <a:rPr lang="en-US" b="1" dirty="0" smtClean="0">
                <a:latin typeface="Times New Roman" panose="02020603050405020304" pitchFamily="18" charset="0"/>
                <a:cs typeface="Times New Roman" panose="02020603050405020304" pitchFamily="18" charset="0"/>
              </a:rPr>
              <a:t>Action</a:t>
            </a:r>
          </a:p>
          <a:p>
            <a:pPr marL="0" indent="0">
              <a:buNone/>
            </a:pPr>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Eszopiclone</a:t>
            </a:r>
            <a:r>
              <a:rPr lang="en-US" dirty="0">
                <a:latin typeface="Times New Roman" panose="02020603050405020304" pitchFamily="18" charset="0"/>
                <a:cs typeface="Times New Roman" panose="02020603050405020304" pitchFamily="18" charset="0"/>
              </a:rPr>
              <a:t> - exact mechanism is unknown, but it is thought to interact with GABA-receptor </a:t>
            </a:r>
            <a:r>
              <a:rPr lang="en-US" dirty="0" smtClean="0">
                <a:latin typeface="Times New Roman" panose="02020603050405020304" pitchFamily="18" charset="0"/>
                <a:cs typeface="Times New Roman" panose="02020603050405020304" pitchFamily="18" charset="0"/>
              </a:rPr>
              <a:t>complexes </a:t>
            </a:r>
            <a:r>
              <a:rPr lang="en-US" dirty="0">
                <a:latin typeface="Times New Roman" panose="02020603050405020304" pitchFamily="18" charset="0"/>
                <a:cs typeface="Times New Roman" panose="02020603050405020304" pitchFamily="18" charset="0"/>
              </a:rPr>
              <a:t>located near or </a:t>
            </a:r>
            <a:r>
              <a:rPr lang="en-US" dirty="0" smtClean="0">
                <a:latin typeface="Times New Roman" panose="02020603050405020304" pitchFamily="18" charset="0"/>
                <a:cs typeface="Times New Roman" panose="02020603050405020304" pitchFamily="18" charset="0"/>
              </a:rPr>
              <a:t>allosterically coupled </a:t>
            </a:r>
            <a:r>
              <a:rPr lang="en-US" dirty="0">
                <a:latin typeface="Times New Roman" panose="02020603050405020304" pitchFamily="18" charset="0"/>
                <a:cs typeface="Times New Roman" panose="02020603050405020304" pitchFamily="18" charset="0"/>
              </a:rPr>
              <a:t>with BZD </a:t>
            </a:r>
            <a:r>
              <a:rPr lang="en-US" dirty="0" smtClean="0">
                <a:latin typeface="Times New Roman" panose="02020603050405020304" pitchFamily="18" charset="0"/>
                <a:cs typeface="Times New Roman" panose="02020603050405020304" pitchFamily="18" charset="0"/>
              </a:rPr>
              <a:t>receptors.</a:t>
            </a:r>
          </a:p>
          <a:p>
            <a:pPr marL="0" indent="0">
              <a:buNone/>
            </a:pPr>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Zaleplon</a:t>
            </a:r>
            <a:r>
              <a:rPr lang="en-US" dirty="0">
                <a:latin typeface="Times New Roman" panose="02020603050405020304" pitchFamily="18" charset="0"/>
                <a:cs typeface="Times New Roman" panose="02020603050405020304" pitchFamily="18" charset="0"/>
              </a:rPr>
              <a:t> - selectively binds to the </a:t>
            </a:r>
            <a:r>
              <a:rPr lang="en-US" dirty="0" smtClean="0">
                <a:latin typeface="Times New Roman" panose="02020603050405020304" pitchFamily="18" charset="0"/>
                <a:cs typeface="Times New Roman" panose="02020603050405020304" pitchFamily="18" charset="0"/>
              </a:rPr>
              <a:t>omega-1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BZD</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 on the </a:t>
            </a:r>
            <a:r>
              <a:rPr lang="en-US" dirty="0" smtClean="0">
                <a:latin typeface="Times New Roman" panose="02020603050405020304" pitchFamily="18" charset="0"/>
                <a:cs typeface="Times New Roman" panose="02020603050405020304" pitchFamily="18" charset="0"/>
              </a:rPr>
              <a:t>α subunit </a:t>
            </a:r>
            <a:r>
              <a:rPr lang="en-US" dirty="0">
                <a:latin typeface="Times New Roman" panose="02020603050405020304" pitchFamily="18" charset="0"/>
                <a:cs typeface="Times New Roman" panose="02020603050405020304" pitchFamily="18" charset="0"/>
              </a:rPr>
              <a:t>on </a:t>
            </a:r>
            <a:r>
              <a:rPr lang="en-US" dirty="0" smtClean="0">
                <a:latin typeface="Times New Roman" panose="02020603050405020304" pitchFamily="18" charset="0"/>
                <a:cs typeface="Times New Roman" panose="02020603050405020304" pitchFamily="18" charset="0"/>
              </a:rPr>
              <a:t>GABA</a:t>
            </a:r>
            <a:r>
              <a:rPr lang="en-US" baseline="-25000" dirty="0" smtClean="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 chloride </a:t>
            </a:r>
            <a:r>
              <a:rPr lang="en-US" dirty="0">
                <a:latin typeface="Times New Roman" panose="02020603050405020304" pitchFamily="18" charset="0"/>
                <a:cs typeface="Times New Roman" panose="02020603050405020304" pitchFamily="18" charset="0"/>
              </a:rPr>
              <a:t>ion channel receptor complex and </a:t>
            </a:r>
            <a:r>
              <a:rPr lang="en-US" dirty="0" smtClean="0">
                <a:latin typeface="Times New Roman" panose="02020603050405020304" pitchFamily="18" charset="0"/>
                <a:cs typeface="Times New Roman" panose="02020603050405020304" pitchFamily="18" charset="0"/>
              </a:rPr>
              <a:t>potentiates t-butyl- bicyclophosphorothionate binding.</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31</a:t>
            </a:fld>
            <a:endParaRPr lang="en-US"/>
          </a:p>
        </p:txBody>
      </p:sp>
    </p:spTree>
    <p:extLst>
      <p:ext uri="{BB962C8B-B14F-4D97-AF65-F5344CB8AC3E}">
        <p14:creationId xmlns:p14="http://schemas.microsoft.com/office/powerpoint/2010/main" val="418418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Zolpidem</a:t>
            </a:r>
            <a:r>
              <a:rPr lang="en-US" dirty="0">
                <a:latin typeface="Times New Roman" panose="02020603050405020304" pitchFamily="18" charset="0"/>
                <a:cs typeface="Times New Roman" panose="02020603050405020304" pitchFamily="18" charset="0"/>
              </a:rPr>
              <a:t> - selectively binds to omega-1 (</a:t>
            </a:r>
            <a:r>
              <a:rPr lang="en-US" dirty="0" smtClean="0">
                <a:latin typeface="Times New Roman" panose="02020603050405020304" pitchFamily="18" charset="0"/>
                <a:cs typeface="Times New Roman" panose="02020603050405020304" pitchFamily="18" charset="0"/>
              </a:rPr>
              <a:t>BZD</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a high affinity ratio </a:t>
            </a:r>
            <a:r>
              <a:rPr lang="en-US" dirty="0" smtClean="0">
                <a:latin typeface="Times New Roman" panose="02020603050405020304" pitchFamily="18" charset="0"/>
                <a:cs typeface="Times New Roman" panose="02020603050405020304" pitchFamily="18" charset="0"/>
              </a:rPr>
              <a:t>of α</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 </a:t>
            </a:r>
            <a:r>
              <a:rPr lang="el-GR" dirty="0" smtClean="0">
                <a:latin typeface="Times New Roman" panose="02020603050405020304" pitchFamily="18" charset="0"/>
                <a:cs typeface="Times New Roman" panose="02020603050405020304" pitchFamily="18" charset="0"/>
              </a:rPr>
              <a:t>α</a:t>
            </a:r>
            <a:r>
              <a:rPr lang="en-US" baseline="-25000" dirty="0" smtClean="0">
                <a:latin typeface="Times New Roman" panose="02020603050405020304" pitchFamily="18" charset="0"/>
                <a:cs typeface="Times New Roman" panose="02020603050405020304" pitchFamily="18" charset="0"/>
              </a:rPr>
              <a:t>5 </a:t>
            </a:r>
            <a:r>
              <a:rPr lang="en-US" dirty="0" smtClean="0">
                <a:latin typeface="Times New Roman" panose="02020603050405020304" pitchFamily="18" charset="0"/>
                <a:cs typeface="Times New Roman" panose="02020603050405020304" pitchFamily="18" charset="0"/>
              </a:rPr>
              <a:t>subunits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account for the lack of muscle relaxant, anxiolytic, and anticonvulsant effects and </a:t>
            </a:r>
            <a:r>
              <a:rPr lang="en-US" dirty="0" smtClean="0">
                <a:latin typeface="Times New Roman" panose="02020603050405020304" pitchFamily="18" charset="0"/>
                <a:cs typeface="Times New Roman" panose="02020603050405020304" pitchFamily="18" charset="0"/>
              </a:rPr>
              <a:t>preservation </a:t>
            </a:r>
            <a:r>
              <a:rPr lang="en-US" dirty="0">
                <a:latin typeface="Times New Roman" panose="02020603050405020304" pitchFamily="18" charset="0"/>
                <a:cs typeface="Times New Roman" panose="02020603050405020304" pitchFamily="18" charset="0"/>
              </a:rPr>
              <a:t>of stage N3 sleep </a:t>
            </a:r>
          </a:p>
        </p:txBody>
      </p:sp>
      <p:sp>
        <p:nvSpPr>
          <p:cNvPr id="4" name="Slide Number Placeholder 3"/>
          <p:cNvSpPr>
            <a:spLocks noGrp="1"/>
          </p:cNvSpPr>
          <p:nvPr>
            <p:ph type="sldNum" sz="quarter" idx="12"/>
          </p:nvPr>
        </p:nvSpPr>
        <p:spPr/>
        <p:txBody>
          <a:bodyPr/>
          <a:lstStyle/>
          <a:p>
            <a:fld id="{6DBF5396-4317-44B7-9213-8265313D1968}" type="slidenum">
              <a:rPr lang="en-US" smtClean="0"/>
              <a:t>32</a:t>
            </a:fld>
            <a:endParaRPr lang="en-US"/>
          </a:p>
        </p:txBody>
      </p:sp>
    </p:spTree>
    <p:extLst>
      <p:ext uri="{BB962C8B-B14F-4D97-AF65-F5344CB8AC3E}">
        <p14:creationId xmlns:p14="http://schemas.microsoft.com/office/powerpoint/2010/main" val="2553072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Ramelteon</a:t>
            </a:r>
          </a:p>
          <a:p>
            <a:pPr marL="0" indent="0">
              <a:buNone/>
            </a:pPr>
            <a:r>
              <a:rPr lang="en-US" b="1" dirty="0" smtClean="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 Indication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Insomnia </a:t>
            </a:r>
            <a:r>
              <a:rPr lang="en-US" dirty="0">
                <a:latin typeface="Times New Roman" panose="02020603050405020304" pitchFamily="18" charset="0"/>
                <a:cs typeface="Times New Roman" panose="02020603050405020304" pitchFamily="18" charset="0"/>
              </a:rPr>
              <a:t>characterized by difficulty with sleep </a:t>
            </a:r>
            <a:r>
              <a:rPr lang="en-US" dirty="0" smtClean="0">
                <a:latin typeface="Times New Roman" panose="02020603050405020304" pitchFamily="18" charset="0"/>
                <a:cs typeface="Times New Roman" panose="02020603050405020304" pitchFamily="18" charset="0"/>
              </a:rPr>
              <a:t>onset.</a:t>
            </a:r>
          </a:p>
          <a:p>
            <a:pPr marL="0" indent="0">
              <a:buNone/>
            </a:pPr>
            <a:r>
              <a:rPr lang="en-US" b="1" dirty="0">
                <a:latin typeface="Times New Roman" panose="02020603050405020304" pitchFamily="18" charset="0"/>
                <a:cs typeface="Times New Roman" panose="02020603050405020304" pitchFamily="18" charset="0"/>
              </a:rPr>
              <a:t>B. Mechanism of </a:t>
            </a:r>
            <a:r>
              <a:rPr lang="en-US" b="1" dirty="0" smtClean="0">
                <a:latin typeface="Times New Roman" panose="02020603050405020304" pitchFamily="18" charset="0"/>
                <a:cs typeface="Times New Roman" panose="02020603050405020304" pitchFamily="18" charset="0"/>
              </a:rPr>
              <a:t>Action</a:t>
            </a:r>
          </a:p>
          <a:p>
            <a:pPr marL="571500" indent="-571500">
              <a:buAutoNum type="romanUcPeriod"/>
            </a:pPr>
            <a:r>
              <a:rPr lang="en-US" dirty="0" smtClean="0">
                <a:latin typeface="Times New Roman" panose="02020603050405020304" pitchFamily="18" charset="0"/>
                <a:cs typeface="Times New Roman" panose="02020603050405020304" pitchFamily="18" charset="0"/>
              </a:rPr>
              <a:t>Melatonin </a:t>
            </a:r>
            <a:r>
              <a:rPr lang="en-US" dirty="0">
                <a:latin typeface="Times New Roman" panose="02020603050405020304" pitchFamily="18" charset="0"/>
                <a:cs typeface="Times New Roman" panose="02020603050405020304" pitchFamily="18" charset="0"/>
              </a:rPr>
              <a:t>type 1 (</a:t>
            </a:r>
            <a:r>
              <a:rPr lang="en-US" dirty="0" smtClean="0">
                <a:latin typeface="Times New Roman" panose="02020603050405020304" pitchFamily="18" charset="0"/>
                <a:cs typeface="Times New Roman" panose="02020603050405020304" pitchFamily="18" charset="0"/>
              </a:rPr>
              <a:t>M</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melatonin type 2 (M</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receptor agonist with a greater affinity and </a:t>
            </a:r>
            <a:r>
              <a:rPr lang="en-US" dirty="0" smtClean="0">
                <a:latin typeface="Times New Roman" panose="02020603050405020304" pitchFamily="18" charset="0"/>
                <a:cs typeface="Times New Roman" panose="02020603050405020304" pitchFamily="18" charset="0"/>
              </a:rPr>
              <a:t>selectivity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receptors than </a:t>
            </a:r>
            <a:r>
              <a:rPr lang="en-US" dirty="0" smtClean="0">
                <a:latin typeface="Times New Roman" panose="02020603050405020304" pitchFamily="18" charset="0"/>
                <a:cs typeface="Times New Roman" panose="02020603050405020304" pitchFamily="18" charset="0"/>
              </a:rPr>
              <a:t>melatonin.</a:t>
            </a:r>
          </a:p>
          <a:p>
            <a:pPr lvl="1"/>
            <a:r>
              <a:rPr lang="en-US" dirty="0">
                <a:latin typeface="Times New Roman" panose="02020603050405020304" pitchFamily="18" charset="0"/>
                <a:cs typeface="Times New Roman" panose="02020603050405020304" pitchFamily="18" charset="0"/>
              </a:rPr>
              <a:t>Activity at </a:t>
            </a:r>
            <a:r>
              <a:rPr lang="en-US" dirty="0" smtClean="0">
                <a:latin typeface="Times New Roman" panose="02020603050405020304" pitchFamily="18" charset="0"/>
                <a:cs typeface="Times New Roman" panose="02020603050405020304" pitchFamily="18" charset="0"/>
              </a:rPr>
              <a:t>M</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thought to attenuate the alerting signal from the SCN (regulating sleep onset</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M</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synchronize sleep-wake </a:t>
            </a:r>
            <a:r>
              <a:rPr lang="en-US" dirty="0" smtClean="0">
                <a:latin typeface="Times New Roman" panose="02020603050405020304" pitchFamily="18" charset="0"/>
                <a:cs typeface="Times New Roman" panose="02020603050405020304" pitchFamily="18" charset="0"/>
              </a:rPr>
              <a:t>phases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33</a:t>
            </a:fld>
            <a:endParaRPr lang="en-US"/>
          </a:p>
        </p:txBody>
      </p:sp>
    </p:spTree>
    <p:extLst>
      <p:ext uri="{BB962C8B-B14F-4D97-AF65-F5344CB8AC3E}">
        <p14:creationId xmlns:p14="http://schemas.microsoft.com/office/powerpoint/2010/main" val="380895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Doxepin </a:t>
            </a:r>
          </a:p>
          <a:p>
            <a:pPr marL="514350" indent="-514350">
              <a:buAutoNum type="alphaUcPeriod"/>
            </a:pPr>
            <a:r>
              <a:rPr lang="en-US" b="1" dirty="0" smtClean="0">
                <a:latin typeface="Times New Roman" panose="02020603050405020304" pitchFamily="18" charset="0"/>
                <a:cs typeface="Times New Roman" panose="02020603050405020304" pitchFamily="18" charset="0"/>
              </a:rPr>
              <a:t>Indication- </a:t>
            </a:r>
            <a:r>
              <a:rPr lang="en-US" dirty="0">
                <a:latin typeface="Times New Roman" panose="02020603050405020304" pitchFamily="18" charset="0"/>
                <a:cs typeface="Times New Roman" panose="02020603050405020304" pitchFamily="18" charset="0"/>
              </a:rPr>
              <a:t>sleep maintenance (less effective for promoting sleep onset</a:t>
            </a:r>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Mechanism of Action </a:t>
            </a:r>
            <a:r>
              <a:rPr lang="en-US" dirty="0">
                <a:latin typeface="Times New Roman" panose="02020603050405020304" pitchFamily="18" charset="0"/>
                <a:cs typeface="Times New Roman" panose="02020603050405020304" pitchFamily="18" charset="0"/>
              </a:rPr>
              <a:t>- low doses exert effect through "selective" </a:t>
            </a:r>
            <a:r>
              <a:rPr lang="en-US" dirty="0" smtClean="0">
                <a:latin typeface="Times New Roman" panose="02020603050405020304" pitchFamily="18" charset="0"/>
                <a:cs typeface="Times New Roman" panose="02020603050405020304" pitchFamily="18" charset="0"/>
              </a:rPr>
              <a:t>histamine </a:t>
            </a:r>
            <a:r>
              <a:rPr lang="en-US" dirty="0">
                <a:latin typeface="Times New Roman" panose="02020603050405020304" pitchFamily="18" charset="0"/>
                <a:cs typeface="Times New Roman" panose="02020603050405020304" pitchFamily="18" charset="0"/>
              </a:rPr>
              <a:t>type 1 antagonist </a:t>
            </a:r>
            <a:r>
              <a:rPr lang="en-US" dirty="0" smtClean="0">
                <a:latin typeface="Times New Roman" panose="02020603050405020304" pitchFamily="18" charset="0"/>
                <a:cs typeface="Times New Roman" panose="02020603050405020304" pitchFamily="18" charset="0"/>
              </a:rPr>
              <a:t>activity</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34</a:t>
            </a:fld>
            <a:endParaRPr lang="en-US"/>
          </a:p>
        </p:txBody>
      </p:sp>
    </p:spTree>
    <p:extLst>
      <p:ext uri="{BB962C8B-B14F-4D97-AF65-F5344CB8AC3E}">
        <p14:creationId xmlns:p14="http://schemas.microsoft.com/office/powerpoint/2010/main" val="392124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Suvorexant </a:t>
            </a:r>
            <a:endParaRPr lang="en-US" b="1"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smtClean="0">
                <a:latin typeface="Times New Roman" panose="02020603050405020304" pitchFamily="18" charset="0"/>
                <a:cs typeface="Times New Roman" panose="02020603050405020304" pitchFamily="18" charset="0"/>
              </a:rPr>
              <a:t>Indication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Insomnia </a:t>
            </a:r>
            <a:r>
              <a:rPr lang="en-US" dirty="0">
                <a:latin typeface="Times New Roman" panose="02020603050405020304" pitchFamily="18" charset="0"/>
                <a:cs typeface="Times New Roman" panose="02020603050405020304" pitchFamily="18" charset="0"/>
              </a:rPr>
              <a:t>characterized by difficulties with sleep onset and/or </a:t>
            </a:r>
            <a:r>
              <a:rPr lang="en-US" dirty="0" smtClean="0">
                <a:latin typeface="Times New Roman" panose="02020603050405020304" pitchFamily="18" charset="0"/>
                <a:cs typeface="Times New Roman" panose="02020603050405020304" pitchFamily="18" charset="0"/>
              </a:rPr>
              <a:t>maintenance.</a:t>
            </a:r>
          </a:p>
          <a:p>
            <a:pPr marL="0" indent="0">
              <a:buNone/>
            </a:pPr>
            <a:r>
              <a:rPr lang="en-US" dirty="0">
                <a:latin typeface="Times New Roman" panose="02020603050405020304" pitchFamily="18" charset="0"/>
                <a:cs typeface="Times New Roman" panose="02020603050405020304" pitchFamily="18" charset="0"/>
              </a:rPr>
              <a:t>B. Mechanism of Action - OX receptor antagonist highly selective at orexin type I (OX1) and orexin </a:t>
            </a:r>
            <a:r>
              <a:rPr lang="en-US" dirty="0" smtClean="0">
                <a:latin typeface="Times New Roman" panose="02020603050405020304" pitchFamily="18" charset="0"/>
                <a:cs typeface="Times New Roman" panose="02020603050405020304" pitchFamily="18" charset="0"/>
              </a:rPr>
              <a:t>type </a:t>
            </a:r>
            <a:r>
              <a:rPr lang="en-US" dirty="0">
                <a:latin typeface="Times New Roman" panose="02020603050405020304" pitchFamily="18" charset="0"/>
                <a:cs typeface="Times New Roman" panose="02020603050405020304" pitchFamily="18" charset="0"/>
              </a:rPr>
              <a:t>2 (OX2) </a:t>
            </a:r>
            <a:r>
              <a:rPr lang="en-US" dirty="0" smtClean="0">
                <a:latin typeface="Times New Roman" panose="02020603050405020304" pitchFamily="18" charset="0"/>
                <a:cs typeface="Times New Roman" panose="02020603050405020304" pitchFamily="18" charset="0"/>
              </a:rPr>
              <a:t>receptors.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35</a:t>
            </a:fld>
            <a:endParaRPr lang="en-US"/>
          </a:p>
        </p:txBody>
      </p:sp>
    </p:spTree>
    <p:extLst>
      <p:ext uri="{BB962C8B-B14F-4D97-AF65-F5344CB8AC3E}">
        <p14:creationId xmlns:p14="http://schemas.microsoft.com/office/powerpoint/2010/main" val="1211439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Natural Products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AutoNum type="alphaUcPeriod"/>
            </a:pPr>
            <a:r>
              <a:rPr lang="en-US" b="1" dirty="0" smtClean="0">
                <a:latin typeface="Times New Roman" panose="02020603050405020304" pitchFamily="18" charset="0"/>
                <a:cs typeface="Times New Roman" panose="02020603050405020304" pitchFamily="18" charset="0"/>
              </a:rPr>
              <a:t>Melatonin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has the most promising evidence of the supplements used to manage insomnia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Consider in circadian rhythm disorders (e.g., jet lag), delayed sleep phase syndrome, and patients </a:t>
            </a: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low endogenous melatonin </a:t>
            </a:r>
            <a:r>
              <a:rPr lang="en-US" dirty="0" smtClean="0">
                <a:latin typeface="Times New Roman" panose="02020603050405020304" pitchFamily="18" charset="0"/>
                <a:cs typeface="Times New Roman" panose="02020603050405020304" pitchFamily="18" charset="0"/>
              </a:rPr>
              <a:t>levels</a:t>
            </a:r>
          </a:p>
          <a:p>
            <a:pPr lvl="1"/>
            <a:r>
              <a:rPr lang="en-US" dirty="0">
                <a:latin typeface="Times New Roman" panose="02020603050405020304" pitchFamily="18" charset="0"/>
                <a:cs typeface="Times New Roman" panose="02020603050405020304" pitchFamily="18" charset="0"/>
              </a:rPr>
              <a:t> May decrease sleep latency in children with sleep onset insomnia and delayed sleep phase </a:t>
            </a:r>
            <a:r>
              <a:rPr lang="en-US" dirty="0" smtClean="0">
                <a:latin typeface="Times New Roman" panose="02020603050405020304" pitchFamily="18" charset="0"/>
                <a:cs typeface="Times New Roman" panose="02020603050405020304" pitchFamily="18" charset="0"/>
              </a:rPr>
              <a:t>syndrome .</a:t>
            </a:r>
          </a:p>
          <a:p>
            <a:pPr lvl="1"/>
            <a:r>
              <a:rPr lang="en-US" dirty="0">
                <a:latin typeface="Times New Roman" panose="02020603050405020304" pitchFamily="18" charset="0"/>
                <a:cs typeface="Times New Roman" panose="02020603050405020304" pitchFamily="18" charset="0"/>
              </a:rPr>
              <a:t>Adverse events are minimal, and it is considered safe for short-term use </a:t>
            </a:r>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36</a:t>
            </a:fld>
            <a:endParaRPr lang="en-US"/>
          </a:p>
        </p:txBody>
      </p:sp>
    </p:spTree>
    <p:extLst>
      <p:ext uri="{BB962C8B-B14F-4D97-AF65-F5344CB8AC3E}">
        <p14:creationId xmlns:p14="http://schemas.microsoft.com/office/powerpoint/2010/main" val="3833453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B. Valerian- appears to act on central GABA systems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Adverse effects- GI upset, headache, contact allergies, restless sleep, bitter </a:t>
            </a:r>
            <a:r>
              <a:rPr lang="en-US" dirty="0" smtClean="0">
                <a:latin typeface="Times New Roman" panose="02020603050405020304" pitchFamily="18" charset="0"/>
                <a:cs typeface="Times New Roman" panose="02020603050405020304" pitchFamily="18" charset="0"/>
              </a:rPr>
              <a:t>taste</a:t>
            </a:r>
            <a:r>
              <a:rPr lang="en-US" dirty="0">
                <a:latin typeface="Times New Roman" panose="02020603050405020304" pitchFamily="18" charset="0"/>
                <a:cs typeface="Times New Roman" panose="02020603050405020304" pitchFamily="18" charset="0"/>
              </a:rPr>
              <a:t>, heart </a:t>
            </a:r>
            <a:r>
              <a:rPr lang="en-US" dirty="0" smtClean="0">
                <a:latin typeface="Times New Roman" panose="02020603050405020304" pitchFamily="18" charset="0"/>
                <a:cs typeface="Times New Roman" panose="02020603050405020304" pitchFamily="18" charset="0"/>
              </a:rPr>
              <a:t>palpitations</a:t>
            </a:r>
            <a:r>
              <a:rPr lang="en-US" dirty="0">
                <a:latin typeface="Times New Roman" panose="02020603050405020304" pitchFamily="18" charset="0"/>
                <a:cs typeface="Times New Roman" panose="02020603050405020304" pitchFamily="18" charset="0"/>
              </a:rPr>
              <a:t>, depression, impaired alertness, and </a:t>
            </a:r>
            <a:r>
              <a:rPr lang="en-US" dirty="0" smtClean="0">
                <a:latin typeface="Times New Roman" panose="02020603050405020304" pitchFamily="18" charset="0"/>
                <a:cs typeface="Times New Roman" panose="02020603050405020304" pitchFamily="18" charset="0"/>
              </a:rPr>
              <a:t>mydriasis</a:t>
            </a:r>
          </a:p>
          <a:p>
            <a:pPr lvl="1"/>
            <a:endParaRPr lang="en-US" b="1" dirty="0">
              <a:latin typeface="Times New Roman" panose="02020603050405020304" pitchFamily="18" charset="0"/>
              <a:cs typeface="Times New Roman" panose="02020603050405020304" pitchFamily="18" charset="0"/>
            </a:endParaRPr>
          </a:p>
          <a:p>
            <a:pPr marL="457200" lvl="1" indent="0">
              <a:buNone/>
            </a:pPr>
            <a:r>
              <a:rPr lang="en-US" b="1" dirty="0" smtClean="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 German chamomile </a:t>
            </a:r>
            <a:r>
              <a:rPr lang="en-US" dirty="0">
                <a:latin typeface="Times New Roman" panose="02020603050405020304" pitchFamily="18" charset="0"/>
                <a:cs typeface="Times New Roman" panose="02020603050405020304" pitchFamily="18" charset="0"/>
              </a:rPr>
              <a:t>- sedative effects may be related to the BDZ-like compound on the </a:t>
            </a:r>
            <a:r>
              <a:rPr lang="en-US" dirty="0" smtClean="0">
                <a:latin typeface="Times New Roman" panose="02020603050405020304" pitchFamily="18" charset="0"/>
                <a:cs typeface="Times New Roman" panose="02020603050405020304" pitchFamily="18" charset="0"/>
              </a:rPr>
              <a:t>flower head</a:t>
            </a:r>
          </a:p>
          <a:p>
            <a:pPr marL="457200" lvl="1"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37</a:t>
            </a:fld>
            <a:endParaRPr lang="en-US"/>
          </a:p>
        </p:txBody>
      </p:sp>
    </p:spTree>
    <p:extLst>
      <p:ext uri="{BB962C8B-B14F-4D97-AF65-F5344CB8AC3E}">
        <p14:creationId xmlns:p14="http://schemas.microsoft.com/office/powerpoint/2010/main" val="2955558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a:t>
            </a:r>
            <a:r>
              <a:rPr lang="en-US" dirty="0" smtClean="0">
                <a:latin typeface="Times New Roman" panose="02020603050405020304" pitchFamily="18" charset="0"/>
                <a:cs typeface="Times New Roman" panose="02020603050405020304" pitchFamily="18" charset="0"/>
              </a:rPr>
              <a:t>END-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38</a:t>
            </a:fld>
            <a:endParaRPr lang="en-US"/>
          </a:p>
        </p:txBody>
      </p:sp>
    </p:spTree>
    <p:extLst>
      <p:ext uri="{BB962C8B-B14F-4D97-AF65-F5344CB8AC3E}">
        <p14:creationId xmlns:p14="http://schemas.microsoft.com/office/powerpoint/2010/main" val="115724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SLEEP ARCHITECTURE </a:t>
            </a:r>
          </a:p>
        </p:txBody>
      </p:sp>
      <p:sp>
        <p:nvSpPr>
          <p:cNvPr id="3" name="Content Placeholder 2"/>
          <p:cNvSpPr>
            <a:spLocks noGrp="1"/>
          </p:cNvSpPr>
          <p:nvPr>
            <p:ph idx="1"/>
          </p:nvPr>
        </p:nvSpPr>
        <p:spPr/>
        <p:txBody>
          <a:bodyPr>
            <a:normAutofit fontScale="92500"/>
          </a:bodyPr>
          <a:lstStyle/>
          <a:p>
            <a:pPr marL="0" indent="0">
              <a:buNone/>
            </a:pPr>
            <a:r>
              <a:rPr lang="en-US" b="1" dirty="0">
                <a:latin typeface="Times New Roman" panose="02020603050405020304" pitchFamily="18" charset="0"/>
                <a:cs typeface="Times New Roman" panose="02020603050405020304" pitchFamily="18" charset="0"/>
              </a:rPr>
              <a:t>Physiology of Sleep </a:t>
            </a:r>
            <a:endParaRPr lang="en-US" b="1"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smtClean="0">
                <a:latin typeface="Times New Roman" panose="02020603050405020304" pitchFamily="18" charset="0"/>
                <a:cs typeface="Times New Roman" panose="02020603050405020304" pitchFamily="18" charset="0"/>
              </a:rPr>
              <a:t>Non-rapid </a:t>
            </a:r>
            <a:r>
              <a:rPr lang="en-US" dirty="0">
                <a:latin typeface="Times New Roman" panose="02020603050405020304" pitchFamily="18" charset="0"/>
                <a:cs typeface="Times New Roman" panose="02020603050405020304" pitchFamily="18" charset="0"/>
              </a:rPr>
              <a:t>eye movement (NREM) sleep- </a:t>
            </a:r>
            <a:r>
              <a:rPr lang="en-US" dirty="0" smtClean="0">
                <a:latin typeface="Times New Roman" panose="02020603050405020304" pitchFamily="18" charset="0"/>
                <a:cs typeface="Times New Roman" panose="02020603050405020304" pitchFamily="18" charset="0"/>
              </a:rPr>
              <a:t>Approximately </a:t>
            </a:r>
            <a:r>
              <a:rPr lang="en-US" dirty="0">
                <a:latin typeface="Times New Roman" panose="02020603050405020304" pitchFamily="18" charset="0"/>
                <a:cs typeface="Times New Roman" panose="02020603050405020304" pitchFamily="18" charset="0"/>
              </a:rPr>
              <a:t>75% </a:t>
            </a:r>
            <a:r>
              <a:rPr lang="en-US" dirty="0" smtClean="0">
                <a:latin typeface="Times New Roman" panose="02020603050405020304" pitchFamily="18" charset="0"/>
                <a:cs typeface="Times New Roman" panose="02020603050405020304" pitchFamily="18" charset="0"/>
              </a:rPr>
              <a:t>of total sleep.</a:t>
            </a:r>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 Stage </a:t>
            </a:r>
            <a:r>
              <a:rPr lang="en-US" b="1" dirty="0" smtClean="0">
                <a:latin typeface="Times New Roman" panose="02020603050405020304" pitchFamily="18" charset="0"/>
                <a:cs typeface="Times New Roman" panose="02020603050405020304" pitchFamily="18" charset="0"/>
              </a:rPr>
              <a:t>N l</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ransition </a:t>
            </a:r>
            <a:r>
              <a:rPr lang="en-US" dirty="0">
                <a:latin typeface="Times New Roman" panose="02020603050405020304" pitchFamily="18" charset="0"/>
                <a:cs typeface="Times New Roman" panose="02020603050405020304" pitchFamily="18" charset="0"/>
              </a:rPr>
              <a:t>state between wakefulness that is characterized </a:t>
            </a:r>
            <a:r>
              <a:rPr lang="en-US" dirty="0" smtClean="0">
                <a:latin typeface="Times New Roman" panose="02020603050405020304" pitchFamily="18" charset="0"/>
                <a:cs typeface="Times New Roman" panose="02020603050405020304" pitchFamily="18" charset="0"/>
              </a:rPr>
              <a:t>by:</a:t>
            </a:r>
          </a:p>
          <a:p>
            <a:pPr marL="914400" lvl="1" indent="-457200">
              <a:buFont typeface="+mj-lt"/>
              <a:buAutoNum type="alphaLcPeriod"/>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low voltage, fast </a:t>
            </a:r>
            <a:r>
              <a:rPr lang="en-US" dirty="0" smtClean="0">
                <a:latin typeface="Times New Roman" panose="02020603050405020304" pitchFamily="18" charset="0"/>
                <a:cs typeface="Times New Roman" panose="02020603050405020304" pitchFamily="18" charset="0"/>
              </a:rPr>
              <a:t>frequency </a:t>
            </a:r>
            <a:r>
              <a:rPr lang="en-US" dirty="0">
                <a:latin typeface="Times New Roman" panose="02020603050405020304" pitchFamily="18" charset="0"/>
                <a:cs typeface="Times New Roman" panose="02020603050405020304" pitchFamily="18" charset="0"/>
              </a:rPr>
              <a:t>electroencephalogram (</a:t>
            </a:r>
            <a:r>
              <a:rPr lang="en-US" dirty="0" smtClean="0">
                <a:latin typeface="Times New Roman" panose="02020603050405020304" pitchFamily="18" charset="0"/>
                <a:cs typeface="Times New Roman" panose="02020603050405020304" pitchFamily="18" charset="0"/>
              </a:rPr>
              <a:t>EEG)</a:t>
            </a:r>
          </a:p>
          <a:p>
            <a:pPr marL="914400" lvl="1" indent="-457200">
              <a:buFont typeface="+mj-lt"/>
              <a:buAutoNum type="alphaLcPeriod"/>
            </a:pP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igh </a:t>
            </a:r>
            <a:r>
              <a:rPr lang="en-US" dirty="0">
                <a:latin typeface="Times New Roman" panose="02020603050405020304" pitchFamily="18" charset="0"/>
                <a:cs typeface="Times New Roman" panose="02020603050405020304" pitchFamily="18" charset="0"/>
              </a:rPr>
              <a:t>muscle </a:t>
            </a:r>
            <a:r>
              <a:rPr lang="en-US" dirty="0" smtClean="0">
                <a:latin typeface="Times New Roman" panose="02020603050405020304" pitchFamily="18" charset="0"/>
                <a:cs typeface="Times New Roman" panose="02020603050405020304" pitchFamily="18" charset="0"/>
              </a:rPr>
              <a:t>tone</a:t>
            </a:r>
          </a:p>
          <a:p>
            <a:pPr marL="914400" lvl="1" indent="-457200">
              <a:buFont typeface="+mj-lt"/>
              <a:buAutoNum type="alphaLcPeriod"/>
            </a:pPr>
            <a:r>
              <a:rPr lang="en-US" dirty="0" smtClean="0">
                <a:latin typeface="Times New Roman" panose="02020603050405020304" pitchFamily="18" charset="0"/>
                <a:cs typeface="Times New Roman" panose="02020603050405020304" pitchFamily="18" charset="0"/>
              </a:rPr>
              <a:t>Eye </a:t>
            </a:r>
            <a:r>
              <a:rPr lang="en-US" dirty="0">
                <a:latin typeface="Times New Roman" panose="02020603050405020304" pitchFamily="18" charset="0"/>
                <a:cs typeface="Times New Roman" panose="02020603050405020304" pitchFamily="18" charset="0"/>
              </a:rPr>
              <a:t>movements of various </a:t>
            </a:r>
            <a:r>
              <a:rPr lang="en-US" dirty="0" smtClean="0">
                <a:latin typeface="Times New Roman" panose="02020603050405020304" pitchFamily="18" charset="0"/>
                <a:cs typeface="Times New Roman" panose="02020603050405020304" pitchFamily="18" charset="0"/>
              </a:rPr>
              <a:t>types</a:t>
            </a:r>
          </a:p>
          <a:p>
            <a:pPr marL="914400" lvl="1" indent="-457200">
              <a:buFont typeface="+mj-lt"/>
              <a:buAutoNum type="alphaLcPeriod"/>
            </a:pPr>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nequivocal </a:t>
            </a:r>
            <a:r>
              <a:rPr lang="en-US" dirty="0">
                <a:latin typeface="Times New Roman" panose="02020603050405020304" pitchFamily="18" charset="0"/>
                <a:cs typeface="Times New Roman" panose="02020603050405020304" pitchFamily="18" charset="0"/>
              </a:rPr>
              <a:t>sleep (i.e., low voltage, mixed frequency EEG, decreasing muscle tone, and slow </a:t>
            </a:r>
            <a:r>
              <a:rPr lang="en-US" dirty="0" smtClean="0">
                <a:latin typeface="Times New Roman" panose="02020603050405020304" pitchFamily="18" charset="0"/>
                <a:cs typeface="Times New Roman" panose="02020603050405020304" pitchFamily="18" charset="0"/>
              </a:rPr>
              <a:t>rolling </a:t>
            </a:r>
            <a:r>
              <a:rPr lang="en-US" dirty="0">
                <a:latin typeface="Times New Roman" panose="02020603050405020304" pitchFamily="18" charset="0"/>
                <a:cs typeface="Times New Roman" panose="02020603050405020304" pitchFamily="18" charset="0"/>
              </a:rPr>
              <a:t>eye movements) that is subjectively experienced by most individuals as drowsiness. </a:t>
            </a:r>
            <a:r>
              <a:rPr lang="en-US" dirty="0" smtClean="0">
                <a:latin typeface="Times New Roman" panose="02020603050405020304" pitchFamily="18" charset="0"/>
                <a:cs typeface="Times New Roman" panose="02020603050405020304" pitchFamily="18" charset="0"/>
              </a:rPr>
              <a:t>Initiation </a:t>
            </a:r>
            <a:r>
              <a:rPr lang="en-US" dirty="0">
                <a:latin typeface="Times New Roman" panose="02020603050405020304" pitchFamily="18" charset="0"/>
                <a:cs typeface="Times New Roman" panose="02020603050405020304" pitchFamily="18" charset="0"/>
              </a:rPr>
              <a:t>of sleep occurs over 15-30 </a:t>
            </a:r>
            <a:r>
              <a:rPr lang="en-US" dirty="0" smtClean="0">
                <a:latin typeface="Times New Roman" panose="02020603050405020304" pitchFamily="18" charset="0"/>
                <a:cs typeface="Times New Roman" panose="02020603050405020304" pitchFamily="18" charset="0"/>
              </a:rPr>
              <a:t>minutes.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4</a:t>
            </a:fld>
            <a:endParaRPr lang="en-US"/>
          </a:p>
        </p:txBody>
      </p:sp>
    </p:spTree>
    <p:extLst>
      <p:ext uri="{BB962C8B-B14F-4D97-AF65-F5344CB8AC3E}">
        <p14:creationId xmlns:p14="http://schemas.microsoft.com/office/powerpoint/2010/main" val="63276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2. Stage N2:</a:t>
            </a:r>
          </a:p>
          <a:p>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haracterized by:</a:t>
            </a: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leep </a:t>
            </a:r>
            <a:r>
              <a:rPr lang="en-US" dirty="0">
                <a:latin typeface="Times New Roman" panose="02020603050405020304" pitchFamily="18" charset="0"/>
                <a:cs typeface="Times New Roman" panose="02020603050405020304" pitchFamily="18" charset="0"/>
              </a:rPr>
              <a:t>spindles and K-complexes (function uncertain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lphaLcPeriod"/>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lighter </a:t>
            </a:r>
            <a:r>
              <a:rPr lang="en-US" dirty="0" smtClean="0">
                <a:latin typeface="Times New Roman" panose="02020603050405020304" pitchFamily="18" charset="0"/>
                <a:cs typeface="Times New Roman" panose="02020603050405020304" pitchFamily="18" charset="0"/>
              </a:rPr>
              <a:t>alpha-wave </a:t>
            </a:r>
            <a:r>
              <a:rPr lang="en-US" dirty="0">
                <a:latin typeface="Times New Roman" panose="02020603050405020304" pitchFamily="18" charset="0"/>
                <a:cs typeface="Times New Roman" panose="02020603050405020304" pitchFamily="18" charset="0"/>
              </a:rPr>
              <a:t>sleep that makes up approximately half of total sleep time (TST).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3. Stages N3: (i.e., delta sleep or slow-wave </a:t>
            </a:r>
            <a:r>
              <a:rPr lang="en-US" b="1" dirty="0" smtClean="0">
                <a:latin typeface="Times New Roman" panose="02020603050405020304" pitchFamily="18" charset="0"/>
                <a:cs typeface="Times New Roman" panose="02020603050405020304" pitchFamily="18" charset="0"/>
              </a:rPr>
              <a:t>sleep)</a:t>
            </a:r>
          </a:p>
          <a:p>
            <a:pPr marL="0" indent="0">
              <a:buNone/>
            </a:pPr>
            <a:r>
              <a:rPr lang="en-US" dirty="0" smtClean="0">
                <a:latin typeface="Times New Roman" panose="02020603050405020304" pitchFamily="18" charset="0"/>
                <a:cs typeface="Times New Roman" panose="02020603050405020304" pitchFamily="18" charset="0"/>
              </a:rPr>
              <a:t>characterized by:</a:t>
            </a:r>
          </a:p>
          <a:p>
            <a:pPr lvl="1"/>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voltage, slow (i.e., delta) </a:t>
            </a:r>
            <a:r>
              <a:rPr lang="en-US" dirty="0" smtClean="0">
                <a:latin typeface="Times New Roman" panose="02020603050405020304" pitchFamily="18" charset="0"/>
                <a:cs typeface="Times New Roman" panose="02020603050405020304" pitchFamily="18" charset="0"/>
              </a:rPr>
              <a:t>waves.</a:t>
            </a:r>
          </a:p>
          <a:p>
            <a:pPr lvl="1"/>
            <a:r>
              <a:rPr lang="en-US" dirty="0" smtClean="0">
                <a:latin typeface="Times New Roman" panose="02020603050405020304" pitchFamily="18" charset="0"/>
                <a:cs typeface="Times New Roman" panose="02020603050405020304" pitchFamily="18" charset="0"/>
              </a:rPr>
              <a:t>Often </a:t>
            </a:r>
            <a:r>
              <a:rPr lang="en-US" dirty="0">
                <a:latin typeface="Times New Roman" panose="02020603050405020304" pitchFamily="18" charset="0"/>
                <a:cs typeface="Times New Roman" panose="02020603050405020304" pitchFamily="18" charset="0"/>
              </a:rPr>
              <a:t>considered the most restorative sleep during which there appears to be protein </a:t>
            </a:r>
            <a:r>
              <a:rPr lang="en-US" dirty="0" smtClean="0">
                <a:latin typeface="Times New Roman" panose="02020603050405020304" pitchFamily="18" charset="0"/>
                <a:cs typeface="Times New Roman" panose="02020603050405020304" pitchFamily="18" charset="0"/>
              </a:rPr>
              <a:t>synthesis</a:t>
            </a:r>
            <a:r>
              <a:rPr lang="en-US" dirty="0">
                <a:latin typeface="Times New Roman" panose="02020603050405020304" pitchFamily="18" charset="0"/>
                <a:cs typeface="Times New Roman" panose="02020603050405020304" pitchFamily="18" charset="0"/>
              </a:rPr>
              <a:t>, wound healing, and restoration of immune </a:t>
            </a:r>
            <a:r>
              <a:rPr lang="en-US" dirty="0" smtClean="0">
                <a:latin typeface="Times New Roman" panose="02020603050405020304" pitchFamily="18" charset="0"/>
                <a:cs typeface="Times New Roman" panose="02020603050405020304" pitchFamily="18" charset="0"/>
              </a:rPr>
              <a:t>function.</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LcPeriod"/>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5</a:t>
            </a:fld>
            <a:endParaRPr lang="en-US"/>
          </a:p>
        </p:txBody>
      </p:sp>
    </p:spTree>
    <p:extLst>
      <p:ext uri="{BB962C8B-B14F-4D97-AF65-F5344CB8AC3E}">
        <p14:creationId xmlns:p14="http://schemas.microsoft.com/office/powerpoint/2010/main" val="902620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B. Rapid eye movement (REM) </a:t>
            </a:r>
            <a:r>
              <a:rPr lang="en-US" dirty="0" smtClean="0">
                <a:latin typeface="Times New Roman" panose="02020603050405020304" pitchFamily="18" charset="0"/>
                <a:cs typeface="Times New Roman" panose="02020603050405020304" pitchFamily="18" charset="0"/>
              </a:rPr>
              <a:t>sleep</a:t>
            </a:r>
          </a:p>
          <a:p>
            <a:pPr marL="457200" lvl="1" indent="0">
              <a:buNone/>
            </a:pPr>
            <a:r>
              <a:rPr lang="en-US" dirty="0">
                <a:latin typeface="Times New Roman" panose="02020603050405020304" pitchFamily="18" charset="0"/>
                <a:cs typeface="Times New Roman" panose="02020603050405020304" pitchFamily="18" charset="0"/>
              </a:rPr>
              <a:t>Takes place approximately every 90 minutes, and occurs 4 to 5 times per </a:t>
            </a:r>
            <a:r>
              <a:rPr lang="en-US" dirty="0" smtClean="0">
                <a:latin typeface="Times New Roman" panose="02020603050405020304" pitchFamily="18" charset="0"/>
                <a:cs typeface="Times New Roman" panose="02020603050405020304" pitchFamily="18" charset="0"/>
              </a:rPr>
              <a:t>night</a:t>
            </a:r>
          </a:p>
          <a:p>
            <a:r>
              <a:rPr lang="en-US" dirty="0" smtClean="0">
                <a:latin typeface="Times New Roman" panose="02020603050405020304" pitchFamily="18" charset="0"/>
                <a:cs typeface="Times New Roman" panose="02020603050405020304" pitchFamily="18" charset="0"/>
              </a:rPr>
              <a:t>Approximately </a:t>
            </a:r>
            <a:r>
              <a:rPr lang="en-US" dirty="0">
                <a:latin typeface="Times New Roman" panose="02020603050405020304" pitchFamily="18" charset="0"/>
                <a:cs typeface="Times New Roman" panose="02020603050405020304" pitchFamily="18" charset="0"/>
              </a:rPr>
              <a:t>25% of total sleep (function uncertain</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Characterized </a:t>
            </a:r>
            <a:r>
              <a:rPr lang="en-US" dirty="0" smtClean="0">
                <a:latin typeface="Times New Roman" panose="02020603050405020304" pitchFamily="18" charset="0"/>
                <a:cs typeface="Times New Roman" panose="02020603050405020304" pitchFamily="18" charset="0"/>
              </a:rPr>
              <a:t>by:</a:t>
            </a:r>
          </a:p>
          <a:p>
            <a:pPr marL="914400" lvl="1" indent="-457200">
              <a:buFont typeface="+mj-lt"/>
              <a:buAutoNum type="alphaLcPeriod"/>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low voltage, mixed frequency EEG similar to Stage </a:t>
            </a:r>
            <a:r>
              <a:rPr lang="en-US" dirty="0" smtClean="0">
                <a:latin typeface="Times New Roman" panose="02020603050405020304" pitchFamily="18" charset="0"/>
                <a:cs typeface="Times New Roman" panose="02020603050405020304" pitchFamily="18" charset="0"/>
              </a:rPr>
              <a:t>N l</a:t>
            </a:r>
            <a:r>
              <a:rPr lang="en-US" dirty="0">
                <a:latin typeface="Times New Roman" panose="02020603050405020304" pitchFamily="18" charset="0"/>
                <a:cs typeface="Times New Roman" panose="02020603050405020304" pitchFamily="18" charset="0"/>
              </a:rPr>
              <a:t>, but with some unique </a:t>
            </a:r>
            <a:r>
              <a:rPr lang="en-US" dirty="0" smtClean="0">
                <a:latin typeface="Times New Roman" panose="02020603050405020304" pitchFamily="18" charset="0"/>
                <a:cs typeface="Times New Roman" panose="02020603050405020304" pitchFamily="18" charset="0"/>
              </a:rPr>
              <a:t>waveforms </a:t>
            </a:r>
            <a:r>
              <a:rPr lang="en-US" dirty="0">
                <a:latin typeface="Times New Roman" panose="02020603050405020304" pitchFamily="18" charset="0"/>
                <a:cs typeface="Times New Roman" panose="02020603050405020304" pitchFamily="18" charset="0"/>
              </a:rPr>
              <a:t>(e.g., saw tooth waves</a:t>
            </a:r>
            <a:r>
              <a:rPr lang="en-US" dirty="0" smtClean="0">
                <a:latin typeface="Times New Roman" panose="02020603050405020304" pitchFamily="18" charset="0"/>
                <a:cs typeface="Times New Roman" panose="02020603050405020304" pitchFamily="18" charset="0"/>
              </a:rPr>
              <a:t>).</a:t>
            </a:r>
          </a:p>
          <a:p>
            <a:pPr marL="914400" lvl="1" indent="-457200">
              <a:buFont typeface="+mj-lt"/>
              <a:buAutoNum type="alphaLcPeriod"/>
            </a:pPr>
            <a:r>
              <a:rPr lang="en-US" dirty="0">
                <a:latin typeface="Times New Roman" panose="02020603050405020304" pitchFamily="18" charset="0"/>
                <a:cs typeface="Times New Roman" panose="02020603050405020304" pitchFamily="18" charset="0"/>
              </a:rPr>
              <a:t>The lowest muscle tone of the night (i.e., substantial </a:t>
            </a:r>
            <a:r>
              <a:rPr lang="en-US" dirty="0" smtClean="0">
                <a:latin typeface="Times New Roman" panose="02020603050405020304" pitchFamily="18" charset="0"/>
                <a:cs typeface="Times New Roman" panose="02020603050405020304" pitchFamily="18" charset="0"/>
              </a:rPr>
              <a:t>inhibition </a:t>
            </a:r>
            <a:r>
              <a:rPr lang="en-US" dirty="0">
                <a:latin typeface="Times New Roman" panose="02020603050405020304" pitchFamily="18" charset="0"/>
                <a:cs typeface="Times New Roman" panose="02020603050405020304" pitchFamily="18" charset="0"/>
              </a:rPr>
              <a:t>of muscle tone</a:t>
            </a:r>
            <a:r>
              <a:rPr lang="en-US" dirty="0" smtClean="0">
                <a:latin typeface="Times New Roman" panose="02020603050405020304" pitchFamily="18" charset="0"/>
                <a:cs typeface="Times New Roman" panose="02020603050405020304" pitchFamily="18" charset="0"/>
              </a:rPr>
              <a:t>).</a:t>
            </a:r>
          </a:p>
          <a:p>
            <a:pPr marL="914400" lvl="1" indent="-457200">
              <a:buFont typeface="+mj-lt"/>
              <a:buAutoNum type="alphaLcPeriod"/>
            </a:pP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ursts of bilaterally </a:t>
            </a:r>
            <a:r>
              <a:rPr lang="en-US" dirty="0">
                <a:latin typeface="Times New Roman" panose="02020603050405020304" pitchFamily="18" charset="0"/>
                <a:cs typeface="Times New Roman" panose="02020603050405020304" pitchFamily="18" charset="0"/>
              </a:rPr>
              <a:t>conjugate eye movements occur.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Associated with dreaming- 80-90% of awakenings during REM result in classic dream </a:t>
            </a:r>
            <a:r>
              <a:rPr lang="en-US" dirty="0" smtClean="0">
                <a:latin typeface="Times New Roman" panose="02020603050405020304" pitchFamily="18" charset="0"/>
                <a:cs typeface="Times New Roman" panose="02020603050405020304" pitchFamily="18" charset="0"/>
              </a:rPr>
              <a:t>reports.</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6</a:t>
            </a:fld>
            <a:endParaRPr lang="en-US"/>
          </a:p>
        </p:txBody>
      </p:sp>
    </p:spTree>
    <p:extLst>
      <p:ext uri="{BB962C8B-B14F-4D97-AF65-F5344CB8AC3E}">
        <p14:creationId xmlns:p14="http://schemas.microsoft.com/office/powerpoint/2010/main" val="248659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 Physiologic Events </a:t>
            </a:r>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Autonomic activity </a:t>
            </a:r>
          </a:p>
          <a:p>
            <a:pPr marL="0" indent="0">
              <a:buNone/>
            </a:pPr>
            <a:r>
              <a:rPr lang="en-US" dirty="0">
                <a:latin typeface="Times New Roman" panose="02020603050405020304" pitchFamily="18" charset="0"/>
                <a:cs typeface="Times New Roman" panose="02020603050405020304" pitchFamily="18" charset="0"/>
              </a:rPr>
              <a:t>a. NREM - </a:t>
            </a:r>
            <a:r>
              <a:rPr lang="en-US" dirty="0" smtClean="0">
                <a:latin typeface="Times New Roman" panose="02020603050405020304" pitchFamily="18" charset="0"/>
                <a:cs typeface="Times New Roman" panose="02020603050405020304" pitchFamily="18" charset="0"/>
              </a:rPr>
              <a:t>Heart </a:t>
            </a:r>
            <a:r>
              <a:rPr lang="en-US" dirty="0">
                <a:latin typeface="Times New Roman" panose="02020603050405020304" pitchFamily="18" charset="0"/>
                <a:cs typeface="Times New Roman" panose="02020603050405020304" pitchFamily="18" charset="0"/>
              </a:rPr>
              <a:t>and respiratory rates are generally slow and regular </a:t>
            </a:r>
          </a:p>
          <a:p>
            <a:pPr marL="0" indent="0">
              <a:buNone/>
            </a:pPr>
            <a:r>
              <a:rPr lang="en-US" dirty="0">
                <a:latin typeface="Times New Roman" panose="02020603050405020304" pitchFamily="18" charset="0"/>
                <a:cs typeface="Times New Roman" panose="02020603050405020304" pitchFamily="18" charset="0"/>
              </a:rPr>
              <a:t>b. REM </a:t>
            </a:r>
            <a:r>
              <a:rPr lang="en-US" dirty="0" smtClean="0">
                <a:latin typeface="Times New Roman" panose="02020603050405020304" pitchFamily="18" charset="0"/>
                <a:cs typeface="Times New Roman" panose="02020603050405020304" pitchFamily="18" charset="0"/>
              </a:rPr>
              <a:t>-Heart </a:t>
            </a:r>
            <a:r>
              <a:rPr lang="en-US" dirty="0">
                <a:latin typeface="Times New Roman" panose="02020603050405020304" pitchFamily="18" charset="0"/>
                <a:cs typeface="Times New Roman" panose="02020603050405020304" pitchFamily="18" charset="0"/>
              </a:rPr>
              <a:t>rate, respiratory rate, and blood pressure are </a:t>
            </a:r>
            <a:r>
              <a:rPr lang="en-US" dirty="0" smtClean="0">
                <a:latin typeface="Times New Roman" panose="02020603050405020304" pitchFamily="18" charset="0"/>
                <a:cs typeface="Times New Roman" panose="02020603050405020304" pitchFamily="18" charset="0"/>
              </a:rPr>
              <a:t>irregular, with </a:t>
            </a:r>
            <a:r>
              <a:rPr lang="en-US" dirty="0">
                <a:latin typeface="Times New Roman" panose="02020603050405020304" pitchFamily="18" charset="0"/>
                <a:cs typeface="Times New Roman" panose="02020603050405020304" pitchFamily="18" charset="0"/>
              </a:rPr>
              <a:t>rapid fluctuations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2. Nocturnal erections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Occur </a:t>
            </a:r>
            <a:r>
              <a:rPr lang="en-US" dirty="0">
                <a:latin typeface="Times New Roman" panose="02020603050405020304" pitchFamily="18" charset="0"/>
                <a:cs typeface="Times New Roman" panose="02020603050405020304" pitchFamily="18" charset="0"/>
              </a:rPr>
              <a:t>during REM sleep in males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3. Temperature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Poikilothermic </a:t>
            </a:r>
            <a:r>
              <a:rPr lang="en-US" dirty="0">
                <a:latin typeface="Times New Roman" panose="02020603050405020304" pitchFamily="18" charset="0"/>
                <a:cs typeface="Times New Roman" panose="02020603050405020304" pitchFamily="18" charset="0"/>
              </a:rPr>
              <a:t>(i.e., cold-blooded) in REM sleep and lowest in the early </a:t>
            </a:r>
            <a:r>
              <a:rPr lang="en-US" dirty="0" smtClean="0">
                <a:latin typeface="Times New Roman" panose="02020603050405020304" pitchFamily="18" charset="0"/>
                <a:cs typeface="Times New Roman" panose="02020603050405020304" pitchFamily="18" charset="0"/>
              </a:rPr>
              <a:t>morning.</a:t>
            </a: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BF5396-4317-44B7-9213-8265313D1968}" type="slidenum">
              <a:rPr lang="en-US" smtClean="0"/>
              <a:t>7</a:t>
            </a:fld>
            <a:endParaRPr lang="en-US"/>
          </a:p>
        </p:txBody>
      </p:sp>
    </p:spTree>
    <p:extLst>
      <p:ext uri="{BB962C8B-B14F-4D97-AF65-F5344CB8AC3E}">
        <p14:creationId xmlns:p14="http://schemas.microsoft.com/office/powerpoint/2010/main" val="1123492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4. Neuroendocrine </a:t>
            </a:r>
            <a:r>
              <a:rPr lang="en-US" b="1" dirty="0" smtClean="0">
                <a:latin typeface="Times New Roman" panose="02020603050405020304" pitchFamily="18" charset="0"/>
                <a:cs typeface="Times New Roman" panose="02020603050405020304" pitchFamily="18" charset="0"/>
              </a:rPr>
              <a:t>activity </a:t>
            </a:r>
          </a:p>
          <a:p>
            <a:pPr marL="971550" lvl="1" indent="-514350">
              <a:buFont typeface="+mj-lt"/>
              <a:buAutoNum type="alphaLcPeriod"/>
            </a:pPr>
            <a:r>
              <a:rPr lang="en-US" dirty="0" smtClean="0">
                <a:latin typeface="Times New Roman" panose="02020603050405020304" pitchFamily="18" charset="0"/>
                <a:cs typeface="Times New Roman" panose="02020603050405020304" pitchFamily="18" charset="0"/>
              </a:rPr>
              <a:t>Cortisol </a:t>
            </a:r>
            <a:r>
              <a:rPr lang="en-US" dirty="0">
                <a:latin typeface="Times New Roman" panose="02020603050405020304" pitchFamily="18" charset="0"/>
                <a:cs typeface="Times New Roman" panose="02020603050405020304" pitchFamily="18" charset="0"/>
              </a:rPr>
              <a:t>concentrations are the lowest at sleep onset </a:t>
            </a:r>
          </a:p>
          <a:p>
            <a:pPr marL="971550" lvl="1" indent="-514350">
              <a:buFont typeface="+mj-lt"/>
              <a:buAutoNum type="alphaLcPeriod"/>
            </a:pPr>
            <a:r>
              <a:rPr lang="en-US" dirty="0" smtClean="0">
                <a:latin typeface="Times New Roman" panose="02020603050405020304" pitchFamily="18" charset="0"/>
                <a:cs typeface="Times New Roman" panose="02020603050405020304" pitchFamily="18" charset="0"/>
              </a:rPr>
              <a:t>Growth </a:t>
            </a:r>
            <a:r>
              <a:rPr lang="en-US" dirty="0">
                <a:latin typeface="Times New Roman" panose="02020603050405020304" pitchFamily="18" charset="0"/>
                <a:cs typeface="Times New Roman" panose="02020603050405020304" pitchFamily="18" charset="0"/>
              </a:rPr>
              <a:t>hormone is released during delta sleep </a:t>
            </a:r>
          </a:p>
          <a:p>
            <a:pPr marL="971550" lvl="1" indent="-514350">
              <a:buFont typeface="+mj-lt"/>
              <a:buAutoNum type="alphaLcPeriod"/>
            </a:pPr>
            <a:r>
              <a:rPr lang="en-US" dirty="0" smtClean="0">
                <a:latin typeface="Times New Roman" panose="02020603050405020304" pitchFamily="18" charset="0"/>
                <a:cs typeface="Times New Roman" panose="02020603050405020304" pitchFamily="18" charset="0"/>
              </a:rPr>
              <a:t>Melatonin </a:t>
            </a:r>
            <a:r>
              <a:rPr lang="en-US" dirty="0">
                <a:latin typeface="Times New Roman" panose="02020603050405020304" pitchFamily="18" charset="0"/>
                <a:cs typeface="Times New Roman" panose="02020603050405020304" pitchFamily="18" charset="0"/>
              </a:rPr>
              <a:t>secretion increases during sleep and is suppressed by bright light </a:t>
            </a:r>
          </a:p>
        </p:txBody>
      </p:sp>
      <p:sp>
        <p:nvSpPr>
          <p:cNvPr id="4" name="Slide Number Placeholder 3"/>
          <p:cNvSpPr>
            <a:spLocks noGrp="1"/>
          </p:cNvSpPr>
          <p:nvPr>
            <p:ph type="sldNum" sz="quarter" idx="12"/>
          </p:nvPr>
        </p:nvSpPr>
        <p:spPr/>
        <p:txBody>
          <a:bodyPr/>
          <a:lstStyle/>
          <a:p>
            <a:fld id="{6DBF5396-4317-44B7-9213-8265313D1968}" type="slidenum">
              <a:rPr lang="en-US" smtClean="0"/>
              <a:t>8</a:t>
            </a:fld>
            <a:endParaRPr lang="en-US"/>
          </a:p>
        </p:txBody>
      </p:sp>
    </p:spTree>
    <p:extLst>
      <p:ext uri="{BB962C8B-B14F-4D97-AF65-F5344CB8AC3E}">
        <p14:creationId xmlns:p14="http://schemas.microsoft.com/office/powerpoint/2010/main" val="295776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INSOMNIA </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Primary complaint of unsatisfying sleep quantity or quality, with presence of one or more of the </a:t>
            </a:r>
            <a:r>
              <a:rPr lang="en-US" dirty="0" smtClean="0">
                <a:latin typeface="Times New Roman" panose="02020603050405020304" pitchFamily="18" charset="0"/>
                <a:cs typeface="Times New Roman" panose="02020603050405020304" pitchFamily="18" charset="0"/>
              </a:rPr>
              <a:t>following </a:t>
            </a:r>
            <a:r>
              <a:rPr lang="en-US" dirty="0">
                <a:latin typeface="Times New Roman" panose="02020603050405020304" pitchFamily="18" charset="0"/>
                <a:cs typeface="Times New Roman" panose="02020603050405020304" pitchFamily="18" charset="0"/>
              </a:rPr>
              <a:t>symptoms: </a:t>
            </a:r>
          </a:p>
          <a:p>
            <a:pPr marL="0" indent="0">
              <a:buNone/>
            </a:pPr>
            <a:r>
              <a:rPr lang="en-US" dirty="0">
                <a:latin typeface="Times New Roman" panose="02020603050405020304" pitchFamily="18" charset="0"/>
                <a:cs typeface="Times New Roman" panose="02020603050405020304" pitchFamily="18" charset="0"/>
              </a:rPr>
              <a:t>1. Difficulty with sleep initiation </a:t>
            </a:r>
          </a:p>
          <a:p>
            <a:pPr marL="0" indent="0">
              <a:buNone/>
            </a:pPr>
            <a:r>
              <a:rPr lang="en-US" dirty="0">
                <a:latin typeface="Times New Roman" panose="02020603050405020304" pitchFamily="18" charset="0"/>
                <a:cs typeface="Times New Roman" panose="02020603050405020304" pitchFamily="18" charset="0"/>
              </a:rPr>
              <a:t>2. Difficulty with sleep maintenance </a:t>
            </a:r>
          </a:p>
          <a:p>
            <a:pPr marL="0" indent="0">
              <a:buNone/>
            </a:pPr>
            <a:r>
              <a:rPr lang="en-US" dirty="0">
                <a:latin typeface="Times New Roman" panose="02020603050405020304" pitchFamily="18" charset="0"/>
                <a:cs typeface="Times New Roman" panose="02020603050405020304" pitchFamily="18" charset="0"/>
              </a:rPr>
              <a:t>3. Early-morning </a:t>
            </a:r>
            <a:r>
              <a:rPr lang="en-US" dirty="0" smtClean="0">
                <a:latin typeface="Times New Roman" panose="02020603050405020304" pitchFamily="18" charset="0"/>
                <a:cs typeface="Times New Roman" panose="02020603050405020304" pitchFamily="18" charset="0"/>
              </a:rPr>
              <a:t>awakening</a:t>
            </a:r>
          </a:p>
          <a:p>
            <a:pPr marL="0" indent="0">
              <a:buNone/>
            </a:pPr>
            <a:r>
              <a:rPr lang="en-US" b="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The sleep complaint is associated with social, occupational, academic, educational, behavioral, or </a:t>
            </a:r>
            <a:r>
              <a:rPr lang="en-US" dirty="0" smtClean="0">
                <a:latin typeface="Times New Roman" panose="02020603050405020304" pitchFamily="18" charset="0"/>
                <a:cs typeface="Times New Roman" panose="02020603050405020304" pitchFamily="18" charset="0"/>
              </a:rPr>
              <a:t>functional </a:t>
            </a:r>
            <a:r>
              <a:rPr lang="en-US" dirty="0">
                <a:latin typeface="Times New Roman" panose="02020603050405020304" pitchFamily="18" charset="0"/>
                <a:cs typeface="Times New Roman" panose="02020603050405020304" pitchFamily="18" charset="0"/>
              </a:rPr>
              <a:t>distress or </a:t>
            </a:r>
            <a:r>
              <a:rPr lang="en-US" dirty="0" smtClean="0">
                <a:latin typeface="Times New Roman" panose="02020603050405020304" pitchFamily="18" charset="0"/>
                <a:cs typeface="Times New Roman" panose="02020603050405020304" pitchFamily="18" charset="0"/>
              </a:rPr>
              <a:t>impairment</a:t>
            </a:r>
          </a:p>
          <a:p>
            <a:pPr marL="0" indent="0">
              <a:buNone/>
            </a:pP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Sleep complaint takes place at least 3 nights per week and has been present for at least 3 month</a:t>
            </a:r>
          </a:p>
        </p:txBody>
      </p:sp>
      <p:sp>
        <p:nvSpPr>
          <p:cNvPr id="4" name="Slide Number Placeholder 3"/>
          <p:cNvSpPr>
            <a:spLocks noGrp="1"/>
          </p:cNvSpPr>
          <p:nvPr>
            <p:ph type="sldNum" sz="quarter" idx="12"/>
          </p:nvPr>
        </p:nvSpPr>
        <p:spPr/>
        <p:txBody>
          <a:bodyPr/>
          <a:lstStyle/>
          <a:p>
            <a:fld id="{6DBF5396-4317-44B7-9213-8265313D1968}" type="slidenum">
              <a:rPr lang="en-US" smtClean="0"/>
              <a:t>9</a:t>
            </a:fld>
            <a:endParaRPr lang="en-US"/>
          </a:p>
        </p:txBody>
      </p:sp>
    </p:spTree>
    <p:extLst>
      <p:ext uri="{BB962C8B-B14F-4D97-AF65-F5344CB8AC3E}">
        <p14:creationId xmlns:p14="http://schemas.microsoft.com/office/powerpoint/2010/main" val="28056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2206</Words>
  <Application>Microsoft Office PowerPoint</Application>
  <PresentationFormat>Widescreen</PresentationFormat>
  <Paragraphs>224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Brush Script MT</vt:lpstr>
      <vt:lpstr>Calibri</vt:lpstr>
      <vt:lpstr>Calibri Light</vt:lpstr>
      <vt:lpstr>Times New Roman</vt:lpstr>
      <vt:lpstr>Office Theme</vt:lpstr>
      <vt:lpstr>Drugs used in the management of anxiety disorders &amp; Insomnia</vt:lpstr>
      <vt:lpstr>PowerPoint Presentation</vt:lpstr>
      <vt:lpstr>PowerPoint Presentation</vt:lpstr>
      <vt:lpstr>SLEEP ARCHITECTURE </vt:lpstr>
      <vt:lpstr>PowerPoint Presentation</vt:lpstr>
      <vt:lpstr>PowerPoint Presentation</vt:lpstr>
      <vt:lpstr>C. Physiologic Events </vt:lpstr>
      <vt:lpstr>PowerPoint Presentation</vt:lpstr>
      <vt:lpstr>INSOMNIA </vt:lpstr>
      <vt:lpstr>PowerPoint Presentation</vt:lpstr>
      <vt:lpstr>Etiology/Risk Factors </vt:lpstr>
      <vt:lpstr>PowerPoint Presentation</vt:lpstr>
      <vt:lpstr>PowerPoint Presentation</vt:lpstr>
      <vt:lpstr>PowerPoint Presentation</vt:lpstr>
      <vt:lpstr>Genetics  Genetics have not been determined for insomnia, but mutations have been identified in several sleep  disorders</vt:lpstr>
      <vt:lpstr>PowerPoint Presentation</vt:lpstr>
      <vt:lpstr>Pathophysiology</vt:lpstr>
      <vt:lpstr>Pathophysiology cont.</vt:lpstr>
      <vt:lpstr>PowerPoint Presentation</vt:lpstr>
      <vt:lpstr>PowerPoint Presentation</vt:lpstr>
      <vt:lpstr>Treatment Guidelines </vt:lpstr>
      <vt:lpstr>PowerPoint Presentation</vt:lpstr>
      <vt:lpstr>Behavioral Therapies </vt:lpstr>
      <vt:lpstr>PowerPoint Presentation</vt:lpstr>
      <vt:lpstr>PowerPoint Presentation</vt:lpstr>
      <vt:lpstr>PowerPoint Presentation</vt:lpstr>
      <vt:lpstr>Pharmacological Treatments</vt:lpstr>
      <vt:lpstr>PowerPoint Presentation</vt:lpstr>
      <vt:lpstr>PowerPoint Presentation</vt:lpstr>
      <vt:lpstr>Non-Benzodiazepine Receptor Agonists [NBRAs]</vt:lpstr>
      <vt:lpstr>PowerPoint Presentation</vt:lpstr>
      <vt:lpstr>PowerPoint Presentation</vt:lpstr>
      <vt:lpstr>PowerPoint Presentation</vt:lpstr>
      <vt:lpstr>PowerPoint Presentation</vt:lpstr>
      <vt:lpstr>PowerPoint Presentation</vt:lpstr>
      <vt:lpstr>Natural Products</vt:lpstr>
      <vt:lpstr>PowerPoint Presentation</vt:lpstr>
      <vt:lpstr>PowerPoint Presentation</vt:lpstr>
    </vt:vector>
  </TitlesOfParts>
  <Company>University of Zambia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used in the management of anxiety disorders &amp; Insomnia</dc:title>
  <dc:creator>james</dc:creator>
  <cp:lastModifiedBy>james</cp:lastModifiedBy>
  <cp:revision>42</cp:revision>
  <dcterms:created xsi:type="dcterms:W3CDTF">2023-11-21T08:07:08Z</dcterms:created>
  <dcterms:modified xsi:type="dcterms:W3CDTF">2023-11-21T16:48:13Z</dcterms:modified>
</cp:coreProperties>
</file>