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7" r:id="rId33"/>
    <p:sldId id="289" r:id="rId34"/>
    <p:sldId id="291" r:id="rId35"/>
    <p:sldId id="2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0FB02-0CBE-4578-95FA-3EBFA603D5E9}" type="datetimeFigureOut">
              <a:rPr lang="en-GB" smtClean="0"/>
              <a:t>15/11/2023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4B8B2-3A26-4BDC-B393-7A341FC00671}" type="slidenum">
              <a:rPr lang="en-GB" smtClean="0"/>
              <a:t>‹#›</a:t>
            </a:fld>
            <a:endParaRPr lang="en-GB"/>
          </a:p>
        </p:txBody>
      </p:sp>
    </p:spTree>
    <p:extLst>
      <p:ext uri="{BB962C8B-B14F-4D97-AF65-F5344CB8AC3E}">
        <p14:creationId xmlns:p14="http://schemas.microsoft.com/office/powerpoint/2010/main" val="228571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94B8B2-3A26-4BDC-B393-7A341FC00671}" type="slidenum">
              <a:rPr lang="en-GB" smtClean="0"/>
              <a:t>1</a:t>
            </a:fld>
            <a:endParaRPr lang="en-GB"/>
          </a:p>
        </p:txBody>
      </p:sp>
    </p:spTree>
    <p:extLst>
      <p:ext uri="{BB962C8B-B14F-4D97-AF65-F5344CB8AC3E}">
        <p14:creationId xmlns:p14="http://schemas.microsoft.com/office/powerpoint/2010/main" val="168156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94B8B2-3A26-4BDC-B393-7A341FC00671}" type="slidenum">
              <a:rPr lang="en-GB" smtClean="0"/>
              <a:t>32</a:t>
            </a:fld>
            <a:endParaRPr lang="en-GB"/>
          </a:p>
        </p:txBody>
      </p:sp>
    </p:spTree>
    <p:extLst>
      <p:ext uri="{BB962C8B-B14F-4D97-AF65-F5344CB8AC3E}">
        <p14:creationId xmlns:p14="http://schemas.microsoft.com/office/powerpoint/2010/main" val="296854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119F26-59C8-44D1-AA1E-99A04140508A}" type="datetime1">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34341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288592-DE6A-4874-A8BC-F97D3FB828F5}" type="datetime1">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404202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B0C174-C6B3-4013-A267-D0D362731E76}" type="datetime1">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4071813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827EA814-4459-45DE-8A8A-39721A73F767}"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21D8835C-51FE-40C1-B42F-0ABF581C84F0}" type="slidenum">
              <a:rPr lang="en-US" altLang="en-US"/>
              <a:pPr>
                <a:defRPr/>
              </a:pPr>
              <a:t>‹#›</a:t>
            </a:fld>
            <a:endParaRPr lang="en-US" altLang="en-US"/>
          </a:p>
        </p:txBody>
      </p:sp>
    </p:spTree>
    <p:extLst>
      <p:ext uri="{BB962C8B-B14F-4D97-AF65-F5344CB8AC3E}">
        <p14:creationId xmlns:p14="http://schemas.microsoft.com/office/powerpoint/2010/main" val="3872213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09388EF8-044C-436F-976F-4A5FFC1B5B7D}"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48F39A49-411B-4962-AE5F-B92670705E27}" type="slidenum">
              <a:rPr lang="en-US" altLang="en-US"/>
              <a:pPr>
                <a:defRPr/>
              </a:pPr>
              <a:t>‹#›</a:t>
            </a:fld>
            <a:endParaRPr lang="en-US" altLang="en-US"/>
          </a:p>
        </p:txBody>
      </p:sp>
    </p:spTree>
    <p:extLst>
      <p:ext uri="{BB962C8B-B14F-4D97-AF65-F5344CB8AC3E}">
        <p14:creationId xmlns:p14="http://schemas.microsoft.com/office/powerpoint/2010/main" val="3994790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6009E2A3-1AFC-4C75-928E-5B9B164BCCBF}"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9CC55DA7-184B-457F-81E6-C46C4240B57E}" type="slidenum">
              <a:rPr lang="en-US" altLang="en-US"/>
              <a:pPr>
                <a:defRPr/>
              </a:pPr>
              <a:t>‹#›</a:t>
            </a:fld>
            <a:endParaRPr lang="en-US" altLang="en-US"/>
          </a:p>
        </p:txBody>
      </p:sp>
    </p:spTree>
    <p:extLst>
      <p:ext uri="{BB962C8B-B14F-4D97-AF65-F5344CB8AC3E}">
        <p14:creationId xmlns:p14="http://schemas.microsoft.com/office/powerpoint/2010/main" val="395026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C168A145-84AE-4630-963C-79AF070A2F38}" type="datetime1">
              <a:rPr lang="en-GB" smtClean="0">
                <a:solidFill>
                  <a:prstClr val="black">
                    <a:tint val="75000"/>
                  </a:prstClr>
                </a:solidFill>
              </a:rPr>
              <a:t>15/11/2023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CC25536F-C790-46CC-AE95-2D3D2B10D35B}" type="slidenum">
              <a:rPr lang="en-US" altLang="en-US"/>
              <a:pPr>
                <a:defRPr/>
              </a:pPr>
              <a:t>‹#›</a:t>
            </a:fld>
            <a:endParaRPr lang="en-US" altLang="en-US"/>
          </a:p>
        </p:txBody>
      </p:sp>
    </p:spTree>
    <p:extLst>
      <p:ext uri="{BB962C8B-B14F-4D97-AF65-F5344CB8AC3E}">
        <p14:creationId xmlns:p14="http://schemas.microsoft.com/office/powerpoint/2010/main" val="1226471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5848DBB7-E57D-4AF2-877E-4F060F336F90}" type="datetime1">
              <a:rPr lang="en-GB" smtClean="0">
                <a:solidFill>
                  <a:prstClr val="black">
                    <a:tint val="75000"/>
                  </a:prstClr>
                </a:solidFill>
              </a:rPr>
              <a:t>15/11/2023</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43AFD46F-591E-4154-8971-16DA2F9FB54D}" type="slidenum">
              <a:rPr lang="en-US" altLang="en-US"/>
              <a:pPr>
                <a:defRPr/>
              </a:pPr>
              <a:t>‹#›</a:t>
            </a:fld>
            <a:endParaRPr lang="en-US" altLang="en-US"/>
          </a:p>
        </p:txBody>
      </p:sp>
    </p:spTree>
    <p:extLst>
      <p:ext uri="{BB962C8B-B14F-4D97-AF65-F5344CB8AC3E}">
        <p14:creationId xmlns:p14="http://schemas.microsoft.com/office/powerpoint/2010/main" val="152034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42A185AD-8D8F-4531-9B04-C2B54DC76D75}" type="datetime1">
              <a:rPr lang="en-GB" smtClean="0">
                <a:solidFill>
                  <a:prstClr val="black">
                    <a:tint val="75000"/>
                  </a:prstClr>
                </a:solidFill>
              </a:rPr>
              <a:t>15/11/2023</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a:defRPr/>
            </a:pPr>
            <a:fld id="{0333535D-F9C1-4475-ADA4-1DB4C535AE65}" type="slidenum">
              <a:rPr lang="en-US" altLang="en-US"/>
              <a:pPr>
                <a:defRPr/>
              </a:pPr>
              <a:t>‹#›</a:t>
            </a:fld>
            <a:endParaRPr lang="en-US" altLang="en-US"/>
          </a:p>
        </p:txBody>
      </p:sp>
    </p:spTree>
    <p:extLst>
      <p:ext uri="{BB962C8B-B14F-4D97-AF65-F5344CB8AC3E}">
        <p14:creationId xmlns:p14="http://schemas.microsoft.com/office/powerpoint/2010/main" val="1060419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BE8E8C59-6AD8-4849-80BC-BF20F894BC52}" type="datetime1">
              <a:rPr lang="en-GB" smtClean="0">
                <a:solidFill>
                  <a:prstClr val="black">
                    <a:tint val="75000"/>
                  </a:prstClr>
                </a:solidFill>
              </a:rPr>
              <a:t>15/11/2023</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a:defRPr/>
            </a:pPr>
            <a:fld id="{D57D84C9-F324-45D9-8F9C-578213BAABAB}" type="slidenum">
              <a:rPr lang="en-US" altLang="en-US"/>
              <a:pPr>
                <a:defRPr/>
              </a:pPr>
              <a:t>‹#›</a:t>
            </a:fld>
            <a:endParaRPr lang="en-US" altLang="en-US"/>
          </a:p>
        </p:txBody>
      </p:sp>
    </p:spTree>
    <p:extLst>
      <p:ext uri="{BB962C8B-B14F-4D97-AF65-F5344CB8AC3E}">
        <p14:creationId xmlns:p14="http://schemas.microsoft.com/office/powerpoint/2010/main" val="1791700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39684458-44F6-4ACF-BBBE-0C08911469C0}" type="datetime1">
              <a:rPr lang="en-GB" smtClean="0">
                <a:solidFill>
                  <a:prstClr val="black">
                    <a:tint val="75000"/>
                  </a:prstClr>
                </a:solidFill>
              </a:rPr>
              <a:t>15/11/2023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DCA8F16C-38D4-40D1-AF79-B2FAC9041BDD}" type="slidenum">
              <a:rPr lang="en-US" altLang="en-US"/>
              <a:pPr>
                <a:defRPr/>
              </a:pPr>
              <a:t>‹#›</a:t>
            </a:fld>
            <a:endParaRPr lang="en-US" altLang="en-US"/>
          </a:p>
        </p:txBody>
      </p:sp>
    </p:spTree>
    <p:extLst>
      <p:ext uri="{BB962C8B-B14F-4D97-AF65-F5344CB8AC3E}">
        <p14:creationId xmlns:p14="http://schemas.microsoft.com/office/powerpoint/2010/main" val="258520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8141D2-2831-47A4-AB17-0DB00D5FA4C8}" type="datetime1">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3746901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5E9B905A-0E49-49EB-A49F-9F829CDC533E}" type="datetime1">
              <a:rPr lang="en-GB" smtClean="0">
                <a:solidFill>
                  <a:prstClr val="black">
                    <a:tint val="75000"/>
                  </a:prstClr>
                </a:solidFill>
              </a:rPr>
              <a:t>15/11/2023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327F0755-E229-4489-B8D9-C27DEDF48936}" type="slidenum">
              <a:rPr lang="en-US" altLang="en-US"/>
              <a:pPr>
                <a:defRPr/>
              </a:pPr>
              <a:t>‹#›</a:t>
            </a:fld>
            <a:endParaRPr lang="en-US" altLang="en-US"/>
          </a:p>
        </p:txBody>
      </p:sp>
    </p:spTree>
    <p:extLst>
      <p:ext uri="{BB962C8B-B14F-4D97-AF65-F5344CB8AC3E}">
        <p14:creationId xmlns:p14="http://schemas.microsoft.com/office/powerpoint/2010/main" val="1459759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DC715360-7038-4912-95F6-EAA9BBAA488A}"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1B599A5E-1883-42B8-BFDC-7F9D82DB24F7}" type="slidenum">
              <a:rPr lang="en-US" altLang="en-US"/>
              <a:pPr>
                <a:defRPr/>
              </a:pPr>
              <a:t>‹#›</a:t>
            </a:fld>
            <a:endParaRPr lang="en-US" altLang="en-US"/>
          </a:p>
        </p:txBody>
      </p:sp>
    </p:spTree>
    <p:extLst>
      <p:ext uri="{BB962C8B-B14F-4D97-AF65-F5344CB8AC3E}">
        <p14:creationId xmlns:p14="http://schemas.microsoft.com/office/powerpoint/2010/main" val="928735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8B2B0DB-8334-442E-97E5-EBC581E5A6DA}"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B888AA4E-002E-4D0C-B094-C027BFC6E05B}" type="slidenum">
              <a:rPr lang="en-US" altLang="en-US"/>
              <a:pPr>
                <a:defRPr/>
              </a:pPr>
              <a:t>‹#›</a:t>
            </a:fld>
            <a:endParaRPr lang="en-US" altLang="en-US"/>
          </a:p>
        </p:txBody>
      </p:sp>
    </p:spTree>
    <p:extLst>
      <p:ext uri="{BB962C8B-B14F-4D97-AF65-F5344CB8AC3E}">
        <p14:creationId xmlns:p14="http://schemas.microsoft.com/office/powerpoint/2010/main" val="1994786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A3E22641-75A7-4547-A1DA-12D78598F1D2}"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21D8835C-51FE-40C1-B42F-0ABF581C84F0}" type="slidenum">
              <a:rPr lang="en-US" altLang="en-US"/>
              <a:pPr>
                <a:defRPr/>
              </a:pPr>
              <a:t>‹#›</a:t>
            </a:fld>
            <a:endParaRPr lang="en-US" altLang="en-US"/>
          </a:p>
        </p:txBody>
      </p:sp>
    </p:spTree>
    <p:extLst>
      <p:ext uri="{BB962C8B-B14F-4D97-AF65-F5344CB8AC3E}">
        <p14:creationId xmlns:p14="http://schemas.microsoft.com/office/powerpoint/2010/main" val="3613922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F77DCFDD-0976-40F3-A779-D780940752C3}"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48F39A49-411B-4962-AE5F-B92670705E27}" type="slidenum">
              <a:rPr lang="en-US" altLang="en-US"/>
              <a:pPr>
                <a:defRPr/>
              </a:pPr>
              <a:t>‹#›</a:t>
            </a:fld>
            <a:endParaRPr lang="en-US" altLang="en-US"/>
          </a:p>
        </p:txBody>
      </p:sp>
    </p:spTree>
    <p:extLst>
      <p:ext uri="{BB962C8B-B14F-4D97-AF65-F5344CB8AC3E}">
        <p14:creationId xmlns:p14="http://schemas.microsoft.com/office/powerpoint/2010/main" val="612602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CFE2580E-6A35-46FB-A299-4F5BC426ED48}"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9CC55DA7-184B-457F-81E6-C46C4240B57E}" type="slidenum">
              <a:rPr lang="en-US" altLang="en-US"/>
              <a:pPr>
                <a:defRPr/>
              </a:pPr>
              <a:t>‹#›</a:t>
            </a:fld>
            <a:endParaRPr lang="en-US" altLang="en-US"/>
          </a:p>
        </p:txBody>
      </p:sp>
    </p:spTree>
    <p:extLst>
      <p:ext uri="{BB962C8B-B14F-4D97-AF65-F5344CB8AC3E}">
        <p14:creationId xmlns:p14="http://schemas.microsoft.com/office/powerpoint/2010/main" val="3569713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D633E560-94E8-4D69-814C-D9C9DCC573E1}" type="datetime1">
              <a:rPr lang="en-GB" smtClean="0">
                <a:solidFill>
                  <a:prstClr val="black">
                    <a:tint val="75000"/>
                  </a:prstClr>
                </a:solidFill>
              </a:rPr>
              <a:t>15/11/2023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CC25536F-C790-46CC-AE95-2D3D2B10D35B}" type="slidenum">
              <a:rPr lang="en-US" altLang="en-US"/>
              <a:pPr>
                <a:defRPr/>
              </a:pPr>
              <a:t>‹#›</a:t>
            </a:fld>
            <a:endParaRPr lang="en-US" altLang="en-US"/>
          </a:p>
        </p:txBody>
      </p:sp>
    </p:spTree>
    <p:extLst>
      <p:ext uri="{BB962C8B-B14F-4D97-AF65-F5344CB8AC3E}">
        <p14:creationId xmlns:p14="http://schemas.microsoft.com/office/powerpoint/2010/main" val="4041100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64E05054-6544-4251-A3B2-732EAF4118AD}" type="datetime1">
              <a:rPr lang="en-GB" smtClean="0">
                <a:solidFill>
                  <a:prstClr val="black">
                    <a:tint val="75000"/>
                  </a:prstClr>
                </a:solidFill>
              </a:rPr>
              <a:t>15/11/2023</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43AFD46F-591E-4154-8971-16DA2F9FB54D}" type="slidenum">
              <a:rPr lang="en-US" altLang="en-US"/>
              <a:pPr>
                <a:defRPr/>
              </a:pPr>
              <a:t>‹#›</a:t>
            </a:fld>
            <a:endParaRPr lang="en-US" altLang="en-US"/>
          </a:p>
        </p:txBody>
      </p:sp>
    </p:spTree>
    <p:extLst>
      <p:ext uri="{BB962C8B-B14F-4D97-AF65-F5344CB8AC3E}">
        <p14:creationId xmlns:p14="http://schemas.microsoft.com/office/powerpoint/2010/main" val="2515475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E46F6C94-FC42-4E98-8316-E4D97AA16121}" type="datetime1">
              <a:rPr lang="en-GB" smtClean="0">
                <a:solidFill>
                  <a:prstClr val="black">
                    <a:tint val="75000"/>
                  </a:prstClr>
                </a:solidFill>
              </a:rPr>
              <a:t>15/11/2023</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a:defRPr/>
            </a:pPr>
            <a:fld id="{0333535D-F9C1-4475-ADA4-1DB4C535AE65}" type="slidenum">
              <a:rPr lang="en-US" altLang="en-US"/>
              <a:pPr>
                <a:defRPr/>
              </a:pPr>
              <a:t>‹#›</a:t>
            </a:fld>
            <a:endParaRPr lang="en-US" altLang="en-US"/>
          </a:p>
        </p:txBody>
      </p:sp>
    </p:spTree>
    <p:extLst>
      <p:ext uri="{BB962C8B-B14F-4D97-AF65-F5344CB8AC3E}">
        <p14:creationId xmlns:p14="http://schemas.microsoft.com/office/powerpoint/2010/main" val="3451391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3D580A94-7A1E-4FED-8F7F-E3C662EA79FA}" type="datetime1">
              <a:rPr lang="en-GB" smtClean="0">
                <a:solidFill>
                  <a:prstClr val="black">
                    <a:tint val="75000"/>
                  </a:prstClr>
                </a:solidFill>
              </a:rPr>
              <a:t>15/11/2023</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a:defRPr/>
            </a:pPr>
            <a:fld id="{D57D84C9-F324-45D9-8F9C-578213BAABAB}" type="slidenum">
              <a:rPr lang="en-US" altLang="en-US"/>
              <a:pPr>
                <a:defRPr/>
              </a:pPr>
              <a:t>‹#›</a:t>
            </a:fld>
            <a:endParaRPr lang="en-US" altLang="en-US"/>
          </a:p>
        </p:txBody>
      </p:sp>
    </p:spTree>
    <p:extLst>
      <p:ext uri="{BB962C8B-B14F-4D97-AF65-F5344CB8AC3E}">
        <p14:creationId xmlns:p14="http://schemas.microsoft.com/office/powerpoint/2010/main" val="270996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5B006-7A54-46E0-ADB9-B1D5EE9BD5AD}" type="datetime1">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1346536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A41AEE80-330C-494B-8797-3995C9C22C6E}" type="datetime1">
              <a:rPr lang="en-GB" smtClean="0">
                <a:solidFill>
                  <a:prstClr val="black">
                    <a:tint val="75000"/>
                  </a:prstClr>
                </a:solidFill>
              </a:rPr>
              <a:t>15/11/2023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DCA8F16C-38D4-40D1-AF79-B2FAC9041BDD}" type="slidenum">
              <a:rPr lang="en-US" altLang="en-US"/>
              <a:pPr>
                <a:defRPr/>
              </a:pPr>
              <a:t>‹#›</a:t>
            </a:fld>
            <a:endParaRPr lang="en-US" altLang="en-US"/>
          </a:p>
        </p:txBody>
      </p:sp>
    </p:spTree>
    <p:extLst>
      <p:ext uri="{BB962C8B-B14F-4D97-AF65-F5344CB8AC3E}">
        <p14:creationId xmlns:p14="http://schemas.microsoft.com/office/powerpoint/2010/main" val="2480513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4B4ED867-214B-45DE-AD57-A1D3CB43284E}" type="datetime1">
              <a:rPr lang="en-GB" smtClean="0">
                <a:solidFill>
                  <a:prstClr val="black">
                    <a:tint val="75000"/>
                  </a:prstClr>
                </a:solidFill>
              </a:rPr>
              <a:t>15/11/2023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327F0755-E229-4489-B8D9-C27DEDF48936}" type="slidenum">
              <a:rPr lang="en-US" altLang="en-US"/>
              <a:pPr>
                <a:defRPr/>
              </a:pPr>
              <a:t>‹#›</a:t>
            </a:fld>
            <a:endParaRPr lang="en-US" altLang="en-US"/>
          </a:p>
        </p:txBody>
      </p:sp>
    </p:spTree>
    <p:extLst>
      <p:ext uri="{BB962C8B-B14F-4D97-AF65-F5344CB8AC3E}">
        <p14:creationId xmlns:p14="http://schemas.microsoft.com/office/powerpoint/2010/main" val="4205478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D2B92F0A-EF5D-4FA7-83DB-70AFB6DA2C64}"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1B599A5E-1883-42B8-BFDC-7F9D82DB24F7}" type="slidenum">
              <a:rPr lang="en-US" altLang="en-US"/>
              <a:pPr>
                <a:defRPr/>
              </a:pPr>
              <a:t>‹#›</a:t>
            </a:fld>
            <a:endParaRPr lang="en-US" altLang="en-US"/>
          </a:p>
        </p:txBody>
      </p:sp>
    </p:spTree>
    <p:extLst>
      <p:ext uri="{BB962C8B-B14F-4D97-AF65-F5344CB8AC3E}">
        <p14:creationId xmlns:p14="http://schemas.microsoft.com/office/powerpoint/2010/main" val="2601665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2A17566-AB83-480E-A659-5DEF357466DF}"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B888AA4E-002E-4D0C-B094-C027BFC6E05B}" type="slidenum">
              <a:rPr lang="en-US" altLang="en-US"/>
              <a:pPr>
                <a:defRPr/>
              </a:pPr>
              <a:t>‹#›</a:t>
            </a:fld>
            <a:endParaRPr lang="en-US" altLang="en-US"/>
          </a:p>
        </p:txBody>
      </p:sp>
    </p:spTree>
    <p:extLst>
      <p:ext uri="{BB962C8B-B14F-4D97-AF65-F5344CB8AC3E}">
        <p14:creationId xmlns:p14="http://schemas.microsoft.com/office/powerpoint/2010/main" val="1805452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0A945D7E-E4EB-4460-9E47-E00A601F8C00}"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21D8835C-51FE-40C1-B42F-0ABF581C84F0}" type="slidenum">
              <a:rPr lang="en-US" altLang="en-US"/>
              <a:pPr>
                <a:defRPr/>
              </a:pPr>
              <a:t>‹#›</a:t>
            </a:fld>
            <a:endParaRPr lang="en-US" altLang="en-US"/>
          </a:p>
        </p:txBody>
      </p:sp>
    </p:spTree>
    <p:extLst>
      <p:ext uri="{BB962C8B-B14F-4D97-AF65-F5344CB8AC3E}">
        <p14:creationId xmlns:p14="http://schemas.microsoft.com/office/powerpoint/2010/main" val="2740551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7830B79F-7ECE-4650-844A-6C67AE863219}"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48F39A49-411B-4962-AE5F-B92670705E27}" type="slidenum">
              <a:rPr lang="en-US" altLang="en-US"/>
              <a:pPr>
                <a:defRPr/>
              </a:pPr>
              <a:t>‹#›</a:t>
            </a:fld>
            <a:endParaRPr lang="en-US" altLang="en-US"/>
          </a:p>
        </p:txBody>
      </p:sp>
    </p:spTree>
    <p:extLst>
      <p:ext uri="{BB962C8B-B14F-4D97-AF65-F5344CB8AC3E}">
        <p14:creationId xmlns:p14="http://schemas.microsoft.com/office/powerpoint/2010/main" val="1819409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F375CEE8-504A-4FCF-B825-B0D4048CC897}"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9CC55DA7-184B-457F-81E6-C46C4240B57E}" type="slidenum">
              <a:rPr lang="en-US" altLang="en-US"/>
              <a:pPr>
                <a:defRPr/>
              </a:pPr>
              <a:t>‹#›</a:t>
            </a:fld>
            <a:endParaRPr lang="en-US" altLang="en-US"/>
          </a:p>
        </p:txBody>
      </p:sp>
    </p:spTree>
    <p:extLst>
      <p:ext uri="{BB962C8B-B14F-4D97-AF65-F5344CB8AC3E}">
        <p14:creationId xmlns:p14="http://schemas.microsoft.com/office/powerpoint/2010/main" val="521343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5F8084E5-3253-474C-BF79-6A569540153F}" type="datetime1">
              <a:rPr lang="en-GB" smtClean="0">
                <a:solidFill>
                  <a:prstClr val="black">
                    <a:tint val="75000"/>
                  </a:prstClr>
                </a:solidFill>
              </a:rPr>
              <a:t>15/11/2023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CC25536F-C790-46CC-AE95-2D3D2B10D35B}" type="slidenum">
              <a:rPr lang="en-US" altLang="en-US"/>
              <a:pPr>
                <a:defRPr/>
              </a:pPr>
              <a:t>‹#›</a:t>
            </a:fld>
            <a:endParaRPr lang="en-US" altLang="en-US"/>
          </a:p>
        </p:txBody>
      </p:sp>
    </p:spTree>
    <p:extLst>
      <p:ext uri="{BB962C8B-B14F-4D97-AF65-F5344CB8AC3E}">
        <p14:creationId xmlns:p14="http://schemas.microsoft.com/office/powerpoint/2010/main" val="1201476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CE2C7AC5-4BC4-4831-B850-926C2A5D13FA}" type="datetime1">
              <a:rPr lang="en-GB" smtClean="0">
                <a:solidFill>
                  <a:prstClr val="black">
                    <a:tint val="75000"/>
                  </a:prstClr>
                </a:solidFill>
              </a:rPr>
              <a:t>15/11/2023</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43AFD46F-591E-4154-8971-16DA2F9FB54D}" type="slidenum">
              <a:rPr lang="en-US" altLang="en-US"/>
              <a:pPr>
                <a:defRPr/>
              </a:pPr>
              <a:t>‹#›</a:t>
            </a:fld>
            <a:endParaRPr lang="en-US" altLang="en-US"/>
          </a:p>
        </p:txBody>
      </p:sp>
    </p:spTree>
    <p:extLst>
      <p:ext uri="{BB962C8B-B14F-4D97-AF65-F5344CB8AC3E}">
        <p14:creationId xmlns:p14="http://schemas.microsoft.com/office/powerpoint/2010/main" val="2467126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727B3A6B-95D4-462A-A524-4AEAEECDD202}" type="datetime1">
              <a:rPr lang="en-GB" smtClean="0">
                <a:solidFill>
                  <a:prstClr val="black">
                    <a:tint val="75000"/>
                  </a:prstClr>
                </a:solidFill>
              </a:rPr>
              <a:t>15/11/2023</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a:defRPr/>
            </a:pPr>
            <a:fld id="{0333535D-F9C1-4475-ADA4-1DB4C535AE65}" type="slidenum">
              <a:rPr lang="en-US" altLang="en-US"/>
              <a:pPr>
                <a:defRPr/>
              </a:pPr>
              <a:t>‹#›</a:t>
            </a:fld>
            <a:endParaRPr lang="en-US" altLang="en-US"/>
          </a:p>
        </p:txBody>
      </p:sp>
    </p:spTree>
    <p:extLst>
      <p:ext uri="{BB962C8B-B14F-4D97-AF65-F5344CB8AC3E}">
        <p14:creationId xmlns:p14="http://schemas.microsoft.com/office/powerpoint/2010/main" val="174308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E3CE08-FCB0-4330-B53D-D471BFB39598}" type="datetime1">
              <a:rPr lang="en-GB" smtClean="0"/>
              <a:t>15/11/2023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2255852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8B248A60-DECA-4E43-87FA-70106EC0E89B}" type="datetime1">
              <a:rPr lang="en-GB" smtClean="0">
                <a:solidFill>
                  <a:prstClr val="black">
                    <a:tint val="75000"/>
                  </a:prstClr>
                </a:solidFill>
              </a:rPr>
              <a:t>15/11/2023</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a:defRPr/>
            </a:pPr>
            <a:fld id="{D57D84C9-F324-45D9-8F9C-578213BAABAB}" type="slidenum">
              <a:rPr lang="en-US" altLang="en-US"/>
              <a:pPr>
                <a:defRPr/>
              </a:pPr>
              <a:t>‹#›</a:t>
            </a:fld>
            <a:endParaRPr lang="en-US" altLang="en-US"/>
          </a:p>
        </p:txBody>
      </p:sp>
    </p:spTree>
    <p:extLst>
      <p:ext uri="{BB962C8B-B14F-4D97-AF65-F5344CB8AC3E}">
        <p14:creationId xmlns:p14="http://schemas.microsoft.com/office/powerpoint/2010/main" val="1077885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CB2B8B2-BCB3-4860-A16C-86531F84AFD9}" type="datetime1">
              <a:rPr lang="en-GB" smtClean="0">
                <a:solidFill>
                  <a:prstClr val="black">
                    <a:tint val="75000"/>
                  </a:prstClr>
                </a:solidFill>
              </a:rPr>
              <a:t>15/11/2023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DCA8F16C-38D4-40D1-AF79-B2FAC9041BDD}" type="slidenum">
              <a:rPr lang="en-US" altLang="en-US"/>
              <a:pPr>
                <a:defRPr/>
              </a:pPr>
              <a:t>‹#›</a:t>
            </a:fld>
            <a:endParaRPr lang="en-US" altLang="en-US"/>
          </a:p>
        </p:txBody>
      </p:sp>
    </p:spTree>
    <p:extLst>
      <p:ext uri="{BB962C8B-B14F-4D97-AF65-F5344CB8AC3E}">
        <p14:creationId xmlns:p14="http://schemas.microsoft.com/office/powerpoint/2010/main" val="1213254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C2A82A8C-148F-47BD-85FD-E7B9C3D74627}" type="datetime1">
              <a:rPr lang="en-GB" smtClean="0">
                <a:solidFill>
                  <a:prstClr val="black">
                    <a:tint val="75000"/>
                  </a:prstClr>
                </a:solidFill>
              </a:rPr>
              <a:t>15/11/2023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327F0755-E229-4489-B8D9-C27DEDF48936}" type="slidenum">
              <a:rPr lang="en-US" altLang="en-US"/>
              <a:pPr>
                <a:defRPr/>
              </a:pPr>
              <a:t>‹#›</a:t>
            </a:fld>
            <a:endParaRPr lang="en-US" altLang="en-US"/>
          </a:p>
        </p:txBody>
      </p:sp>
    </p:spTree>
    <p:extLst>
      <p:ext uri="{BB962C8B-B14F-4D97-AF65-F5344CB8AC3E}">
        <p14:creationId xmlns:p14="http://schemas.microsoft.com/office/powerpoint/2010/main" val="2685377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5166F81-951F-494D-B4D6-156BF9999333}"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1B599A5E-1883-42B8-BFDC-7F9D82DB24F7}" type="slidenum">
              <a:rPr lang="en-US" altLang="en-US"/>
              <a:pPr>
                <a:defRPr/>
              </a:pPr>
              <a:t>‹#›</a:t>
            </a:fld>
            <a:endParaRPr lang="en-US" altLang="en-US"/>
          </a:p>
        </p:txBody>
      </p:sp>
    </p:spTree>
    <p:extLst>
      <p:ext uri="{BB962C8B-B14F-4D97-AF65-F5344CB8AC3E}">
        <p14:creationId xmlns:p14="http://schemas.microsoft.com/office/powerpoint/2010/main" val="3163173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7A640E0F-B7AD-4A91-AAE0-78818B6B4A06}"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B888AA4E-002E-4D0C-B094-C027BFC6E05B}" type="slidenum">
              <a:rPr lang="en-US" altLang="en-US"/>
              <a:pPr>
                <a:defRPr/>
              </a:pPr>
              <a:t>‹#›</a:t>
            </a:fld>
            <a:endParaRPr lang="en-US" altLang="en-US"/>
          </a:p>
        </p:txBody>
      </p:sp>
    </p:spTree>
    <p:extLst>
      <p:ext uri="{BB962C8B-B14F-4D97-AF65-F5344CB8AC3E}">
        <p14:creationId xmlns:p14="http://schemas.microsoft.com/office/powerpoint/2010/main" val="296143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D0AABC-988C-47C5-874F-6885BF4086F5}" type="datetime1">
              <a:rPr lang="en-GB" smtClean="0"/>
              <a:t>15/11/2023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325924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54D390-A2F2-49D1-ADBF-5E373CD7E954}" type="datetime1">
              <a:rPr lang="en-GB" smtClean="0"/>
              <a:t>15/11/2023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14594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77985-5239-4D5C-895C-01009F01E153}" type="datetime1">
              <a:rPr lang="en-GB" smtClean="0"/>
              <a:t>15/11/2023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348369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A7503-28A1-4EBC-979C-5AFD73086B9E}" type="datetime1">
              <a:rPr lang="en-GB" smtClean="0"/>
              <a:t>15/11/2023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364340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4C6F7-6DC0-48BA-82ED-C0E2386EBCE2}" type="datetime1">
              <a:rPr lang="en-GB" smtClean="0"/>
              <a:t>15/11/2023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11C389-5EFD-423C-940B-DA838AEC04C4}" type="slidenum">
              <a:rPr lang="en-GB" smtClean="0"/>
              <a:t>‹#›</a:t>
            </a:fld>
            <a:endParaRPr lang="en-GB"/>
          </a:p>
        </p:txBody>
      </p:sp>
    </p:spTree>
    <p:extLst>
      <p:ext uri="{BB962C8B-B14F-4D97-AF65-F5344CB8AC3E}">
        <p14:creationId xmlns:p14="http://schemas.microsoft.com/office/powerpoint/2010/main" val="406232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1E6D-8889-4C38-873B-A388DFD50DE2}" type="datetime1">
              <a:rPr lang="en-GB" smtClean="0"/>
              <a:t>15/11/2023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1C389-5EFD-423C-940B-DA838AEC04C4}" type="slidenum">
              <a:rPr lang="en-GB" smtClean="0"/>
              <a:t>‹#›</a:t>
            </a:fld>
            <a:endParaRPr lang="en-GB"/>
          </a:p>
        </p:txBody>
      </p:sp>
    </p:spTree>
    <p:extLst>
      <p:ext uri="{BB962C8B-B14F-4D97-AF65-F5344CB8AC3E}">
        <p14:creationId xmlns:p14="http://schemas.microsoft.com/office/powerpoint/2010/main" val="237559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B706716-7697-4480-BB97-5BF40FBD472E}"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11220A4-05B1-48C6-8F7C-6DDFA5A5A5AD}"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645963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D859DED-721A-4A8F-B269-BA0A3675F2EC}"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11220A4-05B1-48C6-8F7C-6DDFA5A5A5AD}"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914163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6226AC2-6BB4-465A-BF45-EBCBEB3F01CC}" type="datetime1">
              <a:rPr lang="en-GB" smtClean="0">
                <a:solidFill>
                  <a:prstClr val="black">
                    <a:tint val="75000"/>
                  </a:prstClr>
                </a:solidFill>
              </a:rPr>
              <a:t>15/11/2023</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11220A4-05B1-48C6-8F7C-6DDFA5A5A5AD}"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804946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Times New Roman" panose="02020603050405020304" pitchFamily="18" charset="0"/>
                <a:cs typeface="Times New Roman" panose="02020603050405020304" pitchFamily="18" charset="0"/>
              </a:rPr>
              <a:t>Over view of the CNS</a:t>
            </a:r>
            <a:endParaRPr lang="en-GB"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p:txBody>
          <a:bodyPr>
            <a:normAutofit/>
          </a:bodyPr>
          <a:lstStyle/>
          <a:p>
            <a:endParaRPr lang="en-GB" dirty="0" smtClean="0">
              <a:latin typeface="AR CENA" panose="02000000000000000000" pitchFamily="2" charset="0"/>
            </a:endParaRPr>
          </a:p>
          <a:p>
            <a:r>
              <a:rPr lang="en-GB" dirty="0" smtClean="0">
                <a:latin typeface="AR CENA" panose="02000000000000000000" pitchFamily="2" charset="0"/>
              </a:rPr>
              <a:t>Introduction to </a:t>
            </a:r>
            <a:r>
              <a:rPr lang="en-GB" dirty="0" smtClean="0">
                <a:latin typeface="AR CENA" panose="02000000000000000000" pitchFamily="2" charset="0"/>
              </a:rPr>
              <a:t>Neuropharmacology</a:t>
            </a:r>
          </a:p>
          <a:p>
            <a:r>
              <a:rPr lang="en-GB" dirty="0" smtClean="0">
                <a:latin typeface="AR CENA" panose="02000000000000000000" pitchFamily="2" charset="0"/>
              </a:rPr>
              <a:t>MED IV &amp; III</a:t>
            </a:r>
            <a:endParaRPr lang="en-GB" dirty="0" smtClean="0">
              <a:latin typeface="AR CENA" panose="02000000000000000000" pitchFamily="2" charset="0"/>
            </a:endParaRPr>
          </a:p>
        </p:txBody>
      </p:sp>
    </p:spTree>
    <p:extLst>
      <p:ext uri="{BB962C8B-B14F-4D97-AF65-F5344CB8AC3E}">
        <p14:creationId xmlns:p14="http://schemas.microsoft.com/office/powerpoint/2010/main" val="175543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Thalamus &amp; Hypothalamus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Various nuclei of the </a:t>
            </a:r>
            <a:r>
              <a:rPr lang="en-GB" dirty="0" smtClean="0">
                <a:latin typeface="AR CENA" panose="02000000000000000000" pitchFamily="2" charset="0"/>
                <a:cs typeface="Times New Roman" panose="02020603050405020304" pitchFamily="18" charset="0"/>
              </a:rPr>
              <a:t>thalamus</a:t>
            </a:r>
            <a:r>
              <a:rPr lang="en-GB" dirty="0" smtClean="0">
                <a:latin typeface="Times New Roman" panose="02020603050405020304" pitchFamily="18" charset="0"/>
                <a:cs typeface="Times New Roman" panose="02020603050405020304" pitchFamily="18" charset="0"/>
              </a:rPr>
              <a:t> link sensory pathways from the periphery to the </a:t>
            </a:r>
            <a:r>
              <a:rPr lang="en-GB" dirty="0" smtClean="0">
                <a:latin typeface="AR CENA" panose="02000000000000000000" pitchFamily="2" charset="0"/>
                <a:cs typeface="Times New Roman" panose="02020603050405020304" pitchFamily="18" charset="0"/>
              </a:rPr>
              <a:t>cortex </a:t>
            </a:r>
            <a:r>
              <a:rPr lang="en-GB" dirty="0" smtClean="0">
                <a:latin typeface="Times New Roman" panose="02020603050405020304" pitchFamily="18" charset="0"/>
                <a:cs typeface="Times New Roman" panose="02020603050405020304" pitchFamily="18" charset="0"/>
              </a:rPr>
              <a:t>and structures of the </a:t>
            </a:r>
            <a:r>
              <a:rPr lang="en-GB" dirty="0" smtClean="0">
                <a:latin typeface="AR CENA" panose="02000000000000000000" pitchFamily="2" charset="0"/>
                <a:cs typeface="Times New Roman" panose="02020603050405020304" pitchFamily="18" charset="0"/>
              </a:rPr>
              <a:t>limbic system </a:t>
            </a:r>
            <a:r>
              <a:rPr lang="en-GB" dirty="0" smtClean="0">
                <a:latin typeface="Times New Roman" panose="02020603050405020304" pitchFamily="18" charset="0"/>
                <a:cs typeface="Times New Roman" panose="02020603050405020304" pitchFamily="18" charset="0"/>
              </a:rPr>
              <a:t>and is associated with changes in </a:t>
            </a:r>
            <a:r>
              <a:rPr lang="en-GB" dirty="0" smtClean="0">
                <a:latin typeface="AR CENA" panose="02000000000000000000" pitchFamily="2" charset="0"/>
                <a:cs typeface="Times New Roman" panose="02020603050405020304" pitchFamily="18" charset="0"/>
              </a:rPr>
              <a:t>emotional activity</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The </a:t>
            </a:r>
            <a:r>
              <a:rPr lang="en-GB" dirty="0" smtClean="0">
                <a:latin typeface="AR CENA" panose="02000000000000000000" pitchFamily="2" charset="0"/>
                <a:cs typeface="Times New Roman" panose="02020603050405020304" pitchFamily="18" charset="0"/>
              </a:rPr>
              <a:t>hypothalamus</a:t>
            </a:r>
            <a:r>
              <a:rPr lang="en-GB" dirty="0" smtClean="0">
                <a:latin typeface="Times New Roman" panose="02020603050405020304" pitchFamily="18" charset="0"/>
                <a:cs typeface="Times New Roman" panose="02020603050405020304" pitchFamily="18" charset="0"/>
              </a:rPr>
              <a:t> controls:</a:t>
            </a:r>
          </a:p>
          <a:p>
            <a:pPr lvl="1"/>
            <a:r>
              <a:rPr lang="en-GB" dirty="0" smtClean="0">
                <a:latin typeface="Times New Roman" panose="02020603050405020304" pitchFamily="18" charset="0"/>
                <a:cs typeface="Times New Roman" panose="02020603050405020304" pitchFamily="18" charset="0"/>
              </a:rPr>
              <a:t> </a:t>
            </a:r>
            <a:r>
              <a:rPr lang="en-GB" dirty="0">
                <a:latin typeface="AR CENA" panose="02000000000000000000" pitchFamily="2" charset="0"/>
                <a:cs typeface="Times New Roman" panose="02020603050405020304" pitchFamily="18" charset="0"/>
              </a:rPr>
              <a:t>M</a:t>
            </a:r>
            <a:r>
              <a:rPr lang="en-GB" dirty="0" smtClean="0">
                <a:latin typeface="AR CENA" panose="02000000000000000000" pitchFamily="2" charset="0"/>
                <a:cs typeface="Times New Roman" panose="02020603050405020304" pitchFamily="18" charset="0"/>
              </a:rPr>
              <a:t>ood</a:t>
            </a:r>
            <a:r>
              <a:rPr lang="en-GB" dirty="0" smtClean="0">
                <a:latin typeface="Times New Roman" panose="02020603050405020304" pitchFamily="18" charset="0"/>
                <a:cs typeface="Times New Roman" panose="02020603050405020304" pitchFamily="18" charset="0"/>
              </a:rPr>
              <a:t> (e.g., expression of emotions such as pleasure, rage, aversion, and displeasure)</a:t>
            </a:r>
          </a:p>
          <a:p>
            <a:pPr lvl="1"/>
            <a:r>
              <a:rPr lang="en-GB" dirty="0" smtClean="0">
                <a:latin typeface="Times New Roman" panose="02020603050405020304" pitchFamily="18" charset="0"/>
                <a:cs typeface="Times New Roman" panose="02020603050405020304" pitchFamily="18" charset="0"/>
              </a:rPr>
              <a:t>Motivated  behaviors such as sexuality and hunger</a:t>
            </a:r>
          </a:p>
          <a:p>
            <a:pPr lvl="1"/>
            <a:r>
              <a:rPr lang="en-GB" dirty="0" smtClean="0">
                <a:latin typeface="Times New Roman" panose="02020603050405020304" pitchFamily="18" charset="0"/>
                <a:cs typeface="Times New Roman" panose="02020603050405020304" pitchFamily="18" charset="0"/>
              </a:rPr>
              <a:t>Regulates  thirst and body temperature</a:t>
            </a:r>
          </a:p>
          <a:p>
            <a:pPr lvl="1"/>
            <a:r>
              <a:rPr lang="en-GB" dirty="0" smtClean="0">
                <a:latin typeface="Times New Roman" panose="02020603050405020304" pitchFamily="18" charset="0"/>
                <a:cs typeface="Times New Roman" panose="02020603050405020304" pitchFamily="18" charset="0"/>
              </a:rPr>
              <a:t>Via  the </a:t>
            </a:r>
            <a:r>
              <a:rPr lang="en-GB" dirty="0" smtClean="0">
                <a:latin typeface="AR CENA" panose="02000000000000000000" pitchFamily="2" charset="0"/>
                <a:cs typeface="Times New Roman" panose="02020603050405020304" pitchFamily="18" charset="0"/>
              </a:rPr>
              <a:t>pituitary</a:t>
            </a:r>
            <a:r>
              <a:rPr lang="en-GB" dirty="0" smtClean="0">
                <a:latin typeface="Times New Roman" panose="02020603050405020304" pitchFamily="18" charset="0"/>
                <a:cs typeface="Times New Roman" panose="02020603050405020304" pitchFamily="18" charset="0"/>
              </a:rPr>
              <a:t> </a:t>
            </a:r>
            <a:r>
              <a:rPr lang="en-GB" dirty="0" smtClean="0">
                <a:latin typeface="AR CENA" panose="02000000000000000000" pitchFamily="2" charset="0"/>
                <a:cs typeface="Times New Roman" panose="02020603050405020304" pitchFamily="18" charset="0"/>
              </a:rPr>
              <a:t>gland</a:t>
            </a:r>
            <a:r>
              <a:rPr lang="en-GB" dirty="0" smtClean="0">
                <a:latin typeface="Times New Roman" panose="02020603050405020304" pitchFamily="18" charset="0"/>
                <a:cs typeface="Times New Roman" panose="02020603050405020304" pitchFamily="18" charset="0"/>
              </a:rPr>
              <a:t>, controls </a:t>
            </a:r>
            <a:r>
              <a:rPr lang="en-GB" dirty="0" smtClean="0">
                <a:latin typeface="AR CENA" panose="02000000000000000000" pitchFamily="2" charset="0"/>
                <a:cs typeface="Times New Roman" panose="02020603050405020304" pitchFamily="18" charset="0"/>
              </a:rPr>
              <a:t>hormonal processes</a:t>
            </a:r>
            <a:endParaRPr lang="en-GB" dirty="0">
              <a:latin typeface="AR CENA" panose="02000000000000000000" pitchFamily="2"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10</a:t>
            </a:fld>
            <a:endParaRPr lang="en-GB"/>
          </a:p>
        </p:txBody>
      </p:sp>
    </p:spTree>
    <p:extLst>
      <p:ext uri="{BB962C8B-B14F-4D97-AF65-F5344CB8AC3E}">
        <p14:creationId xmlns:p14="http://schemas.microsoft.com/office/powerpoint/2010/main" val="408656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Cerebellum </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Receives  information related to </a:t>
            </a:r>
            <a:r>
              <a:rPr lang="en-GB" dirty="0" smtClean="0">
                <a:latin typeface="AR CENA" panose="02000000000000000000" pitchFamily="2" charset="0"/>
                <a:cs typeface="Times New Roman" panose="02020603050405020304" pitchFamily="18" charset="0"/>
              </a:rPr>
              <a:t>spatial positioning</a:t>
            </a:r>
            <a:r>
              <a:rPr lang="en-GB" dirty="0" smtClean="0">
                <a:latin typeface="Times New Roman" panose="02020603050405020304" pitchFamily="18" charset="0"/>
                <a:cs typeface="Times New Roman" panose="02020603050405020304" pitchFamily="18" charset="0"/>
              </a:rPr>
              <a:t>; and sends signals to the motor areas of the </a:t>
            </a:r>
            <a:r>
              <a:rPr lang="en-GB" dirty="0" smtClean="0">
                <a:latin typeface="AR CENA" panose="02000000000000000000" pitchFamily="2" charset="0"/>
                <a:cs typeface="Times New Roman" panose="02020603050405020304" pitchFamily="18" charset="0"/>
              </a:rPr>
              <a:t>cortex</a:t>
            </a:r>
            <a:r>
              <a:rPr lang="en-GB" dirty="0" smtClean="0">
                <a:latin typeface="Times New Roman" panose="02020603050405020304" pitchFamily="18" charset="0"/>
                <a:cs typeface="Times New Roman" panose="02020603050405020304" pitchFamily="18" charset="0"/>
              </a:rPr>
              <a:t> via the </a:t>
            </a:r>
            <a:r>
              <a:rPr lang="en-GB" dirty="0" smtClean="0">
                <a:latin typeface="AR CENA" panose="02000000000000000000" pitchFamily="2" charset="0"/>
                <a:cs typeface="Times New Roman" panose="02020603050405020304" pitchFamily="18" charset="0"/>
              </a:rPr>
              <a:t>thalamus</a:t>
            </a:r>
            <a:r>
              <a:rPr lang="en-GB" dirty="0" smtClean="0">
                <a:latin typeface="Times New Roman" panose="02020603050405020304" pitchFamily="18" charset="0"/>
                <a:cs typeface="Times New Roman" panose="02020603050405020304" pitchFamily="18" charset="0"/>
              </a:rPr>
              <a:t> and down the </a:t>
            </a:r>
            <a:r>
              <a:rPr lang="en-GB" dirty="0" smtClean="0">
                <a:latin typeface="AR CENA" panose="02000000000000000000" pitchFamily="2" charset="0"/>
                <a:cs typeface="Times New Roman" panose="02020603050405020304" pitchFamily="18" charset="0"/>
              </a:rPr>
              <a:t>spinal cord </a:t>
            </a:r>
            <a:r>
              <a:rPr lang="en-GB" dirty="0" smtClean="0">
                <a:latin typeface="Times New Roman" panose="02020603050405020304" pitchFamily="18" charset="0"/>
                <a:cs typeface="Times New Roman" panose="02020603050405020304" pitchFamily="18" charset="0"/>
              </a:rPr>
              <a:t>to regulate </a:t>
            </a:r>
            <a:r>
              <a:rPr lang="en-GB" dirty="0" smtClean="0">
                <a:latin typeface="AR CENA" panose="02000000000000000000" pitchFamily="2" charset="0"/>
                <a:cs typeface="Times New Roman" panose="02020603050405020304" pitchFamily="18" charset="0"/>
              </a:rPr>
              <a:t>proprioception</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The cerebellum coordinates skeletal muscle activity in space and time; maintains balance</a:t>
            </a:r>
          </a:p>
          <a:p>
            <a:r>
              <a:rPr lang="en-GB" dirty="0" smtClean="0">
                <a:latin typeface="Times New Roman" panose="02020603050405020304" pitchFamily="18" charset="0"/>
                <a:cs typeface="Times New Roman" panose="02020603050405020304" pitchFamily="18" charset="0"/>
              </a:rPr>
              <a:t>Controls eye movement</a:t>
            </a:r>
          </a:p>
          <a:p>
            <a:r>
              <a:rPr lang="en-GB" dirty="0" smtClean="0">
                <a:latin typeface="Times New Roman" panose="02020603050405020304" pitchFamily="18" charset="0"/>
                <a:cs typeface="Times New Roman" panose="02020603050405020304" pitchFamily="18" charset="0"/>
              </a:rPr>
              <a:t>Influences  motor learning (e.g., eye-hand coordination) and cognitive functions (e.g., timing of repetitive events and language).</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11</a:t>
            </a:fld>
            <a:endParaRPr lang="en-GB"/>
          </a:p>
        </p:txBody>
      </p:sp>
    </p:spTree>
    <p:extLst>
      <p:ext uri="{BB962C8B-B14F-4D97-AF65-F5344CB8AC3E}">
        <p14:creationId xmlns:p14="http://schemas.microsoft.com/office/powerpoint/2010/main" val="38188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Brainstem</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The brainstem </a:t>
            </a:r>
            <a:r>
              <a:rPr lang="en-GB" dirty="0" smtClean="0">
                <a:latin typeface="AR CENA" panose="02000000000000000000" pitchFamily="2" charset="0"/>
                <a:cs typeface="Times New Roman" panose="02020603050405020304" pitchFamily="18" charset="0"/>
              </a:rPr>
              <a:t>(medulla</a:t>
            </a:r>
            <a:r>
              <a:rPr lang="en-GB" dirty="0" smtClean="0">
                <a:latin typeface="Times New Roman" panose="02020603050405020304" pitchFamily="18" charset="0"/>
                <a:cs typeface="Times New Roman" panose="02020603050405020304" pitchFamily="18" charset="0"/>
              </a:rPr>
              <a:t>, </a:t>
            </a:r>
            <a:r>
              <a:rPr lang="en-GB" dirty="0" smtClean="0">
                <a:latin typeface="AR CENA" panose="02000000000000000000" pitchFamily="2" charset="0"/>
                <a:cs typeface="Times New Roman" panose="02020603050405020304" pitchFamily="18" charset="0"/>
              </a:rPr>
              <a:t>pons and midbrain</a:t>
            </a:r>
            <a:r>
              <a:rPr lang="en-GB" dirty="0" smtClean="0">
                <a:latin typeface="Times New Roman" panose="02020603050405020304" pitchFamily="18" charset="0"/>
                <a:cs typeface="Times New Roman" panose="02020603050405020304" pitchFamily="18" charset="0"/>
              </a:rPr>
              <a:t>) connects the spinal cord to the thalamus and the cortex.</a:t>
            </a:r>
          </a:p>
          <a:p>
            <a:r>
              <a:rPr lang="en-GB" dirty="0" smtClean="0">
                <a:latin typeface="Times New Roman" panose="02020603050405020304" pitchFamily="18" charset="0"/>
                <a:cs typeface="Times New Roman" panose="02020603050405020304" pitchFamily="18" charset="0"/>
              </a:rPr>
              <a:t>The medulla and pons contain control centres that direct the autonomic nuclei that regulate heart rate, respiration, digestive functions, and reflex reactions (e.g., coughing and vomiting).</a:t>
            </a:r>
          </a:p>
          <a:p>
            <a:r>
              <a:rPr lang="en-GB" dirty="0" smtClean="0">
                <a:latin typeface="Times New Roman" panose="02020603050405020304" pitchFamily="18" charset="0"/>
                <a:cs typeface="Times New Roman" panose="02020603050405020304" pitchFamily="18" charset="0"/>
              </a:rPr>
              <a:t>In the midbrain, neurons in the </a:t>
            </a:r>
            <a:r>
              <a:rPr lang="en-GB" dirty="0" smtClean="0">
                <a:latin typeface="AR CENA" panose="02000000000000000000" pitchFamily="2" charset="0"/>
                <a:cs typeface="Times New Roman" panose="02020603050405020304" pitchFamily="18" charset="0"/>
              </a:rPr>
              <a:t>periaqueductal gray </a:t>
            </a:r>
            <a:r>
              <a:rPr lang="en-GB" dirty="0" smtClean="0">
                <a:latin typeface="Times New Roman" panose="02020603050405020304" pitchFamily="18" charset="0"/>
                <a:cs typeface="Times New Roman" panose="02020603050405020304" pitchFamily="18" charset="0"/>
              </a:rPr>
              <a:t>send descending projections to the spinal cord and modulate </a:t>
            </a:r>
            <a:r>
              <a:rPr lang="en-GB" dirty="0" smtClean="0">
                <a:latin typeface="AR CENA" panose="02000000000000000000" pitchFamily="2" charset="0"/>
                <a:cs typeface="Times New Roman" panose="02020603050405020304" pitchFamily="18" charset="0"/>
              </a:rPr>
              <a:t>pain perception</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12</a:t>
            </a:fld>
            <a:endParaRPr lang="en-GB"/>
          </a:p>
        </p:txBody>
      </p:sp>
    </p:spTree>
    <p:extLst>
      <p:ext uri="{BB962C8B-B14F-4D97-AF65-F5344CB8AC3E}">
        <p14:creationId xmlns:p14="http://schemas.microsoft.com/office/powerpoint/2010/main" val="32117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Spinal cord</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The spinal cord is organized into </a:t>
            </a:r>
            <a:r>
              <a:rPr lang="en-GB" dirty="0" smtClean="0">
                <a:latin typeface="AR CENA" panose="02000000000000000000" pitchFamily="2" charset="0"/>
                <a:cs typeface="Times New Roman" panose="02020603050405020304" pitchFamily="18" charset="0"/>
              </a:rPr>
              <a:t>White</a:t>
            </a:r>
            <a:r>
              <a:rPr lang="en-GB" dirty="0" smtClean="0">
                <a:latin typeface="Times New Roman" panose="02020603050405020304" pitchFamily="18" charset="0"/>
                <a:cs typeface="Times New Roman" panose="02020603050405020304" pitchFamily="18" charset="0"/>
              </a:rPr>
              <a:t> and </a:t>
            </a:r>
            <a:r>
              <a:rPr lang="en-GB" dirty="0" smtClean="0">
                <a:latin typeface="AR CENA" panose="02000000000000000000" pitchFamily="2" charset="0"/>
                <a:cs typeface="Times New Roman" panose="02020603050405020304" pitchFamily="18" charset="0"/>
              </a:rPr>
              <a:t>Gray matter</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White matter consists of fiber tracts that connect the periphery and spinal cord to more rostral areas of the CNS.</a:t>
            </a:r>
          </a:p>
          <a:p>
            <a:r>
              <a:rPr lang="en-GB" dirty="0" smtClean="0">
                <a:latin typeface="Times New Roman" panose="02020603050405020304" pitchFamily="18" charset="0"/>
                <a:cs typeface="Times New Roman" panose="02020603050405020304" pitchFamily="18" charset="0"/>
              </a:rPr>
              <a:t>Gray matter consists of dorsal and ventral horns.</a:t>
            </a:r>
          </a:p>
          <a:p>
            <a:r>
              <a:rPr lang="en-GB" dirty="0" smtClean="0">
                <a:latin typeface="Times New Roman" panose="02020603050405020304" pitchFamily="18" charset="0"/>
                <a:cs typeface="Times New Roman" panose="02020603050405020304" pitchFamily="18" charset="0"/>
              </a:rPr>
              <a:t>The dorsal horn relays sensory information from the periphery to the CNS.</a:t>
            </a:r>
          </a:p>
          <a:p>
            <a:r>
              <a:rPr lang="en-GB" dirty="0" smtClean="0">
                <a:latin typeface="Times New Roman" panose="02020603050405020304" pitchFamily="18" charset="0"/>
                <a:cs typeface="Times New Roman" panose="02020603050405020304" pitchFamily="18" charset="0"/>
              </a:rPr>
              <a:t>The ventral horn relays signals from central motor areas to skeletal muscle. Interneurons connect sensory and motor neurons and mediate reflexes.</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13</a:t>
            </a:fld>
            <a:endParaRPr lang="en-GB"/>
          </a:p>
        </p:txBody>
      </p:sp>
    </p:spTree>
    <p:extLst>
      <p:ext uri="{BB962C8B-B14F-4D97-AF65-F5344CB8AC3E}">
        <p14:creationId xmlns:p14="http://schemas.microsoft.com/office/powerpoint/2010/main" val="27013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latin typeface="AR CENA" panose="02000000000000000000" pitchFamily="2" charset="0"/>
                <a:cs typeface="Times New Roman" panose="02020603050405020304" pitchFamily="18" charset="0"/>
              </a:rPr>
              <a:t>Distant areas </a:t>
            </a:r>
            <a:r>
              <a:rPr lang="en-GB" dirty="0" smtClean="0">
                <a:latin typeface="Times New Roman" panose="02020603050405020304" pitchFamily="18" charset="0"/>
                <a:cs typeface="Times New Roman" panose="02020603050405020304" pitchFamily="18" charset="0"/>
              </a:rPr>
              <a:t>of the nervous system connect to one another and relay signals between the PNS and the CNS via long-tract neurons.</a:t>
            </a:r>
          </a:p>
          <a:p>
            <a:r>
              <a:rPr lang="en-GB" dirty="0" smtClean="0">
                <a:latin typeface="AR CENA" panose="02000000000000000000" pitchFamily="2" charset="0"/>
                <a:cs typeface="Times New Roman" panose="02020603050405020304" pitchFamily="18" charset="0"/>
              </a:rPr>
              <a:t>Local circuit neurons </a:t>
            </a:r>
            <a:r>
              <a:rPr lang="en-GB" dirty="0" smtClean="0">
                <a:latin typeface="Times New Roman" panose="02020603050405020304" pitchFamily="18" charset="0"/>
                <a:cs typeface="Times New Roman" panose="02020603050405020304" pitchFamily="18" charset="0"/>
              </a:rPr>
              <a:t>maintain connectivity within a localized area of the CNS and modulate signal transmission.</a:t>
            </a:r>
          </a:p>
          <a:p>
            <a:r>
              <a:rPr lang="en-GB" dirty="0" smtClean="0">
                <a:latin typeface="AR CENA" panose="02000000000000000000" pitchFamily="2" charset="0"/>
                <a:cs typeface="Times New Roman" panose="02020603050405020304" pitchFamily="18" charset="0"/>
              </a:rPr>
              <a:t>Single-source divergent neurons </a:t>
            </a:r>
            <a:r>
              <a:rPr lang="en-GB" dirty="0" smtClean="0">
                <a:latin typeface="Times New Roman" panose="02020603050405020304" pitchFamily="18" charset="0"/>
                <a:cs typeface="Times New Roman" panose="02020603050405020304" pitchFamily="18" charset="0"/>
              </a:rPr>
              <a:t>originate in various nuclei of the brainstem, hypothalamus, and basal forebrain and innervate broad areas of the CNS</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14</a:t>
            </a:fld>
            <a:endParaRPr lang="en-GB"/>
          </a:p>
        </p:txBody>
      </p:sp>
    </p:spTree>
    <p:extLst>
      <p:ext uri="{BB962C8B-B14F-4D97-AF65-F5344CB8AC3E}">
        <p14:creationId xmlns:p14="http://schemas.microsoft.com/office/powerpoint/2010/main" val="175034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r>
              <a:rPr lang="en-GB" sz="2800" dirty="0" smtClean="0">
                <a:latin typeface="AR CENA" panose="02000000000000000000" pitchFamily="2" charset="0"/>
                <a:cs typeface="Times New Roman" panose="02020603050405020304" pitchFamily="18" charset="0"/>
              </a:rPr>
              <a:t>Glutamatergic neurons </a:t>
            </a:r>
            <a:r>
              <a:rPr lang="en-GB" sz="2800" dirty="0" smtClean="0">
                <a:latin typeface="Times New Roman" panose="02020603050405020304" pitchFamily="18" charset="0"/>
                <a:cs typeface="Times New Roman" panose="02020603050405020304" pitchFamily="18" charset="0"/>
              </a:rPr>
              <a:t>are found throughout the brain - most densely concentrated in the </a:t>
            </a:r>
            <a:r>
              <a:rPr lang="en-GB" sz="2800" dirty="0" smtClean="0">
                <a:latin typeface="AR CENA" panose="02000000000000000000" pitchFamily="2" charset="0"/>
                <a:cs typeface="Times New Roman" panose="02020603050405020304" pitchFamily="18" charset="0"/>
              </a:rPr>
              <a:t>cerebral cortex, the hippocampus, the amygdala, the basal ganglia, the brain stem, and the spinal cord.</a:t>
            </a:r>
            <a:endParaRPr lang="en-GB" sz="2800" dirty="0">
              <a:latin typeface="AR CENA" panose="02000000000000000000" pitchFamily="2"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150773" y="1506827"/>
            <a:ext cx="7946264" cy="5351173"/>
          </a:xfrm>
          <a:prstGeom prst="rect">
            <a:avLst/>
          </a:prstGeom>
        </p:spPr>
      </p:pic>
      <p:sp>
        <p:nvSpPr>
          <p:cNvPr id="5" name="Slide Number Placeholder 4"/>
          <p:cNvSpPr>
            <a:spLocks noGrp="1"/>
          </p:cNvSpPr>
          <p:nvPr>
            <p:ph type="sldNum" sz="quarter" idx="12"/>
          </p:nvPr>
        </p:nvSpPr>
        <p:spPr/>
        <p:txBody>
          <a:bodyPr/>
          <a:lstStyle/>
          <a:p>
            <a:fld id="{9411C389-5EFD-423C-940B-DA838AEC04C4}" type="slidenum">
              <a:rPr lang="en-GB" smtClean="0"/>
              <a:t>15</a:t>
            </a:fld>
            <a:endParaRPr lang="en-GB"/>
          </a:p>
        </p:txBody>
      </p:sp>
    </p:spTree>
    <p:extLst>
      <p:ext uri="{BB962C8B-B14F-4D97-AF65-F5344CB8AC3E}">
        <p14:creationId xmlns:p14="http://schemas.microsoft.com/office/powerpoint/2010/main" val="4154068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latin typeface="AR CENA" panose="02000000000000000000" pitchFamily="2" charset="0"/>
                <a:cs typeface="Times New Roman" panose="02020603050405020304" pitchFamily="18" charset="0"/>
              </a:rPr>
              <a:t>GABAergic neurons </a:t>
            </a:r>
            <a:r>
              <a:rPr lang="en-GB" sz="2800" dirty="0" smtClean="0">
                <a:latin typeface="Times New Roman" panose="02020603050405020304" pitchFamily="18" charset="0"/>
                <a:cs typeface="Times New Roman" panose="02020603050405020304" pitchFamily="18" charset="0"/>
              </a:rPr>
              <a:t>are found throughout the brain - most highly concentrated in the </a:t>
            </a:r>
            <a:r>
              <a:rPr lang="en-GB" sz="2800" dirty="0" smtClean="0">
                <a:latin typeface="AR CENA" panose="02000000000000000000" pitchFamily="2" charset="0"/>
                <a:cs typeface="Times New Roman" panose="02020603050405020304" pitchFamily="18" charset="0"/>
              </a:rPr>
              <a:t>Substantia nigra and globus pallidus of the basal ganglia, the cerebellum, the hypothalamus, interneurons throughout the brain, the periaqueductal gray, and the spinal cord.</a:t>
            </a:r>
            <a:endParaRPr lang="en-GB" sz="2800" dirty="0">
              <a:latin typeface="AR CENA" panose="02000000000000000000" pitchFamily="2"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790163" y="1690688"/>
            <a:ext cx="8500057" cy="5167312"/>
          </a:xfrm>
          <a:prstGeom prst="rect">
            <a:avLst/>
          </a:prstGeom>
        </p:spPr>
      </p:pic>
      <p:sp>
        <p:nvSpPr>
          <p:cNvPr id="5" name="Slide Number Placeholder 4"/>
          <p:cNvSpPr>
            <a:spLocks noGrp="1"/>
          </p:cNvSpPr>
          <p:nvPr>
            <p:ph type="sldNum" sz="quarter" idx="12"/>
          </p:nvPr>
        </p:nvSpPr>
        <p:spPr/>
        <p:txBody>
          <a:bodyPr/>
          <a:lstStyle/>
          <a:p>
            <a:fld id="{9411C389-5EFD-423C-940B-DA838AEC04C4}" type="slidenum">
              <a:rPr lang="en-GB" smtClean="0"/>
              <a:t>16</a:t>
            </a:fld>
            <a:endParaRPr lang="en-GB"/>
          </a:p>
        </p:txBody>
      </p:sp>
    </p:spTree>
    <p:extLst>
      <p:ext uri="{BB962C8B-B14F-4D97-AF65-F5344CB8AC3E}">
        <p14:creationId xmlns:p14="http://schemas.microsoft.com/office/powerpoint/2010/main" val="1534219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latin typeface="AR CENA" panose="02000000000000000000" pitchFamily="2" charset="0"/>
                <a:cs typeface="Times New Roman" panose="02020603050405020304" pitchFamily="18" charset="0"/>
              </a:rPr>
              <a:t>Dopaminergic neurons </a:t>
            </a:r>
            <a:r>
              <a:rPr lang="en-GB" sz="2800" dirty="0" smtClean="0">
                <a:latin typeface="Times New Roman" panose="02020603050405020304" pitchFamily="18" charset="0"/>
                <a:cs typeface="Times New Roman" panose="02020603050405020304" pitchFamily="18" charset="0"/>
              </a:rPr>
              <a:t>arise in the </a:t>
            </a:r>
            <a:r>
              <a:rPr lang="en-GB" sz="2800" dirty="0" smtClean="0">
                <a:latin typeface="AR CENA" panose="02000000000000000000" pitchFamily="2" charset="0"/>
                <a:cs typeface="Times New Roman" panose="02020603050405020304" pitchFamily="18" charset="0"/>
              </a:rPr>
              <a:t>Substantia nigra </a:t>
            </a:r>
            <a:r>
              <a:rPr lang="en-GB" sz="2800" dirty="0" smtClean="0">
                <a:latin typeface="Times New Roman" panose="02020603050405020304" pitchFamily="18" charset="0"/>
                <a:cs typeface="Times New Roman" panose="02020603050405020304" pitchFamily="18" charset="0"/>
              </a:rPr>
              <a:t>and the </a:t>
            </a:r>
            <a:r>
              <a:rPr lang="en-GB" sz="2800" dirty="0" smtClean="0">
                <a:latin typeface="AR CENA" panose="02000000000000000000" pitchFamily="2" charset="0"/>
                <a:cs typeface="Times New Roman" panose="02020603050405020304" pitchFamily="18" charset="0"/>
              </a:rPr>
              <a:t>ventral tegmental area</a:t>
            </a:r>
            <a:r>
              <a:rPr lang="en-GB" sz="2800" dirty="0" smtClean="0">
                <a:latin typeface="Times New Roman" panose="02020603050405020304" pitchFamily="18" charset="0"/>
                <a:cs typeface="Times New Roman" panose="02020603050405020304" pitchFamily="18" charset="0"/>
              </a:rPr>
              <a:t> and project to the </a:t>
            </a:r>
            <a:r>
              <a:rPr lang="en-GB" sz="2800" dirty="0" smtClean="0">
                <a:latin typeface="AR CENA" panose="02000000000000000000" pitchFamily="2" charset="0"/>
                <a:cs typeface="Times New Roman" panose="02020603050405020304" pitchFamily="18" charset="0"/>
              </a:rPr>
              <a:t>striatum and the cerebral cortex</a:t>
            </a:r>
            <a:r>
              <a:rPr lang="en-GB" sz="2800" dirty="0" smtClean="0">
                <a:latin typeface="Times New Roman" panose="02020603050405020304" pitchFamily="18" charset="0"/>
                <a:cs typeface="Times New Roman" panose="02020603050405020304" pitchFamily="18" charset="0"/>
              </a:rPr>
              <a:t>, and to </a:t>
            </a:r>
            <a:r>
              <a:rPr lang="en-GB" sz="2800" dirty="0" smtClean="0">
                <a:latin typeface="AR CENA" panose="02000000000000000000" pitchFamily="2" charset="0"/>
                <a:cs typeface="Times New Roman" panose="02020603050405020304" pitchFamily="18" charset="0"/>
              </a:rPr>
              <a:t>the amygdala </a:t>
            </a:r>
            <a:r>
              <a:rPr lang="en-GB" sz="2800" dirty="0" smtClean="0">
                <a:latin typeface="Times New Roman" panose="02020603050405020304" pitchFamily="18" charset="0"/>
                <a:cs typeface="Times New Roman" panose="02020603050405020304" pitchFamily="18" charset="0"/>
              </a:rPr>
              <a:t>and the </a:t>
            </a:r>
            <a:r>
              <a:rPr lang="en-GB" sz="2800" dirty="0" smtClean="0">
                <a:latin typeface="AR CENA" panose="02000000000000000000" pitchFamily="2" charset="0"/>
                <a:cs typeface="Times New Roman" panose="02020603050405020304" pitchFamily="18" charset="0"/>
              </a:rPr>
              <a:t>hippocampus</a:t>
            </a:r>
            <a:r>
              <a:rPr lang="en-GB" sz="2800" dirty="0" smtClean="0">
                <a:latin typeface="Times New Roman" panose="02020603050405020304" pitchFamily="18" charset="0"/>
                <a:cs typeface="Times New Roman" panose="02020603050405020304" pitchFamily="18" charset="0"/>
              </a:rPr>
              <a:t> of the </a:t>
            </a:r>
            <a:r>
              <a:rPr lang="en-GB" sz="2800" dirty="0" smtClean="0">
                <a:latin typeface="AR CENA" panose="02000000000000000000" pitchFamily="2" charset="0"/>
                <a:cs typeface="Times New Roman" panose="02020603050405020304" pitchFamily="18" charset="0"/>
              </a:rPr>
              <a:t>limbic system</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369713" y="1690688"/>
            <a:ext cx="8281115" cy="5167312"/>
          </a:xfrm>
          <a:prstGeom prst="rect">
            <a:avLst/>
          </a:prstGeom>
        </p:spPr>
      </p:pic>
      <p:sp>
        <p:nvSpPr>
          <p:cNvPr id="5" name="Slide Number Placeholder 4"/>
          <p:cNvSpPr>
            <a:spLocks noGrp="1"/>
          </p:cNvSpPr>
          <p:nvPr>
            <p:ph type="sldNum" sz="quarter" idx="12"/>
          </p:nvPr>
        </p:nvSpPr>
        <p:spPr/>
        <p:txBody>
          <a:bodyPr/>
          <a:lstStyle/>
          <a:p>
            <a:fld id="{9411C389-5EFD-423C-940B-DA838AEC04C4}" type="slidenum">
              <a:rPr lang="en-GB" smtClean="0"/>
              <a:t>17</a:t>
            </a:fld>
            <a:endParaRPr lang="en-GB"/>
          </a:p>
        </p:txBody>
      </p:sp>
    </p:spTree>
    <p:extLst>
      <p:ext uri="{BB962C8B-B14F-4D97-AF65-F5344CB8AC3E}">
        <p14:creationId xmlns:p14="http://schemas.microsoft.com/office/powerpoint/2010/main" val="585116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AR CENA" panose="02000000000000000000" pitchFamily="2" charset="0"/>
                <a:cs typeface="Times New Roman" panose="02020603050405020304" pitchFamily="18" charset="0"/>
              </a:rPr>
              <a:t>Cholinergic neurons </a:t>
            </a:r>
            <a:r>
              <a:rPr lang="en-GB" sz="2800" dirty="0" smtClean="0">
                <a:latin typeface="Times New Roman" panose="02020603050405020304" pitchFamily="18" charset="0"/>
                <a:cs typeface="Times New Roman" panose="02020603050405020304" pitchFamily="18" charset="0"/>
              </a:rPr>
              <a:t>arise in the </a:t>
            </a:r>
            <a:r>
              <a:rPr lang="en-GB" sz="2800" dirty="0" smtClean="0">
                <a:latin typeface="AR CENA" panose="02000000000000000000" pitchFamily="2" charset="0"/>
                <a:cs typeface="Times New Roman" panose="02020603050405020304" pitchFamily="18" charset="0"/>
              </a:rPr>
              <a:t>pedunculopontine nucleus</a:t>
            </a:r>
            <a:r>
              <a:rPr lang="en-GB" sz="2800" dirty="0" smtClean="0">
                <a:latin typeface="Times New Roman" panose="02020603050405020304" pitchFamily="18" charset="0"/>
                <a:cs typeface="Times New Roman" panose="02020603050405020304" pitchFamily="18" charset="0"/>
              </a:rPr>
              <a:t>, the nucleus </a:t>
            </a:r>
            <a:r>
              <a:rPr lang="en-GB" sz="2800" dirty="0" smtClean="0">
                <a:latin typeface="AR CENA" panose="02000000000000000000" pitchFamily="2" charset="0"/>
                <a:cs typeface="Times New Roman" panose="02020603050405020304" pitchFamily="18" charset="0"/>
              </a:rPr>
              <a:t>basalis</a:t>
            </a:r>
            <a:r>
              <a:rPr lang="en-GB" sz="2800" dirty="0" smtClean="0">
                <a:latin typeface="Times New Roman" panose="02020603050405020304" pitchFamily="18" charset="0"/>
                <a:cs typeface="Times New Roman" panose="02020603050405020304" pitchFamily="18" charset="0"/>
              </a:rPr>
              <a:t>, and the </a:t>
            </a:r>
            <a:r>
              <a:rPr lang="en-GB" sz="2800" dirty="0" smtClean="0">
                <a:latin typeface="AR CENA" panose="02000000000000000000" pitchFamily="2" charset="0"/>
                <a:cs typeface="Times New Roman" panose="02020603050405020304" pitchFamily="18" charset="0"/>
              </a:rPr>
              <a:t>medial septal nuclei </a:t>
            </a:r>
            <a:r>
              <a:rPr lang="en-GB" sz="2800" dirty="0" smtClean="0">
                <a:latin typeface="Times New Roman" panose="02020603050405020304" pitchFamily="18" charset="0"/>
                <a:cs typeface="Times New Roman" panose="02020603050405020304" pitchFamily="18" charset="0"/>
              </a:rPr>
              <a:t>and project widely throughout the brain (</a:t>
            </a:r>
            <a:r>
              <a:rPr lang="en-GB" sz="2800" dirty="0" smtClean="0">
                <a:latin typeface="AR CENA" panose="02000000000000000000" pitchFamily="2" charset="0"/>
                <a:cs typeface="Times New Roman" panose="02020603050405020304" pitchFamily="18" charset="0"/>
              </a:rPr>
              <a:t>hippocampus</a:t>
            </a:r>
            <a:r>
              <a:rPr lang="en-GB" sz="2800" dirty="0" smtClean="0">
                <a:latin typeface="Times New Roman" panose="02020603050405020304" pitchFamily="18" charset="0"/>
                <a:cs typeface="Times New Roman" panose="02020603050405020304" pitchFamily="18" charset="0"/>
              </a:rPr>
              <a:t>), and the </a:t>
            </a:r>
            <a:r>
              <a:rPr lang="en-GB" sz="2800" dirty="0" smtClean="0">
                <a:latin typeface="AR CENA" panose="02000000000000000000" pitchFamily="2" charset="0"/>
                <a:cs typeface="Times New Roman" panose="02020603050405020304" pitchFamily="18" charset="0"/>
              </a:rPr>
              <a:t>spinal cord</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803043" y="1690688"/>
            <a:ext cx="8422782" cy="5167312"/>
          </a:xfrm>
          <a:prstGeom prst="rect">
            <a:avLst/>
          </a:prstGeom>
        </p:spPr>
      </p:pic>
      <p:sp>
        <p:nvSpPr>
          <p:cNvPr id="5" name="Slide Number Placeholder 4"/>
          <p:cNvSpPr>
            <a:spLocks noGrp="1"/>
          </p:cNvSpPr>
          <p:nvPr>
            <p:ph type="sldNum" sz="quarter" idx="12"/>
          </p:nvPr>
        </p:nvSpPr>
        <p:spPr/>
        <p:txBody>
          <a:bodyPr/>
          <a:lstStyle/>
          <a:p>
            <a:fld id="{9411C389-5EFD-423C-940B-DA838AEC04C4}" type="slidenum">
              <a:rPr lang="en-GB" smtClean="0"/>
              <a:t>18</a:t>
            </a:fld>
            <a:endParaRPr lang="en-GB"/>
          </a:p>
        </p:txBody>
      </p:sp>
    </p:spTree>
    <p:extLst>
      <p:ext uri="{BB962C8B-B14F-4D97-AF65-F5344CB8AC3E}">
        <p14:creationId xmlns:p14="http://schemas.microsoft.com/office/powerpoint/2010/main" val="1309434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latin typeface="AR CENA" panose="02000000000000000000" pitchFamily="2" charset="0"/>
                <a:cs typeface="Times New Roman" panose="02020603050405020304" pitchFamily="18" charset="0"/>
              </a:rPr>
              <a:t>Serotonergic neurons </a:t>
            </a:r>
            <a:r>
              <a:rPr lang="en-GB" sz="2800" dirty="0" smtClean="0">
                <a:latin typeface="Times New Roman" panose="02020603050405020304" pitchFamily="18" charset="0"/>
                <a:cs typeface="Times New Roman" panose="02020603050405020304" pitchFamily="18" charset="0"/>
              </a:rPr>
              <a:t>arise in the </a:t>
            </a:r>
            <a:r>
              <a:rPr lang="en-GB" sz="2800" dirty="0" smtClean="0">
                <a:latin typeface="AR CENA" panose="02000000000000000000" pitchFamily="2" charset="0"/>
                <a:cs typeface="Times New Roman" panose="02020603050405020304" pitchFamily="18" charset="0"/>
              </a:rPr>
              <a:t>raphe nuclei </a:t>
            </a:r>
            <a:r>
              <a:rPr lang="en-GB" sz="2800" dirty="0" smtClean="0">
                <a:latin typeface="Times New Roman" panose="02020603050405020304" pitchFamily="18" charset="0"/>
                <a:cs typeface="Times New Roman" panose="02020603050405020304" pitchFamily="18" charset="0"/>
              </a:rPr>
              <a:t>and project to </a:t>
            </a:r>
            <a:r>
              <a:rPr lang="en-GB" sz="2800" dirty="0" smtClean="0">
                <a:latin typeface="AR CENA" panose="02000000000000000000" pitchFamily="2" charset="0"/>
                <a:cs typeface="Times New Roman" panose="02020603050405020304" pitchFamily="18" charset="0"/>
              </a:rPr>
              <a:t>the limbic system</a:t>
            </a:r>
            <a:r>
              <a:rPr lang="en-GB" sz="2800" dirty="0" smtClean="0">
                <a:latin typeface="Times New Roman" panose="02020603050405020304" pitchFamily="18" charset="0"/>
                <a:cs typeface="Times New Roman" panose="02020603050405020304" pitchFamily="18" charset="0"/>
              </a:rPr>
              <a:t>, the </a:t>
            </a:r>
            <a:r>
              <a:rPr lang="en-GB" sz="2800" dirty="0" smtClean="0">
                <a:latin typeface="AR CENA" panose="02000000000000000000" pitchFamily="2" charset="0"/>
                <a:cs typeface="Times New Roman" panose="02020603050405020304" pitchFamily="18" charset="0"/>
              </a:rPr>
              <a:t>basal ganglia</a:t>
            </a:r>
            <a:r>
              <a:rPr lang="en-GB" sz="2800" dirty="0" smtClean="0">
                <a:latin typeface="Times New Roman" panose="02020603050405020304" pitchFamily="18" charset="0"/>
                <a:cs typeface="Times New Roman" panose="02020603050405020304" pitchFamily="18" charset="0"/>
              </a:rPr>
              <a:t>; and via the </a:t>
            </a:r>
            <a:r>
              <a:rPr lang="en-GB" sz="2800" dirty="0" smtClean="0">
                <a:latin typeface="AR CENA" panose="02000000000000000000" pitchFamily="2" charset="0"/>
                <a:cs typeface="Times New Roman" panose="02020603050405020304" pitchFamily="18" charset="0"/>
              </a:rPr>
              <a:t>basal forebrain</a:t>
            </a:r>
            <a:r>
              <a:rPr lang="en-GB" sz="2800" dirty="0" smtClean="0">
                <a:latin typeface="Times New Roman" panose="02020603050405020304" pitchFamily="18" charset="0"/>
                <a:cs typeface="Times New Roman" panose="02020603050405020304" pitchFamily="18" charset="0"/>
              </a:rPr>
              <a:t>, to the </a:t>
            </a:r>
            <a:r>
              <a:rPr lang="en-GB" sz="2800" dirty="0" smtClean="0">
                <a:latin typeface="AR CENA" panose="02000000000000000000" pitchFamily="2" charset="0"/>
                <a:cs typeface="Times New Roman" panose="02020603050405020304" pitchFamily="18" charset="0"/>
              </a:rPr>
              <a:t>cerebral hemispheres </a:t>
            </a:r>
            <a:r>
              <a:rPr lang="en-GB" sz="2800" dirty="0" smtClean="0">
                <a:latin typeface="Times New Roman" panose="02020603050405020304" pitchFamily="18" charset="0"/>
                <a:cs typeface="Times New Roman" panose="02020603050405020304" pitchFamily="18" charset="0"/>
              </a:rPr>
              <a:t>as well as the </a:t>
            </a:r>
            <a:r>
              <a:rPr lang="en-GB" sz="2800" dirty="0" smtClean="0">
                <a:latin typeface="AR CENA" panose="02000000000000000000" pitchFamily="2" charset="0"/>
                <a:cs typeface="Times New Roman" panose="02020603050405020304" pitchFamily="18" charset="0"/>
              </a:rPr>
              <a:t>cerebellum</a:t>
            </a:r>
            <a:r>
              <a:rPr lang="en-GB" sz="2800" dirty="0" smtClean="0">
                <a:latin typeface="Times New Roman" panose="02020603050405020304" pitchFamily="18" charset="0"/>
                <a:cs typeface="Times New Roman" panose="02020603050405020304" pitchFamily="18" charset="0"/>
              </a:rPr>
              <a:t> and the </a:t>
            </a:r>
            <a:r>
              <a:rPr lang="en-GB" sz="2800" dirty="0" smtClean="0">
                <a:latin typeface="AR CENA" panose="02000000000000000000" pitchFamily="2" charset="0"/>
                <a:cs typeface="Times New Roman" panose="02020603050405020304" pitchFamily="18" charset="0"/>
              </a:rPr>
              <a:t>spinal cord</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584101" y="1690688"/>
            <a:ext cx="9028091" cy="5167312"/>
          </a:xfrm>
          <a:prstGeom prst="rect">
            <a:avLst/>
          </a:prstGeom>
        </p:spPr>
      </p:pic>
      <p:sp>
        <p:nvSpPr>
          <p:cNvPr id="5" name="Slide Number Placeholder 4"/>
          <p:cNvSpPr>
            <a:spLocks noGrp="1"/>
          </p:cNvSpPr>
          <p:nvPr>
            <p:ph type="sldNum" sz="quarter" idx="12"/>
          </p:nvPr>
        </p:nvSpPr>
        <p:spPr/>
        <p:txBody>
          <a:bodyPr/>
          <a:lstStyle/>
          <a:p>
            <a:fld id="{9411C389-5EFD-423C-940B-DA838AEC04C4}" type="slidenum">
              <a:rPr lang="en-GB" smtClean="0"/>
              <a:t>19</a:t>
            </a:fld>
            <a:endParaRPr lang="en-GB"/>
          </a:p>
        </p:txBody>
      </p:sp>
    </p:spTree>
    <p:extLst>
      <p:ext uri="{BB962C8B-B14F-4D97-AF65-F5344CB8AC3E}">
        <p14:creationId xmlns:p14="http://schemas.microsoft.com/office/powerpoint/2010/main" val="3256471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Introduction</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The nervous system, comprised of two major components:</a:t>
            </a:r>
          </a:p>
          <a:p>
            <a:pPr lvl="1"/>
            <a:r>
              <a:rPr lang="en-GB" dirty="0" smtClean="0">
                <a:latin typeface="Times New Roman" panose="02020603050405020304" pitchFamily="18" charset="0"/>
                <a:cs typeface="Times New Roman" panose="02020603050405020304" pitchFamily="18" charset="0"/>
              </a:rPr>
              <a:t>Peripheral  nervous system (PNS)</a:t>
            </a:r>
          </a:p>
          <a:p>
            <a:pPr lvl="1"/>
            <a:r>
              <a:rPr lang="en-GB" dirty="0" smtClean="0">
                <a:latin typeface="Times New Roman" panose="02020603050405020304" pitchFamily="18" charset="0"/>
                <a:cs typeface="Times New Roman" panose="02020603050405020304" pitchFamily="18" charset="0"/>
              </a:rPr>
              <a:t>Central  nervous system (CNS), </a:t>
            </a:r>
          </a:p>
          <a:p>
            <a:pPr lvl="2"/>
            <a:r>
              <a:rPr lang="en-GB" dirty="0" smtClean="0">
                <a:latin typeface="Times New Roman" panose="02020603050405020304" pitchFamily="18" charset="0"/>
                <a:cs typeface="Times New Roman" panose="02020603050405020304" pitchFamily="18" charset="0"/>
              </a:rPr>
              <a:t>has three main functions: </a:t>
            </a:r>
            <a:r>
              <a:rPr lang="en-GB" dirty="0" smtClean="0">
                <a:latin typeface="AR CENA" panose="02000000000000000000" pitchFamily="2" charset="0"/>
                <a:cs typeface="Times New Roman" panose="02020603050405020304" pitchFamily="18" charset="0"/>
              </a:rPr>
              <a:t>sensory input, integration of data, and motor output</a:t>
            </a:r>
          </a:p>
          <a:p>
            <a:r>
              <a:rPr lang="en-GB" dirty="0" smtClean="0">
                <a:latin typeface="Times New Roman" panose="02020603050405020304" pitchFamily="18" charset="0"/>
                <a:cs typeface="Times New Roman" panose="02020603050405020304" pitchFamily="18" charset="0"/>
              </a:rPr>
              <a:t>The PNS is subdivided into sensory (afferent) and motor (efferent) divisions.</a:t>
            </a:r>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Afferent sensory neurons conduct signals from the PNS to the CNS. Efferent motor neurons conduct signals from the CNS to the PNS</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2</a:t>
            </a:fld>
            <a:endParaRPr lang="en-GB"/>
          </a:p>
        </p:txBody>
      </p:sp>
    </p:spTree>
    <p:extLst>
      <p:ext uri="{BB962C8B-B14F-4D97-AF65-F5344CB8AC3E}">
        <p14:creationId xmlns:p14="http://schemas.microsoft.com/office/powerpoint/2010/main" val="13695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latin typeface="AR CENA" panose="02000000000000000000" pitchFamily="2" charset="0"/>
                <a:cs typeface="Times New Roman" panose="02020603050405020304" pitchFamily="18" charset="0"/>
              </a:rPr>
              <a:t>Noradrenergic neurons </a:t>
            </a:r>
            <a:r>
              <a:rPr lang="en-GB" sz="2800" dirty="0" smtClean="0">
                <a:latin typeface="Times New Roman" panose="02020603050405020304" pitchFamily="18" charset="0"/>
                <a:cs typeface="Times New Roman" panose="02020603050405020304" pitchFamily="18" charset="0"/>
              </a:rPr>
              <a:t>arise in the </a:t>
            </a:r>
            <a:r>
              <a:rPr lang="en-GB" sz="2800" dirty="0" smtClean="0">
                <a:latin typeface="AR CENA" panose="02000000000000000000" pitchFamily="2" charset="0"/>
                <a:cs typeface="Times New Roman" panose="02020603050405020304" pitchFamily="18" charset="0"/>
              </a:rPr>
              <a:t>locus coeruleus </a:t>
            </a:r>
            <a:r>
              <a:rPr lang="en-GB" sz="2800" dirty="0" smtClean="0">
                <a:latin typeface="Times New Roman" panose="02020603050405020304" pitchFamily="18" charset="0"/>
                <a:cs typeface="Times New Roman" panose="02020603050405020304" pitchFamily="18" charset="0"/>
              </a:rPr>
              <a:t>and the </a:t>
            </a:r>
            <a:r>
              <a:rPr lang="en-GB" sz="2800" dirty="0" smtClean="0">
                <a:latin typeface="AR CENA" panose="02000000000000000000" pitchFamily="2" charset="0"/>
                <a:cs typeface="Times New Roman" panose="02020603050405020304" pitchFamily="18" charset="0"/>
              </a:rPr>
              <a:t>lateral tegmental area</a:t>
            </a:r>
            <a:r>
              <a:rPr lang="en-GB" sz="2800" dirty="0" smtClean="0">
                <a:latin typeface="Times New Roman" panose="02020603050405020304" pitchFamily="18" charset="0"/>
                <a:cs typeface="Times New Roman" panose="02020603050405020304" pitchFamily="18" charset="0"/>
              </a:rPr>
              <a:t> and project widely throughout the </a:t>
            </a:r>
            <a:r>
              <a:rPr lang="en-GB" sz="2800" dirty="0" smtClean="0">
                <a:latin typeface="AR CENA" panose="02000000000000000000" pitchFamily="2" charset="0"/>
                <a:cs typeface="Times New Roman" panose="02020603050405020304" pitchFamily="18" charset="0"/>
              </a:rPr>
              <a:t>cerebral cortex</a:t>
            </a:r>
            <a:r>
              <a:rPr lang="en-GB" sz="2800" dirty="0" smtClean="0">
                <a:latin typeface="Times New Roman" panose="02020603050405020304" pitchFamily="18" charset="0"/>
                <a:cs typeface="Times New Roman" panose="02020603050405020304" pitchFamily="18" charset="0"/>
              </a:rPr>
              <a:t>, the </a:t>
            </a:r>
            <a:r>
              <a:rPr lang="en-GB" sz="2800" dirty="0" smtClean="0">
                <a:latin typeface="AR CENA" panose="02000000000000000000" pitchFamily="2" charset="0"/>
                <a:cs typeface="Times New Roman" panose="02020603050405020304" pitchFamily="18" charset="0"/>
              </a:rPr>
              <a:t>hypothalamus, the brain stem, cerebellum, and the spinal cord</a:t>
            </a:r>
            <a:endParaRPr lang="en-GB" sz="2800" dirty="0">
              <a:latin typeface="AR CENA" panose="02000000000000000000" pitchFamily="2"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648496" y="1690688"/>
            <a:ext cx="9504608" cy="5167312"/>
          </a:xfrm>
          <a:prstGeom prst="rect">
            <a:avLst/>
          </a:prstGeom>
        </p:spPr>
      </p:pic>
      <p:sp>
        <p:nvSpPr>
          <p:cNvPr id="5" name="Slide Number Placeholder 4"/>
          <p:cNvSpPr>
            <a:spLocks noGrp="1"/>
          </p:cNvSpPr>
          <p:nvPr>
            <p:ph type="sldNum" sz="quarter" idx="12"/>
          </p:nvPr>
        </p:nvSpPr>
        <p:spPr/>
        <p:txBody>
          <a:bodyPr/>
          <a:lstStyle/>
          <a:p>
            <a:fld id="{9411C389-5EFD-423C-940B-DA838AEC04C4}" type="slidenum">
              <a:rPr lang="en-GB" smtClean="0"/>
              <a:t>20</a:t>
            </a:fld>
            <a:endParaRPr lang="en-GB"/>
          </a:p>
        </p:txBody>
      </p:sp>
    </p:spTree>
    <p:extLst>
      <p:ext uri="{BB962C8B-B14F-4D97-AF65-F5344CB8AC3E}">
        <p14:creationId xmlns:p14="http://schemas.microsoft.com/office/powerpoint/2010/main" val="1838408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Neurons communicate with one another and with other cells through the release of neurotransmitters.</a:t>
            </a:r>
          </a:p>
          <a:p>
            <a:r>
              <a:rPr lang="en-GB" dirty="0" smtClean="0">
                <a:latin typeface="Times New Roman" panose="02020603050405020304" pitchFamily="18" charset="0"/>
                <a:cs typeface="Times New Roman" panose="02020603050405020304" pitchFamily="18" charset="0"/>
              </a:rPr>
              <a:t>Neurotransmitters are synthesized by </a:t>
            </a:r>
            <a:r>
              <a:rPr lang="en-GB" dirty="0" smtClean="0">
                <a:latin typeface="AR CENA" panose="02000000000000000000" pitchFamily="2" charset="0"/>
                <a:cs typeface="Times New Roman" panose="02020603050405020304" pitchFamily="18" charset="0"/>
              </a:rPr>
              <a:t>cytoplasmic enzymes </a:t>
            </a:r>
            <a:r>
              <a:rPr lang="en-GB" dirty="0" smtClean="0">
                <a:latin typeface="Times New Roman" panose="02020603050405020304" pitchFamily="18" charset="0"/>
                <a:cs typeface="Times New Roman" panose="02020603050405020304" pitchFamily="18" charset="0"/>
              </a:rPr>
              <a:t>and are stored in neuronal vesicles.</a:t>
            </a:r>
          </a:p>
          <a:p>
            <a:r>
              <a:rPr lang="en-GB" dirty="0" smtClean="0">
                <a:latin typeface="Times New Roman" panose="02020603050405020304" pitchFamily="18" charset="0"/>
                <a:cs typeface="Times New Roman" panose="02020603050405020304" pitchFamily="18" charset="0"/>
              </a:rPr>
              <a:t>When a nerve is stimulated its resting potential changes and the action potential generated causes an influx of </a:t>
            </a:r>
            <a:r>
              <a:rPr lang="en-GB" dirty="0" smtClean="0">
                <a:latin typeface="AR CENA" panose="02000000000000000000" pitchFamily="2" charset="0"/>
                <a:cs typeface="Times New Roman" panose="02020603050405020304" pitchFamily="18" charset="0"/>
              </a:rPr>
              <a:t>Ca2+ </a:t>
            </a:r>
            <a:r>
              <a:rPr lang="en-GB" dirty="0" smtClean="0">
                <a:latin typeface="Times New Roman" panose="02020603050405020304" pitchFamily="18" charset="0"/>
                <a:cs typeface="Times New Roman" panose="02020603050405020304" pitchFamily="18" charset="0"/>
              </a:rPr>
              <a:t>ions into the presynaptic nerve terminal and the content of neurotransmitter-filled vesicles </a:t>
            </a:r>
            <a:r>
              <a:rPr lang="en-GB" dirty="0" smtClean="0">
                <a:latin typeface="AR CENA" panose="02000000000000000000" pitchFamily="2" charset="0"/>
                <a:cs typeface="Times New Roman" panose="02020603050405020304" pitchFamily="18" charset="0"/>
              </a:rPr>
              <a:t>exocytose</a:t>
            </a:r>
            <a:r>
              <a:rPr lang="en-GB" dirty="0" smtClean="0">
                <a:latin typeface="Times New Roman" panose="02020603050405020304" pitchFamily="18" charset="0"/>
                <a:cs typeface="Times New Roman" panose="02020603050405020304" pitchFamily="18" charset="0"/>
              </a:rPr>
              <a:t> into the </a:t>
            </a:r>
            <a:r>
              <a:rPr lang="en-GB" dirty="0" smtClean="0">
                <a:latin typeface="AR CENA" panose="02000000000000000000" pitchFamily="2" charset="0"/>
                <a:cs typeface="Times New Roman" panose="02020603050405020304" pitchFamily="18" charset="0"/>
              </a:rPr>
              <a:t>synaptic cleft</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21</a:t>
            </a:fld>
            <a:endParaRPr lang="en-GB"/>
          </a:p>
        </p:txBody>
      </p:sp>
    </p:spTree>
    <p:extLst>
      <p:ext uri="{BB962C8B-B14F-4D97-AF65-F5344CB8AC3E}">
        <p14:creationId xmlns:p14="http://schemas.microsoft.com/office/powerpoint/2010/main" val="2372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The released neurotransmitter diffuses across the synaptic cleft and on the postsynaptic axonal membrane binds either to:</a:t>
            </a:r>
          </a:p>
          <a:p>
            <a:pPr lvl="1"/>
            <a:r>
              <a:rPr lang="en-GB" dirty="0" smtClean="0">
                <a:latin typeface="Times New Roman" panose="02020603050405020304" pitchFamily="18" charset="0"/>
                <a:cs typeface="Times New Roman" panose="02020603050405020304" pitchFamily="18" charset="0"/>
              </a:rPr>
              <a:t>A neurotransmitter-gated </a:t>
            </a:r>
            <a:r>
              <a:rPr lang="en-GB" dirty="0" smtClean="0">
                <a:latin typeface="AR CENA" panose="02000000000000000000" pitchFamily="2" charset="0"/>
                <a:cs typeface="Times New Roman" panose="02020603050405020304" pitchFamily="18" charset="0"/>
              </a:rPr>
              <a:t>inotropic</a:t>
            </a:r>
            <a:r>
              <a:rPr lang="en-GB" dirty="0" smtClean="0">
                <a:latin typeface="Times New Roman" panose="02020603050405020304" pitchFamily="18" charset="0"/>
                <a:cs typeface="Times New Roman" panose="02020603050405020304" pitchFamily="18" charset="0"/>
              </a:rPr>
              <a:t> receptor and/or to a </a:t>
            </a:r>
            <a:r>
              <a:rPr lang="en-GB" dirty="0" smtClean="0">
                <a:latin typeface="AR CENA" panose="02000000000000000000" pitchFamily="2" charset="0"/>
                <a:cs typeface="Times New Roman" panose="02020603050405020304" pitchFamily="18" charset="0"/>
              </a:rPr>
              <a:t>metabotropic</a:t>
            </a:r>
            <a:r>
              <a:rPr lang="en-GB" dirty="0" smtClean="0">
                <a:latin typeface="Times New Roman" panose="02020603050405020304" pitchFamily="18" charset="0"/>
                <a:cs typeface="Times New Roman" panose="02020603050405020304" pitchFamily="18" charset="0"/>
              </a:rPr>
              <a:t> receptor (e.g., a G protein-coupled receptor).</a:t>
            </a:r>
          </a:p>
          <a:p>
            <a:r>
              <a:rPr lang="en-GB" dirty="0" smtClean="0">
                <a:latin typeface="Times New Roman" panose="02020603050405020304" pitchFamily="18" charset="0"/>
                <a:cs typeface="Times New Roman" panose="02020603050405020304" pitchFamily="18" charset="0"/>
              </a:rPr>
              <a:t>Inotropic receptor activation modulates ion channel function </a:t>
            </a:r>
            <a:r>
              <a:rPr lang="en-GB" dirty="0" smtClean="0">
                <a:latin typeface="AR CENA" panose="02000000000000000000" pitchFamily="2" charset="0"/>
                <a:cs typeface="Times New Roman" panose="02020603050405020304" pitchFamily="18" charset="0"/>
              </a:rPr>
              <a:t>directly,</a:t>
            </a:r>
          </a:p>
          <a:p>
            <a:r>
              <a:rPr lang="en-GB" dirty="0" smtClean="0">
                <a:latin typeface="Times New Roman" panose="02020603050405020304" pitchFamily="18" charset="0"/>
                <a:cs typeface="Times New Roman" panose="02020603050405020304" pitchFamily="18" charset="0"/>
              </a:rPr>
              <a:t>While  metabotropic receptor activation leads mainly to </a:t>
            </a:r>
            <a:r>
              <a:rPr lang="en-GB" dirty="0" smtClean="0">
                <a:latin typeface="AR CENA" panose="02000000000000000000" pitchFamily="2" charset="0"/>
                <a:cs typeface="Times New Roman" panose="02020603050405020304" pitchFamily="18" charset="0"/>
              </a:rPr>
              <a:t>cAMP-dependent</a:t>
            </a:r>
            <a:r>
              <a:rPr lang="en-GB" dirty="0" smtClean="0">
                <a:latin typeface="Times New Roman" panose="02020603050405020304" pitchFamily="18" charset="0"/>
                <a:cs typeface="Times New Roman" panose="02020603050405020304" pitchFamily="18" charset="0"/>
              </a:rPr>
              <a:t> modulation of other ion channels.</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22</a:t>
            </a:fld>
            <a:endParaRPr lang="en-GB"/>
          </a:p>
        </p:txBody>
      </p:sp>
    </p:spTree>
    <p:extLst>
      <p:ext uri="{BB962C8B-B14F-4D97-AF65-F5344CB8AC3E}">
        <p14:creationId xmlns:p14="http://schemas.microsoft.com/office/powerpoint/2010/main" val="31285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A neurotransmitter may be </a:t>
            </a:r>
            <a:r>
              <a:rPr lang="en-GB" dirty="0" smtClean="0">
                <a:latin typeface="AR CENA" panose="02000000000000000000" pitchFamily="2" charset="0"/>
                <a:cs typeface="Times New Roman" panose="02020603050405020304" pitchFamily="18" charset="0"/>
              </a:rPr>
              <a:t>excitatory</a:t>
            </a:r>
            <a:r>
              <a:rPr lang="en-GB" dirty="0" smtClean="0">
                <a:latin typeface="Times New Roman" panose="02020603050405020304" pitchFamily="18" charset="0"/>
                <a:cs typeface="Times New Roman" panose="02020603050405020304" pitchFamily="18" charset="0"/>
              </a:rPr>
              <a:t> or </a:t>
            </a:r>
            <a:r>
              <a:rPr lang="en-GB" dirty="0" smtClean="0">
                <a:latin typeface="AR CENA" panose="02000000000000000000" pitchFamily="2" charset="0"/>
                <a:cs typeface="Times New Roman" panose="02020603050405020304" pitchFamily="18" charset="0"/>
              </a:rPr>
              <a:t>inhibitory</a:t>
            </a:r>
            <a:r>
              <a:rPr lang="en-GB" dirty="0" smtClean="0">
                <a:latin typeface="Times New Roman" panose="02020603050405020304" pitchFamily="18" charset="0"/>
                <a:cs typeface="Times New Roman" panose="02020603050405020304" pitchFamily="18" charset="0"/>
              </a:rPr>
              <a:t> and in some cases </a:t>
            </a:r>
            <a:r>
              <a:rPr lang="en-GB" dirty="0" smtClean="0">
                <a:latin typeface="AR CENA" panose="02000000000000000000" pitchFamily="2" charset="0"/>
                <a:cs typeface="Times New Roman" panose="02020603050405020304" pitchFamily="18" charset="0"/>
              </a:rPr>
              <a:t>both</a:t>
            </a:r>
            <a:r>
              <a:rPr lang="en-GB" dirty="0" smtClean="0">
                <a:latin typeface="Times New Roman" panose="02020603050405020304" pitchFamily="18" charset="0"/>
                <a:cs typeface="Times New Roman" panose="02020603050405020304" pitchFamily="18" charset="0"/>
              </a:rPr>
              <a:t> (as a function of receptor subtypes).</a:t>
            </a:r>
          </a:p>
          <a:p>
            <a:r>
              <a:rPr lang="en-GB" dirty="0" smtClean="0">
                <a:latin typeface="Times New Roman" panose="02020603050405020304" pitchFamily="18" charset="0"/>
                <a:cs typeface="Times New Roman" panose="02020603050405020304" pitchFamily="18" charset="0"/>
              </a:rPr>
              <a:t>Excitatory neurotransmitters induce a </a:t>
            </a:r>
            <a:r>
              <a:rPr lang="en-GB" u="sng" dirty="0" smtClean="0">
                <a:latin typeface="Times New Roman" panose="02020603050405020304" pitchFamily="18" charset="0"/>
                <a:cs typeface="Times New Roman" panose="02020603050405020304" pitchFamily="18" charset="0"/>
              </a:rPr>
              <a:t>net inward current </a:t>
            </a:r>
            <a:r>
              <a:rPr lang="en-GB" dirty="0" smtClean="0">
                <a:latin typeface="Times New Roman" panose="02020603050405020304" pitchFamily="18" charset="0"/>
                <a:cs typeface="Times New Roman" panose="02020603050405020304" pitchFamily="18" charset="0"/>
              </a:rPr>
              <a:t>by opening </a:t>
            </a:r>
            <a:r>
              <a:rPr lang="en-GB" dirty="0" smtClean="0">
                <a:latin typeface="AR CENA" panose="02000000000000000000" pitchFamily="2" charset="0"/>
                <a:cs typeface="Times New Roman" panose="02020603050405020304" pitchFamily="18" charset="0"/>
              </a:rPr>
              <a:t>cation-specific ion channels</a:t>
            </a:r>
            <a:r>
              <a:rPr lang="en-GB" dirty="0" smtClean="0">
                <a:latin typeface="Times New Roman" panose="02020603050405020304" pitchFamily="18" charset="0"/>
                <a:cs typeface="Times New Roman" panose="02020603050405020304" pitchFamily="18" charset="0"/>
              </a:rPr>
              <a:t>, e.g., Na+ and Ca2+ ion channels; or by </a:t>
            </a:r>
            <a:r>
              <a:rPr lang="en-GB" u="sng" dirty="0" smtClean="0">
                <a:latin typeface="Times New Roman" panose="02020603050405020304" pitchFamily="18" charset="0"/>
                <a:cs typeface="Times New Roman" panose="02020603050405020304" pitchFamily="18" charset="0"/>
              </a:rPr>
              <a:t>closing K+ ion “leak channels</a:t>
            </a:r>
            <a:r>
              <a:rPr lang="en-GB" dirty="0" smtClean="0">
                <a:latin typeface="Times New Roman" panose="02020603050405020304" pitchFamily="18" charset="0"/>
                <a:cs typeface="Times New Roman" panose="02020603050405020304" pitchFamily="18" charset="0"/>
              </a:rPr>
              <a:t>.”</a:t>
            </a:r>
          </a:p>
          <a:p>
            <a:pPr lvl="1"/>
            <a:r>
              <a:rPr lang="en-GB" dirty="0" smtClean="0">
                <a:latin typeface="Times New Roman" panose="02020603050405020304" pitchFamily="18" charset="0"/>
                <a:cs typeface="Times New Roman" panose="02020603050405020304" pitchFamily="18" charset="0"/>
              </a:rPr>
              <a:t>The net influx of Na+ and Ca2+ ions and the reduced outward flow of K+ ions across the neuronal membrane results in axonal membrane </a:t>
            </a:r>
            <a:r>
              <a:rPr lang="en-GB" dirty="0" smtClean="0">
                <a:latin typeface="AR CENA" panose="02000000000000000000" pitchFamily="2" charset="0"/>
                <a:cs typeface="Times New Roman" panose="02020603050405020304" pitchFamily="18" charset="0"/>
              </a:rPr>
              <a:t>depolarization</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23</a:t>
            </a:fld>
            <a:endParaRPr lang="en-GB"/>
          </a:p>
        </p:txBody>
      </p:sp>
    </p:spTree>
    <p:extLst>
      <p:ext uri="{BB962C8B-B14F-4D97-AF65-F5344CB8AC3E}">
        <p14:creationId xmlns:p14="http://schemas.microsoft.com/office/powerpoint/2010/main" val="37062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latin typeface="AR CENA" panose="02000000000000000000" pitchFamily="2" charset="0"/>
                <a:cs typeface="Times New Roman" panose="02020603050405020304" pitchFamily="18" charset="0"/>
              </a:rPr>
              <a:t>Inhibitory </a:t>
            </a:r>
            <a:r>
              <a:rPr lang="en-GB" dirty="0" smtClean="0">
                <a:latin typeface="Times New Roman" panose="02020603050405020304" pitchFamily="18" charset="0"/>
                <a:cs typeface="Times New Roman" panose="02020603050405020304" pitchFamily="18" charset="0"/>
              </a:rPr>
              <a:t>neurotransmitters </a:t>
            </a:r>
            <a:r>
              <a:rPr lang="en-GB" u="sng" dirty="0" smtClean="0">
                <a:latin typeface="Times New Roman" panose="02020603050405020304" pitchFamily="18" charset="0"/>
                <a:cs typeface="Times New Roman" panose="02020603050405020304" pitchFamily="18" charset="0"/>
              </a:rPr>
              <a:t>induce a net outward current by opening K+ ion channels or Cl‑ ion channels and induce K+ efflux or Cl‑ influx, respectively.</a:t>
            </a:r>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 loss of </a:t>
            </a:r>
            <a:r>
              <a:rPr lang="en-GB" dirty="0" smtClean="0">
                <a:latin typeface="AR CENA" panose="02000000000000000000" pitchFamily="2" charset="0"/>
                <a:cs typeface="Times New Roman" panose="02020603050405020304" pitchFamily="18" charset="0"/>
              </a:rPr>
              <a:t>intracellular cations </a:t>
            </a:r>
            <a:r>
              <a:rPr lang="en-GB" dirty="0" smtClean="0">
                <a:latin typeface="Times New Roman" panose="02020603050405020304" pitchFamily="18" charset="0"/>
                <a:cs typeface="Times New Roman" panose="02020603050405020304" pitchFamily="18" charset="0"/>
              </a:rPr>
              <a:t>(i.e., K+ ions) and the gain of </a:t>
            </a:r>
            <a:r>
              <a:rPr lang="en-GB" dirty="0" smtClean="0">
                <a:latin typeface="AR CENA" panose="02000000000000000000" pitchFamily="2" charset="0"/>
                <a:cs typeface="Times New Roman" panose="02020603050405020304" pitchFamily="18" charset="0"/>
              </a:rPr>
              <a:t>intracellular anions </a:t>
            </a:r>
            <a:r>
              <a:rPr lang="en-GB" dirty="0" smtClean="0">
                <a:latin typeface="Times New Roman" panose="02020603050405020304" pitchFamily="18" charset="0"/>
                <a:cs typeface="Times New Roman" panose="02020603050405020304" pitchFamily="18" charset="0"/>
              </a:rPr>
              <a:t>(i.e., Cl‑ ions) moves the membrane potential away from its threshold value, reduces the ability of inward current to depolarize the membrane, and results in neuronal membrane </a:t>
            </a:r>
            <a:r>
              <a:rPr lang="en-GB" dirty="0" smtClean="0">
                <a:latin typeface="AR CENA" panose="02000000000000000000" pitchFamily="2" charset="0"/>
                <a:cs typeface="Times New Roman" panose="02020603050405020304" pitchFamily="18" charset="0"/>
              </a:rPr>
              <a:t>hyperpolarization</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24</a:t>
            </a:fld>
            <a:endParaRPr lang="en-GB"/>
          </a:p>
        </p:txBody>
      </p:sp>
    </p:spTree>
    <p:extLst>
      <p:ext uri="{BB962C8B-B14F-4D97-AF65-F5344CB8AC3E}">
        <p14:creationId xmlns:p14="http://schemas.microsoft.com/office/powerpoint/2010/main" val="188887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Termination of</a:t>
            </a:r>
            <a:r>
              <a:rPr lang="en-GB" dirty="0" smtClean="0">
                <a:latin typeface="AR CENA" panose="02000000000000000000" pitchFamily="2" charset="0"/>
                <a:cs typeface="Times New Roman" panose="02020603050405020304" pitchFamily="18" charset="0"/>
              </a:rPr>
              <a:t> inotropic </a:t>
            </a:r>
            <a:r>
              <a:rPr lang="en-GB" dirty="0" smtClean="0">
                <a:latin typeface="Times New Roman" panose="02020603050405020304" pitchFamily="18" charset="0"/>
                <a:cs typeface="Times New Roman" panose="02020603050405020304" pitchFamily="18" charset="0"/>
              </a:rPr>
              <a:t>neurotransmission at postsynaptic neurons is accomplished by two mechanisms:</a:t>
            </a:r>
          </a:p>
          <a:p>
            <a:pPr lvl="1"/>
            <a:r>
              <a:rPr lang="en-GB" dirty="0" smtClean="0">
                <a:latin typeface="AR CENA" panose="02000000000000000000" pitchFamily="2" charset="0"/>
                <a:cs typeface="Times New Roman" panose="02020603050405020304" pitchFamily="18" charset="0"/>
              </a:rPr>
              <a:t>Degradation</a:t>
            </a:r>
            <a:r>
              <a:rPr lang="en-GB" dirty="0" smtClean="0">
                <a:latin typeface="Times New Roman" panose="02020603050405020304" pitchFamily="18" charset="0"/>
                <a:cs typeface="Times New Roman" panose="02020603050405020304" pitchFamily="18" charset="0"/>
              </a:rPr>
              <a:t> of the neurotransmitter by enzymes in the synaptic cleft</a:t>
            </a:r>
          </a:p>
          <a:p>
            <a:pPr lvl="1"/>
            <a:r>
              <a:rPr lang="en-GB" dirty="0" smtClean="0">
                <a:latin typeface="Times New Roman" panose="02020603050405020304" pitchFamily="18" charset="0"/>
                <a:cs typeface="Times New Roman" panose="02020603050405020304" pitchFamily="18" charset="0"/>
              </a:rPr>
              <a:t>Neurotransmitter  </a:t>
            </a:r>
            <a:r>
              <a:rPr lang="en-GB" dirty="0" smtClean="0">
                <a:latin typeface="AR CENA" panose="02000000000000000000" pitchFamily="2" charset="0"/>
                <a:cs typeface="Times New Roman" panose="02020603050405020304" pitchFamily="18" charset="0"/>
              </a:rPr>
              <a:t>uptake</a:t>
            </a:r>
            <a:r>
              <a:rPr lang="en-GB" dirty="0" smtClean="0">
                <a:latin typeface="Times New Roman" panose="02020603050405020304" pitchFamily="18" charset="0"/>
                <a:cs typeface="Times New Roman" panose="02020603050405020304" pitchFamily="18" charset="0"/>
              </a:rPr>
              <a:t> into the presynaptic terminal by specific transporters allowing the neurotransmitter to be recycled into synaptic vesicles for storage. </a:t>
            </a:r>
          </a:p>
          <a:p>
            <a:r>
              <a:rPr lang="en-GB" dirty="0" smtClean="0">
                <a:latin typeface="Times New Roman" panose="02020603050405020304" pitchFamily="18" charset="0"/>
                <a:cs typeface="Times New Roman" panose="02020603050405020304" pitchFamily="18" charset="0"/>
              </a:rPr>
              <a:t>Termination of signalling by a </a:t>
            </a:r>
            <a:r>
              <a:rPr lang="en-GB" u="sng" dirty="0" smtClean="0">
                <a:latin typeface="Times New Roman" panose="02020603050405020304" pitchFamily="18" charset="0"/>
                <a:cs typeface="Times New Roman" panose="02020603050405020304" pitchFamily="18" charset="0"/>
              </a:rPr>
              <a:t>G protein-coupled </a:t>
            </a:r>
            <a:r>
              <a:rPr lang="en-GB" dirty="0" smtClean="0">
                <a:latin typeface="Times New Roman" panose="02020603050405020304" pitchFamily="18" charset="0"/>
                <a:cs typeface="Times New Roman" panose="02020603050405020304" pitchFamily="18" charset="0"/>
              </a:rPr>
              <a:t>neurotransmitter also involves </a:t>
            </a:r>
            <a:r>
              <a:rPr lang="en-GB" dirty="0" smtClean="0">
                <a:latin typeface="AR CENA" panose="02000000000000000000" pitchFamily="2" charset="0"/>
                <a:cs typeface="Times New Roman" panose="02020603050405020304" pitchFamily="18" charset="0"/>
              </a:rPr>
              <a:t>intracellular enzymes</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25</a:t>
            </a:fld>
            <a:endParaRPr lang="en-GB"/>
          </a:p>
        </p:txBody>
      </p:sp>
    </p:spTree>
    <p:extLst>
      <p:ext uri="{BB962C8B-B14F-4D97-AF65-F5344CB8AC3E}">
        <p14:creationId xmlns:p14="http://schemas.microsoft.com/office/powerpoint/2010/main" val="364717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Neurotransmitters in the CNS include:</a:t>
            </a:r>
          </a:p>
          <a:p>
            <a:r>
              <a:rPr lang="en-GB" dirty="0" smtClean="0">
                <a:latin typeface="AR CENA" panose="02000000000000000000" pitchFamily="2" charset="0"/>
                <a:cs typeface="Times New Roman" panose="02020603050405020304" pitchFamily="18" charset="0"/>
              </a:rPr>
              <a:t>Acetylcholine</a:t>
            </a:r>
            <a:r>
              <a:rPr lang="en-GB" dirty="0" smtClean="0">
                <a:latin typeface="Times New Roman" panose="02020603050405020304" pitchFamily="18" charset="0"/>
                <a:cs typeface="Times New Roman" panose="02020603050405020304" pitchFamily="18" charset="0"/>
              </a:rPr>
              <a:t> , amino acids, monoamines, and a number of neuroactive peptides and purines.</a:t>
            </a:r>
          </a:p>
          <a:p>
            <a:r>
              <a:rPr lang="en-GB" dirty="0" smtClean="0">
                <a:latin typeface="Times New Roman" panose="02020603050405020304" pitchFamily="18" charset="0"/>
                <a:cs typeface="Times New Roman" panose="02020603050405020304" pitchFamily="18" charset="0"/>
              </a:rPr>
              <a:t>Major amino acids neurotransmitters include: </a:t>
            </a:r>
            <a:r>
              <a:rPr lang="en-GB" dirty="0" smtClean="0">
                <a:latin typeface="AR CENA" panose="02000000000000000000" pitchFamily="2" charset="0"/>
                <a:cs typeface="Times New Roman" panose="02020603050405020304" pitchFamily="18" charset="0"/>
              </a:rPr>
              <a:t>glutamate, gamma-</a:t>
            </a:r>
            <a:r>
              <a:rPr lang="en-GB" dirty="0" err="1" smtClean="0">
                <a:latin typeface="AR CENA" panose="02000000000000000000" pitchFamily="2" charset="0"/>
                <a:cs typeface="Times New Roman" panose="02020603050405020304" pitchFamily="18" charset="0"/>
              </a:rPr>
              <a:t>aminobutyric</a:t>
            </a:r>
            <a:r>
              <a:rPr lang="en-GB" dirty="0" smtClean="0">
                <a:latin typeface="AR CENA" panose="02000000000000000000" pitchFamily="2" charset="0"/>
                <a:cs typeface="Times New Roman" panose="02020603050405020304" pitchFamily="18" charset="0"/>
              </a:rPr>
              <a:t> acid (GABA), </a:t>
            </a:r>
            <a:r>
              <a:rPr lang="en-GB" dirty="0" smtClean="0">
                <a:latin typeface="Times New Roman" panose="02020603050405020304" pitchFamily="18" charset="0"/>
                <a:cs typeface="Times New Roman" panose="02020603050405020304" pitchFamily="18" charset="0"/>
              </a:rPr>
              <a:t>and others such as </a:t>
            </a:r>
            <a:r>
              <a:rPr lang="en-GB" dirty="0" smtClean="0">
                <a:latin typeface="AR CENA" panose="02000000000000000000" pitchFamily="2" charset="0"/>
                <a:cs typeface="Times New Roman" panose="02020603050405020304" pitchFamily="18" charset="0"/>
              </a:rPr>
              <a:t>glycine</a:t>
            </a:r>
            <a:r>
              <a:rPr lang="en-GB" dirty="0" smtClean="0">
                <a:latin typeface="Times New Roman" panose="02020603050405020304" pitchFamily="18" charset="0"/>
                <a:cs typeface="Times New Roman" panose="02020603050405020304" pitchFamily="18" charset="0"/>
              </a:rPr>
              <a:t> and </a:t>
            </a:r>
            <a:r>
              <a:rPr lang="en-GB" dirty="0" smtClean="0">
                <a:latin typeface="AR CENA" panose="02000000000000000000" pitchFamily="2" charset="0"/>
                <a:cs typeface="Times New Roman" panose="02020603050405020304" pitchFamily="18" charset="0"/>
              </a:rPr>
              <a:t>aspartate</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Major monoamine neurotransmitters include: the </a:t>
            </a:r>
            <a:r>
              <a:rPr lang="en-GB" u="sng" dirty="0" smtClean="0">
                <a:latin typeface="Times New Roman" panose="02020603050405020304" pitchFamily="18" charset="0"/>
                <a:cs typeface="Times New Roman" panose="02020603050405020304" pitchFamily="18" charset="0"/>
              </a:rPr>
              <a:t>catecholamines</a:t>
            </a:r>
            <a:r>
              <a:rPr lang="en-GB" dirty="0" smtClean="0">
                <a:latin typeface="Times New Roman" panose="02020603050405020304" pitchFamily="18" charset="0"/>
                <a:cs typeface="Times New Roman" panose="02020603050405020304" pitchFamily="18" charset="0"/>
              </a:rPr>
              <a:t> </a:t>
            </a:r>
            <a:r>
              <a:rPr lang="en-GB" dirty="0" smtClean="0">
                <a:latin typeface="AR CENA" panose="02000000000000000000" pitchFamily="2" charset="0"/>
                <a:cs typeface="Times New Roman" panose="02020603050405020304" pitchFamily="18" charset="0"/>
              </a:rPr>
              <a:t>dopamine</a:t>
            </a:r>
            <a:r>
              <a:rPr lang="en-GB" dirty="0" smtClean="0">
                <a:latin typeface="Times New Roman" panose="02020603050405020304" pitchFamily="18" charset="0"/>
                <a:cs typeface="Times New Roman" panose="02020603050405020304" pitchFamily="18" charset="0"/>
              </a:rPr>
              <a:t> and </a:t>
            </a:r>
            <a:r>
              <a:rPr lang="en-GB" dirty="0" smtClean="0">
                <a:latin typeface="AR CENA" panose="02000000000000000000" pitchFamily="2" charset="0"/>
                <a:cs typeface="Times New Roman" panose="02020603050405020304" pitchFamily="18" charset="0"/>
              </a:rPr>
              <a:t>norepinephrine</a:t>
            </a:r>
            <a:r>
              <a:rPr lang="en-GB" dirty="0" smtClean="0">
                <a:latin typeface="Times New Roman" panose="02020603050405020304" pitchFamily="18" charset="0"/>
                <a:cs typeface="Times New Roman" panose="02020603050405020304" pitchFamily="18" charset="0"/>
              </a:rPr>
              <a:t>; and the </a:t>
            </a:r>
            <a:r>
              <a:rPr lang="en-GB" u="sng" dirty="0" smtClean="0">
                <a:latin typeface="Times New Roman" panose="02020603050405020304" pitchFamily="18" charset="0"/>
                <a:cs typeface="Times New Roman" panose="02020603050405020304" pitchFamily="18" charset="0"/>
              </a:rPr>
              <a:t>indoleamine-</a:t>
            </a:r>
            <a:r>
              <a:rPr lang="en-GB" dirty="0" smtClean="0">
                <a:latin typeface="Times New Roman" panose="02020603050405020304" pitchFamily="18" charset="0"/>
                <a:cs typeface="Times New Roman" panose="02020603050405020304" pitchFamily="18" charset="0"/>
              </a:rPr>
              <a:t> </a:t>
            </a:r>
            <a:r>
              <a:rPr lang="en-GB" dirty="0" smtClean="0">
                <a:latin typeface="AR CENA" panose="02000000000000000000" pitchFamily="2" charset="0"/>
                <a:cs typeface="Times New Roman" panose="02020603050405020304" pitchFamily="18" charset="0"/>
              </a:rPr>
              <a:t>serotonin</a:t>
            </a:r>
            <a:endParaRPr lang="en-GB" dirty="0">
              <a:latin typeface="AR CENA" panose="02000000000000000000" pitchFamily="2"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26</a:t>
            </a:fld>
            <a:endParaRPr lang="en-GB"/>
          </a:p>
        </p:txBody>
      </p:sp>
    </p:spTree>
    <p:extLst>
      <p:ext uri="{BB962C8B-B14F-4D97-AF65-F5344CB8AC3E}">
        <p14:creationId xmlns:p14="http://schemas.microsoft.com/office/powerpoint/2010/main" val="363677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imes New Roman" panose="02020603050405020304" pitchFamily="18" charset="0"/>
                <a:cs typeface="Times New Roman" panose="02020603050405020304" pitchFamily="18" charset="0"/>
              </a:rPr>
              <a:t>MAJOR </a:t>
            </a:r>
            <a:r>
              <a:rPr lang="en-GB" dirty="0" smtClean="0">
                <a:latin typeface="AR CENA" panose="02000000000000000000" pitchFamily="2" charset="0"/>
                <a:cs typeface="Times New Roman" panose="02020603050405020304" pitchFamily="18" charset="0"/>
              </a:rPr>
              <a:t>NT</a:t>
            </a:r>
            <a:r>
              <a:rPr lang="en-GB" dirty="0" smtClean="0">
                <a:latin typeface="Times New Roman" panose="02020603050405020304" pitchFamily="18" charset="0"/>
                <a:cs typeface="Times New Roman" panose="02020603050405020304" pitchFamily="18" charset="0"/>
              </a:rPr>
              <a:t> IN CNS</a:t>
            </a:r>
            <a:endParaRPr lang="en-GB"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5690235"/>
              </p:ext>
            </p:extLst>
          </p:nvPr>
        </p:nvGraphicFramePr>
        <p:xfrm>
          <a:off x="838200" y="1825625"/>
          <a:ext cx="10515600" cy="4754880"/>
        </p:xfrm>
        <a:graphic>
          <a:graphicData uri="http://schemas.openxmlformats.org/drawingml/2006/table">
            <a:tbl>
              <a:tblPr firstRow="1" bandRow="1">
                <a:tableStyleId>{073A0DAA-6AF3-43AB-8588-CEC1D06C72B9}</a:tableStyleId>
              </a:tblPr>
              <a:tblGrid>
                <a:gridCol w="2767885">
                  <a:extLst>
                    <a:ext uri="{9D8B030D-6E8A-4147-A177-3AD203B41FA5}">
                      <a16:colId xmlns="" xmlns:a16="http://schemas.microsoft.com/office/drawing/2014/main" val="20000"/>
                    </a:ext>
                  </a:extLst>
                </a:gridCol>
                <a:gridCol w="2489915">
                  <a:extLst>
                    <a:ext uri="{9D8B030D-6E8A-4147-A177-3AD203B41FA5}">
                      <a16:colId xmlns="" xmlns:a16="http://schemas.microsoft.com/office/drawing/2014/main" val="20001"/>
                    </a:ext>
                  </a:extLst>
                </a:gridCol>
                <a:gridCol w="2628900">
                  <a:extLst>
                    <a:ext uri="{9D8B030D-6E8A-4147-A177-3AD203B41FA5}">
                      <a16:colId xmlns="" xmlns:a16="http://schemas.microsoft.com/office/drawing/2014/main" val="20002"/>
                    </a:ext>
                  </a:extLst>
                </a:gridCol>
                <a:gridCol w="2628900">
                  <a:extLst>
                    <a:ext uri="{9D8B030D-6E8A-4147-A177-3AD203B41FA5}">
                      <a16:colId xmlns="" xmlns:a16="http://schemas.microsoft.com/office/drawing/2014/main" val="20003"/>
                    </a:ext>
                  </a:extLst>
                </a:gridCol>
              </a:tblGrid>
              <a:tr h="370840">
                <a:tc>
                  <a:txBody>
                    <a:bodyPr/>
                    <a:lstStyle/>
                    <a:p>
                      <a:r>
                        <a:rPr lang="en-GB" dirty="0" smtClean="0">
                          <a:latin typeface="Times New Roman" panose="02020603050405020304" pitchFamily="18" charset="0"/>
                          <a:cs typeface="Times New Roman" panose="02020603050405020304" pitchFamily="18" charset="0"/>
                        </a:rPr>
                        <a:t>NEUROTRANSMITTER</a:t>
                      </a:r>
                    </a:p>
                    <a:p>
                      <a:r>
                        <a:rPr lang="en-GB" dirty="0" smtClean="0">
                          <a:latin typeface="Times New Roman" panose="02020603050405020304" pitchFamily="18" charset="0"/>
                          <a:cs typeface="Times New Roman" panose="02020603050405020304" pitchFamily="18" charset="0"/>
                        </a:rPr>
                        <a:t>SYSTEM</a:t>
                      </a:r>
                      <a:endParaRPr lang="en-GB" dirty="0">
                        <a:latin typeface="Times New Roman" panose="02020603050405020304" pitchFamily="18" charset="0"/>
                        <a:cs typeface="Times New Roman" panose="02020603050405020304" pitchFamily="18" charset="0"/>
                      </a:endParaRPr>
                    </a:p>
                  </a:txBody>
                  <a:tcPr/>
                </a:tc>
                <a:tc>
                  <a:txBody>
                    <a:bodyPr/>
                    <a:lstStyle/>
                    <a:p>
                      <a:r>
                        <a:rPr lang="en-GB" dirty="0" smtClean="0">
                          <a:latin typeface="Times New Roman" panose="02020603050405020304" pitchFamily="18" charset="0"/>
                          <a:cs typeface="Times New Roman" panose="02020603050405020304" pitchFamily="18" charset="0"/>
                        </a:rPr>
                        <a:t>RECEPTOR TYPES</a:t>
                      </a:r>
                      <a:endParaRPr lang="en-GB" dirty="0">
                        <a:latin typeface="Times New Roman" panose="02020603050405020304" pitchFamily="18" charset="0"/>
                        <a:cs typeface="Times New Roman" panose="02020603050405020304" pitchFamily="18" charset="0"/>
                      </a:endParaRPr>
                    </a:p>
                  </a:txBody>
                  <a:tcPr/>
                </a:tc>
                <a:tc>
                  <a:txBody>
                    <a:bodyPr/>
                    <a:lstStyle/>
                    <a:p>
                      <a:r>
                        <a:rPr lang="en-GB" dirty="0" smtClean="0">
                          <a:latin typeface="Times New Roman" panose="02020603050405020304" pitchFamily="18" charset="0"/>
                          <a:cs typeface="Times New Roman" panose="02020603050405020304" pitchFamily="18" charset="0"/>
                        </a:rPr>
                        <a:t>FUNCTIONAL CLASS</a:t>
                      </a:r>
                      <a:endParaRPr lang="en-GB" dirty="0">
                        <a:latin typeface="Times New Roman" panose="02020603050405020304" pitchFamily="18" charset="0"/>
                        <a:cs typeface="Times New Roman" panose="02020603050405020304" pitchFamily="18" charset="0"/>
                      </a:endParaRPr>
                    </a:p>
                  </a:txBody>
                  <a:tcPr/>
                </a:tc>
                <a:tc>
                  <a:txBody>
                    <a:bodyPr/>
                    <a:lstStyle/>
                    <a:p>
                      <a:r>
                        <a:rPr lang="en-GB" dirty="0" smtClean="0">
                          <a:latin typeface="Times New Roman" panose="02020603050405020304" pitchFamily="18" charset="0"/>
                          <a:cs typeface="Times New Roman" panose="02020603050405020304" pitchFamily="18" charset="0"/>
                        </a:rPr>
                        <a:t>MAJOR ACTIONS</a:t>
                      </a:r>
                      <a:endParaRPr lang="en-GB"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370840">
                <a:tc>
                  <a:txBody>
                    <a:bodyPr/>
                    <a:lstStyle/>
                    <a:p>
                      <a:r>
                        <a:rPr lang="en-GB" dirty="0" smtClean="0">
                          <a:latin typeface="Times New Roman" panose="02020603050405020304" pitchFamily="18" charset="0"/>
                          <a:cs typeface="Times New Roman" panose="02020603050405020304" pitchFamily="18" charset="0"/>
                        </a:rPr>
                        <a:t>GLUTAMATE</a:t>
                      </a:r>
                      <a:endParaRPr lang="en-GB" dirty="0">
                        <a:latin typeface="Times New Roman" panose="02020603050405020304" pitchFamily="18" charset="0"/>
                        <a:cs typeface="Times New Roman" panose="02020603050405020304" pitchFamily="18" charset="0"/>
                      </a:endParaRPr>
                    </a:p>
                  </a:txBody>
                  <a:tcPr/>
                </a:tc>
                <a:tc>
                  <a:txBody>
                    <a:bodyPr/>
                    <a:lstStyle/>
                    <a:p>
                      <a:r>
                        <a:rPr lang="en-GB" b="1" dirty="0" smtClean="0">
                          <a:latin typeface="Times New Roman" panose="02020603050405020304" pitchFamily="18" charset="0"/>
                          <a:cs typeface="Times New Roman" panose="02020603050405020304" pitchFamily="18" charset="0"/>
                        </a:rPr>
                        <a:t>Ionotropic</a:t>
                      </a:r>
                    </a:p>
                    <a:p>
                      <a:r>
                        <a:rPr lang="en-GB" dirty="0" smtClean="0">
                          <a:latin typeface="Times New Roman" panose="02020603050405020304" pitchFamily="18" charset="0"/>
                          <a:cs typeface="Times New Roman" panose="02020603050405020304" pitchFamily="18" charset="0"/>
                        </a:rPr>
                        <a:t>Kinate</a:t>
                      </a:r>
                      <a:r>
                        <a:rPr lang="en-GB" baseline="0"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NMDA,AMPA</a:t>
                      </a:r>
                    </a:p>
                    <a:p>
                      <a:r>
                        <a:rPr lang="en-GB" b="1" dirty="0" smtClean="0">
                          <a:latin typeface="Times New Roman" panose="02020603050405020304" pitchFamily="18" charset="0"/>
                          <a:cs typeface="Times New Roman" panose="02020603050405020304" pitchFamily="18" charset="0"/>
                        </a:rPr>
                        <a:t>Metabotropic</a:t>
                      </a:r>
                    </a:p>
                    <a:p>
                      <a:r>
                        <a:rPr lang="en-GB" dirty="0" smtClean="0">
                          <a:latin typeface="Times New Roman" panose="02020603050405020304" pitchFamily="18" charset="0"/>
                          <a:cs typeface="Times New Roman" panose="02020603050405020304" pitchFamily="18" charset="0"/>
                        </a:rPr>
                        <a:t>mGlu</a:t>
                      </a:r>
                      <a:r>
                        <a:rPr lang="en-GB" baseline="-25000" dirty="0" smtClean="0">
                          <a:latin typeface="Times New Roman" panose="02020603050405020304" pitchFamily="18" charset="0"/>
                          <a:cs typeface="Times New Roman" panose="02020603050405020304" pitchFamily="18" charset="0"/>
                        </a:rPr>
                        <a:t>1</a:t>
                      </a:r>
                      <a:r>
                        <a:rPr lang="en-GB" dirty="0" smtClean="0">
                          <a:latin typeface="Times New Roman" panose="02020603050405020304" pitchFamily="18" charset="0"/>
                          <a:cs typeface="Times New Roman" panose="02020603050405020304" pitchFamily="18" charset="0"/>
                        </a:rPr>
                        <a:t> &amp;</a:t>
                      </a:r>
                      <a:r>
                        <a:rPr lang="en-GB" baseline="0" dirty="0" smtClean="0">
                          <a:latin typeface="Times New Roman" panose="02020603050405020304" pitchFamily="18" charset="0"/>
                          <a:cs typeface="Times New Roman" panose="02020603050405020304" pitchFamily="18" charset="0"/>
                        </a:rPr>
                        <a:t> mGlu</a:t>
                      </a:r>
                      <a:r>
                        <a:rPr lang="en-GB" baseline="-25000" dirty="0" smtClean="0">
                          <a:latin typeface="Times New Roman" panose="02020603050405020304" pitchFamily="18" charset="0"/>
                          <a:cs typeface="Times New Roman" panose="02020603050405020304" pitchFamily="18" charset="0"/>
                        </a:rPr>
                        <a:t>5</a:t>
                      </a:r>
                      <a:endParaRPr lang="en-GB" baseline="-25000" dirty="0">
                        <a:latin typeface="Times New Roman" panose="02020603050405020304" pitchFamily="18" charset="0"/>
                        <a:cs typeface="Times New Roman" panose="02020603050405020304" pitchFamily="18" charset="0"/>
                      </a:endParaRPr>
                    </a:p>
                  </a:txBody>
                  <a:tcPr/>
                </a:tc>
                <a:tc>
                  <a:txBody>
                    <a:bodyPr/>
                    <a:lstStyle/>
                    <a:p>
                      <a:pPr algn="ctr"/>
                      <a:r>
                        <a:rPr lang="en-GB" b="1" dirty="0" smtClean="0">
                          <a:latin typeface="Times New Roman" panose="02020603050405020304" pitchFamily="18" charset="0"/>
                          <a:cs typeface="Times New Roman" panose="02020603050405020304" pitchFamily="18" charset="0"/>
                        </a:rPr>
                        <a:t>Excitatory</a:t>
                      </a:r>
                    </a:p>
                    <a:p>
                      <a:pPr algn="ctr"/>
                      <a:endParaRPr lang="en-GB" dirty="0" smtClean="0">
                        <a:latin typeface="Times New Roman" panose="02020603050405020304" pitchFamily="18" charset="0"/>
                        <a:cs typeface="Times New Roman" panose="02020603050405020304" pitchFamily="18" charset="0"/>
                      </a:endParaRPr>
                    </a:p>
                    <a:p>
                      <a:pPr algn="ctr"/>
                      <a:endParaRPr lang="en-GB" dirty="0" smtClean="0">
                        <a:latin typeface="Times New Roman" panose="02020603050405020304" pitchFamily="18" charset="0"/>
                        <a:cs typeface="Times New Roman" panose="02020603050405020304" pitchFamily="18" charset="0"/>
                      </a:endParaRPr>
                    </a:p>
                    <a:p>
                      <a:pPr algn="ctr"/>
                      <a:r>
                        <a:rPr lang="en-GB" b="1" dirty="0" smtClean="0">
                          <a:latin typeface="Times New Roman" panose="02020603050405020304" pitchFamily="18" charset="0"/>
                          <a:cs typeface="Times New Roman" panose="02020603050405020304" pitchFamily="18" charset="0"/>
                        </a:rPr>
                        <a:t>Inhibitory </a:t>
                      </a:r>
                      <a:endParaRPr lang="en-GB" b="1" dirty="0">
                        <a:latin typeface="Times New Roman" panose="02020603050405020304" pitchFamily="18" charset="0"/>
                        <a:cs typeface="Times New Roman" panose="02020603050405020304" pitchFamily="18" charset="0"/>
                      </a:endParaRPr>
                    </a:p>
                  </a:txBody>
                  <a:tcPr/>
                </a:tc>
                <a:tc>
                  <a:txBody>
                    <a:bodyPr/>
                    <a:lstStyle/>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Memory, Learning</a:t>
                      </a:r>
                      <a:endParaRPr lang="en-GB"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370840">
                <a:tc>
                  <a:txBody>
                    <a:bodyPr/>
                    <a:lstStyle/>
                    <a:p>
                      <a:r>
                        <a:rPr lang="en-GB" dirty="0" smtClean="0">
                          <a:latin typeface="Times New Roman" panose="02020603050405020304" pitchFamily="18" charset="0"/>
                          <a:cs typeface="Times New Roman" panose="02020603050405020304" pitchFamily="18" charset="0"/>
                        </a:rPr>
                        <a:t>GABA</a:t>
                      </a:r>
                      <a:endParaRPr lang="en-GB" dirty="0">
                        <a:latin typeface="Times New Roman" panose="02020603050405020304" pitchFamily="18" charset="0"/>
                        <a:cs typeface="Times New Roman" panose="02020603050405020304" pitchFamily="18" charset="0"/>
                      </a:endParaRPr>
                    </a:p>
                  </a:txBody>
                  <a:tcPr/>
                </a:tc>
                <a:tc>
                  <a:txBody>
                    <a:bodyPr/>
                    <a:lstStyle/>
                    <a:p>
                      <a:r>
                        <a:rPr lang="en-GB" b="1" dirty="0" smtClean="0">
                          <a:latin typeface="Times New Roman" panose="02020603050405020304" pitchFamily="18" charset="0"/>
                          <a:cs typeface="Times New Roman" panose="02020603050405020304" pitchFamily="18" charset="0"/>
                        </a:rPr>
                        <a:t>Ionotropic</a:t>
                      </a:r>
                    </a:p>
                    <a:p>
                      <a:r>
                        <a:rPr lang="en-GB" dirty="0" smtClean="0">
                          <a:latin typeface="Times New Roman" panose="02020603050405020304" pitchFamily="18" charset="0"/>
                          <a:cs typeface="Times New Roman" panose="02020603050405020304" pitchFamily="18" charset="0"/>
                        </a:rPr>
                        <a:t>GABA</a:t>
                      </a:r>
                      <a:r>
                        <a:rPr lang="en-GB" baseline="-25000" dirty="0" smtClean="0">
                          <a:latin typeface="Times New Roman" panose="02020603050405020304" pitchFamily="18" charset="0"/>
                          <a:cs typeface="Times New Roman" panose="02020603050405020304" pitchFamily="18" charset="0"/>
                        </a:rPr>
                        <a:t>A</a:t>
                      </a:r>
                    </a:p>
                    <a:p>
                      <a:r>
                        <a:rPr lang="en-GB" b="1" dirty="0" smtClean="0">
                          <a:latin typeface="Times New Roman" panose="02020603050405020304" pitchFamily="18" charset="0"/>
                          <a:cs typeface="Times New Roman" panose="02020603050405020304" pitchFamily="18" charset="0"/>
                        </a:rPr>
                        <a:t>Metabotropic</a:t>
                      </a:r>
                    </a:p>
                    <a:p>
                      <a:r>
                        <a:rPr lang="en-GB" dirty="0" smtClean="0">
                          <a:latin typeface="Times New Roman" panose="02020603050405020304" pitchFamily="18" charset="0"/>
                          <a:cs typeface="Times New Roman" panose="02020603050405020304" pitchFamily="18" charset="0"/>
                        </a:rPr>
                        <a:t>GABA</a:t>
                      </a:r>
                      <a:r>
                        <a:rPr lang="en-GB" baseline="-25000" dirty="0" smtClean="0">
                          <a:latin typeface="Times New Roman" panose="02020603050405020304" pitchFamily="18" charset="0"/>
                          <a:cs typeface="Times New Roman" panose="02020603050405020304" pitchFamily="18" charset="0"/>
                        </a:rPr>
                        <a:t>B</a:t>
                      </a:r>
                      <a:endParaRPr lang="en-GB" baseline="-25000" dirty="0">
                        <a:latin typeface="Times New Roman" panose="02020603050405020304" pitchFamily="18" charset="0"/>
                        <a:cs typeface="Times New Roman" panose="02020603050405020304" pitchFamily="18" charset="0"/>
                      </a:endParaRPr>
                    </a:p>
                  </a:txBody>
                  <a:tcPr/>
                </a:tc>
                <a:tc>
                  <a:txBody>
                    <a:bodyPr/>
                    <a:lstStyle/>
                    <a:p>
                      <a:endParaRPr lang="en-GB" b="1" dirty="0" smtClean="0">
                        <a:latin typeface="Times New Roman" panose="02020603050405020304" pitchFamily="18" charset="0"/>
                        <a:cs typeface="Times New Roman" panose="02020603050405020304" pitchFamily="18" charset="0"/>
                      </a:endParaRPr>
                    </a:p>
                    <a:p>
                      <a:pPr algn="ctr"/>
                      <a:r>
                        <a:rPr lang="en-GB" b="1" dirty="0" smtClean="0">
                          <a:latin typeface="Times New Roman" panose="02020603050405020304" pitchFamily="18" charset="0"/>
                          <a:cs typeface="Times New Roman" panose="02020603050405020304" pitchFamily="18" charset="0"/>
                        </a:rPr>
                        <a:t>Inhibitory</a:t>
                      </a:r>
                      <a:r>
                        <a:rPr lang="en-GB" b="1" baseline="0" dirty="0" smtClean="0">
                          <a:latin typeface="Times New Roman" panose="02020603050405020304" pitchFamily="18" charset="0"/>
                          <a:cs typeface="Times New Roman" panose="02020603050405020304" pitchFamily="18" charset="0"/>
                        </a:rPr>
                        <a:t> </a:t>
                      </a:r>
                      <a:endParaRPr lang="en-GB" b="1" dirty="0">
                        <a:latin typeface="Times New Roman" panose="02020603050405020304" pitchFamily="18" charset="0"/>
                        <a:cs typeface="Times New Roman" panose="02020603050405020304" pitchFamily="18" charset="0"/>
                      </a:endParaRPr>
                    </a:p>
                  </a:txBody>
                  <a:tcPr/>
                </a:tc>
                <a:tc>
                  <a:txBody>
                    <a:bodyPr/>
                    <a:lstStyle/>
                    <a:p>
                      <a:r>
                        <a:rPr lang="en-GB" dirty="0" smtClean="0">
                          <a:latin typeface="Times New Roman" panose="02020603050405020304" pitchFamily="18" charset="0"/>
                          <a:cs typeface="Times New Roman" panose="02020603050405020304" pitchFamily="18" charset="0"/>
                        </a:rPr>
                        <a:t>Sleep, muscle</a:t>
                      </a:r>
                      <a:r>
                        <a:rPr lang="en-GB" baseline="0" dirty="0" smtClean="0">
                          <a:latin typeface="Times New Roman" panose="02020603050405020304" pitchFamily="18" charset="0"/>
                          <a:cs typeface="Times New Roman" panose="02020603050405020304" pitchFamily="18" charset="0"/>
                        </a:rPr>
                        <a:t> tone, source of well being</a:t>
                      </a:r>
                      <a:endParaRPr lang="en-GB"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370840">
                <a:tc>
                  <a:txBody>
                    <a:bodyPr/>
                    <a:lstStyle/>
                    <a:p>
                      <a:r>
                        <a:rPr lang="en-GB" dirty="0" smtClean="0">
                          <a:latin typeface="Times New Roman" panose="02020603050405020304" pitchFamily="18" charset="0"/>
                          <a:cs typeface="Times New Roman" panose="02020603050405020304" pitchFamily="18" charset="0"/>
                        </a:rPr>
                        <a:t>DOPAMINE</a:t>
                      </a:r>
                      <a:endParaRPr lang="en-GB" dirty="0">
                        <a:latin typeface="Times New Roman" panose="02020603050405020304" pitchFamily="18" charset="0"/>
                        <a:cs typeface="Times New Roman" panose="02020603050405020304" pitchFamily="18" charset="0"/>
                      </a:endParaRPr>
                    </a:p>
                  </a:txBody>
                  <a:tcPr/>
                </a:tc>
                <a:tc>
                  <a:txBody>
                    <a:bodyPr/>
                    <a:lstStyle/>
                    <a:p>
                      <a:r>
                        <a:rPr lang="en-GB" b="1" dirty="0" smtClean="0">
                          <a:latin typeface="Times New Roman" panose="02020603050405020304" pitchFamily="18" charset="0"/>
                          <a:cs typeface="Times New Roman" panose="02020603050405020304" pitchFamily="18" charset="0"/>
                        </a:rPr>
                        <a:t>Metabotropic</a:t>
                      </a:r>
                    </a:p>
                    <a:p>
                      <a:r>
                        <a:rPr lang="en-GB" b="0" dirty="0" smtClean="0">
                          <a:latin typeface="Times New Roman" panose="02020603050405020304" pitchFamily="18" charset="0"/>
                          <a:cs typeface="Times New Roman" panose="02020603050405020304" pitchFamily="18" charset="0"/>
                        </a:rPr>
                        <a:t>D</a:t>
                      </a:r>
                      <a:r>
                        <a:rPr lang="en-GB" b="0" baseline="-25000" dirty="0" smtClean="0">
                          <a:latin typeface="Times New Roman" panose="02020603050405020304" pitchFamily="18" charset="0"/>
                          <a:cs typeface="Times New Roman" panose="02020603050405020304" pitchFamily="18" charset="0"/>
                        </a:rPr>
                        <a:t>1</a:t>
                      </a:r>
                      <a:r>
                        <a:rPr lang="en-GB" b="0" dirty="0" smtClean="0">
                          <a:latin typeface="Times New Roman" panose="02020603050405020304" pitchFamily="18" charset="0"/>
                          <a:cs typeface="Times New Roman" panose="02020603050405020304" pitchFamily="18" charset="0"/>
                        </a:rPr>
                        <a:t> &amp; D</a:t>
                      </a:r>
                      <a:r>
                        <a:rPr lang="en-GB" b="0" baseline="-25000" dirty="0" smtClean="0">
                          <a:latin typeface="Times New Roman" panose="02020603050405020304" pitchFamily="18" charset="0"/>
                          <a:cs typeface="Times New Roman" panose="02020603050405020304" pitchFamily="18" charset="0"/>
                        </a:rPr>
                        <a:t>5</a:t>
                      </a:r>
                    </a:p>
                    <a:p>
                      <a:r>
                        <a:rPr lang="en-GB" b="0" dirty="0" smtClean="0">
                          <a:latin typeface="Times New Roman" panose="02020603050405020304" pitchFamily="18" charset="0"/>
                          <a:cs typeface="Times New Roman" panose="02020603050405020304" pitchFamily="18" charset="0"/>
                        </a:rPr>
                        <a:t>D</a:t>
                      </a:r>
                      <a:r>
                        <a:rPr lang="en-GB" b="0" baseline="-25000" dirty="0" smtClean="0">
                          <a:latin typeface="Times New Roman" panose="02020603050405020304" pitchFamily="18" charset="0"/>
                          <a:cs typeface="Times New Roman" panose="02020603050405020304" pitchFamily="18" charset="0"/>
                        </a:rPr>
                        <a:t>2</a:t>
                      </a:r>
                      <a:r>
                        <a:rPr lang="en-GB" b="0" dirty="0" smtClean="0">
                          <a:latin typeface="Times New Roman" panose="02020603050405020304" pitchFamily="18" charset="0"/>
                          <a:cs typeface="Times New Roman" panose="02020603050405020304" pitchFamily="18" charset="0"/>
                        </a:rPr>
                        <a:t>,D</a:t>
                      </a:r>
                      <a:r>
                        <a:rPr lang="en-GB" b="0" baseline="-25000" dirty="0" smtClean="0">
                          <a:latin typeface="Times New Roman" panose="02020603050405020304" pitchFamily="18" charset="0"/>
                          <a:cs typeface="Times New Roman" panose="02020603050405020304" pitchFamily="18" charset="0"/>
                        </a:rPr>
                        <a:t>3</a:t>
                      </a:r>
                      <a:r>
                        <a:rPr lang="en-GB" b="0" dirty="0" smtClean="0">
                          <a:latin typeface="Times New Roman" panose="02020603050405020304" pitchFamily="18" charset="0"/>
                          <a:cs typeface="Times New Roman" panose="02020603050405020304" pitchFamily="18" charset="0"/>
                        </a:rPr>
                        <a:t>&amp;D</a:t>
                      </a:r>
                      <a:r>
                        <a:rPr lang="en-GB" b="0" baseline="-25000" dirty="0" smtClean="0">
                          <a:latin typeface="Times New Roman" panose="02020603050405020304" pitchFamily="18" charset="0"/>
                          <a:cs typeface="Times New Roman" panose="02020603050405020304" pitchFamily="18" charset="0"/>
                        </a:rPr>
                        <a:t>4</a:t>
                      </a:r>
                      <a:endParaRPr lang="en-GB" b="0" baseline="-25000" dirty="0">
                        <a:latin typeface="Times New Roman" panose="02020603050405020304" pitchFamily="18" charset="0"/>
                        <a:cs typeface="Times New Roman" panose="02020603050405020304" pitchFamily="18" charset="0"/>
                      </a:endParaRPr>
                    </a:p>
                  </a:txBody>
                  <a:tcPr/>
                </a:tc>
                <a:tc>
                  <a:txBody>
                    <a:bodyPr/>
                    <a:lstStyle/>
                    <a:p>
                      <a:endParaRPr lang="en-GB" dirty="0" smtClean="0"/>
                    </a:p>
                    <a:p>
                      <a:r>
                        <a:rPr lang="en-GB" b="1" dirty="0" smtClean="0">
                          <a:latin typeface="Times New Roman" panose="02020603050405020304" pitchFamily="18" charset="0"/>
                          <a:cs typeface="Times New Roman" panose="02020603050405020304" pitchFamily="18" charset="0"/>
                        </a:rPr>
                        <a:t>Excitatory</a:t>
                      </a:r>
                    </a:p>
                    <a:p>
                      <a:r>
                        <a:rPr lang="en-GB" b="1" dirty="0" smtClean="0">
                          <a:latin typeface="Times New Roman" panose="02020603050405020304" pitchFamily="18" charset="0"/>
                          <a:cs typeface="Times New Roman" panose="02020603050405020304" pitchFamily="18" charset="0"/>
                        </a:rPr>
                        <a:t>Inhibitory</a:t>
                      </a:r>
                      <a:r>
                        <a:rPr lang="en-GB" b="1" baseline="0" dirty="0" smtClean="0">
                          <a:latin typeface="Times New Roman" panose="02020603050405020304" pitchFamily="18" charset="0"/>
                          <a:cs typeface="Times New Roman" panose="02020603050405020304" pitchFamily="18" charset="0"/>
                        </a:rPr>
                        <a:t> </a:t>
                      </a:r>
                      <a:endParaRPr lang="en-GB" b="1" dirty="0">
                        <a:latin typeface="Times New Roman" panose="02020603050405020304" pitchFamily="18" charset="0"/>
                        <a:cs typeface="Times New Roman" panose="02020603050405020304" pitchFamily="18" charset="0"/>
                      </a:endParaRPr>
                    </a:p>
                  </a:txBody>
                  <a:tcPr/>
                </a:tc>
                <a:tc>
                  <a:txBody>
                    <a:bodyPr/>
                    <a:lstStyle/>
                    <a:p>
                      <a:r>
                        <a:rPr lang="en-GB" dirty="0" smtClean="0">
                          <a:latin typeface="Times New Roman" panose="02020603050405020304" pitchFamily="18" charset="0"/>
                          <a:cs typeface="Times New Roman" panose="02020603050405020304" pitchFamily="18" charset="0"/>
                        </a:rPr>
                        <a:t>Movement,attention,learning,emotional regulation,memory,motivation(reward</a:t>
                      </a:r>
                      <a:r>
                        <a:rPr lang="en-GB" baseline="0" dirty="0" smtClean="0">
                          <a:latin typeface="Times New Roman" panose="02020603050405020304" pitchFamily="18" charset="0"/>
                          <a:cs typeface="Times New Roman" panose="02020603050405020304" pitchFamily="18" charset="0"/>
                        </a:rPr>
                        <a:t> system),executive functions</a:t>
                      </a:r>
                      <a:endParaRPr lang="en-GB"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fld id="{9411C389-5EFD-423C-940B-DA838AEC04C4}" type="slidenum">
              <a:rPr lang="en-GB" smtClean="0"/>
              <a:t>27</a:t>
            </a:fld>
            <a:endParaRPr lang="en-GB"/>
          </a:p>
        </p:txBody>
      </p:sp>
    </p:spTree>
    <p:extLst>
      <p:ext uri="{BB962C8B-B14F-4D97-AF65-F5344CB8AC3E}">
        <p14:creationId xmlns:p14="http://schemas.microsoft.com/office/powerpoint/2010/main" val="3507308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5686084"/>
              </p:ext>
            </p:extLst>
          </p:nvPr>
        </p:nvGraphicFramePr>
        <p:xfrm>
          <a:off x="838200" y="286564"/>
          <a:ext cx="10515600" cy="6886969"/>
        </p:xfrm>
        <a:graphic>
          <a:graphicData uri="http://schemas.openxmlformats.org/drawingml/2006/table">
            <a:tbl>
              <a:tblPr firstRow="1" bandRow="1">
                <a:tableStyleId>{F5AB1C69-6EDB-4FF4-983F-18BD219EF322}</a:tableStyleId>
              </a:tblPr>
              <a:tblGrid>
                <a:gridCol w="2628900">
                  <a:extLst>
                    <a:ext uri="{9D8B030D-6E8A-4147-A177-3AD203B41FA5}">
                      <a16:colId xmlns="" xmlns:a16="http://schemas.microsoft.com/office/drawing/2014/main" val="20000"/>
                    </a:ext>
                  </a:extLst>
                </a:gridCol>
                <a:gridCol w="2628900">
                  <a:extLst>
                    <a:ext uri="{9D8B030D-6E8A-4147-A177-3AD203B41FA5}">
                      <a16:colId xmlns="" xmlns:a16="http://schemas.microsoft.com/office/drawing/2014/main" val="20001"/>
                    </a:ext>
                  </a:extLst>
                </a:gridCol>
                <a:gridCol w="2628900">
                  <a:extLst>
                    <a:ext uri="{9D8B030D-6E8A-4147-A177-3AD203B41FA5}">
                      <a16:colId xmlns="" xmlns:a16="http://schemas.microsoft.com/office/drawing/2014/main" val="20002"/>
                    </a:ext>
                  </a:extLst>
                </a:gridCol>
                <a:gridCol w="2628900">
                  <a:extLst>
                    <a:ext uri="{9D8B030D-6E8A-4147-A177-3AD203B41FA5}">
                      <a16:colId xmlns="" xmlns:a16="http://schemas.microsoft.com/office/drawing/2014/main" val="20003"/>
                    </a:ext>
                  </a:extLst>
                </a:gridCol>
              </a:tblGrid>
              <a:tr h="3137929">
                <a:tc>
                  <a:txBody>
                    <a:bodyPr/>
                    <a:lstStyle/>
                    <a:p>
                      <a:r>
                        <a:rPr lang="en-GB" b="1" dirty="0" smtClean="0">
                          <a:latin typeface="Times New Roman" panose="02020603050405020304" pitchFamily="18" charset="0"/>
                          <a:cs typeface="Times New Roman" panose="02020603050405020304" pitchFamily="18" charset="0"/>
                        </a:rPr>
                        <a:t>NOREPHINEPHRINE</a:t>
                      </a:r>
                      <a:endParaRPr lang="en-GB" b="1" dirty="0">
                        <a:latin typeface="Times New Roman" panose="02020603050405020304" pitchFamily="18" charset="0"/>
                        <a:cs typeface="Times New Roman" panose="02020603050405020304" pitchFamily="18" charset="0"/>
                      </a:endParaRPr>
                    </a:p>
                  </a:txBody>
                  <a:tcPr/>
                </a:tc>
                <a:tc>
                  <a:txBody>
                    <a:bodyPr/>
                    <a:lstStyle/>
                    <a:p>
                      <a:r>
                        <a:rPr lang="en-GB" dirty="0" smtClean="0">
                          <a:latin typeface="Times New Roman" panose="02020603050405020304" pitchFamily="18" charset="0"/>
                          <a:cs typeface="Times New Roman" panose="02020603050405020304" pitchFamily="18" charset="0"/>
                        </a:rPr>
                        <a:t>Metabotropic</a:t>
                      </a:r>
                    </a:p>
                    <a:p>
                      <a:r>
                        <a:rPr lang="en-GB" dirty="0" smtClean="0"/>
                        <a:t> </a:t>
                      </a:r>
                      <a:r>
                        <a:rPr lang="en-GB" b="0" dirty="0" smtClean="0">
                          <a:latin typeface="Times New Roman" panose="02020603050405020304" pitchFamily="18" charset="0"/>
                          <a:cs typeface="Times New Roman" panose="02020603050405020304" pitchFamily="18" charset="0"/>
                        </a:rPr>
                        <a:t>α1, β1, β2, and β3</a:t>
                      </a:r>
                    </a:p>
                    <a:p>
                      <a:endParaRPr lang="en-GB" b="0" dirty="0" smtClean="0">
                        <a:latin typeface="Times New Roman" panose="02020603050405020304" pitchFamily="18" charset="0"/>
                        <a:cs typeface="Times New Roman" panose="02020603050405020304" pitchFamily="18" charset="0"/>
                      </a:endParaRPr>
                    </a:p>
                    <a:p>
                      <a:endParaRPr lang="en-GB" b="0" dirty="0" smtClean="0">
                        <a:latin typeface="Times New Roman" panose="02020603050405020304" pitchFamily="18" charset="0"/>
                        <a:cs typeface="Times New Roman" panose="02020603050405020304" pitchFamily="18" charset="0"/>
                      </a:endParaRPr>
                    </a:p>
                    <a:p>
                      <a:r>
                        <a:rPr lang="el-GR" b="0" dirty="0" smtClean="0">
                          <a:latin typeface="Times New Roman" panose="02020603050405020304" pitchFamily="18" charset="0"/>
                          <a:cs typeface="Times New Roman" panose="02020603050405020304" pitchFamily="18" charset="0"/>
                        </a:rPr>
                        <a:t>α2</a:t>
                      </a:r>
                      <a:endParaRPr lang="en-GB" b="0" dirty="0">
                        <a:latin typeface="Times New Roman" panose="02020603050405020304" pitchFamily="18" charset="0"/>
                        <a:cs typeface="Times New Roman" panose="02020603050405020304" pitchFamily="18" charset="0"/>
                      </a:endParaRPr>
                    </a:p>
                  </a:txBody>
                  <a:tcPr/>
                </a:tc>
                <a:tc>
                  <a:txBody>
                    <a:bodyPr/>
                    <a:lstStyle/>
                    <a:p>
                      <a:endParaRPr lang="en-GB" dirty="0" smtClean="0"/>
                    </a:p>
                    <a:p>
                      <a:r>
                        <a:rPr lang="en-GB" dirty="0" smtClean="0">
                          <a:latin typeface="Times New Roman" panose="02020603050405020304" pitchFamily="18" charset="0"/>
                          <a:cs typeface="Times New Roman" panose="02020603050405020304" pitchFamily="18" charset="0"/>
                        </a:rPr>
                        <a:t>Excitatory </a:t>
                      </a:r>
                    </a:p>
                    <a:p>
                      <a:endParaRPr lang="en-GB" dirty="0" smtClean="0">
                        <a:latin typeface="Times New Roman" panose="02020603050405020304" pitchFamily="18" charset="0"/>
                        <a:cs typeface="Times New Roman" panose="02020603050405020304" pitchFamily="18" charset="0"/>
                      </a:endParaRPr>
                    </a:p>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Inhibitory </a:t>
                      </a:r>
                      <a:endParaRPr lang="en-GB" dirty="0">
                        <a:latin typeface="Times New Roman" panose="02020603050405020304" pitchFamily="18" charset="0"/>
                        <a:cs typeface="Times New Roman" panose="02020603050405020304" pitchFamily="18" charset="0"/>
                      </a:endParaRPr>
                    </a:p>
                  </a:txBody>
                  <a:tcPr/>
                </a:tc>
                <a:tc>
                  <a:txBody>
                    <a:bodyPr/>
                    <a:lstStyle/>
                    <a:p>
                      <a:r>
                        <a:rPr lang="en-GB" b="0" dirty="0" smtClean="0">
                          <a:latin typeface="Times New Roman" panose="02020603050405020304" pitchFamily="18" charset="0"/>
                          <a:cs typeface="Times New Roman" panose="02020603050405020304" pitchFamily="18" charset="0"/>
                        </a:rPr>
                        <a:t>Vigilance, alertness, responsiveness to unexpected stimuli, source of well-being, sleep-wakefulness, learning, memory, attention, consciousness, regulates temperature and pituitary function, reduced digestion, increased heartbeat</a:t>
                      </a:r>
                      <a:endParaRPr lang="en-GB"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1700011">
                <a:tc>
                  <a:txBody>
                    <a:bodyPr/>
                    <a:lstStyle/>
                    <a:p>
                      <a:r>
                        <a:rPr lang="en-GB" b="1" dirty="0" smtClean="0">
                          <a:latin typeface="Times New Roman" panose="02020603050405020304" pitchFamily="18" charset="0"/>
                          <a:cs typeface="Times New Roman" panose="02020603050405020304" pitchFamily="18" charset="0"/>
                        </a:rPr>
                        <a:t>SEROTONIN</a:t>
                      </a:r>
                      <a:endParaRPr lang="en-GB" b="1" dirty="0">
                        <a:latin typeface="Times New Roman" panose="02020603050405020304" pitchFamily="18" charset="0"/>
                        <a:cs typeface="Times New Roman" panose="02020603050405020304" pitchFamily="18" charset="0"/>
                      </a:endParaRPr>
                    </a:p>
                  </a:txBody>
                  <a:tcPr/>
                </a:tc>
                <a:tc>
                  <a:txBody>
                    <a:bodyPr/>
                    <a:lstStyle/>
                    <a:p>
                      <a:r>
                        <a:rPr lang="en-GB" b="1" dirty="0" smtClean="0">
                          <a:latin typeface="Times New Roman" panose="02020603050405020304" pitchFamily="18" charset="0"/>
                          <a:cs typeface="Times New Roman" panose="02020603050405020304" pitchFamily="18" charset="0"/>
                        </a:rPr>
                        <a:t>Ionotropic</a:t>
                      </a:r>
                    </a:p>
                    <a:p>
                      <a:r>
                        <a:rPr lang="en-GB" dirty="0" smtClean="0"/>
                        <a:t>    </a:t>
                      </a:r>
                      <a:r>
                        <a:rPr lang="en-GB" dirty="0" smtClean="0">
                          <a:latin typeface="Times New Roman" panose="02020603050405020304" pitchFamily="18" charset="0"/>
                          <a:cs typeface="Times New Roman" panose="02020603050405020304" pitchFamily="18" charset="0"/>
                        </a:rPr>
                        <a:t>5-HT3</a:t>
                      </a:r>
                    </a:p>
                    <a:p>
                      <a:r>
                        <a:rPr lang="en-GB" b="1" dirty="0" smtClean="0">
                          <a:latin typeface="Times New Roman" panose="02020603050405020304" pitchFamily="18" charset="0"/>
                          <a:cs typeface="Times New Roman" panose="02020603050405020304" pitchFamily="18" charset="0"/>
                        </a:rPr>
                        <a:t>Metabotropic</a:t>
                      </a:r>
                    </a:p>
                    <a:p>
                      <a:r>
                        <a:rPr lang="en-GB" dirty="0" smtClean="0">
                          <a:latin typeface="Times New Roman" panose="02020603050405020304" pitchFamily="18" charset="0"/>
                          <a:cs typeface="Times New Roman" panose="02020603050405020304" pitchFamily="18" charset="0"/>
                        </a:rPr>
                        <a:t> 5-HT1</a:t>
                      </a:r>
                    </a:p>
                    <a:p>
                      <a:r>
                        <a:rPr lang="en-GB" dirty="0" smtClean="0">
                          <a:latin typeface="Times New Roman" panose="02020603050405020304" pitchFamily="18" charset="0"/>
                          <a:cs typeface="Times New Roman" panose="02020603050405020304" pitchFamily="18" charset="0"/>
                        </a:rPr>
                        <a:t>5-HT2 and 5-HT4-7</a:t>
                      </a:r>
                      <a:endParaRPr lang="en-GB" dirty="0">
                        <a:latin typeface="Times New Roman" panose="02020603050405020304" pitchFamily="18" charset="0"/>
                        <a:cs typeface="Times New Roman" panose="02020603050405020304" pitchFamily="18" charset="0"/>
                      </a:endParaRPr>
                    </a:p>
                  </a:txBody>
                  <a:tcPr/>
                </a:tc>
                <a:tc>
                  <a:txBody>
                    <a:bodyPr/>
                    <a:lstStyle/>
                    <a:p>
                      <a:r>
                        <a:rPr lang="en-GB" b="1" dirty="0" smtClean="0">
                          <a:latin typeface="Times New Roman" panose="02020603050405020304" pitchFamily="18" charset="0"/>
                          <a:cs typeface="Times New Roman" panose="02020603050405020304" pitchFamily="18" charset="0"/>
                        </a:rPr>
                        <a:t>EXCITATORY</a:t>
                      </a:r>
                    </a:p>
                    <a:p>
                      <a:endParaRPr lang="en-GB" b="1" dirty="0" smtClean="0">
                        <a:latin typeface="Times New Roman" panose="02020603050405020304" pitchFamily="18" charset="0"/>
                        <a:cs typeface="Times New Roman" panose="02020603050405020304" pitchFamily="18" charset="0"/>
                      </a:endParaRPr>
                    </a:p>
                    <a:p>
                      <a:endParaRPr lang="en-GB" b="1" dirty="0" smtClean="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INHIBITORY</a:t>
                      </a:r>
                    </a:p>
                    <a:p>
                      <a:r>
                        <a:rPr lang="en-GB" b="1" dirty="0" smtClean="0">
                          <a:latin typeface="Times New Roman" panose="02020603050405020304" pitchFamily="18" charset="0"/>
                          <a:cs typeface="Times New Roman" panose="02020603050405020304" pitchFamily="18" charset="0"/>
                        </a:rPr>
                        <a:t>EXCITATORY</a:t>
                      </a:r>
                      <a:endParaRPr lang="en-GB" b="1" dirty="0">
                        <a:latin typeface="Times New Roman" panose="02020603050405020304" pitchFamily="18" charset="0"/>
                        <a:cs typeface="Times New Roman" panose="02020603050405020304" pitchFamily="18" charset="0"/>
                      </a:endParaRPr>
                    </a:p>
                  </a:txBody>
                  <a:tcPr/>
                </a:tc>
                <a:tc>
                  <a:txBody>
                    <a:bodyPr/>
                    <a:lstStyle/>
                    <a:p>
                      <a:r>
                        <a:rPr lang="en-GB" dirty="0" smtClean="0">
                          <a:latin typeface="Times New Roman" panose="02020603050405020304" pitchFamily="18" charset="0"/>
                          <a:cs typeface="Times New Roman" panose="02020603050405020304" pitchFamily="18" charset="0"/>
                        </a:rPr>
                        <a:t>Mood, arousal, modulates eating (appetite), pain perception, behaviour, regulates body temperature, sexual behaviour</a:t>
                      </a:r>
                      <a:endParaRPr lang="en-GB"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1933118">
                <a:tc>
                  <a:txBody>
                    <a:bodyPr/>
                    <a:lstStyle/>
                    <a:p>
                      <a:r>
                        <a:rPr lang="en-GB" b="1" dirty="0" smtClean="0">
                          <a:latin typeface="Times New Roman" panose="02020603050405020304" pitchFamily="18" charset="0"/>
                          <a:cs typeface="Times New Roman" panose="02020603050405020304" pitchFamily="18" charset="0"/>
                        </a:rPr>
                        <a:t>ACETYLCHOLINE</a:t>
                      </a:r>
                      <a:endParaRPr lang="en-GB" b="1" dirty="0">
                        <a:latin typeface="Times New Roman" panose="02020603050405020304" pitchFamily="18" charset="0"/>
                        <a:cs typeface="Times New Roman" panose="02020603050405020304" pitchFamily="18" charset="0"/>
                      </a:endParaRPr>
                    </a:p>
                  </a:txBody>
                  <a:tcPr/>
                </a:tc>
                <a:tc>
                  <a:txBody>
                    <a:bodyPr/>
                    <a:lstStyle/>
                    <a:p>
                      <a:r>
                        <a:rPr lang="en-GB" b="1" dirty="0" smtClean="0">
                          <a:latin typeface="Times New Roman" panose="02020603050405020304" pitchFamily="18" charset="0"/>
                          <a:cs typeface="Times New Roman" panose="02020603050405020304" pitchFamily="18" charset="0"/>
                        </a:rPr>
                        <a:t>Ionotropic</a:t>
                      </a:r>
                    </a:p>
                    <a:p>
                      <a:r>
                        <a:rPr lang="en-GB" dirty="0" smtClean="0"/>
                        <a:t>    Nicotinic </a:t>
                      </a:r>
                    </a:p>
                    <a:p>
                      <a:r>
                        <a:rPr lang="en-GB" b="1" dirty="0" smtClean="0">
                          <a:latin typeface="Times New Roman" panose="02020603050405020304" pitchFamily="18" charset="0"/>
                          <a:cs typeface="Times New Roman" panose="02020603050405020304" pitchFamily="18" charset="0"/>
                        </a:rPr>
                        <a:t>Metabotropic</a:t>
                      </a:r>
                    </a:p>
                    <a:p>
                      <a:r>
                        <a:rPr lang="en-GB" dirty="0" smtClean="0">
                          <a:latin typeface="Times New Roman" panose="02020603050405020304" pitchFamily="18" charset="0"/>
                          <a:cs typeface="Times New Roman" panose="02020603050405020304" pitchFamily="18" charset="0"/>
                        </a:rPr>
                        <a:t>Muscarinic M1 and M5</a:t>
                      </a:r>
                    </a:p>
                    <a:p>
                      <a:r>
                        <a:rPr lang="en-GB" dirty="0" smtClean="0">
                          <a:latin typeface="Times New Roman" panose="02020603050405020304" pitchFamily="18" charset="0"/>
                          <a:cs typeface="Times New Roman" panose="02020603050405020304" pitchFamily="18" charset="0"/>
                        </a:rPr>
                        <a:t>Muscarinic M4</a:t>
                      </a:r>
                      <a:endParaRPr lang="en-GB" dirty="0">
                        <a:latin typeface="Times New Roman" panose="02020603050405020304" pitchFamily="18" charset="0"/>
                        <a:cs typeface="Times New Roman" panose="02020603050405020304" pitchFamily="18" charset="0"/>
                      </a:endParaRPr>
                    </a:p>
                  </a:txBody>
                  <a:tcPr/>
                </a:tc>
                <a:tc>
                  <a:txBody>
                    <a:bodyPr/>
                    <a:lstStyle/>
                    <a:p>
                      <a:endParaRPr lang="en-GB" dirty="0" smtClean="0"/>
                    </a:p>
                    <a:p>
                      <a:pPr algn="just"/>
                      <a:r>
                        <a:rPr lang="en-GB" dirty="0" smtClean="0"/>
                        <a:t>        </a:t>
                      </a:r>
                      <a:r>
                        <a:rPr lang="en-GB" b="1" dirty="0" smtClean="0">
                          <a:latin typeface="Times New Roman" panose="02020603050405020304" pitchFamily="18" charset="0"/>
                          <a:cs typeface="Times New Roman" panose="02020603050405020304" pitchFamily="18" charset="0"/>
                        </a:rPr>
                        <a:t>EXCITATORY</a:t>
                      </a:r>
                    </a:p>
                    <a:p>
                      <a:endParaRPr lang="en-GB" dirty="0" smtClean="0"/>
                    </a:p>
                    <a:p>
                      <a:pPr algn="ctr"/>
                      <a:r>
                        <a:rPr lang="en-GB" b="1" dirty="0" smtClean="0">
                          <a:latin typeface="Times New Roman" panose="02020603050405020304" pitchFamily="18" charset="0"/>
                          <a:cs typeface="Times New Roman" panose="02020603050405020304" pitchFamily="18" charset="0"/>
                        </a:rPr>
                        <a:t>EXCITATORY</a:t>
                      </a:r>
                    </a:p>
                    <a:p>
                      <a:pPr algn="ctr"/>
                      <a:r>
                        <a:rPr lang="en-GB" b="1" dirty="0" smtClean="0">
                          <a:latin typeface="Times New Roman" panose="02020603050405020304" pitchFamily="18" charset="0"/>
                          <a:cs typeface="Times New Roman" panose="02020603050405020304" pitchFamily="18" charset="0"/>
                        </a:rPr>
                        <a:t>INHIBITORY</a:t>
                      </a:r>
                      <a:endParaRPr lang="en-GB" b="1" dirty="0">
                        <a:latin typeface="Times New Roman" panose="02020603050405020304" pitchFamily="18" charset="0"/>
                        <a:cs typeface="Times New Roman" panose="02020603050405020304" pitchFamily="18" charset="0"/>
                      </a:endParaRPr>
                    </a:p>
                  </a:txBody>
                  <a:tcPr/>
                </a:tc>
                <a:tc>
                  <a:txBody>
                    <a:bodyPr/>
                    <a:lstStyle/>
                    <a:p>
                      <a:r>
                        <a:rPr lang="en-GB" dirty="0" smtClean="0">
                          <a:latin typeface="Times New Roman" panose="02020603050405020304" pitchFamily="18" charset="0"/>
                          <a:cs typeface="Times New Roman" panose="02020603050405020304" pitchFamily="18" charset="0"/>
                        </a:rPr>
                        <a:t>Alertness, sleep-wakefulness, skeletal muscle contraction, memory formation, learning and general intellectual functioning, sensory responses</a:t>
                      </a:r>
                      <a:endParaRPr lang="en-GB"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9411C389-5EFD-423C-940B-DA838AEC04C4}" type="slidenum">
              <a:rPr lang="en-GB" smtClean="0"/>
              <a:t>28</a:t>
            </a:fld>
            <a:endParaRPr lang="en-GB"/>
          </a:p>
        </p:txBody>
      </p:sp>
    </p:spTree>
    <p:extLst>
      <p:ext uri="{BB962C8B-B14F-4D97-AF65-F5344CB8AC3E}">
        <p14:creationId xmlns:p14="http://schemas.microsoft.com/office/powerpoint/2010/main" val="3182687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386" name="Group 282">
            <a:extLst/>
          </p:cNvPr>
          <p:cNvGraphicFramePr>
            <a:graphicFrameLocks noGrp="1"/>
          </p:cNvGraphicFramePr>
          <p:nvPr>
            <p:extLst>
              <p:ext uri="{D42A27DB-BD31-4B8C-83A1-F6EECF244321}">
                <p14:modId xmlns:p14="http://schemas.microsoft.com/office/powerpoint/2010/main" val="3391800646"/>
              </p:ext>
            </p:extLst>
          </p:nvPr>
        </p:nvGraphicFramePr>
        <p:xfrm>
          <a:off x="0" y="0"/>
          <a:ext cx="12191999" cy="8691965"/>
        </p:xfrm>
        <a:graphic>
          <a:graphicData uri="http://schemas.openxmlformats.org/drawingml/2006/table">
            <a:tbl>
              <a:tblPr/>
              <a:tblGrid>
                <a:gridCol w="2312090">
                  <a:extLst>
                    <a:ext uri="{9D8B030D-6E8A-4147-A177-3AD203B41FA5}">
                      <a16:colId xmlns="" xmlns:a16="http://schemas.microsoft.com/office/drawing/2014/main" val="20000"/>
                    </a:ext>
                  </a:extLst>
                </a:gridCol>
                <a:gridCol w="1798293">
                  <a:extLst>
                    <a:ext uri="{9D8B030D-6E8A-4147-A177-3AD203B41FA5}">
                      <a16:colId xmlns="" xmlns:a16="http://schemas.microsoft.com/office/drawing/2014/main" val="20001"/>
                    </a:ext>
                  </a:extLst>
                </a:gridCol>
                <a:gridCol w="2055193">
                  <a:extLst>
                    <a:ext uri="{9D8B030D-6E8A-4147-A177-3AD203B41FA5}">
                      <a16:colId xmlns="" xmlns:a16="http://schemas.microsoft.com/office/drawing/2014/main" val="20002"/>
                    </a:ext>
                  </a:extLst>
                </a:gridCol>
                <a:gridCol w="1926743">
                  <a:extLst>
                    <a:ext uri="{9D8B030D-6E8A-4147-A177-3AD203B41FA5}">
                      <a16:colId xmlns="" xmlns:a16="http://schemas.microsoft.com/office/drawing/2014/main" val="20003"/>
                    </a:ext>
                  </a:extLst>
                </a:gridCol>
                <a:gridCol w="1798293">
                  <a:extLst>
                    <a:ext uri="{9D8B030D-6E8A-4147-A177-3AD203B41FA5}">
                      <a16:colId xmlns="" xmlns:a16="http://schemas.microsoft.com/office/drawing/2014/main" val="20004"/>
                    </a:ext>
                  </a:extLst>
                </a:gridCol>
                <a:gridCol w="2301387">
                  <a:extLst>
                    <a:ext uri="{9D8B030D-6E8A-4147-A177-3AD203B41FA5}">
                      <a16:colId xmlns="" xmlns:a16="http://schemas.microsoft.com/office/drawing/2014/main" val="20005"/>
                    </a:ext>
                  </a:extLst>
                </a:gridCol>
              </a:tblGrid>
              <a:tr h="6573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Neurotransmitter</a:t>
                      </a:r>
                      <a:endParaRPr kumimoji="0" lang="en-US" sz="1800" b="0" i="0" u="none" strike="noStrike" cap="none" normalizeH="0" baseline="0" dirty="0">
                        <a:ln>
                          <a:noFill/>
                        </a:ln>
                        <a:solidFill>
                          <a:schemeClr val="bg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Postsynaptic effect</a:t>
                      </a:r>
                      <a:endParaRPr kumimoji="0" lang="en-US" sz="1800" b="0" i="0" u="none" strike="noStrike" cap="none" normalizeH="0" baseline="0" dirty="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Derived from</a:t>
                      </a:r>
                      <a:endParaRPr kumimoji="0" lang="en-US" sz="1800" b="0" i="0" u="none" strike="noStrike" cap="none" normalizeH="0" baseline="0" dirty="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Site of synthesis</a:t>
                      </a:r>
                      <a:endParaRPr kumimoji="0" lang="en-US" sz="1800" b="0" i="0" u="none" strike="noStrike" cap="none" normalizeH="0" baseline="0" dirty="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Postsynaptic receptor</a:t>
                      </a:r>
                      <a:endParaRPr kumimoji="0" lang="en-US" sz="1800" b="0" i="0" u="none" strike="noStrike" cap="none" normalizeH="0" baseline="0" dirty="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Times New Roman" charset="0"/>
                          <a:cs typeface="Times New Roman" charset="0"/>
                        </a:rPr>
                        <a:t>Fate</a:t>
                      </a:r>
                      <a:endParaRPr kumimoji="0" lang="en-US" sz="1800" b="0" i="0" u="none" strike="noStrike" cap="none" normalizeH="0" baseline="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502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1.Acetyl </a:t>
                      </a:r>
                      <a:r>
                        <a:rPr kumimoji="0" lang="en-US" sz="1800" b="1" i="0" u="none" strike="noStrike" cap="none" normalizeH="0" baseline="0" dirty="0" err="1">
                          <a:ln>
                            <a:noFill/>
                          </a:ln>
                          <a:solidFill>
                            <a:schemeClr val="bg1"/>
                          </a:solidFill>
                          <a:effectLst/>
                          <a:latin typeface="Times New Roman" charset="0"/>
                          <a:cs typeface="Times New Roman" charset="0"/>
                        </a:rPr>
                        <a:t>choline</a:t>
                      </a:r>
                      <a:endParaRPr kumimoji="0" lang="en-US" sz="1800" b="0" i="0" u="none" strike="noStrike" cap="none" normalizeH="0" baseline="0" dirty="0">
                        <a:ln>
                          <a:noFill/>
                        </a:ln>
                        <a:solidFill>
                          <a:schemeClr val="bg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(Ach)</a:t>
                      </a:r>
                      <a:endParaRPr kumimoji="0" lang="en-US" sz="1800" b="0" i="0" u="none" strike="noStrike" cap="none" normalizeH="0" baseline="0" dirty="0">
                        <a:ln>
                          <a:noFill/>
                        </a:ln>
                        <a:solidFill>
                          <a:schemeClr val="bg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Excitatory</a:t>
                      </a:r>
                      <a:endParaRPr kumimoji="0" lang="en-US" sz="1800" b="0" i="0"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Acetyl co-A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Choline</a:t>
                      </a:r>
                      <a:endParaRPr kumimoji="0" lang="en-US" sz="1800" b="0" i="0"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Cholinergic nerve endings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Cholinergic pathways of brainstem</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60325" algn="l"/>
                        </a:tabLst>
                      </a:pPr>
                      <a:r>
                        <a:rPr kumimoji="0" lang="en-US" sz="1800" b="0" i="0" u="none" strike="noStrike" cap="none" normalizeH="0" baseline="0" dirty="0">
                          <a:ln>
                            <a:noFill/>
                          </a:ln>
                          <a:solidFill>
                            <a:schemeClr val="bg1"/>
                          </a:solidFill>
                          <a:effectLst/>
                          <a:latin typeface="Times New Roman" charset="0"/>
                          <a:cs typeface="Times New Roman" charset="0"/>
                        </a:rPr>
                        <a:t>Nicotinic</a:t>
                      </a:r>
                    </a:p>
                    <a:p>
                      <a:pPr marL="0" marR="0" lvl="0" indent="0" algn="l" defTabSz="914400" rtl="0" eaLnBrk="0" fontAlgn="base" latinLnBrk="0" hangingPunct="0">
                        <a:lnSpc>
                          <a:spcPct val="100000"/>
                        </a:lnSpc>
                        <a:spcBef>
                          <a:spcPct val="0"/>
                        </a:spcBef>
                        <a:spcAft>
                          <a:spcPct val="0"/>
                        </a:spcAft>
                        <a:buClrTx/>
                        <a:buSzTx/>
                        <a:buFontTx/>
                        <a:buAutoNum type="arabicPeriod"/>
                        <a:tabLst>
                          <a:tab pos="60325" algn="l"/>
                        </a:tabLst>
                      </a:pPr>
                      <a:r>
                        <a:rPr kumimoji="0" lang="en-US" sz="1800" b="0" i="0" u="none" strike="noStrike" cap="none" normalizeH="0" baseline="0" dirty="0">
                          <a:ln>
                            <a:noFill/>
                          </a:ln>
                          <a:solidFill>
                            <a:schemeClr val="bg1"/>
                          </a:solidFill>
                          <a:effectLst/>
                          <a:latin typeface="Times New Roman" charset="0"/>
                          <a:cs typeface="Times New Roman" charset="0"/>
                        </a:rPr>
                        <a:t>Muscarinic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Broken by acetyl cholinesterase</a:t>
                      </a:r>
                      <a:endParaRPr kumimoji="0" lang="en-US" sz="1800" b="0" i="0"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20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Times New Roman" charset="0"/>
                          <a:cs typeface="Times New Roman" charset="0"/>
                        </a:rPr>
                        <a:t>2. Catecholamines</a:t>
                      </a:r>
                      <a:endParaRPr kumimoji="0" lang="en-US" sz="1800" b="0" i="0" u="none" strike="noStrike" cap="none" normalizeH="0" baseline="0">
                        <a:ln>
                          <a:noFill/>
                        </a:ln>
                        <a:solidFill>
                          <a:schemeClr val="bg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Times New Roman" charset="0"/>
                          <a:cs typeface="Times New Roman" charset="0"/>
                        </a:rPr>
                        <a:t>i.  Epinephrine </a:t>
                      </a:r>
                      <a:endParaRPr kumimoji="0" lang="en-US" sz="1800" b="0" i="0" u="none" strike="noStrike" cap="none" normalizeH="0" baseline="0">
                        <a:ln>
                          <a:noFill/>
                        </a:ln>
                        <a:solidFill>
                          <a:schemeClr val="bg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Times New Roman" charset="0"/>
                          <a:cs typeface="Times New Roman" charset="0"/>
                        </a:rPr>
                        <a:t>(adrenaline)</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Excitatory in some but inhibitory in other</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Tyrosine produced in liver from phenylalanine</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Adrenal medulla and some CNS cells</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Excites both alpha α &amp;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beta β receptors</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150813" algn="l"/>
                        </a:tabLst>
                      </a:pPr>
                      <a:r>
                        <a:rPr kumimoji="0" lang="en-US" sz="1800" b="0" i="0" u="none" strike="noStrike" cap="none" normalizeH="0" baseline="0" dirty="0">
                          <a:ln>
                            <a:noFill/>
                          </a:ln>
                          <a:solidFill>
                            <a:schemeClr val="bg1"/>
                          </a:solidFill>
                          <a:effectLst/>
                          <a:latin typeface="Times New Roman" charset="0"/>
                          <a:cs typeface="Times New Roman" charset="0"/>
                        </a:rPr>
                        <a:t>Catabolized to inactive product through COMT &amp; MAO in liver</a:t>
                      </a:r>
                    </a:p>
                    <a:p>
                      <a:pPr marL="0" marR="0" lvl="0" indent="0" algn="l" defTabSz="914400" rtl="0" eaLnBrk="0" fontAlgn="base" latinLnBrk="0" hangingPunct="0">
                        <a:lnSpc>
                          <a:spcPct val="100000"/>
                        </a:lnSpc>
                        <a:spcBef>
                          <a:spcPct val="0"/>
                        </a:spcBef>
                        <a:spcAft>
                          <a:spcPct val="0"/>
                        </a:spcAft>
                        <a:buClrTx/>
                        <a:buSzTx/>
                        <a:buFontTx/>
                        <a:buAutoNum type="arabicPeriod"/>
                        <a:tabLst>
                          <a:tab pos="150813" algn="l"/>
                        </a:tabLst>
                      </a:pPr>
                      <a:r>
                        <a:rPr kumimoji="0" lang="en-US" sz="1800" b="0" i="0" u="none" strike="noStrike" cap="none" normalizeH="0" baseline="0" dirty="0">
                          <a:ln>
                            <a:noFill/>
                          </a:ln>
                          <a:solidFill>
                            <a:schemeClr val="bg1"/>
                          </a:solidFill>
                          <a:effectLst/>
                          <a:latin typeface="Times New Roman" charset="0"/>
                          <a:cs typeface="Times New Roman" charset="0"/>
                        </a:rPr>
                        <a:t>Reuptake into adrenergic nerve endings</a:t>
                      </a:r>
                    </a:p>
                    <a:p>
                      <a:pPr marL="0" marR="0" lvl="0" indent="0" algn="l" defTabSz="914400" rtl="0" eaLnBrk="0" fontAlgn="base" latinLnBrk="0" hangingPunct="0">
                        <a:lnSpc>
                          <a:spcPct val="100000"/>
                        </a:lnSpc>
                        <a:spcBef>
                          <a:spcPct val="0"/>
                        </a:spcBef>
                        <a:spcAft>
                          <a:spcPct val="0"/>
                        </a:spcAft>
                        <a:buClrTx/>
                        <a:buSzTx/>
                        <a:buFontTx/>
                        <a:buAutoNum type="arabicPeriod"/>
                        <a:tabLst>
                          <a:tab pos="150813" algn="l"/>
                        </a:tabLst>
                      </a:pPr>
                      <a:r>
                        <a:rPr kumimoji="0" lang="en-US" sz="1800" b="0" i="0" u="none" strike="noStrike" cap="none" normalizeH="0" baseline="0" dirty="0">
                          <a:ln>
                            <a:noFill/>
                          </a:ln>
                          <a:solidFill>
                            <a:schemeClr val="bg1"/>
                          </a:solidFill>
                          <a:effectLst/>
                          <a:latin typeface="Times New Roman" charset="0"/>
                          <a:cs typeface="Times New Roman" charset="0"/>
                        </a:rPr>
                        <a:t>Diffusion away from nerve endings to body fluid</a:t>
                      </a:r>
                      <a:endParaRPr kumimoji="0" lang="en-US" sz="1800" b="0" i="0"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3477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1"/>
                          </a:solidFill>
                          <a:effectLst/>
                          <a:latin typeface="Times New Roman" charset="0"/>
                          <a:cs typeface="Times New Roman" charset="0"/>
                        </a:rPr>
                        <a:t>ii.Norepinephrine</a:t>
                      </a:r>
                      <a:endParaRPr kumimoji="0" lang="en-US" sz="1800" b="0" i="0" u="none" strike="noStrike" cap="none" normalizeH="0" baseline="0" dirty="0">
                        <a:ln>
                          <a:noFill/>
                        </a:ln>
                        <a:solidFill>
                          <a:schemeClr val="bg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Excitatory </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Tyrosine, found in pons. Reticular formation, locus coerules, thalamus, mid-brain</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Begins inside axoplasm of adrenergic nerve ending is completed inside the secretary vesicles </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α</a:t>
                      </a:r>
                      <a:r>
                        <a:rPr kumimoji="0" lang="en-US" sz="1800" b="0" i="0" u="none" strike="noStrike" cap="none" normalizeH="0" baseline="-30000" dirty="0">
                          <a:ln>
                            <a:noFill/>
                          </a:ln>
                          <a:solidFill>
                            <a:schemeClr val="bg1"/>
                          </a:solidFill>
                          <a:effectLst/>
                          <a:latin typeface="Times New Roman" charset="0"/>
                          <a:cs typeface="Times New Roman" charset="0"/>
                        </a:rPr>
                        <a:t>1</a:t>
                      </a:r>
                      <a:r>
                        <a:rPr kumimoji="0" lang="en-US" sz="1800" b="0" i="0" u="none" strike="noStrike" cap="none" normalizeH="0" baseline="0" dirty="0">
                          <a:ln>
                            <a:noFill/>
                          </a:ln>
                          <a:solidFill>
                            <a:schemeClr val="bg1"/>
                          </a:solidFill>
                          <a:effectLst/>
                          <a:latin typeface="Times New Roman" charset="0"/>
                          <a:cs typeface="Times New Roman" charset="0"/>
                        </a:rPr>
                        <a:t> α</a:t>
                      </a:r>
                      <a:r>
                        <a:rPr kumimoji="0" lang="en-US" sz="1800" b="0" i="0" u="none" strike="noStrike" cap="none" normalizeH="0" baseline="-30000" dirty="0">
                          <a:ln>
                            <a:noFill/>
                          </a:ln>
                          <a:solidFill>
                            <a:schemeClr val="bg1"/>
                          </a:solidFill>
                          <a:effectLst/>
                          <a:latin typeface="Times New Roman" charset="0"/>
                          <a:cs typeface="Times New Roman" charset="0"/>
                        </a:rPr>
                        <a:t>2</a:t>
                      </a:r>
                      <a:endParaRPr kumimoji="0" lang="en-US" sz="1800" b="0" i="0" u="none" strike="noStrike" cap="none" normalizeH="0" baseline="0" dirty="0">
                        <a:ln>
                          <a:noFill/>
                        </a:ln>
                        <a:solidFill>
                          <a:schemeClr val="bg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β</a:t>
                      </a:r>
                      <a:r>
                        <a:rPr kumimoji="0" lang="en-US" sz="1800" b="0" i="0" u="none" strike="noStrike" cap="none" normalizeH="0" baseline="-30000" dirty="0">
                          <a:ln>
                            <a:noFill/>
                          </a:ln>
                          <a:solidFill>
                            <a:schemeClr val="bg1"/>
                          </a:solidFill>
                          <a:effectLst/>
                          <a:latin typeface="Times New Roman" charset="0"/>
                          <a:cs typeface="Times New Roman" charset="0"/>
                        </a:rPr>
                        <a:t>1</a:t>
                      </a:r>
                      <a:r>
                        <a:rPr kumimoji="0" lang="en-US" sz="1800" b="0" i="0" u="none" strike="noStrike" cap="none" normalizeH="0" baseline="0" dirty="0">
                          <a:ln>
                            <a:noFill/>
                          </a:ln>
                          <a:solidFill>
                            <a:schemeClr val="bg1"/>
                          </a:solidFill>
                          <a:effectLst/>
                          <a:latin typeface="Times New Roman" charset="0"/>
                          <a:cs typeface="Times New Roman" charset="0"/>
                        </a:rPr>
                        <a:t> β</a:t>
                      </a:r>
                      <a:r>
                        <a:rPr kumimoji="0" lang="en-US" sz="1800" b="0" i="0" u="none" strike="noStrike" cap="none" normalizeH="0" baseline="-30000" dirty="0">
                          <a:ln>
                            <a:noFill/>
                          </a:ln>
                          <a:solidFill>
                            <a:schemeClr val="bg1"/>
                          </a:solidFill>
                          <a:effectLst/>
                          <a:latin typeface="Times New Roman" charset="0"/>
                          <a:cs typeface="Times New Roman" charset="0"/>
                        </a:rPr>
                        <a:t>2</a:t>
                      </a:r>
                      <a:endParaRPr kumimoji="0" lang="en-US" sz="1800" b="0" i="0"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 xmlns:a16="http://schemas.microsoft.com/office/drawing/2014/main" val="10003"/>
                  </a:ext>
                </a:extLst>
              </a:tr>
              <a:tr h="29634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Times New Roman" charset="0"/>
                          <a:cs typeface="Times New Roman" charset="0"/>
                        </a:rPr>
                        <a:t>iii. Dopamine</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Excitatory </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Tyrosine</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CNS, concentrated in basal ganglia and dopamine pathways e.g. nigrostriatal, mesocorticolimbic and tubero-hypophyseal pathway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D</a:t>
                      </a:r>
                      <a:r>
                        <a:rPr kumimoji="0" lang="en-US" sz="1800" b="0" i="0" u="none" strike="noStrike" cap="none" normalizeH="0" baseline="-30000">
                          <a:ln>
                            <a:noFill/>
                          </a:ln>
                          <a:solidFill>
                            <a:schemeClr val="bg1"/>
                          </a:solidFill>
                          <a:effectLst/>
                          <a:latin typeface="Times New Roman" charset="0"/>
                          <a:cs typeface="Times New Roman" charset="0"/>
                        </a:rPr>
                        <a:t>1</a:t>
                      </a:r>
                      <a:r>
                        <a:rPr kumimoji="0" lang="en-US" sz="1800" b="0" i="0" u="none" strike="noStrike" cap="none" normalizeH="0" baseline="0">
                          <a:ln>
                            <a:noFill/>
                          </a:ln>
                          <a:solidFill>
                            <a:schemeClr val="bg1"/>
                          </a:solidFill>
                          <a:effectLst/>
                          <a:latin typeface="Times New Roman" charset="0"/>
                          <a:cs typeface="Times New Roman" charset="0"/>
                        </a:rPr>
                        <a:t> to D</a:t>
                      </a:r>
                      <a:r>
                        <a:rPr kumimoji="0" lang="en-US" sz="1800" b="0" i="0" u="none" strike="noStrike" cap="none" normalizeH="0" baseline="-30000">
                          <a:ln>
                            <a:noFill/>
                          </a:ln>
                          <a:solidFill>
                            <a:schemeClr val="bg1"/>
                          </a:solidFill>
                          <a:effectLst/>
                          <a:latin typeface="Times New Roman" charset="0"/>
                          <a:cs typeface="Times New Roman" charset="0"/>
                        </a:rPr>
                        <a:t>5</a:t>
                      </a:r>
                      <a:r>
                        <a:rPr kumimoji="0" lang="en-US" sz="1800" b="0" i="0" u="none" strike="noStrike" cap="none" normalizeH="0" baseline="0">
                          <a:ln>
                            <a:noFill/>
                          </a:ln>
                          <a:solidFill>
                            <a:schemeClr val="bg1"/>
                          </a:solidFill>
                          <a:effectLst/>
                          <a:latin typeface="Times New Roman" charset="0"/>
                          <a:cs typeface="Times New Roman" charset="0"/>
                        </a:rPr>
                        <a:t> receptor</a:t>
                      </a:r>
                      <a:endParaRPr kumimoji="0" lang="en-US"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Same as above</a:t>
                      </a:r>
                      <a:endParaRPr kumimoji="0" lang="en-US" sz="1800" b="0" i="0"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a:defRPr/>
            </a:pPr>
            <a:fld id="{D57D84C9-F324-45D9-8F9C-578213BAABAB}" type="slidenum">
              <a:rPr lang="en-US" altLang="en-US" smtClean="0"/>
              <a:pPr>
                <a:defRPr/>
              </a:pPr>
              <a:t>29</a:t>
            </a:fld>
            <a:endParaRPr lang="en-US" altLang="en-US"/>
          </a:p>
        </p:txBody>
      </p:sp>
    </p:spTree>
    <p:extLst>
      <p:ext uri="{BB962C8B-B14F-4D97-AF65-F5344CB8AC3E}">
        <p14:creationId xmlns:p14="http://schemas.microsoft.com/office/powerpoint/2010/main" val="259851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The efferent motor division of the PNS is subdivided into somatic and autonomic systems</a:t>
            </a:r>
          </a:p>
          <a:p>
            <a:pPr lvl="1"/>
            <a:r>
              <a:rPr lang="en-GB" dirty="0" smtClean="0">
                <a:latin typeface="Times New Roman" panose="02020603050405020304" pitchFamily="18" charset="0"/>
                <a:cs typeface="Times New Roman" panose="02020603050405020304" pitchFamily="18" charset="0"/>
              </a:rPr>
              <a:t>The somatic nervous system controls voluntary movements.</a:t>
            </a:r>
          </a:p>
          <a:p>
            <a:pPr lvl="1"/>
            <a:r>
              <a:rPr lang="en-GB" dirty="0" smtClean="0">
                <a:latin typeface="Times New Roman" panose="02020603050405020304" pitchFamily="18" charset="0"/>
                <a:cs typeface="Times New Roman" panose="02020603050405020304" pitchFamily="18" charset="0"/>
              </a:rPr>
              <a:t>The autonomic nervous system (ANS) controls involuntary responses</a:t>
            </a:r>
          </a:p>
          <a:p>
            <a:r>
              <a:rPr lang="en-GB" dirty="0" smtClean="0">
                <a:latin typeface="Times New Roman" panose="02020603050405020304" pitchFamily="18" charset="0"/>
                <a:cs typeface="Times New Roman" panose="02020603050405020304" pitchFamily="18" charset="0"/>
              </a:rPr>
              <a:t>The sympathetic division of the ANS mobilizes body systems and is responsible for “</a:t>
            </a:r>
            <a:r>
              <a:rPr lang="en-GB" dirty="0" smtClean="0">
                <a:latin typeface="AR CENA" panose="02000000000000000000" pitchFamily="2" charset="0"/>
                <a:cs typeface="Times New Roman" panose="02020603050405020304" pitchFamily="18" charset="0"/>
              </a:rPr>
              <a:t>fight or flight</a:t>
            </a:r>
            <a:r>
              <a:rPr lang="en-GB" dirty="0" smtClean="0">
                <a:latin typeface="Times New Roman" panose="02020603050405020304" pitchFamily="18" charset="0"/>
                <a:cs typeface="Times New Roman" panose="02020603050405020304" pitchFamily="18" charset="0"/>
              </a:rPr>
              <a:t>” responses. </a:t>
            </a:r>
          </a:p>
          <a:p>
            <a:r>
              <a:rPr lang="en-GB" dirty="0" smtClean="0">
                <a:latin typeface="Times New Roman" panose="02020603050405020304" pitchFamily="18" charset="0"/>
                <a:cs typeface="Times New Roman" panose="02020603050405020304" pitchFamily="18" charset="0"/>
              </a:rPr>
              <a:t>The parasympathetic division of the ANS conserves energy and is responsible for responses related to “</a:t>
            </a:r>
            <a:r>
              <a:rPr lang="en-GB" dirty="0" smtClean="0">
                <a:latin typeface="AR CENA" panose="02000000000000000000" pitchFamily="2" charset="0"/>
                <a:cs typeface="Times New Roman" panose="02020603050405020304" pitchFamily="18" charset="0"/>
              </a:rPr>
              <a:t>calm and relaxation</a:t>
            </a:r>
            <a:r>
              <a:rPr lang="en-GB" dirty="0" smtClean="0">
                <a:latin typeface="Times New Roman" panose="02020603050405020304" pitchFamily="18" charset="0"/>
                <a:cs typeface="Times New Roman" panose="02020603050405020304" pitchFamily="18" charset="0"/>
              </a:rPr>
              <a:t>.”</a:t>
            </a:r>
          </a:p>
          <a:p>
            <a:pPr marL="0" indent="0">
              <a:buNone/>
            </a:pP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3</a:t>
            </a:fld>
            <a:endParaRPr lang="en-GB"/>
          </a:p>
        </p:txBody>
      </p:sp>
    </p:spTree>
    <p:extLst>
      <p:ext uri="{BB962C8B-B14F-4D97-AF65-F5344CB8AC3E}">
        <p14:creationId xmlns:p14="http://schemas.microsoft.com/office/powerpoint/2010/main" val="332449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357" name="Group 181">
            <a:extLst/>
          </p:cNvPr>
          <p:cNvGraphicFramePr>
            <a:graphicFrameLocks noGrp="1"/>
          </p:cNvGraphicFramePr>
          <p:nvPr>
            <p:extLst>
              <p:ext uri="{D42A27DB-BD31-4B8C-83A1-F6EECF244321}">
                <p14:modId xmlns:p14="http://schemas.microsoft.com/office/powerpoint/2010/main" val="1608405040"/>
              </p:ext>
            </p:extLst>
          </p:nvPr>
        </p:nvGraphicFramePr>
        <p:xfrm>
          <a:off x="-2" y="0"/>
          <a:ext cx="12192001" cy="6777645"/>
        </p:xfrm>
        <a:graphic>
          <a:graphicData uri="http://schemas.openxmlformats.org/drawingml/2006/table">
            <a:tbl>
              <a:tblPr/>
              <a:tblGrid>
                <a:gridCol w="2065865">
                  <a:extLst>
                    <a:ext uri="{9D8B030D-6E8A-4147-A177-3AD203B41FA5}">
                      <a16:colId xmlns="" xmlns:a16="http://schemas.microsoft.com/office/drawing/2014/main" val="20000"/>
                    </a:ext>
                  </a:extLst>
                </a:gridCol>
                <a:gridCol w="1688124">
                  <a:extLst>
                    <a:ext uri="{9D8B030D-6E8A-4147-A177-3AD203B41FA5}">
                      <a16:colId xmlns="" xmlns:a16="http://schemas.microsoft.com/office/drawing/2014/main" val="20001"/>
                    </a:ext>
                  </a:extLst>
                </a:gridCol>
                <a:gridCol w="2060658">
                  <a:extLst>
                    <a:ext uri="{9D8B030D-6E8A-4147-A177-3AD203B41FA5}">
                      <a16:colId xmlns="" xmlns:a16="http://schemas.microsoft.com/office/drawing/2014/main" val="20002"/>
                    </a:ext>
                  </a:extLst>
                </a:gridCol>
                <a:gridCol w="1878296">
                  <a:extLst>
                    <a:ext uri="{9D8B030D-6E8A-4147-A177-3AD203B41FA5}">
                      <a16:colId xmlns="" xmlns:a16="http://schemas.microsoft.com/office/drawing/2014/main" val="20003"/>
                    </a:ext>
                  </a:extLst>
                </a:gridCol>
                <a:gridCol w="2060658">
                  <a:extLst>
                    <a:ext uri="{9D8B030D-6E8A-4147-A177-3AD203B41FA5}">
                      <a16:colId xmlns="" xmlns:a16="http://schemas.microsoft.com/office/drawing/2014/main" val="20004"/>
                    </a:ext>
                  </a:extLst>
                </a:gridCol>
                <a:gridCol w="2438400">
                  <a:extLst>
                    <a:ext uri="{9D8B030D-6E8A-4147-A177-3AD203B41FA5}">
                      <a16:colId xmlns="" xmlns:a16="http://schemas.microsoft.com/office/drawing/2014/main" val="20005"/>
                    </a:ext>
                  </a:extLst>
                </a:gridCol>
              </a:tblGrid>
              <a:tr h="585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Neurotransmitter</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Postsynaptic effect</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Derived from</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Site of synthesis</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Postsynaptic receptor</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Fate</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989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3. serotonin</a:t>
                      </a:r>
                      <a:endParaRPr kumimoji="0" lang="en-US" sz="1800" b="0" i="0" u="none" strike="noStrike" cap="none" normalizeH="0" baseline="0" dirty="0">
                        <a:ln>
                          <a:noFill/>
                        </a:ln>
                        <a:solidFill>
                          <a:schemeClr val="bg1"/>
                        </a:solidFill>
                        <a:effectLst/>
                        <a:latin typeface="Times New Roman"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(5HT)</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Excitatory</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Tryptophan</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CNS, Gut (chromaffin cells) Platelets &amp; retina</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5-HT</a:t>
                      </a:r>
                      <a:r>
                        <a:rPr kumimoji="0" lang="en-US" sz="1800" b="0" i="0" u="none" strike="noStrike" cap="none" normalizeH="0" baseline="-30000" dirty="0">
                          <a:ln>
                            <a:noFill/>
                          </a:ln>
                          <a:solidFill>
                            <a:schemeClr val="bg1"/>
                          </a:solidFill>
                          <a:effectLst/>
                          <a:latin typeface="Times New Roman" charset="0"/>
                          <a:cs typeface="Times New Roman" charset="0"/>
                        </a:rPr>
                        <a:t>1 </a:t>
                      </a:r>
                      <a:r>
                        <a:rPr kumimoji="0" lang="en-US" sz="1800" b="0" i="0" u="none" strike="noStrike" cap="none" normalizeH="0" baseline="0" dirty="0">
                          <a:ln>
                            <a:noFill/>
                          </a:ln>
                          <a:solidFill>
                            <a:schemeClr val="bg1"/>
                          </a:solidFill>
                          <a:effectLst/>
                          <a:latin typeface="Times New Roman" charset="0"/>
                          <a:cs typeface="Times New Roman" charset="0"/>
                        </a:rPr>
                        <a:t> to    5-HT </a:t>
                      </a:r>
                      <a:r>
                        <a:rPr kumimoji="0" lang="en-US" sz="1800" b="0" i="0" u="none" strike="noStrike" cap="none" normalizeH="0" baseline="-30000" dirty="0">
                          <a:ln>
                            <a:noFill/>
                          </a:ln>
                          <a:solidFill>
                            <a:schemeClr val="bg1"/>
                          </a:solidFill>
                          <a:effectLst/>
                          <a:latin typeface="Times New Roman" charset="0"/>
                          <a:cs typeface="Times New Roman" charset="0"/>
                        </a:rPr>
                        <a:t>7</a:t>
                      </a:r>
                      <a:endParaRPr kumimoji="0" lang="en-US" sz="1800" b="0" i="0" u="none" strike="noStrike" cap="none" normalizeH="0" baseline="0" dirty="0">
                        <a:ln>
                          <a:noFill/>
                        </a:ln>
                        <a:solidFill>
                          <a:schemeClr val="bg1"/>
                        </a:solidFill>
                        <a:effectLst/>
                        <a:latin typeface="Times New Roman"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5-HT </a:t>
                      </a:r>
                      <a:r>
                        <a:rPr kumimoji="0" lang="en-US" sz="1800" b="0" i="0" u="none" strike="noStrike" cap="none" normalizeH="0" baseline="-30000" dirty="0">
                          <a:ln>
                            <a:noFill/>
                          </a:ln>
                          <a:solidFill>
                            <a:schemeClr val="bg1"/>
                          </a:solidFill>
                          <a:effectLst/>
                          <a:latin typeface="Times New Roman" charset="0"/>
                          <a:cs typeface="Times New Roman" charset="0"/>
                        </a:rPr>
                        <a:t>2 </a:t>
                      </a:r>
                      <a:r>
                        <a:rPr kumimoji="0" lang="en-US" sz="1800" b="0" i="0" u="none" strike="noStrike" cap="none" normalizeH="0" baseline="0" dirty="0">
                          <a:ln>
                            <a:noFill/>
                          </a:ln>
                          <a:solidFill>
                            <a:schemeClr val="bg1"/>
                          </a:solidFill>
                          <a:effectLst/>
                          <a:latin typeface="Times New Roman" charset="0"/>
                          <a:cs typeface="Times New Roman" charset="0"/>
                        </a:rPr>
                        <a:t>A receptor mediate platelet aggregation &amp; smooth muscle contraction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Inactivated by MAO to form 5-hydroxyindoleacetic acid(5-HIAA) in pineal body it is converted to melatonin</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755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4. Histamine</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Excitatory</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Histidine</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Hypothalamus</a:t>
                      </a:r>
                      <a:endParaRPr kumimoji="0" lang="en-US" sz="1800" b="0" i="0" u="none" strike="noStrike" cap="none" normalizeH="0" baseline="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Three types H</a:t>
                      </a:r>
                      <a:r>
                        <a:rPr kumimoji="0" lang="en-US" sz="1800" b="0" i="0" u="none" strike="noStrike" cap="none" normalizeH="0" baseline="-30000" dirty="0">
                          <a:ln>
                            <a:noFill/>
                          </a:ln>
                          <a:solidFill>
                            <a:schemeClr val="bg1"/>
                          </a:solidFill>
                          <a:effectLst/>
                          <a:latin typeface="Times New Roman" charset="0"/>
                          <a:cs typeface="Times New Roman" charset="0"/>
                        </a:rPr>
                        <a:t>1,</a:t>
                      </a:r>
                      <a:r>
                        <a:rPr kumimoji="0" lang="en-US" sz="1800" b="0" i="0" u="none" strike="noStrike" cap="none" normalizeH="0" baseline="0" dirty="0">
                          <a:ln>
                            <a:noFill/>
                          </a:ln>
                          <a:solidFill>
                            <a:schemeClr val="bg1"/>
                          </a:solidFill>
                          <a:effectLst/>
                          <a:latin typeface="Times New Roman" charset="0"/>
                          <a:cs typeface="Times New Roman" charset="0"/>
                        </a:rPr>
                        <a:t> H</a:t>
                      </a:r>
                      <a:r>
                        <a:rPr kumimoji="0" lang="en-US" sz="1800" b="0" i="0" u="none" strike="noStrike" cap="none" normalizeH="0" baseline="-30000" dirty="0">
                          <a:ln>
                            <a:noFill/>
                          </a:ln>
                          <a:solidFill>
                            <a:schemeClr val="bg1"/>
                          </a:solidFill>
                          <a:effectLst/>
                          <a:latin typeface="Times New Roman" charset="0"/>
                          <a:cs typeface="Times New Roman" charset="0"/>
                        </a:rPr>
                        <a:t>2 ,</a:t>
                      </a:r>
                      <a:r>
                        <a:rPr kumimoji="0" lang="en-US" sz="1800" b="0" i="0" u="none" strike="noStrike" cap="none" normalizeH="0" baseline="0" dirty="0">
                          <a:ln>
                            <a:noFill/>
                          </a:ln>
                          <a:solidFill>
                            <a:schemeClr val="bg1"/>
                          </a:solidFill>
                          <a:effectLst/>
                          <a:latin typeface="Times New Roman" charset="0"/>
                          <a:cs typeface="Times New Roman" charset="0"/>
                        </a:rPr>
                        <a:t>H</a:t>
                      </a:r>
                      <a:r>
                        <a:rPr kumimoji="0" lang="en-US" sz="1800" b="0" i="0" u="none" strike="noStrike" cap="none" normalizeH="0" baseline="-30000" dirty="0">
                          <a:ln>
                            <a:noFill/>
                          </a:ln>
                          <a:solidFill>
                            <a:schemeClr val="bg1"/>
                          </a:solidFill>
                          <a:effectLst/>
                          <a:latin typeface="Times New Roman" charset="0"/>
                          <a:cs typeface="Times New Roman" charset="0"/>
                        </a:rPr>
                        <a:t>3 </a:t>
                      </a:r>
                      <a:r>
                        <a:rPr kumimoji="0" lang="en-US" sz="1800" b="0" i="0" u="none" strike="noStrike" cap="none" normalizeH="0" baseline="0" dirty="0">
                          <a:ln>
                            <a:noFill/>
                          </a:ln>
                          <a:solidFill>
                            <a:schemeClr val="bg1"/>
                          </a:solidFill>
                          <a:effectLst/>
                          <a:latin typeface="Times New Roman" charset="0"/>
                          <a:cs typeface="Times New Roman" charset="0"/>
                        </a:rPr>
                        <a:t>receptors found in peripheral tissues &amp; the brain</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Enzyme </a:t>
                      </a:r>
                      <a:r>
                        <a:rPr kumimoji="0" lang="en-US" sz="1800" b="0" i="0" u="none" strike="noStrike" cap="none" normalizeH="0" baseline="0" dirty="0" err="1">
                          <a:ln>
                            <a:noFill/>
                          </a:ln>
                          <a:solidFill>
                            <a:schemeClr val="bg1"/>
                          </a:solidFill>
                          <a:effectLst/>
                          <a:latin typeface="Times New Roman" charset="0"/>
                          <a:cs typeface="Times New Roman" charset="0"/>
                        </a:rPr>
                        <a:t>diamine</a:t>
                      </a:r>
                      <a:r>
                        <a:rPr kumimoji="0" lang="en-US" sz="1800" b="0" i="0" u="none" strike="noStrike" cap="none" normalizeH="0" baseline="0" dirty="0">
                          <a:ln>
                            <a:noFill/>
                          </a:ln>
                          <a:solidFill>
                            <a:schemeClr val="bg1"/>
                          </a:solidFill>
                          <a:effectLst/>
                          <a:latin typeface="Times New Roman" charset="0"/>
                          <a:cs typeface="Times New Roman" charset="0"/>
                        </a:rPr>
                        <a:t> oxidase (histaminase) cause breakdown</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392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5. Glutamate </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Excitatory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75% of excitatory transmission in the brain</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By reductive </a:t>
                      </a:r>
                      <a:r>
                        <a:rPr kumimoji="0" lang="en-US" sz="1800" b="0" i="0" u="none" strike="noStrike" cap="none" normalizeH="0" baseline="0" dirty="0" err="1">
                          <a:ln>
                            <a:noFill/>
                          </a:ln>
                          <a:solidFill>
                            <a:schemeClr val="bg1"/>
                          </a:solidFill>
                          <a:effectLst/>
                          <a:latin typeface="Times New Roman" charset="0"/>
                          <a:cs typeface="Times New Roman" charset="0"/>
                        </a:rPr>
                        <a:t>amination</a:t>
                      </a:r>
                      <a:r>
                        <a:rPr kumimoji="0" lang="en-US" sz="1800" b="0" i="0" u="none" strike="noStrike" cap="none" normalizeH="0" baseline="0" dirty="0">
                          <a:ln>
                            <a:noFill/>
                          </a:ln>
                          <a:solidFill>
                            <a:schemeClr val="bg1"/>
                          </a:solidFill>
                          <a:effectLst/>
                          <a:latin typeface="Times New Roman" charset="0"/>
                          <a:cs typeface="Times New Roman" charset="0"/>
                        </a:rPr>
                        <a:t> of </a:t>
                      </a:r>
                      <a:r>
                        <a:rPr kumimoji="0" lang="en-US" sz="1800" b="0" i="0" u="none" strike="noStrike" cap="none" normalizeH="0" baseline="0" dirty="0" err="1">
                          <a:ln>
                            <a:noFill/>
                          </a:ln>
                          <a:solidFill>
                            <a:schemeClr val="bg1"/>
                          </a:solidFill>
                          <a:effectLst/>
                          <a:latin typeface="Times New Roman" charset="0"/>
                          <a:cs typeface="Times New Roman" charset="0"/>
                        </a:rPr>
                        <a:t>Kreb’s</a:t>
                      </a:r>
                      <a:r>
                        <a:rPr kumimoji="0" lang="en-US" sz="1800" b="0" i="0" u="none" strike="noStrike" cap="none" normalizeH="0" baseline="0" dirty="0">
                          <a:ln>
                            <a:noFill/>
                          </a:ln>
                          <a:solidFill>
                            <a:schemeClr val="bg1"/>
                          </a:solidFill>
                          <a:effectLst/>
                          <a:latin typeface="Times New Roman" charset="0"/>
                          <a:cs typeface="Times New Roman" charset="0"/>
                        </a:rPr>
                        <a:t> cycle intermediate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α –</a:t>
                      </a:r>
                      <a:r>
                        <a:rPr kumimoji="0" lang="en-US" sz="1800" b="0" i="0" u="none" strike="noStrike" cap="none" normalizeH="0" baseline="0" dirty="0" err="1">
                          <a:ln>
                            <a:noFill/>
                          </a:ln>
                          <a:solidFill>
                            <a:schemeClr val="bg1"/>
                          </a:solidFill>
                          <a:effectLst/>
                          <a:latin typeface="Times New Roman" charset="0"/>
                          <a:cs typeface="Times New Roman" charset="0"/>
                        </a:rPr>
                        <a:t>ketoglutarate</a:t>
                      </a:r>
                      <a:r>
                        <a:rPr kumimoji="0" lang="en-US" sz="1800" b="0" i="0" u="none" strike="noStrike" cap="none" normalizeH="0" baseline="0" dirty="0">
                          <a:ln>
                            <a:noFill/>
                          </a:ln>
                          <a:solidFill>
                            <a:schemeClr val="bg1"/>
                          </a:solidFill>
                          <a:effectLst/>
                          <a:latin typeface="Times New Roman" charset="0"/>
                          <a:cs typeface="Times New Roman" charset="0"/>
                        </a:rPr>
                        <a:t>.</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Brain &amp; spinal cord e.g. hippocampus</a:t>
                      </a:r>
                      <a:endParaRPr kumimoji="0" lang="en-US" sz="1800" b="0" i="0" u="none" strike="noStrike" cap="none" normalizeH="0" baseline="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Ionotropic and metabotropic receptors.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Three types of ionotropic receptors e.g. NMDA, AMPA and kainate receptors.</a:t>
                      </a:r>
                      <a:endParaRPr kumimoji="0" lang="en-US" sz="1800" b="0" i="0" u="none" strike="noStrike" cap="none" normalizeH="0" baseline="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It is cleared from the brain ECF by Na </a:t>
                      </a:r>
                      <a:r>
                        <a:rPr kumimoji="0" lang="en-US" sz="1800" b="0" i="0" u="none" strike="noStrike" cap="none" normalizeH="0" baseline="30000" dirty="0">
                          <a:ln>
                            <a:noFill/>
                          </a:ln>
                          <a:solidFill>
                            <a:schemeClr val="bg1"/>
                          </a:solidFill>
                          <a:effectLst/>
                          <a:latin typeface="Times New Roman" charset="0"/>
                          <a:cs typeface="Times New Roman" charset="0"/>
                        </a:rPr>
                        <a:t>+</a:t>
                      </a:r>
                      <a:r>
                        <a:rPr kumimoji="0" lang="en-US" sz="1800" b="0" i="0" u="none" strike="noStrike" cap="none" normalizeH="0" baseline="0" dirty="0">
                          <a:ln>
                            <a:noFill/>
                          </a:ln>
                          <a:solidFill>
                            <a:schemeClr val="bg1"/>
                          </a:solidFill>
                          <a:effectLst/>
                          <a:latin typeface="Times New Roman" charset="0"/>
                          <a:cs typeface="Times New Roman" charset="0"/>
                        </a:rPr>
                        <a:t> dependent uptake system in neurons and neuroglia.</a:t>
                      </a:r>
                      <a:endParaRPr kumimoji="0" lang="en-US" sz="1800" b="0" i="0" u="none" strike="noStrike" cap="none" normalizeH="0" baseline="0" dirty="0">
                        <a:ln>
                          <a:noFill/>
                        </a:ln>
                        <a:solidFill>
                          <a:schemeClr val="bg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a:defRPr/>
            </a:pPr>
            <a:fld id="{D57D84C9-F324-45D9-8F9C-578213BAABAB}" type="slidenum">
              <a:rPr lang="en-US" altLang="en-US" smtClean="0"/>
              <a:pPr>
                <a:defRPr/>
              </a:pPr>
              <a:t>30</a:t>
            </a:fld>
            <a:endParaRPr lang="en-US" altLang="en-US"/>
          </a:p>
        </p:txBody>
      </p:sp>
    </p:spTree>
    <p:extLst>
      <p:ext uri="{BB962C8B-B14F-4D97-AF65-F5344CB8AC3E}">
        <p14:creationId xmlns:p14="http://schemas.microsoft.com/office/powerpoint/2010/main" val="91144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380" name="Group 180">
            <a:extLst/>
          </p:cNvPr>
          <p:cNvGraphicFramePr>
            <a:graphicFrameLocks noGrp="1"/>
          </p:cNvGraphicFramePr>
          <p:nvPr>
            <p:extLst>
              <p:ext uri="{D42A27DB-BD31-4B8C-83A1-F6EECF244321}">
                <p14:modId xmlns:p14="http://schemas.microsoft.com/office/powerpoint/2010/main" val="3723570453"/>
              </p:ext>
            </p:extLst>
          </p:nvPr>
        </p:nvGraphicFramePr>
        <p:xfrm>
          <a:off x="0" y="1"/>
          <a:ext cx="12191999" cy="6858000"/>
        </p:xfrm>
        <a:graphic>
          <a:graphicData uri="http://schemas.openxmlformats.org/drawingml/2006/table">
            <a:tbl>
              <a:tblPr/>
              <a:tblGrid>
                <a:gridCol w="2778355">
                  <a:extLst>
                    <a:ext uri="{9D8B030D-6E8A-4147-A177-3AD203B41FA5}">
                      <a16:colId xmlns="" xmlns:a16="http://schemas.microsoft.com/office/drawing/2014/main" val="20000"/>
                    </a:ext>
                  </a:extLst>
                </a:gridCol>
                <a:gridCol w="2211763">
                  <a:extLst>
                    <a:ext uri="{9D8B030D-6E8A-4147-A177-3AD203B41FA5}">
                      <a16:colId xmlns="" xmlns:a16="http://schemas.microsoft.com/office/drawing/2014/main" val="20001"/>
                    </a:ext>
                  </a:extLst>
                </a:gridCol>
                <a:gridCol w="2621348">
                  <a:extLst>
                    <a:ext uri="{9D8B030D-6E8A-4147-A177-3AD203B41FA5}">
                      <a16:colId xmlns="" xmlns:a16="http://schemas.microsoft.com/office/drawing/2014/main" val="20002"/>
                    </a:ext>
                  </a:extLst>
                </a:gridCol>
                <a:gridCol w="1966011">
                  <a:extLst>
                    <a:ext uri="{9D8B030D-6E8A-4147-A177-3AD203B41FA5}">
                      <a16:colId xmlns="" xmlns:a16="http://schemas.microsoft.com/office/drawing/2014/main" val="20003"/>
                    </a:ext>
                  </a:extLst>
                </a:gridCol>
                <a:gridCol w="2614522">
                  <a:extLst>
                    <a:ext uri="{9D8B030D-6E8A-4147-A177-3AD203B41FA5}">
                      <a16:colId xmlns="" xmlns:a16="http://schemas.microsoft.com/office/drawing/2014/main" val="20004"/>
                    </a:ext>
                  </a:extLst>
                </a:gridCol>
              </a:tblGrid>
              <a:tr h="5926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Neurotransmitter</a:t>
                      </a:r>
                      <a:endParaRPr kumimoji="0" lang="en-US" sz="1800" b="0" i="0" u="none" strike="noStrike" cap="none" normalizeH="0" baseline="0" dirty="0">
                        <a:ln>
                          <a:noFill/>
                        </a:ln>
                        <a:solidFill>
                          <a:schemeClr val="bg1"/>
                        </a:solidFill>
                        <a:effectLst/>
                        <a:latin typeface="Arial" charset="0"/>
                        <a:cs typeface="Arial" charset="0"/>
                      </a:endParaRPr>
                    </a:p>
                  </a:txBody>
                  <a:tcPr marT="45716" marB="4571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Postsynaptic effect</a:t>
                      </a:r>
                      <a:endParaRPr kumimoji="0" lang="en-US" sz="1800" b="0" i="0" u="none" strike="noStrike" cap="none" normalizeH="0" baseline="0" dirty="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charset="0"/>
                          <a:cs typeface="Times New Roman" charset="0"/>
                        </a:rPr>
                        <a:t>Derived from</a:t>
                      </a:r>
                      <a:endParaRPr kumimoji="0" lang="en-US" sz="1800" b="0" i="0" u="none" strike="noStrike" cap="none" normalizeH="0" baseline="0" dirty="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Times New Roman" charset="0"/>
                          <a:cs typeface="Times New Roman" charset="0"/>
                        </a:rPr>
                        <a:t>Site of synthesis</a:t>
                      </a:r>
                      <a:endParaRPr kumimoji="0" lang="en-US" sz="1800" b="0" i="0" u="none" strike="noStrike" cap="none" normalizeH="0" baseline="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Times New Roman" charset="0"/>
                          <a:cs typeface="Times New Roman" charset="0"/>
                        </a:rPr>
                        <a:t>Postsynaptic receptor</a:t>
                      </a:r>
                      <a:endParaRPr kumimoji="0" lang="en-US" sz="1800" b="0" i="0" u="none" strike="noStrike" cap="none" normalizeH="0" baseline="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108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Times New Roman" charset="0"/>
                          <a:cs typeface="Times New Roman" charset="0"/>
                        </a:rPr>
                        <a:t>6. Aspartate</a:t>
                      </a:r>
                      <a:endParaRPr kumimoji="0" lang="en-US" sz="1800" b="0" i="0" u="none" strike="noStrike" cap="none" normalizeH="0" baseline="0">
                        <a:ln>
                          <a:noFill/>
                        </a:ln>
                        <a:solidFill>
                          <a:schemeClr val="bg1"/>
                        </a:solidFill>
                        <a:effectLst/>
                        <a:latin typeface="Arial" charset="0"/>
                        <a:cs typeface="Arial" charset="0"/>
                      </a:endParaRPr>
                    </a:p>
                  </a:txBody>
                  <a:tcPr marT="45716" marB="4571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Excitatory </a:t>
                      </a:r>
                      <a:endParaRPr kumimoji="0" lang="en-US" sz="1800" b="0" i="0" u="none" strike="noStrike" cap="none" normalizeH="0" baseline="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Acidic amines</a:t>
                      </a:r>
                      <a:endParaRPr kumimoji="0" lang="en-US" sz="1800" b="0" i="0" u="none" strike="noStrike" cap="none" normalizeH="0" baseline="0" dirty="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Spinal cord</a:t>
                      </a:r>
                      <a:endParaRPr kumimoji="0" lang="en-US" sz="1800" b="0" i="0" u="none" strike="noStrike" cap="none" normalizeH="0" baseline="0" dirty="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Spinal cord</a:t>
                      </a:r>
                      <a:endParaRPr kumimoji="0" lang="en-US" sz="1800" b="0" i="0" u="none" strike="noStrike" cap="none" normalizeH="0" baseline="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0026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Times New Roman" charset="0"/>
                          <a:cs typeface="Times New Roman" charset="0"/>
                        </a:rPr>
                        <a:t>7. Gama amino </a:t>
                      </a:r>
                      <a:r>
                        <a:rPr kumimoji="0" lang="es-ES" sz="1800" b="1" i="0" u="none" strike="noStrike" cap="none" normalizeH="0" baseline="0" dirty="0" err="1">
                          <a:ln>
                            <a:noFill/>
                          </a:ln>
                          <a:solidFill>
                            <a:schemeClr val="bg1"/>
                          </a:solidFill>
                          <a:effectLst/>
                          <a:latin typeface="Times New Roman" charset="0"/>
                          <a:cs typeface="Times New Roman" charset="0"/>
                        </a:rPr>
                        <a:t>butyric</a:t>
                      </a:r>
                      <a:r>
                        <a:rPr kumimoji="0" lang="es-ES" sz="1800" b="1" i="0" u="none" strike="noStrike" cap="none" normalizeH="0" baseline="0" dirty="0">
                          <a:ln>
                            <a:noFill/>
                          </a:ln>
                          <a:solidFill>
                            <a:schemeClr val="bg1"/>
                          </a:solidFill>
                          <a:effectLst/>
                          <a:latin typeface="Times New Roman" charset="0"/>
                          <a:cs typeface="Times New Roman" charset="0"/>
                        </a:rPr>
                        <a:t> </a:t>
                      </a:r>
                      <a:r>
                        <a:rPr kumimoji="0" lang="es-ES" sz="1800" b="1" i="0" u="none" strike="noStrike" cap="none" normalizeH="0" baseline="0" dirty="0" err="1">
                          <a:ln>
                            <a:noFill/>
                          </a:ln>
                          <a:solidFill>
                            <a:schemeClr val="bg1"/>
                          </a:solidFill>
                          <a:effectLst/>
                          <a:latin typeface="Times New Roman" charset="0"/>
                          <a:cs typeface="Times New Roman" charset="0"/>
                        </a:rPr>
                        <a:t>acid</a:t>
                      </a:r>
                      <a:r>
                        <a:rPr kumimoji="0" lang="es-ES" sz="1800" b="1" i="0" u="none" strike="noStrike" cap="none" normalizeH="0" baseline="0" dirty="0">
                          <a:ln>
                            <a:noFill/>
                          </a:ln>
                          <a:solidFill>
                            <a:schemeClr val="bg1"/>
                          </a:solidFill>
                          <a:effectLst/>
                          <a:latin typeface="Times New Roman" charset="0"/>
                          <a:cs typeface="Times New Roman" charset="0"/>
                        </a:rPr>
                        <a:t>(GABA)</a:t>
                      </a:r>
                      <a:endParaRPr kumimoji="0" lang="es-ES" sz="1800" b="0" i="0" u="none" strike="noStrike" cap="none" normalizeH="0" baseline="0" dirty="0">
                        <a:ln>
                          <a:noFill/>
                        </a:ln>
                        <a:solidFill>
                          <a:schemeClr val="bg1"/>
                        </a:solidFill>
                        <a:effectLst/>
                        <a:latin typeface="Arial" charset="0"/>
                        <a:cs typeface="Arial" charset="0"/>
                      </a:endParaRPr>
                    </a:p>
                  </a:txBody>
                  <a:tcPr marT="45716" marB="4571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chemeClr val="bg1"/>
                          </a:solidFill>
                          <a:effectLst/>
                          <a:latin typeface="Times New Roman" charset="0"/>
                          <a:cs typeface="Times New Roman" charset="0"/>
                        </a:rPr>
                        <a:t>Major inhibitory mediator</a:t>
                      </a:r>
                      <a:endParaRPr kumimoji="0" lang="es-ES" sz="1800" b="0" i="0" u="none" strike="noStrike" cap="none" normalizeH="0" baseline="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Decarboxylation of glutamate by glutamate decarboxylase (GAD) by GABAergic neuron.</a:t>
                      </a:r>
                      <a:endParaRPr kumimoji="0" lang="en-US" sz="1800" b="0" i="0" u="none" strike="noStrike" cap="none" normalizeH="0" baseline="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CNS</a:t>
                      </a:r>
                      <a:endParaRPr kumimoji="0" lang="en-US" sz="1800" b="0" i="0" u="none" strike="noStrike" cap="none" normalizeH="0" baseline="0" dirty="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GABA – A increases the Cl </a:t>
                      </a:r>
                      <a:r>
                        <a:rPr kumimoji="0" lang="en-US" sz="1800" b="0" i="0" u="none" strike="noStrike" cap="none" normalizeH="0" baseline="30000" dirty="0">
                          <a:ln>
                            <a:noFill/>
                          </a:ln>
                          <a:solidFill>
                            <a:schemeClr val="bg1"/>
                          </a:solidFill>
                          <a:effectLst/>
                          <a:latin typeface="Times New Roman" charset="0"/>
                          <a:cs typeface="Times New Roman" charset="0"/>
                        </a:rPr>
                        <a:t>-</a:t>
                      </a:r>
                      <a:r>
                        <a:rPr kumimoji="0" lang="en-US" sz="1800" b="0" i="0" u="none" strike="noStrike" cap="none" normalizeH="0" baseline="0" dirty="0">
                          <a:ln>
                            <a:noFill/>
                          </a:ln>
                          <a:solidFill>
                            <a:schemeClr val="bg1"/>
                          </a:solidFill>
                          <a:effectLst/>
                          <a:latin typeface="Times New Roman" charset="0"/>
                          <a:cs typeface="Times New Roman" charset="0"/>
                        </a:rPr>
                        <a:t> conductance, GABA – B is metabotropic works with G – protein GABA transaminase catalyzes. GABA – C found exclusively in the retina.</a:t>
                      </a:r>
                      <a:endParaRPr kumimoji="0" lang="en-US" sz="1800" b="0" i="0" u="none" strike="noStrike" cap="none" normalizeH="0" baseline="0" dirty="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451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bg1"/>
                          </a:solidFill>
                          <a:effectLst/>
                          <a:latin typeface="Times New Roman" charset="0"/>
                          <a:cs typeface="Times New Roman" charset="0"/>
                        </a:rPr>
                        <a:t>8. Glycine</a:t>
                      </a:r>
                      <a:endParaRPr kumimoji="0" lang="es-ES" sz="1800" b="0" i="0" u="none" strike="noStrike" cap="none" normalizeH="0" baseline="0">
                        <a:ln>
                          <a:noFill/>
                        </a:ln>
                        <a:solidFill>
                          <a:schemeClr val="bg1"/>
                        </a:solidFill>
                        <a:effectLst/>
                        <a:latin typeface="Arial" charset="0"/>
                        <a:cs typeface="Arial" charset="0"/>
                      </a:endParaRPr>
                    </a:p>
                  </a:txBody>
                  <a:tcPr marT="45716" marB="4571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chemeClr val="bg1"/>
                          </a:solidFill>
                          <a:effectLst/>
                          <a:latin typeface="Times New Roman" charset="0"/>
                          <a:cs typeface="Times New Roman" charset="0"/>
                        </a:rPr>
                        <a:t>Inhibitory</a:t>
                      </a:r>
                      <a:endParaRPr kumimoji="0" lang="es-ES" sz="1800" b="0" i="0" u="none" strike="noStrike" cap="none" normalizeH="0" baseline="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Is simple amino acid having amino group and a carboxyl group attached to a carbon atom</a:t>
                      </a:r>
                      <a:endParaRPr kumimoji="0" lang="en-US" sz="1800" b="0" i="0" u="none" strike="noStrike" cap="none" normalizeH="0" baseline="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charset="0"/>
                          <a:cs typeface="Times New Roman" charset="0"/>
                        </a:rPr>
                        <a:t>Spinal cord</a:t>
                      </a:r>
                      <a:endParaRPr kumimoji="0" lang="en-US" sz="1800" b="0" i="0" u="none" strike="noStrike" cap="none" normalizeH="0" baseline="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charset="0"/>
                          <a:cs typeface="Times New Roman" charset="0"/>
                        </a:rPr>
                        <a:t>Glycine receptor makes postsynaptic membrane more permeable to Cl</a:t>
                      </a:r>
                      <a:r>
                        <a:rPr kumimoji="0" lang="en-US" sz="1800" b="0" i="0" u="none" strike="noStrike" cap="none" normalizeH="0" baseline="30000" dirty="0">
                          <a:ln>
                            <a:noFill/>
                          </a:ln>
                          <a:solidFill>
                            <a:schemeClr val="bg1"/>
                          </a:solidFill>
                          <a:effectLst/>
                          <a:latin typeface="Times New Roman" charset="0"/>
                          <a:cs typeface="Times New Roman" charset="0"/>
                        </a:rPr>
                        <a:t>-</a:t>
                      </a:r>
                      <a:r>
                        <a:rPr kumimoji="0" lang="en-US" sz="1800" b="0" i="0" u="none" strike="noStrike" cap="none" normalizeH="0" baseline="0" dirty="0">
                          <a:ln>
                            <a:noFill/>
                          </a:ln>
                          <a:solidFill>
                            <a:schemeClr val="bg1"/>
                          </a:solidFill>
                          <a:effectLst/>
                          <a:latin typeface="Times New Roman" charset="0"/>
                          <a:cs typeface="Times New Roman" charset="0"/>
                        </a:rPr>
                        <a:t> ion.</a:t>
                      </a:r>
                      <a:endParaRPr kumimoji="0" lang="en-US" sz="1800" b="0" i="0" u="none" strike="noStrike" cap="none" normalizeH="0" baseline="0" dirty="0">
                        <a:ln>
                          <a:noFill/>
                        </a:ln>
                        <a:solidFill>
                          <a:schemeClr val="bg1"/>
                        </a:solidFill>
                        <a:effectLst/>
                        <a:latin typeface="Arial"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a:defRPr/>
            </a:pPr>
            <a:fld id="{D57D84C9-F324-45D9-8F9C-578213BAABAB}" type="slidenum">
              <a:rPr lang="en-US" altLang="en-US" smtClean="0"/>
              <a:pPr>
                <a:defRPr/>
              </a:pPr>
              <a:t>31</a:t>
            </a:fld>
            <a:endParaRPr lang="en-US" altLang="en-US"/>
          </a:p>
        </p:txBody>
      </p:sp>
    </p:spTree>
    <p:extLst>
      <p:ext uri="{BB962C8B-B14F-4D97-AF65-F5344CB8AC3E}">
        <p14:creationId xmlns:p14="http://schemas.microsoft.com/office/powerpoint/2010/main" val="3017123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dirty="0" smtClean="0">
              <a:latin typeface="Times New Roman" panose="02020603050405020304" pitchFamily="18" charset="0"/>
              <a:cs typeface="Times New Roman" panose="02020603050405020304" pitchFamily="18" charset="0"/>
            </a:endParaRPr>
          </a:p>
          <a:p>
            <a:pPr marL="0" indent="0" algn="ctr">
              <a:buNone/>
            </a:pPr>
            <a:endParaRPr lang="en-GB" dirty="0">
              <a:latin typeface="Times New Roman" panose="02020603050405020304" pitchFamily="18" charset="0"/>
              <a:cs typeface="Times New Roman" panose="02020603050405020304" pitchFamily="18" charset="0"/>
            </a:endParaRPr>
          </a:p>
          <a:p>
            <a:pPr marL="0" indent="0" algn="ctr">
              <a:buNone/>
            </a:pPr>
            <a:endParaRPr lang="en-GB" dirty="0" smtClean="0">
              <a:latin typeface="Times New Roman" panose="02020603050405020304" pitchFamily="18" charset="0"/>
              <a:cs typeface="Times New Roman" panose="02020603050405020304" pitchFamily="18" charset="0"/>
            </a:endParaRPr>
          </a:p>
          <a:p>
            <a:pPr marL="0" indent="0" algn="ctr">
              <a:buNone/>
            </a:pPr>
            <a:r>
              <a:rPr lang="en-GB" sz="4800" dirty="0" smtClean="0">
                <a:latin typeface="Times New Roman" panose="02020603050405020304" pitchFamily="18" charset="0"/>
                <a:cs typeface="Times New Roman" panose="02020603050405020304" pitchFamily="18" charset="0"/>
              </a:rPr>
              <a:t>-END-</a:t>
            </a:r>
            <a:endParaRPr lang="en-GB" sz="4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32</a:t>
            </a:fld>
            <a:endParaRPr lang="en-GB"/>
          </a:p>
        </p:txBody>
      </p:sp>
    </p:spTree>
    <p:extLst>
      <p:ext uri="{BB962C8B-B14F-4D97-AF65-F5344CB8AC3E}">
        <p14:creationId xmlns:p14="http://schemas.microsoft.com/office/powerpoint/2010/main" val="905583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The CNS has three functional levels:</a:t>
            </a:r>
          </a:p>
          <a:p>
            <a:pPr lvl="1"/>
            <a:r>
              <a:rPr lang="en-GB" dirty="0" smtClean="0">
                <a:latin typeface="Times New Roman" panose="02020603050405020304" pitchFamily="18" charset="0"/>
                <a:cs typeface="Times New Roman" panose="02020603050405020304" pitchFamily="18" charset="0"/>
              </a:rPr>
              <a:t>Neocortical, limbic, and vegetative.</a:t>
            </a:r>
          </a:p>
          <a:p>
            <a:pPr lvl="1"/>
            <a:r>
              <a:rPr lang="en-GB" dirty="0" smtClean="0">
                <a:latin typeface="Times New Roman" panose="02020603050405020304" pitchFamily="18" charset="0"/>
                <a:cs typeface="Times New Roman" panose="02020603050405020304" pitchFamily="18" charset="0"/>
              </a:rPr>
              <a:t>The vegetative or lowest level consists of the </a:t>
            </a:r>
            <a:r>
              <a:rPr lang="en-GB" dirty="0" smtClean="0">
                <a:latin typeface="AR CENA" panose="02000000000000000000" pitchFamily="2" charset="0"/>
                <a:cs typeface="Times New Roman" panose="02020603050405020304" pitchFamily="18" charset="0"/>
              </a:rPr>
              <a:t>brain stem </a:t>
            </a:r>
            <a:r>
              <a:rPr lang="en-GB" dirty="0" smtClean="0">
                <a:latin typeface="Times New Roman" panose="02020603050405020304" pitchFamily="18" charset="0"/>
                <a:cs typeface="Times New Roman" panose="02020603050405020304" pitchFamily="18" charset="0"/>
              </a:rPr>
              <a:t>and the </a:t>
            </a:r>
            <a:r>
              <a:rPr lang="en-GB" dirty="0" smtClean="0">
                <a:latin typeface="AR CENA" panose="02000000000000000000" pitchFamily="2" charset="0"/>
                <a:cs typeface="Times New Roman" panose="02020603050405020304" pitchFamily="18" charset="0"/>
              </a:rPr>
              <a:t>reticular activation system</a:t>
            </a:r>
            <a:r>
              <a:rPr lang="en-GB" dirty="0" smtClean="0">
                <a:latin typeface="Times New Roman" panose="02020603050405020304" pitchFamily="18" charset="0"/>
                <a:cs typeface="Times New Roman" panose="02020603050405020304" pitchFamily="18" charset="0"/>
              </a:rPr>
              <a:t> that connect the </a:t>
            </a:r>
            <a:r>
              <a:rPr lang="en-GB" dirty="0" smtClean="0">
                <a:latin typeface="AR CENA" panose="02000000000000000000" pitchFamily="2" charset="0"/>
                <a:cs typeface="Times New Roman" panose="02020603050405020304" pitchFamily="18" charset="0"/>
              </a:rPr>
              <a:t>brain</a:t>
            </a:r>
            <a:r>
              <a:rPr lang="en-GB" dirty="0" smtClean="0">
                <a:latin typeface="Times New Roman" panose="02020603050405020304" pitchFamily="18" charset="0"/>
                <a:cs typeface="Times New Roman" panose="02020603050405020304" pitchFamily="18" charset="0"/>
              </a:rPr>
              <a:t> to the </a:t>
            </a:r>
            <a:r>
              <a:rPr lang="en-GB" dirty="0" smtClean="0">
                <a:latin typeface="AR CENA" panose="02000000000000000000" pitchFamily="2" charset="0"/>
                <a:cs typeface="Times New Roman" panose="02020603050405020304" pitchFamily="18" charset="0"/>
              </a:rPr>
              <a:t>spinal cord</a:t>
            </a:r>
            <a:r>
              <a:rPr lang="en-GB" dirty="0" smtClean="0">
                <a:latin typeface="Times New Roman" panose="02020603050405020304" pitchFamily="18" charset="0"/>
                <a:cs typeface="Times New Roman" panose="02020603050405020304" pitchFamily="18" charset="0"/>
              </a:rPr>
              <a:t>.</a:t>
            </a:r>
          </a:p>
          <a:p>
            <a:pPr lvl="1"/>
            <a:r>
              <a:rPr lang="en-GB" dirty="0" smtClean="0">
                <a:latin typeface="Times New Roman" panose="02020603050405020304" pitchFamily="18" charset="0"/>
                <a:cs typeface="Times New Roman" panose="02020603050405020304" pitchFamily="18" charset="0"/>
              </a:rPr>
              <a:t>The mid-level is the </a:t>
            </a:r>
            <a:r>
              <a:rPr lang="en-GB" dirty="0" smtClean="0">
                <a:latin typeface="AR CENA" panose="02000000000000000000" pitchFamily="2" charset="0"/>
                <a:cs typeface="Times New Roman" panose="02020603050405020304" pitchFamily="18" charset="0"/>
              </a:rPr>
              <a:t>limbic system </a:t>
            </a:r>
            <a:r>
              <a:rPr lang="en-GB" dirty="0" smtClean="0">
                <a:latin typeface="Times New Roman" panose="02020603050405020304" pitchFamily="18" charset="0"/>
                <a:cs typeface="Times New Roman" panose="02020603050405020304" pitchFamily="18" charset="0"/>
              </a:rPr>
              <a:t>or the </a:t>
            </a:r>
            <a:r>
              <a:rPr lang="en-GB" dirty="0" smtClean="0">
                <a:latin typeface="AR CENA" panose="02000000000000000000" pitchFamily="2" charset="0"/>
                <a:cs typeface="Times New Roman" panose="02020603050405020304" pitchFamily="18" charset="0"/>
              </a:rPr>
              <a:t>emotional centre </a:t>
            </a:r>
            <a:r>
              <a:rPr lang="en-GB" dirty="0" smtClean="0">
                <a:latin typeface="Times New Roman" panose="02020603050405020304" pitchFamily="18" charset="0"/>
                <a:cs typeface="Times New Roman" panose="02020603050405020304" pitchFamily="18" charset="0"/>
              </a:rPr>
              <a:t>of the brain responsible for the </a:t>
            </a:r>
            <a:r>
              <a:rPr lang="en-GB" dirty="0" smtClean="0">
                <a:latin typeface="AR CENA" panose="02000000000000000000" pitchFamily="2" charset="0"/>
                <a:cs typeface="Times New Roman" panose="02020603050405020304" pitchFamily="18" charset="0"/>
              </a:rPr>
              <a:t>biochemical</a:t>
            </a:r>
            <a:r>
              <a:rPr lang="en-GB" dirty="0" smtClean="0">
                <a:latin typeface="Times New Roman" panose="02020603050405020304" pitchFamily="18" charset="0"/>
                <a:cs typeface="Times New Roman" panose="02020603050405020304" pitchFamily="18" charset="0"/>
              </a:rPr>
              <a:t> events that constitute the </a:t>
            </a:r>
            <a:r>
              <a:rPr lang="en-GB" dirty="0" smtClean="0">
                <a:latin typeface="AR CENA" panose="02000000000000000000" pitchFamily="2" charset="0"/>
                <a:cs typeface="Times New Roman" panose="02020603050405020304" pitchFamily="18" charset="0"/>
              </a:rPr>
              <a:t>stress response</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The highest and most sophisticated level of the brain is the </a:t>
            </a:r>
            <a:r>
              <a:rPr lang="en-GB" dirty="0" smtClean="0">
                <a:latin typeface="AR CENA" panose="02000000000000000000" pitchFamily="2" charset="0"/>
                <a:cs typeface="Times New Roman" panose="02020603050405020304" pitchFamily="18" charset="0"/>
              </a:rPr>
              <a:t>Neocortex</a:t>
            </a:r>
            <a:endParaRPr lang="en-GB" dirty="0">
              <a:latin typeface="AR CENA" panose="02000000000000000000" pitchFamily="2"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4</a:t>
            </a:fld>
            <a:endParaRPr lang="en-GB"/>
          </a:p>
        </p:txBody>
      </p:sp>
    </p:spTree>
    <p:extLst>
      <p:ext uri="{BB962C8B-B14F-4D97-AF65-F5344CB8AC3E}">
        <p14:creationId xmlns:p14="http://schemas.microsoft.com/office/powerpoint/2010/main" val="41954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991673" y="365125"/>
            <a:ext cx="9968248" cy="6492875"/>
          </a:xfrm>
          <a:prstGeom prst="rect">
            <a:avLst/>
          </a:prstGeom>
        </p:spPr>
      </p:pic>
      <p:sp>
        <p:nvSpPr>
          <p:cNvPr id="5" name="Slide Number Placeholder 4"/>
          <p:cNvSpPr>
            <a:spLocks noGrp="1"/>
          </p:cNvSpPr>
          <p:nvPr>
            <p:ph type="sldNum" sz="quarter" idx="12"/>
          </p:nvPr>
        </p:nvSpPr>
        <p:spPr/>
        <p:txBody>
          <a:bodyPr/>
          <a:lstStyle/>
          <a:p>
            <a:fld id="{9411C389-5EFD-423C-940B-DA838AEC04C4}" type="slidenum">
              <a:rPr lang="en-GB" smtClean="0"/>
              <a:t>5</a:t>
            </a:fld>
            <a:endParaRPr lang="en-GB"/>
          </a:p>
        </p:txBody>
      </p:sp>
    </p:spTree>
    <p:extLst>
      <p:ext uri="{BB962C8B-B14F-4D97-AF65-F5344CB8AC3E}">
        <p14:creationId xmlns:p14="http://schemas.microsoft.com/office/powerpoint/2010/main" val="3394493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The Neocortex consists of </a:t>
            </a:r>
            <a:r>
              <a:rPr lang="en-GB" dirty="0" smtClean="0">
                <a:latin typeface="AR CENA" panose="02000000000000000000" pitchFamily="2" charset="0"/>
                <a:cs typeface="Times New Roman" panose="02020603050405020304" pitchFamily="18" charset="0"/>
              </a:rPr>
              <a:t>grey matter </a:t>
            </a:r>
            <a:r>
              <a:rPr lang="en-GB" dirty="0" smtClean="0">
                <a:latin typeface="Times New Roman" panose="02020603050405020304" pitchFamily="18" charset="0"/>
                <a:cs typeface="Times New Roman" panose="02020603050405020304" pitchFamily="18" charset="0"/>
              </a:rPr>
              <a:t>surrounding the </a:t>
            </a:r>
            <a:r>
              <a:rPr lang="en-GB" dirty="0" smtClean="0">
                <a:latin typeface="AR CENA" panose="02000000000000000000" pitchFamily="2" charset="0"/>
                <a:cs typeface="Times New Roman" panose="02020603050405020304" pitchFamily="18" charset="0"/>
              </a:rPr>
              <a:t>white matter </a:t>
            </a:r>
            <a:r>
              <a:rPr lang="en-GB" dirty="0" smtClean="0">
                <a:latin typeface="Times New Roman" panose="02020603050405020304" pitchFamily="18" charset="0"/>
                <a:cs typeface="Times New Roman" panose="02020603050405020304" pitchFamily="18" charset="0"/>
              </a:rPr>
              <a:t>of the cerebrum.</a:t>
            </a:r>
          </a:p>
          <a:p>
            <a:r>
              <a:rPr lang="en-GB" dirty="0" smtClean="0">
                <a:latin typeface="Times New Roman" panose="02020603050405020304" pitchFamily="18" charset="0"/>
                <a:cs typeface="Times New Roman" panose="02020603050405020304" pitchFamily="18" charset="0"/>
              </a:rPr>
              <a:t>The cerebral hemispheres, which contain the </a:t>
            </a:r>
            <a:r>
              <a:rPr lang="en-GB" dirty="0" smtClean="0">
                <a:latin typeface="AR CENA" panose="02000000000000000000" pitchFamily="2" charset="0"/>
                <a:cs typeface="Times New Roman" panose="02020603050405020304" pitchFamily="18" charset="0"/>
              </a:rPr>
              <a:t>cerebral cortex </a:t>
            </a:r>
            <a:r>
              <a:rPr lang="en-GB" dirty="0" smtClean="0">
                <a:latin typeface="Times New Roman" panose="02020603050405020304" pitchFamily="18" charset="0"/>
                <a:cs typeface="Times New Roman" panose="02020603050405020304" pitchFamily="18" charset="0"/>
              </a:rPr>
              <a:t>and </a:t>
            </a:r>
            <a:r>
              <a:rPr lang="en-GB" dirty="0" smtClean="0">
                <a:latin typeface="AR CENA" panose="02000000000000000000" pitchFamily="2" charset="0"/>
                <a:cs typeface="Times New Roman" panose="02020603050405020304" pitchFamily="18" charset="0"/>
              </a:rPr>
              <a:t>basal ganglia,</a:t>
            </a:r>
            <a:r>
              <a:rPr lang="en-GB" dirty="0" smtClean="0">
                <a:latin typeface="Times New Roman" panose="02020603050405020304" pitchFamily="18" charset="0"/>
                <a:cs typeface="Times New Roman" panose="02020603050405020304" pitchFamily="18" charset="0"/>
              </a:rPr>
              <a:t> are connected by a bundle of nerve fibers called the </a:t>
            </a:r>
            <a:r>
              <a:rPr lang="en-GB" dirty="0" smtClean="0">
                <a:latin typeface="AR CENA" panose="02000000000000000000" pitchFamily="2" charset="0"/>
                <a:cs typeface="Times New Roman" panose="02020603050405020304" pitchFamily="18" charset="0"/>
              </a:rPr>
              <a:t>corpus callosum.</a:t>
            </a:r>
          </a:p>
          <a:p>
            <a:r>
              <a:rPr lang="en-GB" dirty="0" smtClean="0">
                <a:latin typeface="Times New Roman" panose="02020603050405020304" pitchFamily="18" charset="0"/>
                <a:cs typeface="Times New Roman" panose="02020603050405020304" pitchFamily="18" charset="0"/>
              </a:rPr>
              <a:t>The cerebral cortex is responsible for </a:t>
            </a:r>
            <a:r>
              <a:rPr lang="en-GB" u="sng" dirty="0" smtClean="0">
                <a:latin typeface="Times New Roman" panose="02020603050405020304" pitchFamily="18" charset="0"/>
                <a:cs typeface="Times New Roman" panose="02020603050405020304" pitchFamily="18" charset="0"/>
              </a:rPr>
              <a:t>high-level functions</a:t>
            </a:r>
            <a:r>
              <a:rPr lang="en-GB" dirty="0" smtClean="0">
                <a:latin typeface="Times New Roman" panose="02020603050405020304" pitchFamily="18" charset="0"/>
                <a:cs typeface="Times New Roman" panose="02020603050405020304" pitchFamily="18" charset="0"/>
              </a:rPr>
              <a:t>, such as </a:t>
            </a:r>
            <a:r>
              <a:rPr lang="en-GB" dirty="0" smtClean="0">
                <a:latin typeface="AR CENA" panose="02000000000000000000" pitchFamily="2" charset="0"/>
                <a:cs typeface="Times New Roman" panose="02020603050405020304" pitchFamily="18" charset="0"/>
              </a:rPr>
              <a:t>sensory perception, generation of motor commands, spatial reasoning, conscious thought, and in humans, language.</a:t>
            </a:r>
            <a:endParaRPr lang="en-GB" dirty="0">
              <a:latin typeface="AR CENA" panose="02000000000000000000" pitchFamily="2"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6</a:t>
            </a:fld>
            <a:endParaRPr lang="en-GB"/>
          </a:p>
        </p:txBody>
      </p:sp>
    </p:spTree>
    <p:extLst>
      <p:ext uri="{BB962C8B-B14F-4D97-AF65-F5344CB8AC3E}">
        <p14:creationId xmlns:p14="http://schemas.microsoft.com/office/powerpoint/2010/main" val="88451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Basal Ganglia</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Consist  of three deep nuclei of gray matter and include the caudate and putamen nuclei - known as the striatum, and the Globus pallidus.</a:t>
            </a:r>
          </a:p>
          <a:p>
            <a:r>
              <a:rPr lang="en-GB" dirty="0" smtClean="0">
                <a:latin typeface="Times New Roman" panose="02020603050405020304" pitchFamily="18" charset="0"/>
                <a:cs typeface="Times New Roman" panose="02020603050405020304" pitchFamily="18" charset="0"/>
              </a:rPr>
              <a:t>They help initiate and control cortical functions.</a:t>
            </a:r>
          </a:p>
          <a:p>
            <a:pPr lvl="1"/>
            <a:r>
              <a:rPr lang="en-GB" dirty="0" smtClean="0">
                <a:latin typeface="Times New Roman" panose="02020603050405020304" pitchFamily="18" charset="0"/>
                <a:cs typeface="Times New Roman" panose="02020603050405020304" pitchFamily="18" charset="0"/>
              </a:rPr>
              <a:t>These actions include intended movement, behaviour, and certain aspects of cognition.</a:t>
            </a:r>
          </a:p>
          <a:p>
            <a:r>
              <a:rPr lang="en-GB" dirty="0" smtClean="0">
                <a:latin typeface="Times New Roman" panose="02020603050405020304" pitchFamily="18" charset="0"/>
                <a:cs typeface="Times New Roman" panose="02020603050405020304" pitchFamily="18" charset="0"/>
              </a:rPr>
              <a:t>Regions of the basal ganglia responsible for movement ensure that intended actions are carried out and irrelevant movements are inhibited.</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7</a:t>
            </a:fld>
            <a:endParaRPr lang="en-GB"/>
          </a:p>
        </p:txBody>
      </p:sp>
    </p:spTree>
    <p:extLst>
      <p:ext uri="{BB962C8B-B14F-4D97-AF65-F5344CB8AC3E}">
        <p14:creationId xmlns:p14="http://schemas.microsoft.com/office/powerpoint/2010/main" val="391631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Limbic system</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The cerebral cortex contains parts of, and interacts with, elements of the limbic system.</a:t>
            </a:r>
          </a:p>
          <a:p>
            <a:r>
              <a:rPr lang="en-GB" dirty="0" smtClean="0">
                <a:latin typeface="Times New Roman" panose="02020603050405020304" pitchFamily="18" charset="0"/>
                <a:cs typeface="Times New Roman" panose="02020603050405020304" pitchFamily="18" charset="0"/>
              </a:rPr>
              <a:t>Significant structures of the limbic system include:</a:t>
            </a:r>
          </a:p>
          <a:p>
            <a:r>
              <a:rPr lang="en-GB" dirty="0" smtClean="0">
                <a:latin typeface="Times New Roman" panose="02020603050405020304" pitchFamily="18" charset="0"/>
                <a:cs typeface="Times New Roman" panose="02020603050405020304" pitchFamily="18" charset="0"/>
              </a:rPr>
              <a:t> </a:t>
            </a:r>
            <a:r>
              <a:rPr lang="en-GB" dirty="0" smtClean="0">
                <a:latin typeface="AR CENA" panose="02000000000000000000" pitchFamily="2" charset="0"/>
                <a:cs typeface="Times New Roman" panose="02020603050405020304" pitchFamily="18" charset="0"/>
              </a:rPr>
              <a:t>cingulate gyrus</a:t>
            </a:r>
            <a:r>
              <a:rPr lang="en-GB" dirty="0" smtClean="0">
                <a:latin typeface="Times New Roman" panose="02020603050405020304" pitchFamily="18" charset="0"/>
                <a:cs typeface="Times New Roman" panose="02020603050405020304" pitchFamily="18" charset="0"/>
              </a:rPr>
              <a:t>, </a:t>
            </a:r>
            <a:r>
              <a:rPr lang="en-GB" dirty="0" smtClean="0">
                <a:latin typeface="AR CENA" panose="02000000000000000000" pitchFamily="2" charset="0"/>
                <a:cs typeface="Times New Roman" panose="02020603050405020304" pitchFamily="18" charset="0"/>
              </a:rPr>
              <a:t>amygdala, hippocampus, thalamus, and hypothalamus.</a:t>
            </a:r>
          </a:p>
          <a:p>
            <a:r>
              <a:rPr lang="en-GB" dirty="0" smtClean="0">
                <a:latin typeface="Times New Roman" panose="02020603050405020304" pitchFamily="18" charset="0"/>
                <a:cs typeface="Times New Roman" panose="02020603050405020304" pitchFamily="18" charset="0"/>
              </a:rPr>
              <a:t>The </a:t>
            </a:r>
            <a:r>
              <a:rPr lang="en-GB" dirty="0" smtClean="0">
                <a:latin typeface="AR CENA" panose="02000000000000000000" pitchFamily="2" charset="0"/>
                <a:cs typeface="Times New Roman" panose="02020603050405020304" pitchFamily="18" charset="0"/>
              </a:rPr>
              <a:t>cingulate gyrus </a:t>
            </a:r>
            <a:r>
              <a:rPr lang="en-GB" dirty="0" smtClean="0">
                <a:latin typeface="Times New Roman" panose="02020603050405020304" pitchFamily="18" charset="0"/>
                <a:cs typeface="Times New Roman" panose="02020603050405020304" pitchFamily="18" charset="0"/>
              </a:rPr>
              <a:t>coordinates:</a:t>
            </a:r>
          </a:p>
          <a:p>
            <a:pPr lvl="1"/>
            <a:r>
              <a:rPr lang="en-GB" dirty="0" smtClean="0">
                <a:latin typeface="Times New Roman" panose="02020603050405020304" pitchFamily="18" charset="0"/>
                <a:cs typeface="Times New Roman" panose="02020603050405020304" pitchFamily="18" charset="0"/>
              </a:rPr>
              <a:t>Smells  and sights with pleasant memories of previous emotions</a:t>
            </a:r>
          </a:p>
          <a:p>
            <a:pPr lvl="1"/>
            <a:r>
              <a:rPr lang="en-GB" dirty="0" smtClean="0">
                <a:latin typeface="Times New Roman" panose="02020603050405020304" pitchFamily="18" charset="0"/>
                <a:cs typeface="Times New Roman" panose="02020603050405020304" pitchFamily="18" charset="0"/>
              </a:rPr>
              <a:t>Participates  in the emotional reaction to pain and the regulation of aggressive behaviour.</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8</a:t>
            </a:fld>
            <a:endParaRPr lang="en-GB"/>
          </a:p>
        </p:txBody>
      </p:sp>
    </p:spTree>
    <p:extLst>
      <p:ext uri="{BB962C8B-B14F-4D97-AF65-F5344CB8AC3E}">
        <p14:creationId xmlns:p14="http://schemas.microsoft.com/office/powerpoint/2010/main" val="33688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Hippocampus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Involved  in:</a:t>
            </a:r>
          </a:p>
          <a:p>
            <a:pPr lvl="1"/>
            <a:r>
              <a:rPr lang="en-GB" dirty="0" smtClean="0">
                <a:latin typeface="Times New Roman" panose="02020603050405020304" pitchFamily="18" charset="0"/>
                <a:cs typeface="Times New Roman" panose="02020603050405020304" pitchFamily="18" charset="0"/>
              </a:rPr>
              <a:t>Learning  memory, i.e., the conversion of temporary memories into permanent memories;</a:t>
            </a:r>
          </a:p>
          <a:p>
            <a:pPr lvl="1"/>
            <a:r>
              <a:rPr lang="en-GB" dirty="0" smtClean="0">
                <a:latin typeface="Times New Roman" panose="02020603050405020304" pitchFamily="18" charset="0"/>
                <a:cs typeface="Times New Roman" panose="02020603050405020304" pitchFamily="18" charset="0"/>
              </a:rPr>
              <a:t>Helps  to analyse and remember special relationships essential for accurate movements</a:t>
            </a:r>
          </a:p>
          <a:p>
            <a:pPr lvl="1"/>
            <a:r>
              <a:rPr lang="en-GB" dirty="0" smtClean="0">
                <a:latin typeface="Times New Roman" panose="02020603050405020304" pitchFamily="18" charset="0"/>
                <a:cs typeface="Times New Roman" panose="02020603050405020304" pitchFamily="18" charset="0"/>
              </a:rPr>
              <a:t>Facilitates  the use of memory to modify behaviour.</a:t>
            </a:r>
          </a:p>
          <a:p>
            <a:r>
              <a:rPr lang="en-GB" dirty="0" smtClean="0">
                <a:latin typeface="Times New Roman" panose="02020603050405020304" pitchFamily="18" charset="0"/>
                <a:cs typeface="Times New Roman" panose="02020603050405020304" pitchFamily="18" charset="0"/>
              </a:rPr>
              <a:t>The </a:t>
            </a:r>
            <a:r>
              <a:rPr lang="en-GB" dirty="0" smtClean="0">
                <a:latin typeface="AR CENA" panose="02000000000000000000" pitchFamily="2" charset="0"/>
                <a:cs typeface="Times New Roman" panose="02020603050405020304" pitchFamily="18" charset="0"/>
              </a:rPr>
              <a:t>amygdala</a:t>
            </a:r>
            <a:r>
              <a:rPr lang="en-GB" dirty="0" smtClean="0">
                <a:latin typeface="Times New Roman" panose="02020603050405020304" pitchFamily="18" charset="0"/>
                <a:cs typeface="Times New Roman" panose="02020603050405020304" pitchFamily="18" charset="0"/>
              </a:rPr>
              <a:t> connects with the hippocampus, the septal area, and the thalamus and mediates such feelings as friendship, affection, and expression of mood.</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411C389-5EFD-423C-940B-DA838AEC04C4}" type="slidenum">
              <a:rPr lang="en-GB" smtClean="0"/>
              <a:t>9</a:t>
            </a:fld>
            <a:endParaRPr lang="en-GB"/>
          </a:p>
        </p:txBody>
      </p:sp>
    </p:spTree>
    <p:extLst>
      <p:ext uri="{BB962C8B-B14F-4D97-AF65-F5344CB8AC3E}">
        <p14:creationId xmlns:p14="http://schemas.microsoft.com/office/powerpoint/2010/main" val="167763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2113</Words>
  <Application>Microsoft Office PowerPoint</Application>
  <PresentationFormat>Widescreen</PresentationFormat>
  <Paragraphs>287</Paragraphs>
  <Slides>32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 CENA</vt:lpstr>
      <vt:lpstr>Arial</vt:lpstr>
      <vt:lpstr>Calibri</vt:lpstr>
      <vt:lpstr>Calibri Light</vt:lpstr>
      <vt:lpstr>Times New Roman</vt:lpstr>
      <vt:lpstr>Office Theme</vt:lpstr>
      <vt:lpstr>1_Office Theme</vt:lpstr>
      <vt:lpstr>2_Office Theme</vt:lpstr>
      <vt:lpstr>3_Office Theme</vt:lpstr>
      <vt:lpstr>Over view of the CNS</vt:lpstr>
      <vt:lpstr>Introduction</vt:lpstr>
      <vt:lpstr>PowerPoint Presentation</vt:lpstr>
      <vt:lpstr>PowerPoint Presentation</vt:lpstr>
      <vt:lpstr>PowerPoint Presentation</vt:lpstr>
      <vt:lpstr>PowerPoint Presentation</vt:lpstr>
      <vt:lpstr>Basal Ganglia</vt:lpstr>
      <vt:lpstr>Limbic system</vt:lpstr>
      <vt:lpstr>Hippocampus</vt:lpstr>
      <vt:lpstr>Thalamus &amp; Hypothalamus</vt:lpstr>
      <vt:lpstr>Cerebellum </vt:lpstr>
      <vt:lpstr>Brainstem</vt:lpstr>
      <vt:lpstr>Spinal cord</vt:lpstr>
      <vt:lpstr>PowerPoint Presentation</vt:lpstr>
      <vt:lpstr>Glutamatergic neurons are found throughout the brain - most densely concentrated in the cerebral cortex, the hippocampus, the amygdala, the basal ganglia, the brain stem, and the spinal cord.</vt:lpstr>
      <vt:lpstr>GABAergic neurons are found throughout the brain - most highly concentrated in the Substantia nigra and globus pallidus of the basal ganglia, the cerebellum, the hypothalamus, interneurons throughout the brain, the periaqueductal gray, and the spinal cord.</vt:lpstr>
      <vt:lpstr>Dopaminergic neurons arise in the Substantia nigra and the ventral tegmental area and project to the striatum and the cerebral cortex, and to the amygdala and the hippocampus of the limbic system.</vt:lpstr>
      <vt:lpstr>Cholinergic neurons arise in the pedunculopontine nucleus, the nucleus basalis, and the medial septal nuclei and project widely throughout the brain (hippocampus), and the spinal cord.</vt:lpstr>
      <vt:lpstr>Serotonergic neurons arise in the raphe nuclei and project to the limbic system, the basal ganglia; and via the basal forebrain, to the cerebral hemispheres as well as the cerebellum and the spinal cord.</vt:lpstr>
      <vt:lpstr>Noradrenergic neurons arise in the locus coeruleus and the lateral tegmental area and project widely throughout the cerebral cortex, the hypothalamus, the brain stem, cerebellum, and the spinal cord</vt:lpstr>
      <vt:lpstr>PowerPoint Presentation</vt:lpstr>
      <vt:lpstr>PowerPoint Presentation</vt:lpstr>
      <vt:lpstr>PowerPoint Presentation</vt:lpstr>
      <vt:lpstr>PowerPoint Presentation</vt:lpstr>
      <vt:lpstr>PowerPoint Presentation</vt:lpstr>
      <vt:lpstr>PowerPoint Presentation</vt:lpstr>
      <vt:lpstr>MAJOR NT IN CNS</vt:lpstr>
      <vt:lpstr>PowerPoint Presentation</vt:lpstr>
      <vt:lpstr>PowerPoint Presentation</vt:lpstr>
      <vt:lpstr>PowerPoint Presentation</vt:lpstr>
      <vt:lpstr>PowerPoint Presentation</vt:lpstr>
      <vt:lpstr>PowerPoint Presentation</vt:lpstr>
    </vt:vector>
  </TitlesOfParts>
  <Company>University of Zambia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CNS PHARMACOLOGY</dc:title>
  <dc:creator>Jordan Maliti</dc:creator>
  <cp:lastModifiedBy>Microsoft account</cp:lastModifiedBy>
  <cp:revision>64</cp:revision>
  <dcterms:created xsi:type="dcterms:W3CDTF">2019-05-28T17:32:31Z</dcterms:created>
  <dcterms:modified xsi:type="dcterms:W3CDTF">2023-11-15T12:02:54Z</dcterms:modified>
</cp:coreProperties>
</file>