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sldIdLst>
    <p:sldId id="650" r:id="rId2"/>
    <p:sldId id="722" r:id="rId3"/>
    <p:sldId id="724" r:id="rId4"/>
    <p:sldId id="725" r:id="rId5"/>
    <p:sldId id="726" r:id="rId6"/>
    <p:sldId id="727" r:id="rId7"/>
    <p:sldId id="728" r:id="rId8"/>
    <p:sldId id="729" r:id="rId9"/>
    <p:sldId id="730" r:id="rId10"/>
    <p:sldId id="731" r:id="rId11"/>
    <p:sldId id="732" r:id="rId12"/>
    <p:sldId id="733" r:id="rId13"/>
    <p:sldId id="734" r:id="rId14"/>
    <p:sldId id="736" r:id="rId15"/>
    <p:sldId id="737" r:id="rId16"/>
    <p:sldId id="738" r:id="rId17"/>
    <p:sldId id="739" r:id="rId18"/>
    <p:sldId id="740" r:id="rId19"/>
    <p:sldId id="741" r:id="rId20"/>
    <p:sldId id="742" r:id="rId21"/>
    <p:sldId id="743" r:id="rId22"/>
    <p:sldId id="744" r:id="rId23"/>
    <p:sldId id="747" r:id="rId24"/>
    <p:sldId id="749" r:id="rId25"/>
    <p:sldId id="774" r:id="rId26"/>
    <p:sldId id="751" r:id="rId27"/>
    <p:sldId id="752" r:id="rId28"/>
    <p:sldId id="753" r:id="rId29"/>
    <p:sldId id="754" r:id="rId30"/>
    <p:sldId id="755" r:id="rId31"/>
    <p:sldId id="756" r:id="rId32"/>
    <p:sldId id="757" r:id="rId33"/>
    <p:sldId id="758" r:id="rId34"/>
    <p:sldId id="761" r:id="rId35"/>
    <p:sldId id="763" r:id="rId36"/>
    <p:sldId id="765" r:id="rId37"/>
    <p:sldId id="766" r:id="rId38"/>
    <p:sldId id="767" r:id="rId39"/>
    <p:sldId id="768" r:id="rId40"/>
    <p:sldId id="769" r:id="rId41"/>
    <p:sldId id="770" r:id="rId42"/>
    <p:sldId id="771" r:id="rId43"/>
    <p:sldId id="773"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6/15/2023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863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6291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1649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4386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0858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7964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7621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0199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8381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5722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79318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0636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98D8563-AD3F-442C-B445-D6EFBAA8F810}"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65C4E8-BA8E-4563-9138-F43A83826030}"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120786-9F01-48A9-8F63-79D9EFEA36BB}"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123D561-C1F0-4378-8A6D-86EAD83A9A19}"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D9CEFF4-D8FC-4E92-A786-274542039A3B}"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F95824-D1B0-4A38-A3A7-7B76C9359DCA}"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B78ECF3-5E24-4ACC-9279-F0845AAE7411}" type="datetime1">
              <a:rPr lang="en-US" smtClean="0"/>
              <a:t>6/15/2023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9E37107-40F8-4D86-A1C6-59DFAEB8B77F}" type="datetime1">
              <a:rPr lang="en-US" smtClean="0"/>
              <a:t>6/15/2023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319996-0E68-4D06-AEC0-D710ADCBE2B1}" type="datetime1">
              <a:rPr lang="en-US" smtClean="0"/>
              <a:t>6/15/2023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06841AA-A311-4561-AA08-717B9802500B}"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4155470-555F-4AC2-967F-5936DA5F93D3}"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290B0356-28EF-47C4-9E59-B31D217AB261}" type="datetime1">
              <a:rPr lang="en-US" smtClean="0"/>
              <a:t>6/15/2023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43615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smtClean="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r>
              <a:rPr lang="en-US" sz="4000" b="1" dirty="0" smtClean="0">
                <a:solidFill>
                  <a:srgbClr val="53181A"/>
                </a:solidFill>
                <a:latin typeface="Georgia" panose="02040502050405020303" charset="0"/>
                <a:ea typeface="Rockwell"/>
                <a:cs typeface="Georgia" panose="02040502050405020303" charset="0"/>
                <a:sym typeface="Rockwell"/>
              </a:rPr>
              <a:t>NEUROPHARMACOLOGY</a:t>
            </a:r>
            <a:endParaRPr lang="en-US" sz="4000" b="1" dirty="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a:t>
            </a:fld>
            <a:endParaRPr lang="en-US"/>
          </a:p>
        </p:txBody>
      </p:sp>
    </p:spTree>
    <p:extLst>
      <p:ext uri="{BB962C8B-B14F-4D97-AF65-F5344CB8AC3E}">
        <p14:creationId xmlns:p14="http://schemas.microsoft.com/office/powerpoint/2010/main" val="1002009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63773"/>
            <a:ext cx="8625385" cy="777923"/>
          </a:xfrm>
        </p:spPr>
        <p:txBody>
          <a:bodyPr>
            <a:noAutofit/>
          </a:bodyPr>
          <a:lstStyle/>
          <a:p>
            <a:pPr algn="l"/>
            <a:r>
              <a:rPr lang="en-GB" sz="2600" b="1" cap="all" dirty="0" smtClean="0">
                <a:latin typeface="Georgia" panose="02040502050405020303" pitchFamily="18" charset="0"/>
              </a:rPr>
              <a:t>Some key definitions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380999" y="1600200"/>
            <a:ext cx="8305801" cy="4756150"/>
          </a:xfrm>
        </p:spPr>
        <p:txBody>
          <a:bodyPr>
            <a:noAutofit/>
          </a:bodyPr>
          <a:lstStyle/>
          <a:p>
            <a:pPr marL="25400" lvl="0" indent="0">
              <a:spcBef>
                <a:spcPts val="1800"/>
              </a:spcBef>
              <a:buNone/>
            </a:pPr>
            <a:r>
              <a:rPr lang="en-US" sz="2400" b="1" dirty="0" smtClean="0">
                <a:latin typeface="Georgia" panose="02040502050405020303" pitchFamily="18" charset="0"/>
              </a:rPr>
              <a:t>Convulsion</a:t>
            </a:r>
            <a:r>
              <a:rPr lang="en-US" sz="2400" dirty="0" smtClean="0">
                <a:latin typeface="Georgia" panose="02040502050405020303" pitchFamily="18" charset="0"/>
              </a:rPr>
              <a:t>: Involuntary </a:t>
            </a:r>
            <a:r>
              <a:rPr lang="en-US" sz="2400" dirty="0">
                <a:latin typeface="Georgia" panose="02040502050405020303" pitchFamily="18" charset="0"/>
              </a:rPr>
              <a:t>spasmodic contractions of any or all voluntary muscles throughout the body, including skeletal and facial muscles. </a:t>
            </a:r>
            <a:r>
              <a:rPr lang="en-US" sz="2400" dirty="0" smtClean="0">
                <a:latin typeface="Georgia" panose="02040502050405020303" pitchFamily="18" charset="0"/>
              </a:rPr>
              <a:t>Associated with post-</a:t>
            </a:r>
            <a:r>
              <a:rPr lang="en-US" sz="2400" dirty="0" err="1" smtClean="0">
                <a:latin typeface="Georgia" panose="02040502050405020303" pitchFamily="18" charset="0"/>
              </a:rPr>
              <a:t>ictal</a:t>
            </a:r>
            <a:r>
              <a:rPr lang="en-US" sz="2400" dirty="0" smtClean="0">
                <a:latin typeface="Georgia" panose="02040502050405020303" pitchFamily="18" charset="0"/>
              </a:rPr>
              <a:t> state.</a:t>
            </a:r>
          </a:p>
          <a:p>
            <a:pPr marL="25400" lvl="0" indent="0">
              <a:spcBef>
                <a:spcPts val="1800"/>
              </a:spcBef>
              <a:buNone/>
            </a:pPr>
            <a:r>
              <a:rPr lang="en-US" sz="2400" b="1" dirty="0" smtClean="0">
                <a:latin typeface="Georgia" panose="02040502050405020303" pitchFamily="18" charset="0"/>
              </a:rPr>
              <a:t>Seizures</a:t>
            </a:r>
            <a:r>
              <a:rPr lang="en-US" sz="2400" dirty="0" smtClean="0">
                <a:latin typeface="Georgia" panose="02040502050405020303" pitchFamily="18" charset="0"/>
              </a:rPr>
              <a:t>: Brief </a:t>
            </a:r>
            <a:r>
              <a:rPr lang="en-US" sz="2400" dirty="0">
                <a:latin typeface="Georgia" panose="02040502050405020303" pitchFamily="18" charset="0"/>
              </a:rPr>
              <a:t>episode of abnormal electrical activity in </a:t>
            </a:r>
            <a:r>
              <a:rPr lang="en-US" sz="2400" dirty="0" smtClean="0">
                <a:latin typeface="Georgia" panose="02040502050405020303" pitchFamily="18" charset="0"/>
              </a:rPr>
              <a:t>the </a:t>
            </a:r>
            <a:r>
              <a:rPr lang="en-US" sz="2400" dirty="0" err="1" smtClean="0">
                <a:latin typeface="Georgia" panose="02040502050405020303" pitchFamily="18" charset="0"/>
              </a:rPr>
              <a:t>neurones</a:t>
            </a:r>
            <a:r>
              <a:rPr lang="en-US" sz="2400" dirty="0" smtClean="0">
                <a:latin typeface="Georgia" panose="02040502050405020303" pitchFamily="18" charset="0"/>
              </a:rPr>
              <a:t>  </a:t>
            </a:r>
            <a:r>
              <a:rPr lang="en-US" sz="2400" dirty="0">
                <a:latin typeface="Georgia" panose="02040502050405020303" pitchFamily="18" charset="0"/>
              </a:rPr>
              <a:t>of the brain </a:t>
            </a:r>
            <a:r>
              <a:rPr lang="en-US" sz="2400" dirty="0" smtClean="0">
                <a:latin typeface="Georgia" panose="02040502050405020303" pitchFamily="18" charset="0"/>
              </a:rPr>
              <a:t>(detected </a:t>
            </a:r>
            <a:r>
              <a:rPr lang="en-US" sz="2400" dirty="0">
                <a:latin typeface="Georgia" panose="02040502050405020303" pitchFamily="18" charset="0"/>
              </a:rPr>
              <a:t>on </a:t>
            </a:r>
            <a:r>
              <a:rPr lang="en-US" sz="2400" dirty="0" smtClean="0">
                <a:latin typeface="Georgia" panose="02040502050405020303" pitchFamily="18" charset="0"/>
              </a:rPr>
              <a:t>EEG)</a:t>
            </a:r>
            <a:endParaRPr lang="en-GB" sz="2400" dirty="0">
              <a:latin typeface="Georgia" panose="02040502050405020303" pitchFamily="18" charset="0"/>
            </a:endParaRPr>
          </a:p>
          <a:p>
            <a:pPr marL="25400" lvl="0" indent="0">
              <a:spcBef>
                <a:spcPts val="1800"/>
              </a:spcBef>
              <a:buNone/>
            </a:pPr>
            <a:r>
              <a:rPr lang="en-US" sz="2400" b="1" dirty="0" smtClean="0">
                <a:latin typeface="Georgia" panose="02040502050405020303" pitchFamily="18" charset="0"/>
              </a:rPr>
              <a:t>Epilepsy</a:t>
            </a:r>
            <a:r>
              <a:rPr lang="en-US" sz="2400" dirty="0" smtClean="0">
                <a:latin typeface="Georgia" panose="02040502050405020303" pitchFamily="18" charset="0"/>
              </a:rPr>
              <a:t>: Chronic</a:t>
            </a:r>
            <a:r>
              <a:rPr lang="en-US" sz="2400" dirty="0">
                <a:latin typeface="Georgia" panose="02040502050405020303" pitchFamily="18" charset="0"/>
              </a:rPr>
              <a:t>, recurrent pattern of </a:t>
            </a:r>
            <a:r>
              <a:rPr lang="en-US" sz="2400" dirty="0" smtClean="0">
                <a:latin typeface="Georgia" panose="02040502050405020303" pitchFamily="18" charset="0"/>
              </a:rPr>
              <a:t>seizures. </a:t>
            </a:r>
            <a:r>
              <a:rPr lang="en-US" sz="2400" dirty="0">
                <a:solidFill>
                  <a:prstClr val="black"/>
                </a:solidFill>
                <a:latin typeface="Georgia" panose="02040502050405020303" pitchFamily="18" charset="0"/>
              </a:rPr>
              <a:t>Epilepsy is a chronic disease in which seizures result from the abnormal discharge of cerebral </a:t>
            </a:r>
            <a:r>
              <a:rPr lang="en-US" sz="2400" dirty="0" smtClean="0">
                <a:solidFill>
                  <a:prstClr val="black"/>
                </a:solidFill>
                <a:latin typeface="Georgia" panose="02040502050405020303" pitchFamily="18" charset="0"/>
              </a:rPr>
              <a:t>neurons</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10</a:t>
            </a:fld>
            <a:endParaRPr lang="en-US"/>
          </a:p>
        </p:txBody>
      </p:sp>
    </p:spTree>
    <p:extLst>
      <p:ext uri="{BB962C8B-B14F-4D97-AF65-F5344CB8AC3E}">
        <p14:creationId xmlns:p14="http://schemas.microsoft.com/office/powerpoint/2010/main" val="2386715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GB" sz="2600" b="1" cap="all" dirty="0" smtClean="0">
                <a:latin typeface="Georgia" panose="02040502050405020303" pitchFamily="18" charset="0"/>
              </a:rPr>
              <a:t>Some key definitions …. Cont’d</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457200" y="1828800"/>
            <a:ext cx="8229600" cy="4527550"/>
          </a:xfrm>
        </p:spPr>
        <p:txBody>
          <a:bodyPr>
            <a:noAutofit/>
          </a:bodyPr>
          <a:lstStyle/>
          <a:p>
            <a:pPr marL="25400" lvl="0" indent="0">
              <a:spcBef>
                <a:spcPts val="1800"/>
              </a:spcBef>
              <a:buNone/>
            </a:pPr>
            <a:r>
              <a:rPr lang="en-US" sz="2400" b="1" dirty="0" smtClean="0">
                <a:latin typeface="Georgia" panose="02040502050405020303" pitchFamily="18" charset="0"/>
              </a:rPr>
              <a:t>Anti-epileptic </a:t>
            </a:r>
            <a:r>
              <a:rPr lang="en-US" sz="2400" b="1" dirty="0">
                <a:latin typeface="Georgia" panose="02040502050405020303" pitchFamily="18" charset="0"/>
              </a:rPr>
              <a:t>Drugs</a:t>
            </a:r>
            <a:r>
              <a:rPr lang="en-US" sz="2400" dirty="0">
                <a:latin typeface="Georgia" panose="02040502050405020303" pitchFamily="18" charset="0"/>
              </a:rPr>
              <a:t>: </a:t>
            </a:r>
            <a:r>
              <a:rPr lang="en-US" sz="2400" dirty="0" smtClean="0">
                <a:latin typeface="Georgia" panose="02040502050405020303" pitchFamily="18" charset="0"/>
              </a:rPr>
              <a:t>Drugs </a:t>
            </a:r>
            <a:r>
              <a:rPr lang="en-US" sz="2400" dirty="0">
                <a:latin typeface="Georgia" panose="02040502050405020303" pitchFamily="18" charset="0"/>
              </a:rPr>
              <a:t>used in the management of all types of epilepsy (not just convulsions)</a:t>
            </a:r>
            <a:endParaRPr lang="en-GB" sz="2400" dirty="0">
              <a:latin typeface="Georgia" panose="02040502050405020303" pitchFamily="18" charset="0"/>
            </a:endParaRPr>
          </a:p>
          <a:p>
            <a:pPr marL="25400" lvl="0" indent="0">
              <a:spcBef>
                <a:spcPts val="1800"/>
              </a:spcBef>
              <a:buNone/>
            </a:pPr>
            <a:r>
              <a:rPr lang="en-US" sz="2400" b="1" dirty="0">
                <a:latin typeface="Georgia" panose="02040502050405020303" pitchFamily="18" charset="0"/>
              </a:rPr>
              <a:t>Anti-</a:t>
            </a:r>
            <a:r>
              <a:rPr lang="en-US" sz="2400" b="1" dirty="0" err="1">
                <a:latin typeface="Georgia" panose="02040502050405020303" pitchFamily="18" charset="0"/>
              </a:rPr>
              <a:t>convulsant</a:t>
            </a:r>
            <a:r>
              <a:rPr lang="en-US" sz="2400" b="1" dirty="0">
                <a:latin typeface="Georgia" panose="02040502050405020303" pitchFamily="18" charset="0"/>
              </a:rPr>
              <a:t> </a:t>
            </a:r>
            <a:r>
              <a:rPr lang="en-US" sz="2400" b="1" dirty="0" smtClean="0">
                <a:latin typeface="Georgia" panose="02040502050405020303" pitchFamily="18" charset="0"/>
              </a:rPr>
              <a:t>Drugs</a:t>
            </a:r>
            <a:r>
              <a:rPr lang="en-US" sz="2400" dirty="0" smtClean="0">
                <a:latin typeface="Georgia" panose="02040502050405020303" pitchFamily="18" charset="0"/>
              </a:rPr>
              <a:t>: Drugs </a:t>
            </a:r>
            <a:r>
              <a:rPr lang="en-US" sz="2400" dirty="0">
                <a:latin typeface="Georgia" panose="02040502050405020303" pitchFamily="18" charset="0"/>
              </a:rPr>
              <a:t>used in the management of </a:t>
            </a:r>
            <a:r>
              <a:rPr lang="en-US" sz="2400" dirty="0" smtClean="0">
                <a:latin typeface="Georgia" panose="02040502050405020303" pitchFamily="18" charset="0"/>
              </a:rPr>
              <a:t>convulsions</a:t>
            </a:r>
          </a:p>
          <a:p>
            <a:pPr marL="25400" lvl="0" indent="0">
              <a:spcBef>
                <a:spcPts val="1800"/>
              </a:spcBef>
              <a:buNone/>
            </a:pPr>
            <a:r>
              <a:rPr lang="en-US" sz="2400" b="1" dirty="0" smtClean="0">
                <a:latin typeface="Georgia" panose="02040502050405020303" pitchFamily="18" charset="0"/>
              </a:rPr>
              <a:t>Anti-seizure Drugs: </a:t>
            </a:r>
            <a:r>
              <a:rPr lang="en-US" sz="2400" dirty="0">
                <a:latin typeface="Georgia" panose="02040502050405020303" pitchFamily="18" charset="0"/>
              </a:rPr>
              <a:t>D</a:t>
            </a:r>
            <a:r>
              <a:rPr lang="en-US" sz="2400" dirty="0" smtClean="0">
                <a:latin typeface="Georgia" panose="02040502050405020303" pitchFamily="18" charset="0"/>
              </a:rPr>
              <a:t>rugs used in the management of seizure disorders. Include anti-epileptic drugs and anti-</a:t>
            </a:r>
            <a:r>
              <a:rPr lang="en-US" sz="2400" dirty="0" err="1" smtClean="0">
                <a:latin typeface="Georgia" panose="02040502050405020303" pitchFamily="18" charset="0"/>
              </a:rPr>
              <a:t>convulsant</a:t>
            </a:r>
            <a:r>
              <a:rPr lang="en-US" sz="2400" dirty="0" smtClean="0">
                <a:latin typeface="Georgia" panose="02040502050405020303" pitchFamily="18" charset="0"/>
              </a:rPr>
              <a:t> drugs</a:t>
            </a:r>
            <a:r>
              <a:rPr lang="en-US" sz="2400" dirty="0" smtClean="0">
                <a:solidFill>
                  <a:prstClr val="black"/>
                </a:solidFill>
                <a:latin typeface="Georgia" panose="02040502050405020303" pitchFamily="18" charset="0"/>
              </a:rPr>
              <a:t>.</a:t>
            </a:r>
          </a:p>
          <a:p>
            <a:pPr marL="25400" indent="0">
              <a:spcBef>
                <a:spcPts val="1800"/>
              </a:spcBef>
              <a:buNone/>
            </a:pPr>
            <a:r>
              <a:rPr lang="en-US" sz="2400" dirty="0">
                <a:latin typeface="Georgia" panose="02040502050405020303" pitchFamily="18" charset="0"/>
              </a:rPr>
              <a:t>Terms overlap and are </a:t>
            </a:r>
            <a:r>
              <a:rPr lang="en-US" sz="2400" dirty="0" smtClean="0">
                <a:latin typeface="Georgia" panose="02040502050405020303" pitchFamily="18" charset="0"/>
              </a:rPr>
              <a:t>sometimes used interchangeably</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11</a:t>
            </a:fld>
            <a:endParaRPr lang="en-US"/>
          </a:p>
        </p:txBody>
      </p:sp>
    </p:spTree>
    <p:extLst>
      <p:ext uri="{BB962C8B-B14F-4D97-AF65-F5344CB8AC3E}">
        <p14:creationId xmlns:p14="http://schemas.microsoft.com/office/powerpoint/2010/main" val="2649542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204716"/>
            <a:ext cx="8001000" cy="1014484"/>
          </a:xfrm>
        </p:spPr>
        <p:txBody>
          <a:bodyPr>
            <a:noAutofit/>
          </a:bodyPr>
          <a:lstStyle/>
          <a:p>
            <a:pPr marL="0" indent="0" algn="l"/>
            <a:r>
              <a:rPr lang="en-US" sz="2600" b="1" cap="all" dirty="0">
                <a:latin typeface="Georgia" panose="02040502050405020303" pitchFamily="18" charset="0"/>
              </a:rPr>
              <a:t>Indications for anti-seizure drugs</a:t>
            </a:r>
            <a:endParaRPr lang="en-GB" sz="2600" cap="all" dirty="0">
              <a:latin typeface="Georgia" panose="02040502050405020303" pitchFamily="18" charset="0"/>
            </a:endParaRPr>
          </a:p>
        </p:txBody>
      </p:sp>
      <p:sp>
        <p:nvSpPr>
          <p:cNvPr id="3" name="Content Placeholder 2"/>
          <p:cNvSpPr>
            <a:spLocks noGrp="1"/>
          </p:cNvSpPr>
          <p:nvPr>
            <p:ph idx="1"/>
          </p:nvPr>
        </p:nvSpPr>
        <p:spPr>
          <a:xfrm>
            <a:off x="685800" y="1828800"/>
            <a:ext cx="8001000" cy="4527550"/>
          </a:xfrm>
        </p:spPr>
        <p:txBody>
          <a:bodyPr>
            <a:noAutofit/>
          </a:bodyPr>
          <a:lstStyle/>
          <a:p>
            <a:pPr lvl="0">
              <a:spcBef>
                <a:spcPts val="1800"/>
              </a:spcBef>
            </a:pPr>
            <a:r>
              <a:rPr lang="en-US" sz="2400" dirty="0" smtClean="0">
                <a:latin typeface="Georgia" panose="02040502050405020303" pitchFamily="18" charset="0"/>
              </a:rPr>
              <a:t>Prevention </a:t>
            </a:r>
            <a:r>
              <a:rPr lang="en-US" sz="2400" dirty="0">
                <a:latin typeface="Georgia" panose="02040502050405020303" pitchFamily="18" charset="0"/>
              </a:rPr>
              <a:t>or control of seizure activity</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Long-term maintenance treatment of epilepsy</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Acute treatment of </a:t>
            </a:r>
            <a:r>
              <a:rPr lang="en-US" sz="2400" dirty="0" smtClean="0">
                <a:latin typeface="Georgia" panose="02040502050405020303" pitchFamily="18" charset="0"/>
              </a:rPr>
              <a:t>convulsions and status </a:t>
            </a:r>
            <a:r>
              <a:rPr lang="en-US" sz="2400" dirty="0" err="1" smtClean="0">
                <a:latin typeface="Georgia" panose="02040502050405020303" pitchFamily="18" charset="0"/>
              </a:rPr>
              <a:t>epilepticus</a:t>
            </a:r>
            <a:endParaRPr lang="en-US" sz="2400" dirty="0" smtClean="0">
              <a:latin typeface="Georgia" panose="02040502050405020303" pitchFamily="18" charset="0"/>
            </a:endParaRPr>
          </a:p>
          <a:p>
            <a:pPr lvl="0">
              <a:spcBef>
                <a:spcPts val="1800"/>
              </a:spcBef>
            </a:pPr>
            <a:r>
              <a:rPr lang="en-US" sz="2400" dirty="0">
                <a:latin typeface="Georgia" panose="02040502050405020303" pitchFamily="18" charset="0"/>
              </a:rPr>
              <a:t>P</a:t>
            </a:r>
            <a:r>
              <a:rPr lang="en-US" sz="2400" dirty="0" smtClean="0">
                <a:latin typeface="Georgia" panose="02040502050405020303" pitchFamily="18" charset="0"/>
              </a:rPr>
              <a:t>rophylactic </a:t>
            </a:r>
            <a:r>
              <a:rPr lang="en-US" sz="2400" dirty="0">
                <a:latin typeface="Georgia" panose="02040502050405020303" pitchFamily="18" charset="0"/>
              </a:rPr>
              <a:t>anti-seizure </a:t>
            </a:r>
            <a:r>
              <a:rPr lang="en-US" sz="2400" dirty="0" smtClean="0">
                <a:latin typeface="Georgia" panose="02040502050405020303" pitchFamily="18" charset="0"/>
              </a:rPr>
              <a:t>therapy in brain surgery and </a:t>
            </a:r>
            <a:r>
              <a:rPr lang="en-US" sz="2400" dirty="0">
                <a:latin typeface="Georgia" panose="02040502050405020303" pitchFamily="18" charset="0"/>
              </a:rPr>
              <a:t>head injuries </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12</a:t>
            </a:fld>
            <a:endParaRPr lang="en-US"/>
          </a:p>
        </p:txBody>
      </p:sp>
    </p:spTree>
    <p:extLst>
      <p:ext uri="{BB962C8B-B14F-4D97-AF65-F5344CB8AC3E}">
        <p14:creationId xmlns:p14="http://schemas.microsoft.com/office/powerpoint/2010/main" val="2997854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Autofit/>
          </a:bodyPr>
          <a:lstStyle/>
          <a:p>
            <a:pPr algn="l"/>
            <a:r>
              <a:rPr lang="en-US" sz="2400" b="1" cap="all" dirty="0">
                <a:latin typeface="Georgia" panose="02040502050405020303" pitchFamily="18" charset="0"/>
              </a:rPr>
              <a:t>Clinical advice in the use of anti-seizure drugs</a:t>
            </a:r>
            <a:endParaRPr lang="en-GB" sz="2400" cap="all" dirty="0">
              <a:latin typeface="Georgia" panose="02040502050405020303" pitchFamily="18" charset="0"/>
            </a:endParaRPr>
          </a:p>
        </p:txBody>
      </p:sp>
      <p:sp>
        <p:nvSpPr>
          <p:cNvPr id="3" name="Content Placeholder 2"/>
          <p:cNvSpPr>
            <a:spLocks noGrp="1"/>
          </p:cNvSpPr>
          <p:nvPr>
            <p:ph idx="1"/>
          </p:nvPr>
        </p:nvSpPr>
        <p:spPr>
          <a:xfrm>
            <a:off x="457200" y="1600200"/>
            <a:ext cx="8229600" cy="4756150"/>
          </a:xfrm>
        </p:spPr>
        <p:txBody>
          <a:bodyPr>
            <a:noAutofit/>
          </a:bodyPr>
          <a:lstStyle/>
          <a:p>
            <a:pPr lvl="0">
              <a:spcBef>
                <a:spcPts val="1200"/>
              </a:spcBef>
            </a:pPr>
            <a:r>
              <a:rPr lang="en-US" sz="2200" dirty="0" smtClean="0">
                <a:latin typeface="Georgia" panose="02040502050405020303" pitchFamily="18" charset="0"/>
              </a:rPr>
              <a:t>It </a:t>
            </a:r>
            <a:r>
              <a:rPr lang="en-US" sz="2200" dirty="0">
                <a:latin typeface="Georgia" panose="02040502050405020303" pitchFamily="18" charset="0"/>
              </a:rPr>
              <a:t>is essential to have an accurate and comprehensive </a:t>
            </a:r>
            <a:r>
              <a:rPr lang="en-US" sz="2200" dirty="0" smtClean="0">
                <a:latin typeface="Georgia" panose="02040502050405020303" pitchFamily="18" charset="0"/>
              </a:rPr>
              <a:t>diagnosis</a:t>
            </a:r>
            <a:endParaRPr lang="en-GB" sz="2200" dirty="0">
              <a:latin typeface="Georgia" panose="02040502050405020303" pitchFamily="18" charset="0"/>
            </a:endParaRPr>
          </a:p>
          <a:p>
            <a:pPr lvl="0">
              <a:spcBef>
                <a:spcPts val="1200"/>
              </a:spcBef>
            </a:pPr>
            <a:r>
              <a:rPr lang="en-US" sz="2200" dirty="0">
                <a:latin typeface="Georgia" panose="02040502050405020303" pitchFamily="18" charset="0"/>
              </a:rPr>
              <a:t>Must treat underlying causes e.g. </a:t>
            </a:r>
            <a:r>
              <a:rPr lang="en-US" sz="2200" dirty="0" smtClean="0">
                <a:latin typeface="Georgia" panose="02040502050405020303" pitchFamily="18" charset="0"/>
              </a:rPr>
              <a:t>electrolyte imbalances, hypoglycemia, </a:t>
            </a:r>
            <a:r>
              <a:rPr lang="en-US" sz="2200" dirty="0">
                <a:latin typeface="Georgia" panose="02040502050405020303" pitchFamily="18" charset="0"/>
              </a:rPr>
              <a:t>infection and tumor</a:t>
            </a:r>
            <a:endParaRPr lang="en-GB" sz="2200" dirty="0">
              <a:latin typeface="Georgia" panose="02040502050405020303" pitchFamily="18" charset="0"/>
            </a:endParaRPr>
          </a:p>
          <a:p>
            <a:pPr lvl="0">
              <a:spcBef>
                <a:spcPts val="1200"/>
              </a:spcBef>
            </a:pPr>
            <a:r>
              <a:rPr lang="en-US" sz="2200" dirty="0">
                <a:latin typeface="Georgia" panose="02040502050405020303" pitchFamily="18" charset="0"/>
              </a:rPr>
              <a:t>Diagnosis: Adequate description of symptoms both from patient and eye </a:t>
            </a:r>
            <a:r>
              <a:rPr lang="en-US" sz="2200" dirty="0" smtClean="0">
                <a:latin typeface="Georgia" panose="02040502050405020303" pitchFamily="18" charset="0"/>
              </a:rPr>
              <a:t>witness</a:t>
            </a:r>
          </a:p>
          <a:p>
            <a:pPr lvl="0">
              <a:spcBef>
                <a:spcPts val="1200"/>
              </a:spcBef>
            </a:pPr>
            <a:r>
              <a:rPr lang="en-US" sz="2200" dirty="0">
                <a:latin typeface="Georgia" panose="02040502050405020303" pitchFamily="18" charset="0"/>
              </a:rPr>
              <a:t>Electro-encephalogram (EEG) is supportive of diagnosis of a seizure disorder</a:t>
            </a:r>
            <a:endParaRPr lang="en-GB" sz="2200" dirty="0">
              <a:latin typeface="Georgia" panose="02040502050405020303" pitchFamily="18" charset="0"/>
            </a:endParaRPr>
          </a:p>
          <a:p>
            <a:pPr lvl="0">
              <a:spcBef>
                <a:spcPts val="1200"/>
              </a:spcBef>
            </a:pPr>
            <a:r>
              <a:rPr lang="en-US" sz="2200" dirty="0">
                <a:latin typeface="Georgia" panose="02040502050405020303" pitchFamily="18" charset="0"/>
              </a:rPr>
              <a:t>EEG should not be an indication for confirming a seizure disorder nor to stop treatment for seizure free patients (not all patients with a positive recording with EEG have a seizure disorder)   </a:t>
            </a:r>
            <a:endParaRPr lang="en-GB" sz="2200" dirty="0">
              <a:latin typeface="Georgia" panose="02040502050405020303" pitchFamily="18" charset="0"/>
            </a:endParaRPr>
          </a:p>
          <a:p>
            <a:pPr lvl="0">
              <a:spcBef>
                <a:spcPts val="1800"/>
              </a:spcBef>
            </a:pP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13</a:t>
            </a:fld>
            <a:endParaRPr lang="en-US"/>
          </a:p>
        </p:txBody>
      </p:sp>
    </p:spTree>
    <p:extLst>
      <p:ext uri="{BB962C8B-B14F-4D97-AF65-F5344CB8AC3E}">
        <p14:creationId xmlns:p14="http://schemas.microsoft.com/office/powerpoint/2010/main" val="26812000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06474"/>
          </a:xfrm>
        </p:spPr>
        <p:txBody>
          <a:bodyPr>
            <a:noAutofit/>
          </a:bodyPr>
          <a:lstStyle/>
          <a:p>
            <a:pPr algn="l"/>
            <a:r>
              <a:rPr lang="en-GB" sz="2600" b="1" cap="all" dirty="0">
                <a:latin typeface="Georgia" panose="02040502050405020303" pitchFamily="18" charset="0"/>
              </a:rPr>
              <a:t>Principles of drug therapy with anti-seizure </a:t>
            </a:r>
            <a:r>
              <a:rPr lang="en-GB" sz="2600" b="1" cap="all" dirty="0" smtClean="0">
                <a:latin typeface="Georgia" panose="02040502050405020303" pitchFamily="18" charset="0"/>
              </a:rPr>
              <a:t>drugs</a:t>
            </a:r>
            <a:endParaRPr lang="en-GB" sz="2600" cap="all" dirty="0">
              <a:latin typeface="Georgia" panose="02040502050405020303" pitchFamily="18" charset="0"/>
            </a:endParaRPr>
          </a:p>
        </p:txBody>
      </p:sp>
      <p:sp>
        <p:nvSpPr>
          <p:cNvPr id="3" name="Content Placeholder 2"/>
          <p:cNvSpPr>
            <a:spLocks noGrp="1"/>
          </p:cNvSpPr>
          <p:nvPr>
            <p:ph idx="1"/>
          </p:nvPr>
        </p:nvSpPr>
        <p:spPr>
          <a:xfrm>
            <a:off x="457200" y="1905000"/>
            <a:ext cx="8229600" cy="4451350"/>
          </a:xfrm>
        </p:spPr>
        <p:txBody>
          <a:bodyPr>
            <a:noAutofit/>
          </a:bodyPr>
          <a:lstStyle/>
          <a:p>
            <a:pPr>
              <a:spcBef>
                <a:spcPts val="1800"/>
              </a:spcBef>
            </a:pPr>
            <a:r>
              <a:rPr lang="en-US" sz="2400" dirty="0" smtClean="0">
                <a:latin typeface="Georgia" panose="02040502050405020303" pitchFamily="18" charset="0"/>
              </a:rPr>
              <a:t>Up </a:t>
            </a:r>
            <a:r>
              <a:rPr lang="en-US" sz="2400" dirty="0">
                <a:latin typeface="Georgia" panose="02040502050405020303" pitchFamily="18" charset="0"/>
              </a:rPr>
              <a:t>to 80% of </a:t>
            </a:r>
            <a:r>
              <a:rPr lang="en-US" sz="2400" dirty="0" smtClean="0">
                <a:latin typeface="Georgia" panose="02040502050405020303" pitchFamily="18" charset="0"/>
              </a:rPr>
              <a:t>patients can </a:t>
            </a:r>
            <a:r>
              <a:rPr lang="en-US" sz="2400" dirty="0">
                <a:latin typeface="Georgia" panose="02040502050405020303" pitchFamily="18" charset="0"/>
              </a:rPr>
              <a:t>expect partial or complete control of seizures with appropriate </a:t>
            </a:r>
            <a:r>
              <a:rPr lang="en-US" sz="2400" dirty="0" smtClean="0">
                <a:latin typeface="Georgia" panose="02040502050405020303" pitchFamily="18" charset="0"/>
              </a:rPr>
              <a:t>treatment</a:t>
            </a:r>
            <a:endParaRPr lang="en-GB" sz="2400" dirty="0">
              <a:latin typeface="Georgia" panose="02040502050405020303" pitchFamily="18" charset="0"/>
            </a:endParaRPr>
          </a:p>
          <a:p>
            <a:pPr>
              <a:spcBef>
                <a:spcPts val="1800"/>
              </a:spcBef>
            </a:pPr>
            <a:r>
              <a:rPr lang="en-US" sz="2400" dirty="0" smtClean="0">
                <a:latin typeface="Georgia" panose="02040502050405020303" pitchFamily="18" charset="0"/>
              </a:rPr>
              <a:t>Anti-seizure </a:t>
            </a:r>
            <a:r>
              <a:rPr lang="en-US" sz="2400" dirty="0">
                <a:latin typeface="Georgia" panose="02040502050405020303" pitchFamily="18" charset="0"/>
              </a:rPr>
              <a:t>drugs suppress but do not cure seizures</a:t>
            </a:r>
            <a:endParaRPr lang="en-GB" sz="2400" dirty="0">
              <a:latin typeface="Georgia" panose="02040502050405020303" pitchFamily="18" charset="0"/>
            </a:endParaRPr>
          </a:p>
          <a:p>
            <a:pPr>
              <a:spcBef>
                <a:spcPts val="1800"/>
              </a:spcBef>
            </a:pPr>
            <a:r>
              <a:rPr lang="en-US" sz="2400" dirty="0" smtClean="0">
                <a:latin typeface="Georgia" panose="02040502050405020303" pitchFamily="18" charset="0"/>
              </a:rPr>
              <a:t>Anti-seizure drugs are </a:t>
            </a:r>
            <a:r>
              <a:rPr lang="en-US" sz="2400" dirty="0">
                <a:latin typeface="Georgia" panose="02040502050405020303" pitchFamily="18" charset="0"/>
              </a:rPr>
              <a:t>indicated when there is two or more seizures </a:t>
            </a:r>
            <a:r>
              <a:rPr lang="en-US" sz="2400" dirty="0" smtClean="0">
                <a:latin typeface="Georgia" panose="02040502050405020303" pitchFamily="18" charset="0"/>
              </a:rPr>
              <a:t>occurring </a:t>
            </a:r>
            <a:r>
              <a:rPr lang="en-US" sz="2400" dirty="0">
                <a:latin typeface="Georgia" panose="02040502050405020303" pitchFamily="18" charset="0"/>
              </a:rPr>
              <a:t>in short interval (</a:t>
            </a:r>
            <a:r>
              <a:rPr lang="en-US" sz="2400" dirty="0" smtClean="0">
                <a:latin typeface="Georgia" panose="02040502050405020303" pitchFamily="18" charset="0"/>
              </a:rPr>
              <a:t>6months to 1 year)</a:t>
            </a:r>
            <a:endParaRPr lang="en-US" sz="2400" i="1" dirty="0">
              <a:latin typeface="Georgia" panose="02040502050405020303" pitchFamily="18" charset="0"/>
            </a:endParaRPr>
          </a:p>
          <a:p>
            <a:pPr>
              <a:spcBef>
                <a:spcPts val="1800"/>
              </a:spcBef>
            </a:pPr>
            <a:r>
              <a:rPr lang="en-US" sz="2400" dirty="0" smtClean="0">
                <a:latin typeface="Georgia" panose="02040502050405020303" pitchFamily="18" charset="0"/>
              </a:rPr>
              <a:t>An </a:t>
            </a:r>
            <a:r>
              <a:rPr lang="en-US" sz="2400" dirty="0">
                <a:latin typeface="Georgia" panose="02040502050405020303" pitchFamily="18" charset="0"/>
              </a:rPr>
              <a:t>initial therapeutic aim is to use only one drug (</a:t>
            </a:r>
            <a:r>
              <a:rPr lang="en-US" sz="2400" dirty="0" err="1">
                <a:latin typeface="Georgia" panose="02040502050405020303" pitchFamily="18" charset="0"/>
              </a:rPr>
              <a:t>monotherapy</a:t>
            </a:r>
            <a:r>
              <a:rPr lang="en-US" sz="2400" dirty="0" smtClean="0">
                <a:latin typeface="Georgia" panose="02040502050405020303" pitchFamily="18" charset="0"/>
              </a:rPr>
              <a:t>)</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14</a:t>
            </a:fld>
            <a:endParaRPr lang="en-US"/>
          </a:p>
        </p:txBody>
      </p:sp>
    </p:spTree>
    <p:extLst>
      <p:ext uri="{BB962C8B-B14F-4D97-AF65-F5344CB8AC3E}">
        <p14:creationId xmlns:p14="http://schemas.microsoft.com/office/powerpoint/2010/main" val="2267784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53400" cy="838200"/>
          </a:xfrm>
        </p:spPr>
        <p:txBody>
          <a:bodyPr>
            <a:noAutofit/>
          </a:bodyPr>
          <a:lstStyle/>
          <a:p>
            <a:pPr algn="l"/>
            <a:r>
              <a:rPr lang="en-GB" sz="2600" b="1" cap="all" dirty="0">
                <a:latin typeface="Georgia" panose="02040502050405020303" pitchFamily="18" charset="0"/>
              </a:rPr>
              <a:t>Principles of drug therapy with anti-seizure </a:t>
            </a:r>
            <a:r>
              <a:rPr lang="en-GB" sz="2600" b="1" cap="all" dirty="0" smtClean="0">
                <a:latin typeface="Georgia" panose="02040502050405020303" pitchFamily="18" charset="0"/>
              </a:rPr>
              <a:t>drugs …. Cont’d</a:t>
            </a:r>
            <a:endParaRPr lang="en-GB" sz="2600" cap="all" dirty="0">
              <a:latin typeface="Georgia" panose="02040502050405020303" pitchFamily="18" charset="0"/>
            </a:endParaRPr>
          </a:p>
        </p:txBody>
      </p:sp>
      <p:sp>
        <p:nvSpPr>
          <p:cNvPr id="3" name="Content Placeholder 2"/>
          <p:cNvSpPr>
            <a:spLocks noGrp="1"/>
          </p:cNvSpPr>
          <p:nvPr>
            <p:ph idx="1"/>
          </p:nvPr>
        </p:nvSpPr>
        <p:spPr>
          <a:xfrm>
            <a:off x="533400" y="2057400"/>
            <a:ext cx="8153400" cy="4298950"/>
          </a:xfrm>
        </p:spPr>
        <p:txBody>
          <a:bodyPr>
            <a:noAutofit/>
          </a:bodyPr>
          <a:lstStyle/>
          <a:p>
            <a:pPr marL="0" indent="0">
              <a:spcBef>
                <a:spcPts val="1800"/>
              </a:spcBef>
              <a:buNone/>
            </a:pPr>
            <a:r>
              <a:rPr lang="en-US" sz="2400" b="1" i="1" dirty="0" smtClean="0">
                <a:latin typeface="Georgia" panose="02040502050405020303" pitchFamily="18" charset="0"/>
              </a:rPr>
              <a:t>Advantage </a:t>
            </a:r>
            <a:r>
              <a:rPr lang="en-US" sz="2400" b="1" i="1" dirty="0">
                <a:latin typeface="Georgia" panose="02040502050405020303" pitchFamily="18" charset="0"/>
              </a:rPr>
              <a:t>of </a:t>
            </a:r>
            <a:r>
              <a:rPr lang="en-US" sz="2400" b="1" i="1" dirty="0" err="1">
                <a:latin typeface="Georgia" panose="02040502050405020303" pitchFamily="18" charset="0"/>
              </a:rPr>
              <a:t>monotherapy</a:t>
            </a:r>
            <a:r>
              <a:rPr lang="en-US" sz="2400" i="1" dirty="0">
                <a:latin typeface="Georgia" panose="02040502050405020303" pitchFamily="18" charset="0"/>
              </a:rPr>
              <a:t>: </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Fewer </a:t>
            </a:r>
            <a:r>
              <a:rPr lang="en-US" sz="2400" dirty="0" smtClean="0">
                <a:latin typeface="Georgia" panose="02040502050405020303" pitchFamily="18" charset="0"/>
              </a:rPr>
              <a:t>unwanted </a:t>
            </a:r>
            <a:r>
              <a:rPr lang="en-US" sz="2400" dirty="0">
                <a:latin typeface="Georgia" panose="02040502050405020303" pitchFamily="18" charset="0"/>
              </a:rPr>
              <a:t>effects, decreased drug-drug interactions, better compliance, lower costs</a:t>
            </a:r>
            <a:endParaRPr lang="en-GB" sz="2400" dirty="0">
              <a:latin typeface="Georgia" panose="02040502050405020303" pitchFamily="18" charset="0"/>
            </a:endParaRPr>
          </a:p>
          <a:p>
            <a:pPr lvl="0">
              <a:spcBef>
                <a:spcPts val="1800"/>
              </a:spcBef>
            </a:pPr>
            <a:r>
              <a:rPr lang="en-US" sz="2400" dirty="0" smtClean="0">
                <a:latin typeface="Georgia" panose="02040502050405020303" pitchFamily="18" charset="0"/>
              </a:rPr>
              <a:t>Addition </a:t>
            </a:r>
            <a:r>
              <a:rPr lang="en-US" sz="2400" dirty="0">
                <a:latin typeface="Georgia" panose="02040502050405020303" pitchFamily="18" charset="0"/>
              </a:rPr>
              <a:t>of a second drug is likely to result in significant improvement in only </a:t>
            </a:r>
            <a:r>
              <a:rPr lang="en-US" sz="2400" dirty="0" smtClean="0">
                <a:latin typeface="Georgia" panose="02040502050405020303" pitchFamily="18" charset="0"/>
              </a:rPr>
              <a:t>approximately 10% </a:t>
            </a:r>
            <a:r>
              <a:rPr lang="en-US" sz="2400" dirty="0">
                <a:latin typeface="Georgia" panose="02040502050405020303" pitchFamily="18" charset="0"/>
              </a:rPr>
              <a:t>of patients </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15</a:t>
            </a:fld>
            <a:endParaRPr lang="en-US"/>
          </a:p>
        </p:txBody>
      </p:sp>
    </p:spTree>
    <p:extLst>
      <p:ext uri="{BB962C8B-B14F-4D97-AF65-F5344CB8AC3E}">
        <p14:creationId xmlns:p14="http://schemas.microsoft.com/office/powerpoint/2010/main" val="2528494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304800"/>
            <a:ext cx="8707272" cy="1066800"/>
          </a:xfrm>
        </p:spPr>
        <p:txBody>
          <a:bodyPr>
            <a:noAutofit/>
          </a:bodyPr>
          <a:lstStyle/>
          <a:p>
            <a:pPr algn="l"/>
            <a:r>
              <a:rPr lang="en-GB" sz="2600" b="1" cap="all" dirty="0">
                <a:latin typeface="Georgia" panose="02040502050405020303" pitchFamily="18" charset="0"/>
              </a:rPr>
              <a:t>Principles of drug therapy with anti-seizure </a:t>
            </a:r>
            <a:r>
              <a:rPr lang="en-GB" sz="2600" b="1" cap="all" dirty="0" smtClean="0">
                <a:latin typeface="Georgia" panose="02040502050405020303" pitchFamily="18" charset="0"/>
              </a:rPr>
              <a:t>drugs …. Cont’d</a:t>
            </a:r>
            <a:endParaRPr lang="en-GB" sz="2600" cap="all" dirty="0">
              <a:latin typeface="Georgia" panose="02040502050405020303" pitchFamily="18" charset="0"/>
            </a:endParaRPr>
          </a:p>
        </p:txBody>
      </p:sp>
      <p:sp>
        <p:nvSpPr>
          <p:cNvPr id="3" name="Content Placeholder 2"/>
          <p:cNvSpPr>
            <a:spLocks noGrp="1"/>
          </p:cNvSpPr>
          <p:nvPr>
            <p:ph idx="1"/>
          </p:nvPr>
        </p:nvSpPr>
        <p:spPr>
          <a:xfrm>
            <a:off x="457200" y="1828800"/>
            <a:ext cx="8229600" cy="4527550"/>
          </a:xfrm>
        </p:spPr>
        <p:txBody>
          <a:bodyPr>
            <a:noAutofit/>
          </a:bodyPr>
          <a:lstStyle/>
          <a:p>
            <a:pPr marL="0" indent="0">
              <a:spcBef>
                <a:spcPts val="1800"/>
              </a:spcBef>
              <a:buNone/>
            </a:pPr>
            <a:r>
              <a:rPr lang="en-US" sz="2400" b="1" dirty="0" smtClean="0">
                <a:latin typeface="Georgia" panose="02040502050405020303" pitchFamily="18" charset="0"/>
              </a:rPr>
              <a:t>Dosage </a:t>
            </a:r>
            <a:r>
              <a:rPr lang="en-US" sz="2400" b="1" dirty="0">
                <a:latin typeface="Georgia" panose="02040502050405020303" pitchFamily="18" charset="0"/>
              </a:rPr>
              <a:t>recommendations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Gradual dose increments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Dose individualization</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Plasma concentration monitoring (necessary for some drugs e.g. phenytoin</a:t>
            </a:r>
            <a:r>
              <a:rPr lang="en-US" sz="2400" dirty="0" smtClean="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8D8379FB-70C1-46F6-BC10-3ACC278CEB82}" type="slidenum">
              <a:rPr lang="en-US" smtClean="0"/>
              <a:pPr/>
              <a:t>16</a:t>
            </a:fld>
            <a:endParaRPr lang="en-US"/>
          </a:p>
        </p:txBody>
      </p:sp>
    </p:spTree>
    <p:extLst>
      <p:ext uri="{BB962C8B-B14F-4D97-AF65-F5344CB8AC3E}">
        <p14:creationId xmlns:p14="http://schemas.microsoft.com/office/powerpoint/2010/main" val="5514384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381000"/>
            <a:ext cx="8707272" cy="1006474"/>
          </a:xfrm>
        </p:spPr>
        <p:txBody>
          <a:bodyPr>
            <a:noAutofit/>
          </a:bodyPr>
          <a:lstStyle/>
          <a:p>
            <a:pPr algn="l"/>
            <a:r>
              <a:rPr lang="en-GB" sz="2600" b="1" cap="all" dirty="0">
                <a:latin typeface="Georgia" panose="02040502050405020303" pitchFamily="18" charset="0"/>
              </a:rPr>
              <a:t>Principles of drug therapy with anti-seizure </a:t>
            </a:r>
            <a:r>
              <a:rPr lang="en-GB" sz="2600" b="1" cap="all" dirty="0" smtClean="0">
                <a:latin typeface="Georgia" panose="02040502050405020303" pitchFamily="18" charset="0"/>
              </a:rPr>
              <a:t>drugs …. Cont’d</a:t>
            </a:r>
            <a:endParaRPr lang="en-GB" sz="2600" cap="all" dirty="0">
              <a:latin typeface="Georgia" panose="02040502050405020303" pitchFamily="18" charset="0"/>
            </a:endParaRPr>
          </a:p>
        </p:txBody>
      </p:sp>
      <p:sp>
        <p:nvSpPr>
          <p:cNvPr id="3" name="Content Placeholder 2"/>
          <p:cNvSpPr>
            <a:spLocks noGrp="1"/>
          </p:cNvSpPr>
          <p:nvPr>
            <p:ph idx="1"/>
          </p:nvPr>
        </p:nvSpPr>
        <p:spPr>
          <a:xfrm>
            <a:off x="457200" y="1752600"/>
            <a:ext cx="8229600" cy="4603750"/>
          </a:xfrm>
        </p:spPr>
        <p:txBody>
          <a:bodyPr>
            <a:noAutofit/>
          </a:bodyPr>
          <a:lstStyle/>
          <a:p>
            <a:pPr marL="0" indent="0">
              <a:spcBef>
                <a:spcPts val="1800"/>
              </a:spcBef>
              <a:buNone/>
            </a:pPr>
            <a:r>
              <a:rPr lang="en-GB" sz="2400" b="1" dirty="0" smtClean="0">
                <a:latin typeface="Georgia" panose="02040502050405020303" pitchFamily="18" charset="0"/>
              </a:rPr>
              <a:t>Withdrawal </a:t>
            </a:r>
            <a:r>
              <a:rPr lang="en-GB" sz="2400" b="1" dirty="0">
                <a:latin typeface="Georgia" panose="02040502050405020303" pitchFamily="18" charset="0"/>
              </a:rPr>
              <a:t>of anti-seizure treatment</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The sudden withdrawal of drugs should be avoided</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Withdrawal may be considered after </a:t>
            </a:r>
            <a:r>
              <a:rPr lang="en-US" sz="2400" dirty="0" smtClean="0">
                <a:latin typeface="Georgia" panose="02040502050405020303" pitchFamily="18" charset="0"/>
              </a:rPr>
              <a:t>seizure-free </a:t>
            </a:r>
            <a:r>
              <a:rPr lang="en-US" sz="2400" dirty="0">
                <a:latin typeface="Georgia" panose="02040502050405020303" pitchFamily="18" charset="0"/>
              </a:rPr>
              <a:t>period of  2-3 or more years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Relapse rate when anti-seizure drugs are withdrawn is </a:t>
            </a:r>
            <a:r>
              <a:rPr lang="en-US" sz="2400" dirty="0" smtClean="0">
                <a:latin typeface="Georgia" panose="02040502050405020303" pitchFamily="18" charset="0"/>
              </a:rPr>
              <a:t>20-40 %</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17</a:t>
            </a:fld>
            <a:endParaRPr lang="en-US"/>
          </a:p>
        </p:txBody>
      </p:sp>
    </p:spTree>
    <p:extLst>
      <p:ext uri="{BB962C8B-B14F-4D97-AF65-F5344CB8AC3E}">
        <p14:creationId xmlns:p14="http://schemas.microsoft.com/office/powerpoint/2010/main" val="503816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799"/>
            <a:ext cx="8229600" cy="930277"/>
          </a:xfrm>
        </p:spPr>
        <p:txBody>
          <a:bodyPr>
            <a:noAutofit/>
          </a:bodyPr>
          <a:lstStyle/>
          <a:p>
            <a:pPr algn="l"/>
            <a:r>
              <a:rPr lang="en-GB" sz="2600" b="1" cap="all" dirty="0" smtClean="0">
                <a:latin typeface="Georgia" panose="02040502050405020303" pitchFamily="18" charset="0"/>
              </a:rPr>
              <a:t>Principles of seizure disorder management …. </a:t>
            </a:r>
            <a:r>
              <a:rPr lang="en-GB" sz="2600" b="1" cap="all" dirty="0">
                <a:latin typeface="Georgia" panose="02040502050405020303" pitchFamily="18" charset="0"/>
              </a:rPr>
              <a:t>c</a:t>
            </a:r>
            <a:r>
              <a:rPr lang="en-GB" sz="2600" b="1" cap="all" dirty="0" smtClean="0">
                <a:latin typeface="Georgia" panose="02040502050405020303" pitchFamily="18" charset="0"/>
              </a:rPr>
              <a:t>ont’d</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457200" y="1600201"/>
            <a:ext cx="8229600" cy="4756150"/>
          </a:xfrm>
        </p:spPr>
        <p:txBody>
          <a:bodyPr>
            <a:noAutofit/>
          </a:bodyPr>
          <a:lstStyle/>
          <a:p>
            <a:pPr marL="0" indent="0">
              <a:spcBef>
                <a:spcPts val="1800"/>
              </a:spcBef>
              <a:buNone/>
            </a:pPr>
            <a:r>
              <a:rPr lang="en-GB" sz="2400" b="1" dirty="0" smtClean="0">
                <a:latin typeface="Georgia" panose="02040502050405020303" pitchFamily="18" charset="0"/>
              </a:rPr>
              <a:t>When </a:t>
            </a:r>
            <a:r>
              <a:rPr lang="en-GB" sz="2400" b="1" dirty="0">
                <a:latin typeface="Georgia" panose="02040502050405020303" pitchFamily="18" charset="0"/>
              </a:rPr>
              <a:t>to withdraw treatment</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Normal neurological examination</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Normal IQ</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Normal EEG  prior to withdrawal</a:t>
            </a:r>
            <a:endParaRPr lang="en-GB" sz="2400" dirty="0">
              <a:latin typeface="Georgia" panose="02040502050405020303" pitchFamily="18" charset="0"/>
            </a:endParaRPr>
          </a:p>
          <a:p>
            <a:pPr lvl="0">
              <a:spcBef>
                <a:spcPts val="1800"/>
              </a:spcBef>
            </a:pPr>
            <a:r>
              <a:rPr lang="en-US" sz="2400" dirty="0" smtClean="0">
                <a:latin typeface="Georgia" panose="02040502050405020303" pitchFamily="18" charset="0"/>
              </a:rPr>
              <a:t>Seizure-free </a:t>
            </a:r>
            <a:r>
              <a:rPr lang="en-US" sz="2400" dirty="0">
                <a:latin typeface="Georgia" panose="02040502050405020303" pitchFamily="18" charset="0"/>
              </a:rPr>
              <a:t>for 2-5 </a:t>
            </a:r>
            <a:r>
              <a:rPr lang="en-US" sz="2400" dirty="0" smtClean="0">
                <a:latin typeface="Georgia" panose="02040502050405020303" pitchFamily="18" charset="0"/>
              </a:rPr>
              <a:t>years or </a:t>
            </a:r>
            <a:r>
              <a:rPr lang="en-US" sz="2400" dirty="0">
                <a:latin typeface="Georgia" panose="02040502050405020303" pitchFamily="18" charset="0"/>
              </a:rPr>
              <a:t>longer</a:t>
            </a:r>
            <a:endParaRPr lang="en-GB" sz="2400" dirty="0">
              <a:latin typeface="Georgia" panose="02040502050405020303" pitchFamily="18" charset="0"/>
            </a:endParaRPr>
          </a:p>
          <a:p>
            <a:pPr lvl="0">
              <a:spcBef>
                <a:spcPts val="1800"/>
              </a:spcBef>
            </a:pPr>
            <a:r>
              <a:rPr lang="en-US" sz="2400" dirty="0" smtClean="0">
                <a:latin typeface="Georgia" panose="02040502050405020303" pitchFamily="18" charset="0"/>
              </a:rPr>
              <a:t>The seizure disorder should not be juvenile </a:t>
            </a:r>
            <a:r>
              <a:rPr lang="en-US" sz="2400" dirty="0">
                <a:latin typeface="Georgia" panose="02040502050405020303" pitchFamily="18" charset="0"/>
              </a:rPr>
              <a:t>myoclonic </a:t>
            </a:r>
            <a:r>
              <a:rPr lang="en-US" sz="2400" dirty="0" smtClean="0">
                <a:latin typeface="Georgia" panose="02040502050405020303" pitchFamily="18" charset="0"/>
              </a:rPr>
              <a:t>epilepsy</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18</a:t>
            </a:fld>
            <a:endParaRPr lang="en-US"/>
          </a:p>
        </p:txBody>
      </p:sp>
    </p:spTree>
    <p:extLst>
      <p:ext uri="{BB962C8B-B14F-4D97-AF65-F5344CB8AC3E}">
        <p14:creationId xmlns:p14="http://schemas.microsoft.com/office/powerpoint/2010/main" val="2948345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990600"/>
          </a:xfrm>
        </p:spPr>
        <p:txBody>
          <a:bodyPr>
            <a:noAutofit/>
          </a:bodyPr>
          <a:lstStyle/>
          <a:p>
            <a:pPr algn="l"/>
            <a:r>
              <a:rPr lang="en-GB" sz="2600" b="1" cap="all" dirty="0" smtClean="0">
                <a:latin typeface="Georgia" panose="02040502050405020303" pitchFamily="18" charset="0"/>
              </a:rPr>
              <a:t>Treatment failure of anti-seizure drugs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533400" y="1981199"/>
            <a:ext cx="8153400" cy="4375151"/>
          </a:xfrm>
        </p:spPr>
        <p:txBody>
          <a:bodyPr>
            <a:noAutofit/>
          </a:bodyPr>
          <a:lstStyle/>
          <a:p>
            <a:pPr marL="0" indent="0">
              <a:spcBef>
                <a:spcPts val="1800"/>
              </a:spcBef>
              <a:buNone/>
            </a:pPr>
            <a:r>
              <a:rPr lang="en-GB" sz="2400" dirty="0" smtClean="0">
                <a:latin typeface="Georgia" panose="02040502050405020303" pitchFamily="18" charset="0"/>
              </a:rPr>
              <a:t>Common </a:t>
            </a:r>
            <a:r>
              <a:rPr lang="en-GB" sz="2400" dirty="0">
                <a:latin typeface="Georgia" panose="02040502050405020303" pitchFamily="18" charset="0"/>
              </a:rPr>
              <a:t>causes of </a:t>
            </a:r>
            <a:r>
              <a:rPr lang="en-GB" sz="2400" dirty="0" smtClean="0">
                <a:latin typeface="Georgia" panose="02040502050405020303" pitchFamily="18" charset="0"/>
              </a:rPr>
              <a:t>treatment failure </a:t>
            </a:r>
            <a:r>
              <a:rPr lang="en-GB" sz="2400" dirty="0">
                <a:latin typeface="Georgia" panose="02040502050405020303" pitchFamily="18" charset="0"/>
              </a:rPr>
              <a:t>of anti-seizure </a:t>
            </a:r>
            <a:r>
              <a:rPr lang="en-GB" sz="2400" dirty="0" smtClean="0">
                <a:latin typeface="Georgia" panose="02040502050405020303" pitchFamily="18" charset="0"/>
              </a:rPr>
              <a:t>drugs include:</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Improper  diagnosis of the type of seizures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 </a:t>
            </a:r>
            <a:r>
              <a:rPr lang="en-US" sz="2400" dirty="0" smtClean="0">
                <a:latin typeface="Georgia" panose="02040502050405020303" pitchFamily="18" charset="0"/>
              </a:rPr>
              <a:t>Incorrect </a:t>
            </a:r>
            <a:r>
              <a:rPr lang="en-US" sz="2400" dirty="0">
                <a:latin typeface="Georgia" panose="02040502050405020303" pitchFamily="18" charset="0"/>
              </a:rPr>
              <a:t>choice of drug</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 Inadequate or excessive dosage</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 Poor </a:t>
            </a:r>
            <a:r>
              <a:rPr lang="en-US" sz="2400" dirty="0" smtClean="0">
                <a:latin typeface="Georgia" panose="02040502050405020303" pitchFamily="18" charset="0"/>
              </a:rPr>
              <a:t>compliance</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19</a:t>
            </a:fld>
            <a:endParaRPr lang="en-US"/>
          </a:p>
        </p:txBody>
      </p:sp>
    </p:spTree>
    <p:extLst>
      <p:ext uri="{BB962C8B-B14F-4D97-AF65-F5344CB8AC3E}">
        <p14:creationId xmlns:p14="http://schemas.microsoft.com/office/powerpoint/2010/main" val="3742720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Tx/>
            </a:pPr>
            <a:r>
              <a:rPr lang="en-US" b="1" dirty="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t/>
            </a:r>
            <a:br>
              <a:rPr lang="en-US" b="1" dirty="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br>
            <a:r>
              <a:rPr lang="en-US" sz="3600" b="1" dirty="0" smtClean="0">
                <a:solidFill>
                  <a:schemeClr val="tx1"/>
                </a:solidFill>
                <a:latin typeface="Georgia" panose="02040502050405020303" pitchFamily="18" charset="0"/>
                <a:cs typeface="Georgia" panose="02040502050405020303" charset="0"/>
              </a:rPr>
              <a:t>ANTI-SEIZURE DRUGS: GENERAL CONCEPTS</a:t>
            </a:r>
            <a:r>
              <a:rPr lang="en-US" sz="3600" b="1" dirty="0">
                <a:solidFill>
                  <a:prstClr val="black"/>
                </a:solidFill>
                <a:latin typeface="Georgia" panose="02040502050405020303" pitchFamily="18" charset="0"/>
              </a:rPr>
              <a:t/>
            </a:r>
            <a:br>
              <a:rPr lang="en-US" sz="3600" b="1" dirty="0">
                <a:solidFill>
                  <a:prstClr val="black"/>
                </a:solidFill>
                <a:latin typeface="Georgia" panose="02040502050405020303" pitchFamily="18" charset="0"/>
              </a:rPr>
            </a:br>
            <a:r>
              <a:rPr lang="en-US" sz="3600" b="1" dirty="0" smtClean="0">
                <a:solidFill>
                  <a:prstClr val="black"/>
                </a:solidFill>
                <a:latin typeface="Georgia" panose="02040502050405020303" pitchFamily="18" charset="0"/>
              </a:rPr>
              <a:t>		</a:t>
            </a:r>
            <a:endParaRPr lang="en-US" sz="3600"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a:t>
            </a:fld>
            <a:endParaRPr lang="en-US"/>
          </a:p>
        </p:txBody>
      </p:sp>
    </p:spTree>
    <p:extLst>
      <p:ext uri="{BB962C8B-B14F-4D97-AF65-F5344CB8AC3E}">
        <p14:creationId xmlns:p14="http://schemas.microsoft.com/office/powerpoint/2010/main" val="2736584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020762"/>
          </a:xfrm>
        </p:spPr>
        <p:txBody>
          <a:bodyPr>
            <a:noAutofit/>
          </a:bodyPr>
          <a:lstStyle/>
          <a:p>
            <a:pPr algn="l"/>
            <a:r>
              <a:rPr lang="en-US" sz="2600" b="1" cap="all" dirty="0">
                <a:latin typeface="Georgia" panose="02040502050405020303" pitchFamily="18" charset="0"/>
              </a:rPr>
              <a:t>Common </a:t>
            </a:r>
            <a:r>
              <a:rPr lang="en-US" sz="2600" b="1" cap="all" dirty="0" smtClean="0">
                <a:latin typeface="Georgia" panose="02040502050405020303" pitchFamily="18" charset="0"/>
              </a:rPr>
              <a:t>ADVERSE EFFECTS </a:t>
            </a:r>
            <a:r>
              <a:rPr lang="en-US" sz="2600" b="1" cap="all" dirty="0">
                <a:latin typeface="Georgia" panose="02040502050405020303" pitchFamily="18" charset="0"/>
              </a:rPr>
              <a:t>of anti-seizure </a:t>
            </a:r>
            <a:r>
              <a:rPr lang="en-US" sz="2600" b="1" cap="all" dirty="0" smtClean="0">
                <a:latin typeface="Georgia" panose="02040502050405020303" pitchFamily="18" charset="0"/>
              </a:rPr>
              <a:t>drugs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533400" y="1828800"/>
            <a:ext cx="8153400" cy="4267200"/>
          </a:xfrm>
        </p:spPr>
        <p:txBody>
          <a:bodyPr>
            <a:normAutofit/>
          </a:bodyPr>
          <a:lstStyle/>
          <a:p>
            <a:pPr lvl="0">
              <a:spcBef>
                <a:spcPts val="1800"/>
              </a:spcBef>
            </a:pPr>
            <a:r>
              <a:rPr lang="en-US" sz="2400" dirty="0" smtClean="0">
                <a:latin typeface="Georgia" panose="02040502050405020303" pitchFamily="18" charset="0"/>
              </a:rPr>
              <a:t>CNS reactions (mostly dose related)</a:t>
            </a:r>
            <a:endParaRPr lang="en-GB" sz="2400" dirty="0">
              <a:latin typeface="Georgia" panose="02040502050405020303" pitchFamily="18" charset="0"/>
            </a:endParaRPr>
          </a:p>
          <a:p>
            <a:pPr lvl="0">
              <a:spcBef>
                <a:spcPts val="1800"/>
              </a:spcBef>
            </a:pPr>
            <a:r>
              <a:rPr lang="en-US" sz="2400" dirty="0" err="1">
                <a:latin typeface="Georgia" panose="02040502050405020303" pitchFamily="18" charset="0"/>
              </a:rPr>
              <a:t>Haematological</a:t>
            </a:r>
            <a:r>
              <a:rPr lang="en-US" sz="2400" dirty="0">
                <a:latin typeface="Georgia" panose="02040502050405020303" pitchFamily="18" charset="0"/>
              </a:rPr>
              <a:t> reactions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Hepatic </a:t>
            </a:r>
            <a:r>
              <a:rPr lang="en-US" sz="2400" dirty="0" smtClean="0">
                <a:latin typeface="Georgia" panose="02040502050405020303" pitchFamily="18" charset="0"/>
              </a:rPr>
              <a:t>toxicity</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20</a:t>
            </a:fld>
            <a:endParaRPr lang="en-US"/>
          </a:p>
        </p:txBody>
      </p:sp>
    </p:spTree>
    <p:extLst>
      <p:ext uri="{BB962C8B-B14F-4D97-AF65-F5344CB8AC3E}">
        <p14:creationId xmlns:p14="http://schemas.microsoft.com/office/powerpoint/2010/main" val="13782587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304799"/>
            <a:ext cx="8707272" cy="854075"/>
          </a:xfrm>
        </p:spPr>
        <p:txBody>
          <a:bodyPr>
            <a:noAutofit/>
          </a:bodyPr>
          <a:lstStyle/>
          <a:p>
            <a:pPr lvl="0" algn="l"/>
            <a:r>
              <a:rPr lang="en-US" sz="2600" b="1" cap="all" dirty="0">
                <a:solidFill>
                  <a:prstClr val="black"/>
                </a:solidFill>
                <a:latin typeface="Georgia" panose="02040502050405020303" pitchFamily="18" charset="0"/>
              </a:rPr>
              <a:t>Mechanisms of action of </a:t>
            </a:r>
            <a:r>
              <a:rPr lang="en-US" sz="2600" b="1" cap="all" dirty="0" smtClean="0">
                <a:solidFill>
                  <a:prstClr val="black"/>
                </a:solidFill>
                <a:latin typeface="Georgia" panose="02040502050405020303" pitchFamily="18" charset="0"/>
              </a:rPr>
              <a:t>anti-seizure drugs</a:t>
            </a:r>
            <a:endParaRPr lang="en-US" sz="2600" b="1" cap="all" dirty="0">
              <a:solidFill>
                <a:prstClr val="black"/>
              </a:solidFill>
              <a:latin typeface="Georgia" panose="02040502050405020303" pitchFamily="18" charset="0"/>
            </a:endParaRPr>
          </a:p>
        </p:txBody>
      </p:sp>
      <p:sp>
        <p:nvSpPr>
          <p:cNvPr id="3" name="Content Placeholder 2"/>
          <p:cNvSpPr>
            <a:spLocks noGrp="1"/>
          </p:cNvSpPr>
          <p:nvPr>
            <p:ph idx="1"/>
          </p:nvPr>
        </p:nvSpPr>
        <p:spPr>
          <a:xfrm>
            <a:off x="457200" y="1447800"/>
            <a:ext cx="8229600" cy="4908550"/>
          </a:xfrm>
        </p:spPr>
        <p:txBody>
          <a:bodyPr>
            <a:noAutofit/>
          </a:bodyPr>
          <a:lstStyle/>
          <a:p>
            <a:pPr marL="0" indent="0">
              <a:spcBef>
                <a:spcPts val="1800"/>
              </a:spcBef>
              <a:buNone/>
            </a:pPr>
            <a:r>
              <a:rPr lang="en-US" sz="2400" b="1" dirty="0" smtClean="0">
                <a:latin typeface="Georgia" panose="02040502050405020303" pitchFamily="18" charset="0"/>
              </a:rPr>
              <a:t>Inhibition </a:t>
            </a:r>
            <a:r>
              <a:rPr lang="en-US" sz="2400" b="1" dirty="0">
                <a:latin typeface="Georgia" panose="02040502050405020303" pitchFamily="18" charset="0"/>
              </a:rPr>
              <a:t>of ion channels involved in neuronal excitability</a:t>
            </a:r>
          </a:p>
          <a:p>
            <a:pPr>
              <a:spcBef>
                <a:spcPts val="1800"/>
              </a:spcBef>
            </a:pPr>
            <a:r>
              <a:rPr lang="en-US" sz="2400" dirty="0">
                <a:latin typeface="Georgia" panose="02040502050405020303" pitchFamily="18" charset="0"/>
              </a:rPr>
              <a:t>Sodium channel inhibition: carbamazepine, phenytoin, </a:t>
            </a:r>
            <a:r>
              <a:rPr lang="en-US" sz="2400" dirty="0" err="1">
                <a:latin typeface="Georgia" panose="02040502050405020303" pitchFamily="18" charset="0"/>
              </a:rPr>
              <a:t>lamotrigine</a:t>
            </a:r>
            <a:r>
              <a:rPr lang="en-US" sz="2400" dirty="0">
                <a:latin typeface="Georgia" panose="02040502050405020303" pitchFamily="18" charset="0"/>
              </a:rPr>
              <a:t>, valproate, </a:t>
            </a:r>
            <a:r>
              <a:rPr lang="en-US" sz="2400" dirty="0" err="1">
                <a:latin typeface="Georgia" panose="02040502050405020303" pitchFamily="18" charset="0"/>
              </a:rPr>
              <a:t>topiramate</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Calcium channel inhibition: </a:t>
            </a:r>
            <a:r>
              <a:rPr lang="en-US" sz="2400" dirty="0" err="1">
                <a:latin typeface="Georgia" panose="02040502050405020303" pitchFamily="18" charset="0"/>
              </a:rPr>
              <a:t>ethosuximide</a:t>
            </a:r>
            <a:r>
              <a:rPr lang="en-US" sz="2400" dirty="0">
                <a:latin typeface="Georgia" panose="02040502050405020303" pitchFamily="18" charset="0"/>
              </a:rPr>
              <a:t>, gabapentin, </a:t>
            </a:r>
            <a:r>
              <a:rPr lang="en-US" sz="2400" dirty="0" smtClean="0">
                <a:latin typeface="Georgia" panose="02040502050405020303" pitchFamily="18" charset="0"/>
              </a:rPr>
              <a:t>valproate</a:t>
            </a:r>
            <a:endParaRPr lang="en-US" sz="2400" u="sng" dirty="0" smtClean="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Inhibition of excitatory transmission</a:t>
            </a:r>
          </a:p>
          <a:p>
            <a:pPr>
              <a:spcBef>
                <a:spcPts val="1800"/>
              </a:spcBef>
            </a:pPr>
            <a:r>
              <a:rPr lang="en-US" sz="2400" dirty="0" smtClean="0">
                <a:latin typeface="Georgia" panose="02040502050405020303" pitchFamily="18" charset="0"/>
              </a:rPr>
              <a:t>Inhibition of glutamate release e.g. </a:t>
            </a:r>
            <a:r>
              <a:rPr lang="en-US" sz="2400" dirty="0" err="1" smtClean="0">
                <a:latin typeface="Georgia" panose="02040502050405020303" pitchFamily="18" charset="0"/>
              </a:rPr>
              <a:t>lamotrigine</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Blockade of glutamate receptors e.g. </a:t>
            </a:r>
            <a:r>
              <a:rPr lang="en-US" sz="2400" dirty="0" err="1" smtClean="0">
                <a:latin typeface="Georgia" panose="02040502050405020303" pitchFamily="18" charset="0"/>
              </a:rPr>
              <a:t>topiramate</a:t>
            </a:r>
            <a:r>
              <a:rPr lang="en-US" sz="2400" dirty="0" smtClean="0">
                <a:latin typeface="Georgia" panose="02040502050405020303" pitchFamily="18" charset="0"/>
              </a:rPr>
              <a:t>, </a:t>
            </a:r>
            <a:r>
              <a:rPr lang="en-US" sz="2400" dirty="0" err="1" smtClean="0">
                <a:latin typeface="Georgia" panose="02040502050405020303" pitchFamily="18" charset="0"/>
              </a:rPr>
              <a:t>felbamate</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21</a:t>
            </a:fld>
            <a:endParaRPr lang="en-US"/>
          </a:p>
        </p:txBody>
      </p:sp>
    </p:spTree>
    <p:extLst>
      <p:ext uri="{BB962C8B-B14F-4D97-AF65-F5344CB8AC3E}">
        <p14:creationId xmlns:p14="http://schemas.microsoft.com/office/powerpoint/2010/main" val="832097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1069"/>
            <a:ext cx="8229600" cy="1044006"/>
          </a:xfrm>
        </p:spPr>
        <p:txBody>
          <a:bodyPr>
            <a:noAutofit/>
          </a:bodyPr>
          <a:lstStyle/>
          <a:p>
            <a:pPr lvl="0" algn="l"/>
            <a:r>
              <a:rPr lang="en-US" sz="2600" b="1" cap="all" dirty="0">
                <a:solidFill>
                  <a:prstClr val="black"/>
                </a:solidFill>
                <a:latin typeface="Georgia" panose="02040502050405020303" pitchFamily="18" charset="0"/>
              </a:rPr>
              <a:t>Mechanisms of action of </a:t>
            </a:r>
            <a:r>
              <a:rPr lang="en-US" sz="2600" b="1" cap="all" dirty="0" smtClean="0">
                <a:solidFill>
                  <a:prstClr val="black"/>
                </a:solidFill>
                <a:latin typeface="Georgia" panose="02040502050405020303" pitchFamily="18" charset="0"/>
              </a:rPr>
              <a:t>anti-seizure drugs …. CONT’D</a:t>
            </a:r>
            <a:endParaRPr lang="en-US" sz="2600" b="1" cap="all" dirty="0">
              <a:solidFill>
                <a:prstClr val="black"/>
              </a:solidFill>
              <a:latin typeface="Georgia" panose="02040502050405020303" pitchFamily="18" charset="0"/>
            </a:endParaRPr>
          </a:p>
        </p:txBody>
      </p:sp>
      <p:sp>
        <p:nvSpPr>
          <p:cNvPr id="3" name="Content Placeholder 2"/>
          <p:cNvSpPr>
            <a:spLocks noGrp="1"/>
          </p:cNvSpPr>
          <p:nvPr>
            <p:ph idx="1"/>
          </p:nvPr>
        </p:nvSpPr>
        <p:spPr>
          <a:xfrm>
            <a:off x="457200" y="1600200"/>
            <a:ext cx="8229600" cy="4756150"/>
          </a:xfrm>
        </p:spPr>
        <p:txBody>
          <a:bodyPr>
            <a:normAutofit/>
          </a:bodyPr>
          <a:lstStyle/>
          <a:p>
            <a:pPr marL="0" indent="0">
              <a:spcBef>
                <a:spcPts val="1800"/>
              </a:spcBef>
              <a:buNone/>
            </a:pPr>
            <a:r>
              <a:rPr lang="en-US" sz="2400" b="1" dirty="0" smtClean="0">
                <a:latin typeface="Georgia" panose="02040502050405020303" pitchFamily="18" charset="0"/>
              </a:rPr>
              <a:t>Enhancement of GABA-mediated inhibition</a:t>
            </a:r>
          </a:p>
          <a:p>
            <a:pPr>
              <a:spcBef>
                <a:spcPts val="1800"/>
              </a:spcBef>
            </a:pPr>
            <a:r>
              <a:rPr lang="en-US" sz="2400" dirty="0" smtClean="0">
                <a:latin typeface="Georgia" panose="02040502050405020303" pitchFamily="18" charset="0"/>
              </a:rPr>
              <a:t>Drugs that enhance GABA action: benzodiazepines (midazolam, </a:t>
            </a:r>
            <a:r>
              <a:rPr lang="en-US" sz="2400" dirty="0" err="1" smtClean="0">
                <a:latin typeface="Georgia" panose="02040502050405020303" pitchFamily="18" charset="0"/>
              </a:rPr>
              <a:t>lorazepam</a:t>
            </a:r>
            <a:r>
              <a:rPr lang="en-US" sz="2400" dirty="0" smtClean="0">
                <a:latin typeface="Georgia" panose="02040502050405020303" pitchFamily="18" charset="0"/>
              </a:rPr>
              <a:t>, diazepam &amp; clonazepam), barbiturates (phenobarbital, thiopental), </a:t>
            </a:r>
            <a:r>
              <a:rPr lang="en-US" sz="2400" dirty="0" err="1" smtClean="0">
                <a:latin typeface="Georgia" panose="02040502050405020303" pitchFamily="18" charset="0"/>
              </a:rPr>
              <a:t>topiramate</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Drugs that inhibit GABA degradation: </a:t>
            </a:r>
            <a:r>
              <a:rPr lang="en-US" sz="2400" dirty="0" err="1" smtClean="0">
                <a:latin typeface="Georgia" panose="02040502050405020303" pitchFamily="18" charset="0"/>
              </a:rPr>
              <a:t>vigabatrin</a:t>
            </a:r>
            <a:r>
              <a:rPr lang="en-US" sz="2400" dirty="0" smtClean="0">
                <a:latin typeface="Georgia" panose="02040502050405020303" pitchFamily="18" charset="0"/>
              </a:rPr>
              <a:t>, valproate, gabapentin</a:t>
            </a:r>
          </a:p>
          <a:p>
            <a:pPr>
              <a:spcBef>
                <a:spcPts val="1800"/>
              </a:spcBef>
            </a:pPr>
            <a:r>
              <a:rPr lang="en-US" sz="2400" dirty="0" smtClean="0">
                <a:latin typeface="Georgia" panose="02040502050405020303" pitchFamily="18" charset="0"/>
              </a:rPr>
              <a:t>Drugs that inhibit reuptake of GABA: </a:t>
            </a:r>
            <a:r>
              <a:rPr lang="en-US" sz="2400" dirty="0" err="1" smtClean="0">
                <a:latin typeface="Georgia" panose="02040502050405020303" pitchFamily="18" charset="0"/>
              </a:rPr>
              <a:t>tiagabine</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Drugs that increase the synthesis of GABA: valproate</a:t>
            </a:r>
          </a:p>
        </p:txBody>
      </p:sp>
      <p:sp>
        <p:nvSpPr>
          <p:cNvPr id="4" name="Slide Number Placeholder 3"/>
          <p:cNvSpPr>
            <a:spLocks noGrp="1"/>
          </p:cNvSpPr>
          <p:nvPr>
            <p:ph type="sldNum" sz="quarter" idx="12"/>
          </p:nvPr>
        </p:nvSpPr>
        <p:spPr/>
        <p:txBody>
          <a:bodyPr/>
          <a:lstStyle/>
          <a:p>
            <a:fld id="{843A16FA-3D5B-4FFA-9DDB-C00637F7C28B}" type="slidenum">
              <a:rPr lang="en-US" smtClean="0"/>
              <a:pPr/>
              <a:t>22</a:t>
            </a:fld>
            <a:endParaRPr lang="en-US"/>
          </a:p>
        </p:txBody>
      </p:sp>
    </p:spTree>
    <p:extLst>
      <p:ext uri="{BB962C8B-B14F-4D97-AF65-F5344CB8AC3E}">
        <p14:creationId xmlns:p14="http://schemas.microsoft.com/office/powerpoint/2010/main" val="9817410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algn="l">
              <a:buClrTx/>
            </a:pPr>
            <a:r>
              <a:rPr lang="en-US" sz="3600" b="1" dirty="0" smtClean="0">
                <a:solidFill>
                  <a:schemeClr val="tx1"/>
                </a:solidFill>
                <a:latin typeface="Georgia" panose="02040502050405020303" pitchFamily="18" charset="0"/>
                <a:cs typeface="Georgia" panose="02040502050405020303" charset="0"/>
              </a:rPr>
              <a:t>COMMONLY USED ANTI-SEIZURE DRUGS</a:t>
            </a:r>
            <a:r>
              <a:rPr lang="en-US" sz="3600" b="1" dirty="0">
                <a:solidFill>
                  <a:prstClr val="black"/>
                </a:solidFill>
                <a:latin typeface="Georgia" panose="02040502050405020303" pitchFamily="18" charset="0"/>
              </a:rPr>
              <a:t/>
            </a:r>
            <a:br>
              <a:rPr lang="en-US" sz="3600" b="1" dirty="0">
                <a:solidFill>
                  <a:prstClr val="black"/>
                </a:solidFill>
                <a:latin typeface="Georgia" panose="02040502050405020303" pitchFamily="18" charset="0"/>
              </a:rPr>
            </a:br>
            <a:r>
              <a:rPr lang="en-US" sz="3600" b="1" dirty="0" smtClean="0">
                <a:solidFill>
                  <a:prstClr val="black"/>
                </a:solidFill>
                <a:latin typeface="Georgia" panose="02040502050405020303" pitchFamily="18" charset="0"/>
              </a:rPr>
              <a:t>		</a:t>
            </a:r>
            <a:endParaRPr lang="en-US" sz="3600"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23</a:t>
            </a:fld>
            <a:endParaRPr lang="en-US"/>
          </a:p>
        </p:txBody>
      </p:sp>
    </p:spTree>
    <p:extLst>
      <p:ext uri="{BB962C8B-B14F-4D97-AF65-F5344CB8AC3E}">
        <p14:creationId xmlns:p14="http://schemas.microsoft.com/office/powerpoint/2010/main" val="1207688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533399" y="1524000"/>
            <a:ext cx="8153401" cy="4832350"/>
          </a:xfrm>
          <a:prstGeom prst="rect">
            <a:avLst/>
          </a:prstGeom>
          <a:noFill/>
          <a:ln>
            <a:noFill/>
          </a:ln>
        </p:spPr>
        <p:txBody>
          <a:bodyPr spcFirstLastPara="1" wrap="square" lIns="91425" tIns="45700" rIns="91425" bIns="45700" anchor="t" anchorCtr="0">
            <a:noAutofit/>
          </a:bodyPr>
          <a:lstStyle/>
          <a:p>
            <a:pPr lvl="0">
              <a:spcBef>
                <a:spcPts val="1800"/>
              </a:spcBef>
            </a:pPr>
            <a:r>
              <a:rPr lang="en-US" sz="2400" dirty="0" smtClean="0">
                <a:solidFill>
                  <a:prstClr val="black"/>
                </a:solidFill>
                <a:latin typeface="Georgia" panose="02040502050405020303" pitchFamily="18" charset="0"/>
              </a:rPr>
              <a:t>There </a:t>
            </a:r>
            <a:r>
              <a:rPr lang="en-US" sz="2400" dirty="0">
                <a:solidFill>
                  <a:prstClr val="black"/>
                </a:solidFill>
                <a:latin typeface="Georgia" panose="02040502050405020303" pitchFamily="18" charset="0"/>
              </a:rPr>
              <a:t>are many drugs available for treatment of seizure disorders</a:t>
            </a:r>
          </a:p>
          <a:p>
            <a:pPr lvl="0">
              <a:spcBef>
                <a:spcPts val="1800"/>
              </a:spcBef>
            </a:pPr>
            <a:r>
              <a:rPr lang="en-US" sz="2400" dirty="0">
                <a:solidFill>
                  <a:prstClr val="black"/>
                </a:solidFill>
                <a:latin typeface="Georgia" panose="02040502050405020303" pitchFamily="18" charset="0"/>
              </a:rPr>
              <a:t>Drug selection should be based on diagnosis of the seizure type, age of patient, concurrent diseases and concurrent drug therapy</a:t>
            </a:r>
          </a:p>
          <a:p>
            <a:pPr lvl="0">
              <a:spcBef>
                <a:spcPts val="1800"/>
              </a:spcBef>
            </a:pPr>
            <a:r>
              <a:rPr lang="en-US" sz="2400" dirty="0">
                <a:solidFill>
                  <a:prstClr val="black"/>
                </a:solidFill>
                <a:latin typeface="Georgia" panose="02040502050405020303" pitchFamily="18" charset="0"/>
              </a:rPr>
              <a:t>During therapy with anti-seizure drugs the patient should be monitored closely for drug adverse effects. Precautions should be taken in patients with factors likely to increase the incidence and severity of the adverse effects.</a:t>
            </a:r>
          </a:p>
        </p:txBody>
      </p:sp>
      <p:sp>
        <p:nvSpPr>
          <p:cNvPr id="203" name="Google Shape;203;p29"/>
          <p:cNvSpPr txBox="1"/>
          <p:nvPr/>
        </p:nvSpPr>
        <p:spPr>
          <a:xfrm>
            <a:off x="533399" y="381000"/>
            <a:ext cx="8153401" cy="91440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INTRODUCTION</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24</a:t>
            </a:fld>
            <a:endParaRPr lang="en-US"/>
          </a:p>
        </p:txBody>
      </p:sp>
    </p:spTree>
    <p:extLst>
      <p:ext uri="{BB962C8B-B14F-4D97-AF65-F5344CB8AC3E}">
        <p14:creationId xmlns:p14="http://schemas.microsoft.com/office/powerpoint/2010/main" val="250246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533399" y="1524000"/>
            <a:ext cx="8153401" cy="4832350"/>
          </a:xfrm>
          <a:prstGeom prst="rect">
            <a:avLst/>
          </a:prstGeom>
          <a:noFill/>
          <a:ln>
            <a:noFill/>
          </a:ln>
        </p:spPr>
        <p:txBody>
          <a:bodyPr spcFirstLastPara="1" wrap="square" lIns="91425" tIns="45700" rIns="91425" bIns="45700" anchor="t" anchorCtr="0">
            <a:noAutofit/>
          </a:bodyPr>
          <a:lstStyle/>
          <a:p>
            <a:pPr lvl="0">
              <a:spcBef>
                <a:spcPts val="1800"/>
              </a:spcBef>
            </a:pPr>
            <a:r>
              <a:rPr lang="en-US" sz="2400" dirty="0">
                <a:solidFill>
                  <a:prstClr val="black"/>
                </a:solidFill>
                <a:latin typeface="Georgia" panose="02040502050405020303" pitchFamily="18" charset="0"/>
              </a:rPr>
              <a:t>Monitoring of therapy for some anti-seizure drugs requires measurement of plasma levels for dosage optimization</a:t>
            </a:r>
          </a:p>
          <a:p>
            <a:pPr lvl="0">
              <a:spcBef>
                <a:spcPts val="1800"/>
              </a:spcBef>
            </a:pPr>
            <a:r>
              <a:rPr lang="en-US" sz="2400" dirty="0">
                <a:solidFill>
                  <a:prstClr val="black"/>
                </a:solidFill>
                <a:latin typeface="Georgia" panose="02040502050405020303" pitchFamily="18" charset="0"/>
              </a:rPr>
              <a:t>Some anti-seizure drugs induce cytochrome P-450 enzymes (e.g. carbamazepine) and some inhibit cytochrome P-450 enzymes (e.g. valproate). This should be taken into consideration when planning to introduce a second anti-seizure drug or if the patient is on concurrent therapy for another disease</a:t>
            </a:r>
            <a:endParaRPr lang="en-US" sz="2400" dirty="0">
              <a:solidFill>
                <a:prstClr val="black"/>
              </a:solidFill>
              <a:latin typeface="Georgia" panose="02040502050405020303" pitchFamily="18" charset="0"/>
            </a:endParaRPr>
          </a:p>
        </p:txBody>
      </p:sp>
      <p:sp>
        <p:nvSpPr>
          <p:cNvPr id="203" name="Google Shape;203;p29"/>
          <p:cNvSpPr txBox="1"/>
          <p:nvPr/>
        </p:nvSpPr>
        <p:spPr>
          <a:xfrm>
            <a:off x="533399" y="381000"/>
            <a:ext cx="8153401" cy="91440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INTRODUCTION …. CONT’D</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25</a:t>
            </a:fld>
            <a:endParaRPr lang="en-US"/>
          </a:p>
        </p:txBody>
      </p:sp>
    </p:spTree>
    <p:extLst>
      <p:ext uri="{BB962C8B-B14F-4D97-AF65-F5344CB8AC3E}">
        <p14:creationId xmlns:p14="http://schemas.microsoft.com/office/powerpoint/2010/main" val="3887564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199" y="304800"/>
            <a:ext cx="8229601" cy="106680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LEARNING OBJECTIVES</a:t>
            </a:r>
            <a:endParaRPr lang="en-US" sz="26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523999"/>
            <a:ext cx="8229600" cy="4832351"/>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List </a:t>
            </a:r>
            <a:r>
              <a:rPr lang="en-US" sz="2400" dirty="0">
                <a:latin typeface="Georgia" panose="02040502050405020303" pitchFamily="18" charset="0"/>
              </a:rPr>
              <a:t>the drugs commonly used in the management of seizure disorders and indicate the seizure disorders for which each drug is effective</a:t>
            </a:r>
          </a:p>
          <a:p>
            <a:pPr marL="514350" indent="-514350">
              <a:spcBef>
                <a:spcPts val="1800"/>
              </a:spcBef>
              <a:buFont typeface="+mj-lt"/>
              <a:buAutoNum type="arabicPeriod"/>
            </a:pPr>
            <a:r>
              <a:rPr lang="en-US" sz="2400" dirty="0">
                <a:latin typeface="Georgia" panose="02040502050405020303" pitchFamily="18" charset="0"/>
              </a:rPr>
              <a:t>Recommend the first line drug therapy and alternative/adjunct drugs for the various seizure disorders</a:t>
            </a:r>
          </a:p>
          <a:p>
            <a:pPr marL="514350" indent="-514350">
              <a:spcBef>
                <a:spcPts val="1800"/>
              </a:spcBef>
              <a:buFont typeface="+mj-lt"/>
              <a:buAutoNum type="arabicPeriod"/>
            </a:pPr>
            <a:r>
              <a:rPr lang="en-US" sz="2400" dirty="0">
                <a:latin typeface="Georgia" panose="02040502050405020303" pitchFamily="18" charset="0"/>
              </a:rPr>
              <a:t>Describe the major adverse effects associated with anti-seizure drugs</a:t>
            </a:r>
          </a:p>
          <a:p>
            <a:pPr marL="514350" indent="-514350">
              <a:spcBef>
                <a:spcPts val="1800"/>
              </a:spcBef>
              <a:buFont typeface="+mj-lt"/>
              <a:buAutoNum type="arabicPeriod"/>
            </a:pPr>
            <a:r>
              <a:rPr lang="en-US" sz="2400" dirty="0">
                <a:latin typeface="Georgia" panose="02040502050405020303" pitchFamily="18" charset="0"/>
              </a:rPr>
              <a:t>Describe the precautions that need to be taken with the use of the commonly used anti-seizure drugs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26</a:t>
            </a:fld>
            <a:endParaRPr lang="en-US"/>
          </a:p>
        </p:txBody>
      </p:sp>
    </p:spTree>
    <p:extLst>
      <p:ext uri="{BB962C8B-B14F-4D97-AF65-F5344CB8AC3E}">
        <p14:creationId xmlns:p14="http://schemas.microsoft.com/office/powerpoint/2010/main" val="19173650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50125"/>
            <a:ext cx="8679976" cy="818865"/>
          </a:xfrm>
        </p:spPr>
        <p:txBody>
          <a:bodyPr>
            <a:noAutofit/>
          </a:bodyPr>
          <a:lstStyle/>
          <a:p>
            <a:pPr algn="l"/>
            <a:r>
              <a:rPr lang="en-US" sz="2400" b="1" cap="all" dirty="0" smtClean="0">
                <a:latin typeface="Georgia" panose="02040502050405020303" pitchFamily="18" charset="0"/>
              </a:rPr>
              <a:t>COMMONLY USED ANTI-SEIZURE DRUGS and their indications</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13898" y="1296536"/>
          <a:ext cx="8598089" cy="5076969"/>
        </p:xfrm>
        <a:graphic>
          <a:graphicData uri="http://schemas.openxmlformats.org/drawingml/2006/table">
            <a:tbl>
              <a:tblPr firstRow="1" bandRow="1">
                <a:tableStyleId>{5C22544A-7EE6-4342-B048-85BDC9FD1C3A}</a:tableStyleId>
              </a:tblPr>
              <a:tblGrid>
                <a:gridCol w="2142699">
                  <a:extLst>
                    <a:ext uri="{9D8B030D-6E8A-4147-A177-3AD203B41FA5}">
                      <a16:colId xmlns:a16="http://schemas.microsoft.com/office/drawing/2014/main" xmlns="" val="20000"/>
                    </a:ext>
                  </a:extLst>
                </a:gridCol>
                <a:gridCol w="6455390">
                  <a:extLst>
                    <a:ext uri="{9D8B030D-6E8A-4147-A177-3AD203B41FA5}">
                      <a16:colId xmlns:a16="http://schemas.microsoft.com/office/drawing/2014/main" xmlns="" val="20001"/>
                    </a:ext>
                  </a:extLst>
                </a:gridCol>
              </a:tblGrid>
              <a:tr h="641915">
                <a:tc>
                  <a:txBody>
                    <a:bodyPr/>
                    <a:lstStyle/>
                    <a:p>
                      <a:pPr>
                        <a:spcBef>
                          <a:spcPts val="1800"/>
                        </a:spcBef>
                      </a:pPr>
                      <a:r>
                        <a:rPr lang="en-US" sz="2000" dirty="0" smtClean="0">
                          <a:solidFill>
                            <a:schemeClr val="tx1"/>
                          </a:solidFill>
                          <a:latin typeface="Georgia" panose="02040502050405020303" pitchFamily="18" charset="0"/>
                        </a:rPr>
                        <a:t>Drug</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Indications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050408">
                <a:tc>
                  <a:txBody>
                    <a:bodyPr/>
                    <a:lstStyle/>
                    <a:p>
                      <a:pPr>
                        <a:spcBef>
                          <a:spcPts val="1800"/>
                        </a:spcBef>
                      </a:pPr>
                      <a:r>
                        <a:rPr lang="en-US" sz="2000" dirty="0" smtClean="0">
                          <a:solidFill>
                            <a:schemeClr val="tx1"/>
                          </a:solidFill>
                          <a:latin typeface="Georgia" panose="02040502050405020303" pitchFamily="18" charset="0"/>
                        </a:rPr>
                        <a:t>Carbamazepine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Partial seizures, complex partial seizures, </a:t>
                      </a:r>
                      <a:r>
                        <a:rPr lang="en-US" sz="2000" dirty="0" err="1" smtClean="0">
                          <a:solidFill>
                            <a:schemeClr val="tx1"/>
                          </a:solidFill>
                          <a:latin typeface="Georgia" panose="02040502050405020303" pitchFamily="18" charset="0"/>
                        </a:rPr>
                        <a:t>generalised</a:t>
                      </a:r>
                      <a:r>
                        <a:rPr lang="en-US" sz="2000" dirty="0" smtClean="0">
                          <a:solidFill>
                            <a:schemeClr val="tx1"/>
                          </a:solidFill>
                          <a:latin typeface="Georgia" panose="02040502050405020303" pitchFamily="18" charset="0"/>
                        </a:rPr>
                        <a:t> tonic-</a:t>
                      </a:r>
                      <a:r>
                        <a:rPr lang="en-US" sz="2000" dirty="0" err="1" smtClean="0">
                          <a:solidFill>
                            <a:schemeClr val="tx1"/>
                          </a:solidFill>
                          <a:latin typeface="Georgia" panose="02040502050405020303" pitchFamily="18" charset="0"/>
                        </a:rPr>
                        <a:t>clonic</a:t>
                      </a:r>
                      <a:r>
                        <a:rPr lang="en-US" sz="2000" dirty="0" smtClean="0">
                          <a:solidFill>
                            <a:schemeClr val="tx1"/>
                          </a:solidFill>
                          <a:latin typeface="Georgia" panose="02040502050405020303" pitchFamily="18" charset="0"/>
                        </a:rPr>
                        <a:t> seizures, mixed seizures (but not absence or myoclonic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641915">
                <a:tc>
                  <a:txBody>
                    <a:bodyPr/>
                    <a:lstStyle/>
                    <a:p>
                      <a:pPr>
                        <a:spcBef>
                          <a:spcPts val="1800"/>
                        </a:spcBef>
                      </a:pPr>
                      <a:r>
                        <a:rPr lang="en-US" sz="2000" dirty="0" smtClean="0">
                          <a:solidFill>
                            <a:schemeClr val="tx1"/>
                          </a:solidFill>
                          <a:latin typeface="Georgia" panose="02040502050405020303" pitchFamily="18" charset="0"/>
                        </a:rPr>
                        <a:t>Clonazepam</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Absence seizures, </a:t>
                      </a:r>
                      <a:r>
                        <a:rPr lang="en-US" sz="2000" dirty="0" err="1" smtClean="0">
                          <a:solidFill>
                            <a:schemeClr val="tx1"/>
                          </a:solidFill>
                          <a:latin typeface="Georgia" panose="02040502050405020303" pitchFamily="18" charset="0"/>
                        </a:rPr>
                        <a:t>akinetic</a:t>
                      </a:r>
                      <a:r>
                        <a:rPr lang="en-US" sz="2000" dirty="0" smtClean="0">
                          <a:solidFill>
                            <a:schemeClr val="tx1"/>
                          </a:solidFill>
                          <a:latin typeface="Georgia" panose="02040502050405020303" pitchFamily="18" charset="0"/>
                        </a:rPr>
                        <a:t> and myoclonic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641915">
                <a:tc>
                  <a:txBody>
                    <a:bodyPr/>
                    <a:lstStyle/>
                    <a:p>
                      <a:pPr>
                        <a:spcBef>
                          <a:spcPts val="1800"/>
                        </a:spcBef>
                      </a:pPr>
                      <a:r>
                        <a:rPr lang="en-US" sz="2000" dirty="0" err="1" smtClean="0">
                          <a:solidFill>
                            <a:schemeClr val="tx1"/>
                          </a:solidFill>
                          <a:latin typeface="Georgia" panose="02040502050405020303" pitchFamily="18" charset="0"/>
                        </a:rPr>
                        <a:t>Ethosuximide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Absence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050408">
                <a:tc>
                  <a:txBody>
                    <a:bodyPr/>
                    <a:lstStyle/>
                    <a:p>
                      <a:pPr>
                        <a:spcBef>
                          <a:spcPts val="1800"/>
                        </a:spcBef>
                      </a:pPr>
                      <a:r>
                        <a:rPr lang="en-US" sz="2000" dirty="0" smtClean="0">
                          <a:solidFill>
                            <a:schemeClr val="tx1"/>
                          </a:solidFill>
                          <a:latin typeface="Georgia" panose="02040502050405020303" pitchFamily="18" charset="0"/>
                        </a:rPr>
                        <a:t>Gabapentin</a:t>
                      </a:r>
                    </a:p>
                    <a:p>
                      <a:pPr>
                        <a:spcBef>
                          <a:spcPts val="1800"/>
                        </a:spcBef>
                      </a:pPr>
                      <a:r>
                        <a:rPr lang="en-US" sz="2000" dirty="0" err="1" smtClean="0">
                          <a:solidFill>
                            <a:schemeClr val="tx1"/>
                          </a:solidFill>
                          <a:latin typeface="Georgia" panose="02040502050405020303" pitchFamily="18" charset="0"/>
                        </a:rPr>
                        <a:t>Vigabatrin</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1800"/>
                        </a:spcBef>
                        <a:spcAft>
                          <a:spcPts val="0"/>
                        </a:spcAft>
                        <a:buClrTx/>
                        <a:buSzTx/>
                        <a:buFontTx/>
                        <a:buNone/>
                        <a:tabLst/>
                        <a:defRPr/>
                      </a:pPr>
                      <a:r>
                        <a:rPr lang="en-US" sz="2000" dirty="0" smtClean="0">
                          <a:solidFill>
                            <a:schemeClr val="tx1"/>
                          </a:solidFill>
                          <a:latin typeface="Georgia" panose="02040502050405020303" pitchFamily="18" charset="0"/>
                        </a:rPr>
                        <a:t>Partial seizures</a:t>
                      </a:r>
                      <a:r>
                        <a:rPr lang="en-US" sz="2000" baseline="0" dirty="0" smtClean="0">
                          <a:solidFill>
                            <a:schemeClr val="tx1"/>
                          </a:solidFill>
                          <a:latin typeface="Georgia" panose="02040502050405020303" pitchFamily="18" charset="0"/>
                        </a:rPr>
                        <a:t> </a:t>
                      </a:r>
                      <a:r>
                        <a:rPr lang="en-US" sz="2000" dirty="0" smtClean="0">
                          <a:solidFill>
                            <a:schemeClr val="tx1"/>
                          </a:solidFill>
                          <a:latin typeface="Georgia" panose="02040502050405020303" pitchFamily="18" charset="0"/>
                        </a:rPr>
                        <a:t>(simple and </a:t>
                      </a:r>
                      <a:r>
                        <a:rPr lang="en-US" sz="2000" baseline="0" dirty="0" smtClean="0">
                          <a:solidFill>
                            <a:schemeClr val="tx1"/>
                          </a:solidFill>
                          <a:latin typeface="Georgia" panose="02040502050405020303" pitchFamily="18" charset="0"/>
                        </a:rPr>
                        <a:t>complex partial seizures</a:t>
                      </a:r>
                      <a:r>
                        <a:rPr lang="en-US" sz="2000" dirty="0" smtClean="0">
                          <a:solidFill>
                            <a:schemeClr val="tx1"/>
                          </a:solidFill>
                          <a:latin typeface="Georgia" panose="02040502050405020303" pitchFamily="18" charset="0"/>
                        </a:rPr>
                        <a:t>),</a:t>
                      </a:r>
                      <a:r>
                        <a:rPr lang="en-US" sz="2000" baseline="0" dirty="0" smtClean="0">
                          <a:solidFill>
                            <a:schemeClr val="tx1"/>
                          </a:solidFill>
                          <a:latin typeface="Georgia" panose="02040502050405020303" pitchFamily="18" charset="0"/>
                        </a:rPr>
                        <a:t> </a:t>
                      </a:r>
                      <a:r>
                        <a:rPr lang="en-US" sz="2000" baseline="0" dirty="0" err="1" smtClean="0">
                          <a:solidFill>
                            <a:schemeClr val="tx1"/>
                          </a:solidFill>
                          <a:latin typeface="Georgia" panose="02040502050405020303" pitchFamily="18" charset="0"/>
                        </a:rPr>
                        <a:t>generalised</a:t>
                      </a:r>
                      <a:r>
                        <a:rPr lang="en-US" sz="2000" baseline="0" dirty="0" smtClean="0">
                          <a:solidFill>
                            <a:schemeClr val="tx1"/>
                          </a:solidFill>
                          <a:latin typeface="Georgia" panose="02040502050405020303" pitchFamily="18" charset="0"/>
                        </a:rPr>
                        <a:t> tonic-</a:t>
                      </a:r>
                      <a:r>
                        <a:rPr lang="en-US" sz="2000" baseline="0" dirty="0" err="1" smtClean="0">
                          <a:solidFill>
                            <a:schemeClr val="tx1"/>
                          </a:solidFill>
                          <a:latin typeface="Georgia" panose="02040502050405020303" pitchFamily="18" charset="0"/>
                        </a:rPr>
                        <a:t>clonic</a:t>
                      </a:r>
                      <a:r>
                        <a:rPr lang="en-US" sz="2000" baseline="0" dirty="0" smtClean="0">
                          <a:solidFill>
                            <a:schemeClr val="tx1"/>
                          </a:solidFill>
                          <a:latin typeface="Georgia" panose="02040502050405020303" pitchFamily="18" charset="0"/>
                        </a:rPr>
                        <a:t> seizures (as adjunct therapy)</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1050408">
                <a:tc>
                  <a:txBody>
                    <a:bodyPr/>
                    <a:lstStyle/>
                    <a:p>
                      <a:pPr>
                        <a:spcBef>
                          <a:spcPts val="1800"/>
                        </a:spcBef>
                      </a:pPr>
                      <a:r>
                        <a:rPr lang="en-US" sz="2000" dirty="0" err="1" smtClean="0">
                          <a:solidFill>
                            <a:schemeClr val="tx1"/>
                          </a:solidFill>
                          <a:latin typeface="Georgia" panose="02040502050405020303" pitchFamily="18" charset="0"/>
                        </a:rPr>
                        <a:t>Lamotrigine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Simple</a:t>
                      </a:r>
                      <a:r>
                        <a:rPr lang="en-US" sz="2000" baseline="0" dirty="0" smtClean="0">
                          <a:solidFill>
                            <a:schemeClr val="tx1"/>
                          </a:solidFill>
                          <a:latin typeface="Georgia" panose="02040502050405020303" pitchFamily="18" charset="0"/>
                        </a:rPr>
                        <a:t> p</a:t>
                      </a:r>
                      <a:r>
                        <a:rPr lang="en-US" sz="2000" dirty="0" smtClean="0">
                          <a:solidFill>
                            <a:schemeClr val="tx1"/>
                          </a:solidFill>
                          <a:latin typeface="Georgia" panose="02040502050405020303" pitchFamily="18" charset="0"/>
                        </a:rPr>
                        <a:t>artial seizures</a:t>
                      </a:r>
                      <a:r>
                        <a:rPr lang="en-US" sz="2000" baseline="0" dirty="0" smtClean="0">
                          <a:solidFill>
                            <a:schemeClr val="tx1"/>
                          </a:solidFill>
                          <a:latin typeface="Georgia" panose="02040502050405020303" pitchFamily="18" charset="0"/>
                        </a:rPr>
                        <a:t>, complex partial seizures, </a:t>
                      </a:r>
                      <a:r>
                        <a:rPr lang="en-US" sz="2000" baseline="0" dirty="0" err="1" smtClean="0">
                          <a:solidFill>
                            <a:schemeClr val="tx1"/>
                          </a:solidFill>
                          <a:latin typeface="Georgia" panose="02040502050405020303" pitchFamily="18" charset="0"/>
                        </a:rPr>
                        <a:t>generalised</a:t>
                      </a:r>
                      <a:r>
                        <a:rPr lang="en-US" sz="2000" baseline="0" dirty="0" smtClean="0">
                          <a:solidFill>
                            <a:schemeClr val="tx1"/>
                          </a:solidFill>
                          <a:latin typeface="Georgia" panose="02040502050405020303" pitchFamily="18" charset="0"/>
                        </a:rPr>
                        <a:t> tonic-</a:t>
                      </a:r>
                      <a:r>
                        <a:rPr lang="en-US" sz="2000" baseline="0" dirty="0" err="1" smtClean="0">
                          <a:solidFill>
                            <a:schemeClr val="tx1"/>
                          </a:solidFill>
                          <a:latin typeface="Georgia" panose="02040502050405020303" pitchFamily="18" charset="0"/>
                        </a:rPr>
                        <a:t>clonic</a:t>
                      </a:r>
                      <a:r>
                        <a:rPr lang="en-US" sz="2000" baseline="0" dirty="0" smtClean="0">
                          <a:solidFill>
                            <a:schemeClr val="tx1"/>
                          </a:solidFill>
                          <a:latin typeface="Georgia" panose="02040502050405020303" pitchFamily="18" charset="0"/>
                        </a:rPr>
                        <a:t> seizures, </a:t>
                      </a:r>
                      <a:r>
                        <a:rPr lang="en-US" sz="2000" baseline="0" dirty="0" err="1" smtClean="0">
                          <a:solidFill>
                            <a:schemeClr val="tx1"/>
                          </a:solidFill>
                          <a:latin typeface="Georgia" panose="02040502050405020303" pitchFamily="18" charset="0"/>
                        </a:rPr>
                        <a:t>generalised</a:t>
                      </a:r>
                      <a:r>
                        <a:rPr lang="en-US" sz="2000" baseline="0" dirty="0" smtClean="0">
                          <a:solidFill>
                            <a:schemeClr val="tx1"/>
                          </a:solidFill>
                          <a:latin typeface="Georgia" panose="02040502050405020303" pitchFamily="18" charset="0"/>
                        </a:rPr>
                        <a:t> seizures in Lennox-</a:t>
                      </a:r>
                      <a:r>
                        <a:rPr lang="en-US" sz="2000" baseline="0" dirty="0" err="1" smtClean="0">
                          <a:solidFill>
                            <a:schemeClr val="tx1"/>
                          </a:solidFill>
                          <a:latin typeface="Georgia" panose="02040502050405020303" pitchFamily="18" charset="0"/>
                        </a:rPr>
                        <a:t>Gastaut</a:t>
                      </a:r>
                      <a:r>
                        <a:rPr lang="en-US" sz="2000" baseline="0" dirty="0" smtClean="0">
                          <a:solidFill>
                            <a:schemeClr val="tx1"/>
                          </a:solidFill>
                          <a:latin typeface="Georgia" panose="02040502050405020303" pitchFamily="18" charset="0"/>
                        </a:rPr>
                        <a:t> syndrome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Slide Number Placeholder 3"/>
          <p:cNvSpPr>
            <a:spLocks noGrp="1"/>
          </p:cNvSpPr>
          <p:nvPr>
            <p:ph type="sldNum" sz="quarter" idx="12"/>
          </p:nvPr>
        </p:nvSpPr>
        <p:spPr/>
        <p:txBody>
          <a:bodyPr/>
          <a:lstStyle/>
          <a:p>
            <a:fld id="{8D8379FB-70C1-46F6-BC10-3ACC278CEB82}" type="slidenum">
              <a:rPr lang="en-US" smtClean="0"/>
              <a:pPr/>
              <a:t>27</a:t>
            </a:fld>
            <a:endParaRPr lang="en-US"/>
          </a:p>
        </p:txBody>
      </p:sp>
    </p:spTree>
    <p:extLst>
      <p:ext uri="{BB962C8B-B14F-4D97-AF65-F5344CB8AC3E}">
        <p14:creationId xmlns:p14="http://schemas.microsoft.com/office/powerpoint/2010/main" val="504424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7"/>
            <a:ext cx="8734568" cy="680705"/>
          </a:xfrm>
        </p:spPr>
        <p:txBody>
          <a:bodyPr>
            <a:noAutofit/>
          </a:bodyPr>
          <a:lstStyle/>
          <a:p>
            <a:pPr algn="l"/>
            <a:r>
              <a:rPr lang="en-US" sz="2400" b="1" cap="all" dirty="0">
                <a:latin typeface="Georgia" panose="02040502050405020303" pitchFamily="18" charset="0"/>
              </a:rPr>
              <a:t>COMMONLY USED ANTI-SEIZURE DRUGS and their </a:t>
            </a:r>
            <a:r>
              <a:rPr lang="en-US" sz="2400" b="1" cap="all" dirty="0" smtClean="0">
                <a:latin typeface="Georgia" panose="02040502050405020303" pitchFamily="18" charset="0"/>
              </a:rPr>
              <a:t>indications …. CONT’D</a:t>
            </a:r>
            <a:endParaRPr lang="en-US" sz="2400" b="1"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13899" y="1301911"/>
          <a:ext cx="8516202" cy="5294294"/>
        </p:xfrm>
        <a:graphic>
          <a:graphicData uri="http://schemas.openxmlformats.org/drawingml/2006/table">
            <a:tbl>
              <a:tblPr firstRow="1" bandRow="1">
                <a:tableStyleId>{5C22544A-7EE6-4342-B048-85BDC9FD1C3A}</a:tableStyleId>
              </a:tblPr>
              <a:tblGrid>
                <a:gridCol w="1869743">
                  <a:extLst>
                    <a:ext uri="{9D8B030D-6E8A-4147-A177-3AD203B41FA5}">
                      <a16:colId xmlns:a16="http://schemas.microsoft.com/office/drawing/2014/main" xmlns="" val="20000"/>
                    </a:ext>
                  </a:extLst>
                </a:gridCol>
                <a:gridCol w="6646459">
                  <a:extLst>
                    <a:ext uri="{9D8B030D-6E8A-4147-A177-3AD203B41FA5}">
                      <a16:colId xmlns:a16="http://schemas.microsoft.com/office/drawing/2014/main" xmlns="" val="20001"/>
                    </a:ext>
                  </a:extLst>
                </a:gridCol>
              </a:tblGrid>
              <a:tr h="481625">
                <a:tc>
                  <a:txBody>
                    <a:bodyPr/>
                    <a:lstStyle/>
                    <a:p>
                      <a:pPr>
                        <a:spcBef>
                          <a:spcPts val="1800"/>
                        </a:spcBef>
                      </a:pPr>
                      <a:r>
                        <a:rPr lang="en-US" sz="2000" dirty="0" smtClean="0">
                          <a:solidFill>
                            <a:schemeClr val="tx1"/>
                          </a:solidFill>
                          <a:latin typeface="Georgia" panose="02040502050405020303" pitchFamily="18" charset="0"/>
                        </a:rPr>
                        <a:t>Drug</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Indications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686431">
                <a:tc>
                  <a:txBody>
                    <a:bodyPr/>
                    <a:lstStyle/>
                    <a:p>
                      <a:pPr>
                        <a:spcBef>
                          <a:spcPts val="1800"/>
                        </a:spcBef>
                      </a:pPr>
                      <a:r>
                        <a:rPr lang="en-US" sz="2000" dirty="0" smtClean="0">
                          <a:solidFill>
                            <a:schemeClr val="tx1"/>
                          </a:solidFill>
                          <a:latin typeface="Georgia" panose="02040502050405020303" pitchFamily="18" charset="0"/>
                        </a:rPr>
                        <a:t>Phenobarbital</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Partial seizures, </a:t>
                      </a:r>
                      <a:r>
                        <a:rPr lang="en-US" sz="2000" dirty="0" err="1" smtClean="0">
                          <a:solidFill>
                            <a:schemeClr val="tx1"/>
                          </a:solidFill>
                          <a:latin typeface="Georgia" panose="02040502050405020303" pitchFamily="18" charset="0"/>
                        </a:rPr>
                        <a:t>generalised</a:t>
                      </a:r>
                      <a:r>
                        <a:rPr lang="en-US" sz="2000" dirty="0" smtClean="0">
                          <a:solidFill>
                            <a:schemeClr val="tx1"/>
                          </a:solidFill>
                          <a:latin typeface="Georgia" panose="02040502050405020303" pitchFamily="18" charset="0"/>
                        </a:rPr>
                        <a:t> tonic-</a:t>
                      </a:r>
                      <a:r>
                        <a:rPr lang="en-US" sz="2000" dirty="0" err="1" smtClean="0">
                          <a:solidFill>
                            <a:schemeClr val="tx1"/>
                          </a:solidFill>
                          <a:latin typeface="Georgia" panose="02040502050405020303" pitchFamily="18" charset="0"/>
                        </a:rPr>
                        <a:t>clonic</a:t>
                      </a:r>
                      <a:r>
                        <a:rPr lang="en-US" sz="2000" dirty="0" smtClean="0">
                          <a:solidFill>
                            <a:schemeClr val="tx1"/>
                          </a:solidFill>
                          <a:latin typeface="Georgia" panose="02040502050405020303" pitchFamily="18" charset="0"/>
                        </a:rPr>
                        <a:t> seizures, status </a:t>
                      </a:r>
                      <a:r>
                        <a:rPr lang="en-US" sz="2000" dirty="0" err="1" smtClean="0">
                          <a:solidFill>
                            <a:schemeClr val="tx1"/>
                          </a:solidFill>
                          <a:latin typeface="Georgia" panose="02040502050405020303" pitchFamily="18" charset="0"/>
                        </a:rPr>
                        <a:t>epilepticus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1182172">
                <a:tc>
                  <a:txBody>
                    <a:bodyPr/>
                    <a:lstStyle/>
                    <a:p>
                      <a:pPr>
                        <a:spcBef>
                          <a:spcPts val="1800"/>
                        </a:spcBef>
                      </a:pPr>
                      <a:r>
                        <a:rPr lang="en-US" sz="2000" dirty="0" smtClean="0">
                          <a:solidFill>
                            <a:schemeClr val="tx1"/>
                          </a:solidFill>
                          <a:latin typeface="Georgia" panose="02040502050405020303" pitchFamily="18" charset="0"/>
                        </a:rPr>
                        <a:t>Phenytoin</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Simple</a:t>
                      </a:r>
                      <a:r>
                        <a:rPr lang="en-US" sz="2000" baseline="0" dirty="0" smtClean="0">
                          <a:solidFill>
                            <a:schemeClr val="tx1"/>
                          </a:solidFill>
                          <a:latin typeface="Georgia" panose="02040502050405020303" pitchFamily="18" charset="0"/>
                        </a:rPr>
                        <a:t> p</a:t>
                      </a:r>
                      <a:r>
                        <a:rPr lang="en-US" sz="2000" dirty="0" smtClean="0">
                          <a:solidFill>
                            <a:schemeClr val="tx1"/>
                          </a:solidFill>
                          <a:latin typeface="Georgia" panose="02040502050405020303" pitchFamily="18" charset="0"/>
                        </a:rPr>
                        <a:t>artial seizures, </a:t>
                      </a:r>
                      <a:r>
                        <a:rPr lang="en-US" sz="2000" dirty="0" err="1" smtClean="0">
                          <a:solidFill>
                            <a:schemeClr val="tx1"/>
                          </a:solidFill>
                          <a:latin typeface="Georgia" panose="02040502050405020303" pitchFamily="18" charset="0"/>
                        </a:rPr>
                        <a:t>generalised</a:t>
                      </a:r>
                      <a:r>
                        <a:rPr lang="en-US" sz="2000" dirty="0" smtClean="0">
                          <a:solidFill>
                            <a:schemeClr val="tx1"/>
                          </a:solidFill>
                          <a:latin typeface="Georgia" panose="02040502050405020303" pitchFamily="18" charset="0"/>
                        </a:rPr>
                        <a:t> tonic-</a:t>
                      </a:r>
                      <a:r>
                        <a:rPr lang="en-US" sz="2000" dirty="0" err="1" smtClean="0">
                          <a:solidFill>
                            <a:schemeClr val="tx1"/>
                          </a:solidFill>
                          <a:latin typeface="Georgia" panose="02040502050405020303" pitchFamily="18" charset="0"/>
                        </a:rPr>
                        <a:t>clonic</a:t>
                      </a:r>
                      <a:r>
                        <a:rPr lang="en-US" sz="2000" dirty="0" smtClean="0">
                          <a:solidFill>
                            <a:schemeClr val="tx1"/>
                          </a:solidFill>
                          <a:latin typeface="Georgia" panose="02040502050405020303" pitchFamily="18" charset="0"/>
                        </a:rPr>
                        <a:t> seizures, complex partial seizures, prevention of seizures secondary to neurosurgery or head trauma, status </a:t>
                      </a:r>
                      <a:r>
                        <a:rPr lang="en-US" sz="2000" dirty="0" err="1" smtClean="0">
                          <a:solidFill>
                            <a:schemeClr val="tx1"/>
                          </a:solidFill>
                          <a:latin typeface="Georgia" panose="02040502050405020303" pitchFamily="18" charset="0"/>
                        </a:rPr>
                        <a:t>epilepticus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481625">
                <a:tc>
                  <a:txBody>
                    <a:bodyPr/>
                    <a:lstStyle/>
                    <a:p>
                      <a:pPr>
                        <a:spcBef>
                          <a:spcPts val="1800"/>
                        </a:spcBef>
                      </a:pPr>
                      <a:r>
                        <a:rPr lang="en-US" sz="2000" dirty="0" err="1" smtClean="0">
                          <a:solidFill>
                            <a:schemeClr val="tx1"/>
                          </a:solidFill>
                          <a:latin typeface="Georgia" panose="02040502050405020303" pitchFamily="18" charset="0"/>
                        </a:rPr>
                        <a:t>Tiagabine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Partial seizures (adjunct therapy)</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831899">
                <a:tc>
                  <a:txBody>
                    <a:bodyPr/>
                    <a:lstStyle/>
                    <a:p>
                      <a:pPr>
                        <a:spcBef>
                          <a:spcPts val="1800"/>
                        </a:spcBef>
                      </a:pPr>
                      <a:r>
                        <a:rPr lang="en-US" sz="2000" dirty="0" err="1" smtClean="0">
                          <a:solidFill>
                            <a:schemeClr val="tx1"/>
                          </a:solidFill>
                          <a:latin typeface="Georgia" panose="02040502050405020303" pitchFamily="18" charset="0"/>
                        </a:rPr>
                        <a:t>Topiramate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Simple</a:t>
                      </a:r>
                      <a:r>
                        <a:rPr lang="en-US" sz="2000" baseline="0" dirty="0" smtClean="0">
                          <a:solidFill>
                            <a:schemeClr val="tx1"/>
                          </a:solidFill>
                          <a:latin typeface="Georgia" panose="02040502050405020303" pitchFamily="18" charset="0"/>
                        </a:rPr>
                        <a:t> p</a:t>
                      </a:r>
                      <a:r>
                        <a:rPr lang="en-US" sz="2000" dirty="0" smtClean="0">
                          <a:solidFill>
                            <a:schemeClr val="tx1"/>
                          </a:solidFill>
                          <a:latin typeface="Georgia" panose="02040502050405020303" pitchFamily="18" charset="0"/>
                        </a:rPr>
                        <a:t>artial seizures, complex</a:t>
                      </a:r>
                      <a:r>
                        <a:rPr lang="en-US" sz="2000" baseline="0" dirty="0" smtClean="0">
                          <a:solidFill>
                            <a:schemeClr val="tx1"/>
                          </a:solidFill>
                          <a:latin typeface="Georgia" panose="02040502050405020303" pitchFamily="18" charset="0"/>
                        </a:rPr>
                        <a:t> partial seizures, </a:t>
                      </a:r>
                      <a:r>
                        <a:rPr lang="en-US" sz="2000" baseline="0" dirty="0" err="1" smtClean="0">
                          <a:solidFill>
                            <a:schemeClr val="tx1"/>
                          </a:solidFill>
                          <a:latin typeface="Georgia" panose="02040502050405020303" pitchFamily="18" charset="0"/>
                        </a:rPr>
                        <a:t>generalised</a:t>
                      </a:r>
                      <a:r>
                        <a:rPr lang="en-US" sz="2000" baseline="0" dirty="0" smtClean="0">
                          <a:solidFill>
                            <a:schemeClr val="tx1"/>
                          </a:solidFill>
                          <a:latin typeface="Georgia" panose="02040502050405020303" pitchFamily="18" charset="0"/>
                        </a:rPr>
                        <a:t> tonic-</a:t>
                      </a:r>
                      <a:r>
                        <a:rPr lang="en-US" sz="2000" baseline="0" dirty="0" err="1" smtClean="0">
                          <a:solidFill>
                            <a:schemeClr val="tx1"/>
                          </a:solidFill>
                          <a:latin typeface="Georgia" panose="02040502050405020303" pitchFamily="18" charset="0"/>
                        </a:rPr>
                        <a:t>clonic</a:t>
                      </a:r>
                      <a:r>
                        <a:rPr lang="en-US" sz="2000" baseline="0" dirty="0" smtClean="0">
                          <a:solidFill>
                            <a:schemeClr val="tx1"/>
                          </a:solidFill>
                          <a:latin typeface="Georgia" panose="02040502050405020303" pitchFamily="18" charset="0"/>
                        </a:rPr>
                        <a:t>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984879">
                <a:tc>
                  <a:txBody>
                    <a:bodyPr/>
                    <a:lstStyle/>
                    <a:p>
                      <a:pPr>
                        <a:spcBef>
                          <a:spcPts val="1800"/>
                        </a:spcBef>
                      </a:pPr>
                      <a:r>
                        <a:rPr lang="en-US" sz="2000" dirty="0" err="1" smtClean="0">
                          <a:solidFill>
                            <a:schemeClr val="tx1"/>
                          </a:solidFill>
                          <a:latin typeface="Georgia" panose="02040502050405020303" pitchFamily="18" charset="0"/>
                        </a:rPr>
                        <a:t>Felbamate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1800"/>
                        </a:spcBef>
                        <a:spcAft>
                          <a:spcPts val="0"/>
                        </a:spcAft>
                        <a:buClrTx/>
                        <a:buSzTx/>
                        <a:buFontTx/>
                        <a:buNone/>
                        <a:tabLst/>
                        <a:defRPr/>
                      </a:pPr>
                      <a:r>
                        <a:rPr lang="en-US" sz="2000" dirty="0" smtClean="0">
                          <a:solidFill>
                            <a:schemeClr val="tx1"/>
                          </a:solidFill>
                          <a:latin typeface="Georgia" panose="02040502050405020303" pitchFamily="18" charset="0"/>
                        </a:rPr>
                        <a:t>Partial</a:t>
                      </a:r>
                      <a:r>
                        <a:rPr lang="en-US" sz="2000" baseline="0" dirty="0" smtClean="0">
                          <a:solidFill>
                            <a:schemeClr val="tx1"/>
                          </a:solidFill>
                          <a:latin typeface="Georgia" panose="02040502050405020303" pitchFamily="18" charset="0"/>
                        </a:rPr>
                        <a:t> and g</a:t>
                      </a:r>
                      <a:r>
                        <a:rPr lang="en-US" sz="2000" dirty="0" smtClean="0">
                          <a:solidFill>
                            <a:schemeClr val="tx1"/>
                          </a:solidFill>
                          <a:latin typeface="Georgia" panose="02040502050405020303" pitchFamily="18" charset="0"/>
                        </a:rPr>
                        <a:t>eneralized</a:t>
                      </a:r>
                      <a:r>
                        <a:rPr lang="en-US" sz="2000" baseline="0" dirty="0" smtClean="0">
                          <a:solidFill>
                            <a:schemeClr val="tx1"/>
                          </a:solidFill>
                          <a:latin typeface="Georgia" panose="02040502050405020303" pitchFamily="18" charset="0"/>
                        </a:rPr>
                        <a:t> seizures resistant to other drugs, partial and </a:t>
                      </a:r>
                      <a:r>
                        <a:rPr lang="en-US" sz="2000" baseline="0" dirty="0" err="1" smtClean="0">
                          <a:solidFill>
                            <a:schemeClr val="tx1"/>
                          </a:solidFill>
                          <a:latin typeface="Georgia" panose="02040502050405020303" pitchFamily="18" charset="0"/>
                        </a:rPr>
                        <a:t>generalised</a:t>
                      </a:r>
                      <a:r>
                        <a:rPr lang="en-US" sz="2000" baseline="0" dirty="0" smtClean="0">
                          <a:solidFill>
                            <a:schemeClr val="tx1"/>
                          </a:solidFill>
                          <a:latin typeface="Georgia" panose="02040502050405020303" pitchFamily="18" charset="0"/>
                        </a:rPr>
                        <a:t> seizures in Lennox-</a:t>
                      </a:r>
                      <a:r>
                        <a:rPr lang="en-US" sz="2000" baseline="0" dirty="0" err="1" smtClean="0">
                          <a:solidFill>
                            <a:schemeClr val="tx1"/>
                          </a:solidFill>
                          <a:latin typeface="Georgia" panose="02040502050405020303" pitchFamily="18" charset="0"/>
                        </a:rPr>
                        <a:t>Gastaut</a:t>
                      </a:r>
                      <a:r>
                        <a:rPr lang="en-US" sz="2000" baseline="0" dirty="0" smtClean="0">
                          <a:solidFill>
                            <a:schemeClr val="tx1"/>
                          </a:solidFill>
                          <a:latin typeface="Georgia" panose="02040502050405020303" pitchFamily="18" charset="0"/>
                        </a:rPr>
                        <a:t> syndrome</a:t>
                      </a:r>
                      <a:endParaRPr lang="en-US" sz="2000" dirty="0" smtClean="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r h="481625">
                <a:tc>
                  <a:txBody>
                    <a:bodyPr/>
                    <a:lstStyle/>
                    <a:p>
                      <a:pPr>
                        <a:spcBef>
                          <a:spcPts val="1800"/>
                        </a:spcBef>
                      </a:pPr>
                      <a:r>
                        <a:rPr lang="en-US" sz="2000" dirty="0" smtClean="0">
                          <a:solidFill>
                            <a:schemeClr val="tx1"/>
                          </a:solidFill>
                          <a:latin typeface="Georgia" panose="02040502050405020303" pitchFamily="18" charset="0"/>
                        </a:rPr>
                        <a:t>Valproate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1800"/>
                        </a:spcBef>
                      </a:pPr>
                      <a:r>
                        <a:rPr lang="en-US" sz="2000" dirty="0" smtClean="0">
                          <a:solidFill>
                            <a:schemeClr val="tx1"/>
                          </a:solidFill>
                          <a:latin typeface="Georgia" panose="02040502050405020303" pitchFamily="18" charset="0"/>
                        </a:rPr>
                        <a:t>All types of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4" name="Slide Number Placeholder 3"/>
          <p:cNvSpPr>
            <a:spLocks noGrp="1"/>
          </p:cNvSpPr>
          <p:nvPr>
            <p:ph type="sldNum" sz="quarter" idx="12"/>
          </p:nvPr>
        </p:nvSpPr>
        <p:spPr/>
        <p:txBody>
          <a:bodyPr/>
          <a:lstStyle/>
          <a:p>
            <a:fld id="{8D8379FB-70C1-46F6-BC10-3ACC278CEB82}" type="slidenum">
              <a:rPr lang="en-US" smtClean="0"/>
              <a:pPr/>
              <a:t>28</a:t>
            </a:fld>
            <a:endParaRPr lang="en-US"/>
          </a:p>
        </p:txBody>
      </p:sp>
    </p:spTree>
    <p:extLst>
      <p:ext uri="{BB962C8B-B14F-4D97-AF65-F5344CB8AC3E}">
        <p14:creationId xmlns:p14="http://schemas.microsoft.com/office/powerpoint/2010/main" val="21615603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59306"/>
            <a:ext cx="8679976" cy="764275"/>
          </a:xfrm>
        </p:spPr>
        <p:txBody>
          <a:bodyPr>
            <a:normAutofit/>
          </a:bodyPr>
          <a:lstStyle/>
          <a:p>
            <a:pPr algn="l"/>
            <a:r>
              <a:rPr lang="en-US" sz="2600" b="1" cap="all" dirty="0" smtClean="0">
                <a:latin typeface="Georgia" panose="02040502050405020303" pitchFamily="18" charset="0"/>
              </a:rPr>
              <a:t>Choice of anti-seizure drugs</a:t>
            </a:r>
            <a:endParaRPr lang="en-US" sz="26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27546" y="1282890"/>
          <a:ext cx="8529851" cy="4858992"/>
        </p:xfrm>
        <a:graphic>
          <a:graphicData uri="http://schemas.openxmlformats.org/drawingml/2006/table">
            <a:tbl>
              <a:tblPr firstRow="1" bandRow="1">
                <a:tableStyleId>{5C22544A-7EE6-4342-B048-85BDC9FD1C3A}</a:tableStyleId>
              </a:tblPr>
              <a:tblGrid>
                <a:gridCol w="2861110">
                  <a:extLst>
                    <a:ext uri="{9D8B030D-6E8A-4147-A177-3AD203B41FA5}">
                      <a16:colId xmlns:a16="http://schemas.microsoft.com/office/drawing/2014/main" xmlns="" val="20000"/>
                    </a:ext>
                  </a:extLst>
                </a:gridCol>
                <a:gridCol w="2272844">
                  <a:extLst>
                    <a:ext uri="{9D8B030D-6E8A-4147-A177-3AD203B41FA5}">
                      <a16:colId xmlns:a16="http://schemas.microsoft.com/office/drawing/2014/main" xmlns="" val="20001"/>
                    </a:ext>
                  </a:extLst>
                </a:gridCol>
                <a:gridCol w="3395897">
                  <a:extLst>
                    <a:ext uri="{9D8B030D-6E8A-4147-A177-3AD203B41FA5}">
                      <a16:colId xmlns:a16="http://schemas.microsoft.com/office/drawing/2014/main" xmlns="" val="20002"/>
                    </a:ext>
                  </a:extLst>
                </a:gridCol>
              </a:tblGrid>
              <a:tr h="935976">
                <a:tc>
                  <a:txBody>
                    <a:bodyPr/>
                    <a:lstStyle/>
                    <a:p>
                      <a:pPr>
                        <a:spcBef>
                          <a:spcPts val="600"/>
                        </a:spcBef>
                      </a:pPr>
                      <a:r>
                        <a:rPr lang="en-US" sz="2000" dirty="0" smtClean="0">
                          <a:solidFill>
                            <a:schemeClr val="tx1"/>
                          </a:solidFill>
                          <a:latin typeface="Georgia" panose="02040502050405020303" pitchFamily="18" charset="0"/>
                        </a:rPr>
                        <a:t>Seizure type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Drugs of choice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Alternative</a:t>
                      </a:r>
                      <a:r>
                        <a:rPr lang="en-US" sz="2000" baseline="0" dirty="0" smtClean="0">
                          <a:solidFill>
                            <a:schemeClr val="tx1"/>
                          </a:solidFill>
                          <a:latin typeface="Georgia" panose="02040502050405020303" pitchFamily="18" charset="0"/>
                        </a:rPr>
                        <a:t> and adjunct </a:t>
                      </a:r>
                      <a:r>
                        <a:rPr lang="en-US" sz="2000" dirty="0" smtClean="0">
                          <a:solidFill>
                            <a:schemeClr val="tx1"/>
                          </a:solidFill>
                          <a:latin typeface="Georgia" panose="02040502050405020303" pitchFamily="18" charset="0"/>
                        </a:rPr>
                        <a:t>drugs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2230304">
                <a:tc>
                  <a:txBody>
                    <a:bodyPr/>
                    <a:lstStyle/>
                    <a:p>
                      <a:pPr>
                        <a:spcBef>
                          <a:spcPts val="600"/>
                        </a:spcBef>
                      </a:pPr>
                      <a:r>
                        <a:rPr lang="en-US" sz="2000" dirty="0" smtClean="0">
                          <a:solidFill>
                            <a:schemeClr val="tx1"/>
                          </a:solidFill>
                          <a:latin typeface="Georgia" panose="02040502050405020303" pitchFamily="18" charset="0"/>
                        </a:rPr>
                        <a:t>Simple</a:t>
                      </a:r>
                      <a:r>
                        <a:rPr lang="en-US" sz="2000" baseline="0" dirty="0" smtClean="0">
                          <a:solidFill>
                            <a:schemeClr val="tx1"/>
                          </a:solidFill>
                          <a:latin typeface="Georgia" panose="02040502050405020303" pitchFamily="18" charset="0"/>
                        </a:rPr>
                        <a:t> p</a:t>
                      </a:r>
                      <a:r>
                        <a:rPr lang="en-US" sz="2000" dirty="0" smtClean="0">
                          <a:solidFill>
                            <a:schemeClr val="tx1"/>
                          </a:solidFill>
                          <a:latin typeface="Georgia" panose="02040502050405020303" pitchFamily="18" charset="0"/>
                        </a:rPr>
                        <a:t>artial seizures</a:t>
                      </a:r>
                      <a:endParaRPr lang="en-US" sz="2000" baseline="0" dirty="0" smtClean="0">
                        <a:solidFill>
                          <a:schemeClr val="tx1"/>
                        </a:solidFill>
                        <a:latin typeface="Georgia" panose="02040502050405020303" pitchFamily="18" charset="0"/>
                      </a:endParaRPr>
                    </a:p>
                    <a:p>
                      <a:pPr>
                        <a:spcBef>
                          <a:spcPts val="600"/>
                        </a:spcBef>
                      </a:pPr>
                      <a:r>
                        <a:rPr lang="en-US" sz="2000" baseline="0" dirty="0" err="1" smtClean="0">
                          <a:solidFill>
                            <a:schemeClr val="tx1"/>
                          </a:solidFill>
                          <a:latin typeface="Georgia" panose="02040502050405020303" pitchFamily="18" charset="0"/>
                        </a:rPr>
                        <a:t>G</a:t>
                      </a:r>
                      <a:r>
                        <a:rPr lang="en-US" sz="2000" dirty="0" err="1" smtClean="0">
                          <a:solidFill>
                            <a:schemeClr val="tx1"/>
                          </a:solidFill>
                          <a:latin typeface="Georgia" panose="02040502050405020303" pitchFamily="18" charset="0"/>
                        </a:rPr>
                        <a:t>eneralised</a:t>
                      </a:r>
                      <a:r>
                        <a:rPr lang="en-US" sz="2000" dirty="0" smtClean="0">
                          <a:solidFill>
                            <a:schemeClr val="tx1"/>
                          </a:solidFill>
                          <a:latin typeface="Georgia" panose="02040502050405020303" pitchFamily="18" charset="0"/>
                        </a:rPr>
                        <a:t> tonic-</a:t>
                      </a:r>
                      <a:r>
                        <a:rPr lang="en-US" sz="2000" dirty="0" err="1" smtClean="0">
                          <a:solidFill>
                            <a:schemeClr val="tx1"/>
                          </a:solidFill>
                          <a:latin typeface="Georgia" panose="02040502050405020303" pitchFamily="18" charset="0"/>
                        </a:rPr>
                        <a:t>clonic</a:t>
                      </a:r>
                      <a:r>
                        <a:rPr lang="en-US" sz="2000" dirty="0" smtClean="0">
                          <a:solidFill>
                            <a:schemeClr val="tx1"/>
                          </a:solidFill>
                          <a:latin typeface="Georgia" panose="02040502050405020303" pitchFamily="18" charset="0"/>
                        </a:rPr>
                        <a:t> seizures</a:t>
                      </a:r>
                    </a:p>
                    <a:p>
                      <a:pPr>
                        <a:spcBef>
                          <a:spcPts val="600"/>
                        </a:spcBef>
                      </a:pPr>
                      <a:r>
                        <a:rPr lang="en-US" sz="2000" dirty="0" smtClean="0">
                          <a:solidFill>
                            <a:schemeClr val="tx1"/>
                          </a:solidFill>
                          <a:latin typeface="Georgia" panose="02040502050405020303" pitchFamily="18" charset="0"/>
                        </a:rPr>
                        <a:t>Complex partial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Valproate</a:t>
                      </a:r>
                    </a:p>
                    <a:p>
                      <a:pPr>
                        <a:spcBef>
                          <a:spcPts val="600"/>
                        </a:spcBef>
                      </a:pPr>
                      <a:r>
                        <a:rPr lang="en-US" sz="2000" dirty="0" smtClean="0">
                          <a:solidFill>
                            <a:schemeClr val="tx1"/>
                          </a:solidFill>
                          <a:latin typeface="Georgia" panose="02040502050405020303" pitchFamily="18" charset="0"/>
                        </a:rPr>
                        <a:t>Carbamazepine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Phenytoin</a:t>
                      </a:r>
                    </a:p>
                    <a:p>
                      <a:pPr>
                        <a:spcBef>
                          <a:spcPts val="600"/>
                        </a:spcBef>
                      </a:pPr>
                      <a:r>
                        <a:rPr lang="en-US" sz="2000" dirty="0" err="1" smtClean="0">
                          <a:solidFill>
                            <a:schemeClr val="tx1"/>
                          </a:solidFill>
                          <a:latin typeface="Georgia" panose="02040502050405020303" pitchFamily="18" charset="0"/>
                        </a:rPr>
                        <a:t>Vigabatrin</a:t>
                      </a:r>
                      <a:r>
                        <a:rPr lang="en-US" sz="2000" dirty="0" smtClean="0">
                          <a:solidFill>
                            <a:schemeClr val="tx1"/>
                          </a:solidFill>
                          <a:latin typeface="Georgia" panose="02040502050405020303" pitchFamily="18" charset="0"/>
                        </a:rPr>
                        <a:t> (adjunct)</a:t>
                      </a:r>
                    </a:p>
                    <a:p>
                      <a:pPr>
                        <a:spcBef>
                          <a:spcPts val="600"/>
                        </a:spcBef>
                      </a:pPr>
                      <a:r>
                        <a:rPr lang="en-US" sz="2000" dirty="0" smtClean="0">
                          <a:solidFill>
                            <a:schemeClr val="tx1"/>
                          </a:solidFill>
                          <a:latin typeface="Georgia" panose="02040502050405020303" pitchFamily="18" charset="0"/>
                        </a:rPr>
                        <a:t>Gabapentin (adjunct)</a:t>
                      </a:r>
                    </a:p>
                    <a:p>
                      <a:pPr>
                        <a:spcBef>
                          <a:spcPts val="600"/>
                        </a:spcBef>
                      </a:pPr>
                      <a:r>
                        <a:rPr lang="en-US" sz="2000" dirty="0" err="1" smtClean="0">
                          <a:solidFill>
                            <a:schemeClr val="tx1"/>
                          </a:solidFill>
                          <a:latin typeface="Georgia" panose="02040502050405020303" pitchFamily="18" charset="0"/>
                        </a:rPr>
                        <a:t>Lamotrigine</a:t>
                      </a:r>
                      <a:endParaRPr lang="en-US" sz="2000" dirty="0" smtClean="0">
                        <a:solidFill>
                          <a:schemeClr val="tx1"/>
                        </a:solidFill>
                        <a:latin typeface="Georgia" panose="02040502050405020303" pitchFamily="18" charset="0"/>
                      </a:endParaRPr>
                    </a:p>
                    <a:p>
                      <a:pPr>
                        <a:spcBef>
                          <a:spcPts val="600"/>
                        </a:spcBef>
                      </a:pPr>
                      <a:r>
                        <a:rPr lang="en-US" sz="2000" dirty="0" smtClean="0">
                          <a:solidFill>
                            <a:schemeClr val="tx1"/>
                          </a:solidFill>
                          <a:latin typeface="Georgia" panose="02040502050405020303" pitchFamily="18" charset="0"/>
                        </a:rPr>
                        <a:t>Phenobarbital</a:t>
                      </a:r>
                    </a:p>
                    <a:p>
                      <a:pPr>
                        <a:spcBef>
                          <a:spcPts val="600"/>
                        </a:spcBef>
                      </a:pPr>
                      <a:r>
                        <a:rPr lang="en-US" sz="2000" dirty="0" err="1" smtClean="0">
                          <a:solidFill>
                            <a:schemeClr val="tx1"/>
                          </a:solidFill>
                          <a:latin typeface="Georgia" panose="02040502050405020303" pitchFamily="18" charset="0"/>
                        </a:rPr>
                        <a:t>Topiramate</a:t>
                      </a:r>
                      <a:endParaRPr lang="en-US" sz="2000" dirty="0" smtClean="0">
                        <a:solidFill>
                          <a:schemeClr val="tx1"/>
                        </a:solidFill>
                        <a:latin typeface="Georgia" panose="02040502050405020303" pitchFamily="18" charset="0"/>
                      </a:endParaRPr>
                    </a:p>
                    <a:p>
                      <a:pPr marL="0" marR="0" indent="0" algn="l" defTabSz="914400" rtl="0" eaLnBrk="1" fontAlgn="auto" latinLnBrk="0" hangingPunct="1">
                        <a:lnSpc>
                          <a:spcPct val="100000"/>
                        </a:lnSpc>
                        <a:spcBef>
                          <a:spcPts val="600"/>
                        </a:spcBef>
                        <a:spcAft>
                          <a:spcPts val="0"/>
                        </a:spcAft>
                        <a:buClrTx/>
                        <a:buSzTx/>
                        <a:buFontTx/>
                        <a:buNone/>
                        <a:tabLst/>
                        <a:defRPr/>
                      </a:pPr>
                      <a:r>
                        <a:rPr lang="en-US" sz="2000" dirty="0" err="1" smtClean="0">
                          <a:solidFill>
                            <a:schemeClr val="tx1"/>
                          </a:solidFill>
                          <a:latin typeface="Georgia" panose="02040502050405020303" pitchFamily="18" charset="0"/>
                        </a:rPr>
                        <a:t>Tiagabine</a:t>
                      </a:r>
                      <a:r>
                        <a:rPr lang="en-US" sz="2000" dirty="0" smtClean="0">
                          <a:solidFill>
                            <a:schemeClr val="tx1"/>
                          </a:solidFill>
                          <a:latin typeface="Georgia" panose="02040502050405020303" pitchFamily="18" charset="0"/>
                        </a:rPr>
                        <a:t>  (adjunct in simple partial seizures)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935976">
                <a:tc>
                  <a:txBody>
                    <a:bodyPr/>
                    <a:lstStyle/>
                    <a:p>
                      <a:pPr>
                        <a:spcBef>
                          <a:spcPts val="600"/>
                        </a:spcBef>
                      </a:pPr>
                      <a:r>
                        <a:rPr lang="en-US" sz="2000" dirty="0" smtClean="0">
                          <a:solidFill>
                            <a:schemeClr val="tx1"/>
                          </a:solidFill>
                          <a:latin typeface="Georgia" panose="02040502050405020303" pitchFamily="18" charset="0"/>
                        </a:rPr>
                        <a:t>Absence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err="1" smtClean="0">
                          <a:solidFill>
                            <a:schemeClr val="tx1"/>
                          </a:solidFill>
                          <a:latin typeface="Georgia" panose="02040502050405020303" pitchFamily="18" charset="0"/>
                        </a:rPr>
                        <a:t>Ethosuximide</a:t>
                      </a:r>
                      <a:endParaRPr lang="en-US" sz="2000" dirty="0" smtClean="0">
                        <a:solidFill>
                          <a:schemeClr val="tx1"/>
                        </a:solidFill>
                        <a:latin typeface="Georgia" panose="02040502050405020303" pitchFamily="18" charset="0"/>
                      </a:endParaRPr>
                    </a:p>
                    <a:p>
                      <a:pPr>
                        <a:spcBef>
                          <a:spcPts val="600"/>
                        </a:spcBef>
                      </a:pPr>
                      <a:r>
                        <a:rPr lang="en-US" sz="2000" dirty="0" smtClean="0">
                          <a:solidFill>
                            <a:schemeClr val="tx1"/>
                          </a:solidFill>
                          <a:latin typeface="Georgia" panose="02040502050405020303" pitchFamily="18" charset="0"/>
                        </a:rPr>
                        <a:t>Valproate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Clonazepam</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4" name="Slide Number Placeholder 3"/>
          <p:cNvSpPr>
            <a:spLocks noGrp="1"/>
          </p:cNvSpPr>
          <p:nvPr>
            <p:ph type="sldNum" sz="quarter" idx="12"/>
          </p:nvPr>
        </p:nvSpPr>
        <p:spPr/>
        <p:txBody>
          <a:bodyPr/>
          <a:lstStyle/>
          <a:p>
            <a:fld id="{843A16FA-3D5B-4FFA-9DDB-C00637F7C28B}" type="slidenum">
              <a:rPr lang="en-US" smtClean="0"/>
              <a:pPr/>
              <a:t>29</a:t>
            </a:fld>
            <a:endParaRPr lang="en-US"/>
          </a:p>
        </p:txBody>
      </p:sp>
    </p:spTree>
    <p:extLst>
      <p:ext uri="{BB962C8B-B14F-4D97-AF65-F5344CB8AC3E}">
        <p14:creationId xmlns:p14="http://schemas.microsoft.com/office/powerpoint/2010/main" val="3712411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533399" y="1447800"/>
            <a:ext cx="8153401" cy="4908550"/>
          </a:xfrm>
          <a:prstGeom prst="rect">
            <a:avLst/>
          </a:prstGeom>
          <a:noFill/>
          <a:ln>
            <a:noFill/>
          </a:ln>
        </p:spPr>
        <p:txBody>
          <a:bodyPr spcFirstLastPara="1" wrap="square" lIns="91425" tIns="45700" rIns="91425" bIns="45700" anchor="t" anchorCtr="0">
            <a:noAutofit/>
          </a:bodyPr>
          <a:lstStyle/>
          <a:p>
            <a:pPr lvl="0">
              <a:spcBef>
                <a:spcPts val="1800"/>
              </a:spcBef>
              <a:spcAft>
                <a:spcPts val="0"/>
              </a:spcAft>
            </a:pPr>
            <a:r>
              <a:rPr lang="en-US" sz="2400" dirty="0" smtClean="0">
                <a:solidFill>
                  <a:prstClr val="black"/>
                </a:solidFill>
                <a:latin typeface="Georgia" panose="02040502050405020303" pitchFamily="18" charset="0"/>
              </a:rPr>
              <a:t>A </a:t>
            </a:r>
            <a:r>
              <a:rPr lang="en-US" sz="2400" dirty="0">
                <a:solidFill>
                  <a:prstClr val="black"/>
                </a:solidFill>
                <a:latin typeface="Georgia" panose="02040502050405020303" pitchFamily="18" charset="0"/>
              </a:rPr>
              <a:t>seizure is a particular </a:t>
            </a:r>
            <a:r>
              <a:rPr lang="en-US" sz="2400" dirty="0" err="1">
                <a:solidFill>
                  <a:prstClr val="black"/>
                </a:solidFill>
                <a:latin typeface="Georgia" panose="02040502050405020303" pitchFamily="18" charset="0"/>
              </a:rPr>
              <a:t>behaviour</a:t>
            </a:r>
            <a:r>
              <a:rPr lang="en-US" sz="2400" dirty="0">
                <a:solidFill>
                  <a:prstClr val="black"/>
                </a:solidFill>
                <a:latin typeface="Georgia" panose="02040502050405020303" pitchFamily="18" charset="0"/>
              </a:rPr>
              <a:t> produced by an abnormal high frequency discharge of a group of neurons starting focally and spreading to affect other parts of the </a:t>
            </a:r>
            <a:r>
              <a:rPr lang="en-US" sz="2400" dirty="0" smtClean="0">
                <a:solidFill>
                  <a:prstClr val="black"/>
                </a:solidFill>
                <a:latin typeface="Georgia" panose="02040502050405020303" pitchFamily="18" charset="0"/>
              </a:rPr>
              <a:t>brain</a:t>
            </a:r>
          </a:p>
          <a:p>
            <a:pPr>
              <a:spcBef>
                <a:spcPts val="1800"/>
              </a:spcBef>
              <a:spcAft>
                <a:spcPts val="0"/>
              </a:spcAft>
            </a:pPr>
            <a:r>
              <a:rPr lang="en-GB" sz="2400" dirty="0">
                <a:solidFill>
                  <a:prstClr val="black"/>
                </a:solidFill>
                <a:latin typeface="Georgia" panose="02040502050405020303" pitchFamily="18" charset="0"/>
              </a:rPr>
              <a:t>A seizure is an abnormal, uncontrolled electrical discharge from neurons due to: (1) Cell membrane disruptions (permeability) (2) Altered ion distributions (chemical imbalance) (3) Decreased inhibitory neurotransmitters  </a:t>
            </a:r>
            <a:r>
              <a:rPr lang="en-GB" sz="2400" dirty="0" smtClean="0">
                <a:solidFill>
                  <a:prstClr val="black"/>
                </a:solidFill>
                <a:latin typeface="Georgia" panose="02040502050405020303" pitchFamily="18" charset="0"/>
              </a:rPr>
              <a:t>(acetylcholine </a:t>
            </a:r>
            <a:r>
              <a:rPr lang="en-GB" sz="2400" dirty="0">
                <a:solidFill>
                  <a:prstClr val="black"/>
                </a:solidFill>
                <a:latin typeface="Georgia" panose="02040502050405020303" pitchFamily="18" charset="0"/>
              </a:rPr>
              <a:t>and GABA) (4) Increased excitatory neurotransmitters (glutamate</a:t>
            </a:r>
            <a:r>
              <a:rPr lang="en-GB" sz="2400" dirty="0" smtClean="0">
                <a:solidFill>
                  <a:prstClr val="black"/>
                </a:solidFill>
                <a:latin typeface="Georgia" panose="02040502050405020303" pitchFamily="18" charset="0"/>
              </a:rPr>
              <a:t>)</a:t>
            </a:r>
            <a:endParaRPr lang="en-US" sz="2400" dirty="0">
              <a:solidFill>
                <a:prstClr val="black"/>
              </a:solidFill>
              <a:latin typeface="Georgia" panose="02040502050405020303" pitchFamily="18" charset="0"/>
            </a:endParaRPr>
          </a:p>
        </p:txBody>
      </p:sp>
      <p:sp>
        <p:nvSpPr>
          <p:cNvPr id="203" name="Google Shape;203;p29"/>
          <p:cNvSpPr txBox="1"/>
          <p:nvPr/>
        </p:nvSpPr>
        <p:spPr>
          <a:xfrm>
            <a:off x="533399" y="218364"/>
            <a:ext cx="8153401" cy="900752"/>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INTRODUCTION</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a:t>
            </a:fld>
            <a:endParaRPr lang="en-US"/>
          </a:p>
        </p:txBody>
      </p:sp>
    </p:spTree>
    <p:extLst>
      <p:ext uri="{BB962C8B-B14F-4D97-AF65-F5344CB8AC3E}">
        <p14:creationId xmlns:p14="http://schemas.microsoft.com/office/powerpoint/2010/main" val="10844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18364"/>
            <a:ext cx="8679976" cy="791570"/>
          </a:xfrm>
        </p:spPr>
        <p:txBody>
          <a:bodyPr>
            <a:normAutofit/>
          </a:bodyPr>
          <a:lstStyle/>
          <a:p>
            <a:pPr algn="l"/>
            <a:r>
              <a:rPr lang="en-US" sz="2600" b="1" cap="all" dirty="0" smtClean="0">
                <a:latin typeface="Georgia" panose="02040502050405020303" pitchFamily="18" charset="0"/>
              </a:rPr>
              <a:t>Choice of anti-seizure drugs …. CONT’D</a:t>
            </a:r>
            <a:endParaRPr lang="en-US" sz="26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286604" y="1269243"/>
          <a:ext cx="8570792" cy="4913192"/>
        </p:xfrm>
        <a:graphic>
          <a:graphicData uri="http://schemas.openxmlformats.org/drawingml/2006/table">
            <a:tbl>
              <a:tblPr firstRow="1" bandRow="1">
                <a:tableStyleId>{5C22544A-7EE6-4342-B048-85BDC9FD1C3A}</a:tableStyleId>
              </a:tblPr>
              <a:tblGrid>
                <a:gridCol w="3095008">
                  <a:extLst>
                    <a:ext uri="{9D8B030D-6E8A-4147-A177-3AD203B41FA5}">
                      <a16:colId xmlns:a16="http://schemas.microsoft.com/office/drawing/2014/main" xmlns="" val="20000"/>
                    </a:ext>
                  </a:extLst>
                </a:gridCol>
                <a:gridCol w="1745902">
                  <a:extLst>
                    <a:ext uri="{9D8B030D-6E8A-4147-A177-3AD203B41FA5}">
                      <a16:colId xmlns:a16="http://schemas.microsoft.com/office/drawing/2014/main" xmlns="" val="20001"/>
                    </a:ext>
                  </a:extLst>
                </a:gridCol>
                <a:gridCol w="3729882">
                  <a:extLst>
                    <a:ext uri="{9D8B030D-6E8A-4147-A177-3AD203B41FA5}">
                      <a16:colId xmlns:a16="http://schemas.microsoft.com/office/drawing/2014/main" xmlns="" val="20002"/>
                    </a:ext>
                  </a:extLst>
                </a:gridCol>
              </a:tblGrid>
              <a:tr h="933506">
                <a:tc>
                  <a:txBody>
                    <a:bodyPr/>
                    <a:lstStyle/>
                    <a:p>
                      <a:pPr>
                        <a:spcBef>
                          <a:spcPts val="600"/>
                        </a:spcBef>
                      </a:pPr>
                      <a:r>
                        <a:rPr lang="en-US" sz="2000" dirty="0" smtClean="0">
                          <a:solidFill>
                            <a:schemeClr val="tx1"/>
                          </a:solidFill>
                          <a:latin typeface="Georgia" panose="02040502050405020303" pitchFamily="18" charset="0"/>
                        </a:rPr>
                        <a:t>Seizure type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Drugs of choice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Alternative</a:t>
                      </a:r>
                      <a:r>
                        <a:rPr lang="en-US" sz="2000" baseline="0" dirty="0" smtClean="0">
                          <a:solidFill>
                            <a:schemeClr val="tx1"/>
                          </a:solidFill>
                          <a:latin typeface="Georgia" panose="02040502050405020303" pitchFamily="18" charset="0"/>
                        </a:rPr>
                        <a:t> and adjunct </a:t>
                      </a:r>
                      <a:r>
                        <a:rPr lang="en-US" sz="2000" dirty="0" smtClean="0">
                          <a:solidFill>
                            <a:schemeClr val="tx1"/>
                          </a:solidFill>
                          <a:latin typeface="Georgia" panose="02040502050405020303" pitchFamily="18" charset="0"/>
                        </a:rPr>
                        <a:t>drugs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40451">
                <a:tc>
                  <a:txBody>
                    <a:bodyPr/>
                    <a:lstStyle/>
                    <a:p>
                      <a:pPr>
                        <a:spcBef>
                          <a:spcPts val="600"/>
                        </a:spcBef>
                      </a:pPr>
                      <a:r>
                        <a:rPr lang="en-US" sz="2000" dirty="0" smtClean="0">
                          <a:solidFill>
                            <a:schemeClr val="tx1"/>
                          </a:solidFill>
                          <a:latin typeface="Georgia" panose="02040502050405020303" pitchFamily="18" charset="0"/>
                        </a:rPr>
                        <a:t>Myoclonic seizures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Clonazepam</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Valproate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2898784">
                <a:tc>
                  <a:txBody>
                    <a:bodyPr/>
                    <a:lstStyle/>
                    <a:p>
                      <a:pPr>
                        <a:spcBef>
                          <a:spcPts val="600"/>
                        </a:spcBef>
                      </a:pPr>
                      <a:r>
                        <a:rPr lang="en-US" sz="2000" dirty="0" smtClean="0">
                          <a:solidFill>
                            <a:schemeClr val="tx1"/>
                          </a:solidFill>
                          <a:latin typeface="Georgia" panose="02040502050405020303" pitchFamily="18" charset="0"/>
                        </a:rPr>
                        <a:t>Status </a:t>
                      </a:r>
                      <a:r>
                        <a:rPr lang="en-US" sz="2000" dirty="0" err="1" smtClean="0">
                          <a:solidFill>
                            <a:schemeClr val="tx1"/>
                          </a:solidFill>
                          <a:latin typeface="Georgia" panose="02040502050405020303" pitchFamily="18" charset="0"/>
                        </a:rPr>
                        <a:t>epilepticus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err="1" smtClean="0">
                          <a:solidFill>
                            <a:schemeClr val="tx1"/>
                          </a:solidFill>
                          <a:latin typeface="Georgia" panose="02040502050405020303" pitchFamily="18" charset="0"/>
                        </a:rPr>
                        <a:t>Lorazepam</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Diazepam</a:t>
                      </a:r>
                    </a:p>
                    <a:p>
                      <a:pPr>
                        <a:spcBef>
                          <a:spcPts val="600"/>
                        </a:spcBef>
                      </a:pPr>
                      <a:r>
                        <a:rPr lang="en-US" sz="2000" dirty="0" smtClean="0">
                          <a:solidFill>
                            <a:schemeClr val="tx1"/>
                          </a:solidFill>
                          <a:latin typeface="Georgia" panose="02040502050405020303" pitchFamily="18" charset="0"/>
                        </a:rPr>
                        <a:t>Clonazepam</a:t>
                      </a:r>
                    </a:p>
                    <a:p>
                      <a:pPr>
                        <a:spcBef>
                          <a:spcPts val="600"/>
                        </a:spcBef>
                      </a:pPr>
                      <a:r>
                        <a:rPr lang="en-US" sz="2000" dirty="0" smtClean="0">
                          <a:solidFill>
                            <a:schemeClr val="tx1"/>
                          </a:solidFill>
                          <a:latin typeface="Georgia" panose="02040502050405020303" pitchFamily="18" charset="0"/>
                        </a:rPr>
                        <a:t>Phenytoin</a:t>
                      </a:r>
                    </a:p>
                    <a:p>
                      <a:pPr>
                        <a:spcBef>
                          <a:spcPts val="600"/>
                        </a:spcBef>
                      </a:pPr>
                      <a:r>
                        <a:rPr lang="en-US" sz="2000" dirty="0" smtClean="0">
                          <a:solidFill>
                            <a:schemeClr val="tx1"/>
                          </a:solidFill>
                          <a:latin typeface="Georgia" panose="02040502050405020303" pitchFamily="18" charset="0"/>
                        </a:rPr>
                        <a:t>Phenobarbital</a:t>
                      </a:r>
                    </a:p>
                    <a:p>
                      <a:pPr>
                        <a:spcBef>
                          <a:spcPts val="600"/>
                        </a:spcBef>
                      </a:pPr>
                      <a:r>
                        <a:rPr lang="en-US" sz="2000" dirty="0" err="1" smtClean="0">
                          <a:solidFill>
                            <a:schemeClr val="tx1"/>
                          </a:solidFill>
                          <a:latin typeface="Georgia" panose="02040502050405020303" pitchFamily="18" charset="0"/>
                        </a:rPr>
                        <a:t>Chlormethiazole</a:t>
                      </a:r>
                      <a:endParaRPr lang="en-US" sz="2000" dirty="0" smtClean="0">
                        <a:solidFill>
                          <a:schemeClr val="tx1"/>
                        </a:solidFill>
                        <a:latin typeface="Georgia" panose="02040502050405020303" pitchFamily="18" charset="0"/>
                      </a:endParaRPr>
                    </a:p>
                    <a:p>
                      <a:pPr>
                        <a:spcBef>
                          <a:spcPts val="600"/>
                        </a:spcBef>
                      </a:pPr>
                      <a:r>
                        <a:rPr lang="en-US" sz="2000" dirty="0" smtClean="0">
                          <a:solidFill>
                            <a:schemeClr val="tx1"/>
                          </a:solidFill>
                          <a:latin typeface="Georgia" panose="02040502050405020303" pitchFamily="18" charset="0"/>
                        </a:rPr>
                        <a:t>Midazolam</a:t>
                      </a:r>
                    </a:p>
                    <a:p>
                      <a:pPr>
                        <a:spcBef>
                          <a:spcPts val="600"/>
                        </a:spcBef>
                      </a:pPr>
                      <a:r>
                        <a:rPr lang="en-US" sz="2000" dirty="0" err="1" smtClean="0">
                          <a:solidFill>
                            <a:schemeClr val="tx1"/>
                          </a:solidFill>
                          <a:latin typeface="Georgia" panose="02040502050405020303" pitchFamily="18" charset="0"/>
                        </a:rPr>
                        <a:t>Thiopentone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540451">
                <a:tc>
                  <a:txBody>
                    <a:bodyPr/>
                    <a:lstStyle/>
                    <a:p>
                      <a:pPr>
                        <a:spcBef>
                          <a:spcPts val="600"/>
                        </a:spcBef>
                      </a:pPr>
                      <a:r>
                        <a:rPr lang="en-US" sz="2000" dirty="0" smtClean="0">
                          <a:solidFill>
                            <a:schemeClr val="tx1"/>
                          </a:solidFill>
                          <a:latin typeface="Georgia" panose="02040502050405020303" pitchFamily="18" charset="0"/>
                        </a:rPr>
                        <a:t>Febrile convulsions</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Diazepam</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pPr>
                      <a:r>
                        <a:rPr lang="en-US" sz="2000" dirty="0" smtClean="0">
                          <a:solidFill>
                            <a:schemeClr val="tx1"/>
                          </a:solidFill>
                          <a:latin typeface="Georgia" panose="02040502050405020303" pitchFamily="18" charset="0"/>
                        </a:rPr>
                        <a:t>Phenobarbital</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Slide Number Placeholder 3"/>
          <p:cNvSpPr>
            <a:spLocks noGrp="1"/>
          </p:cNvSpPr>
          <p:nvPr>
            <p:ph type="sldNum" sz="quarter" idx="12"/>
          </p:nvPr>
        </p:nvSpPr>
        <p:spPr/>
        <p:txBody>
          <a:bodyPr/>
          <a:lstStyle/>
          <a:p>
            <a:fld id="{843A16FA-3D5B-4FFA-9DDB-C00637F7C28B}" type="slidenum">
              <a:rPr lang="en-US" smtClean="0"/>
              <a:pPr/>
              <a:t>30</a:t>
            </a:fld>
            <a:endParaRPr lang="en-US"/>
          </a:p>
        </p:txBody>
      </p:sp>
    </p:spTree>
    <p:extLst>
      <p:ext uri="{BB962C8B-B14F-4D97-AF65-F5344CB8AC3E}">
        <p14:creationId xmlns:p14="http://schemas.microsoft.com/office/powerpoint/2010/main" val="23523296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2954"/>
            <a:ext cx="8666328" cy="668741"/>
          </a:xfrm>
        </p:spPr>
        <p:txBody>
          <a:bodyPr>
            <a:noAutofit/>
          </a:bodyPr>
          <a:lstStyle/>
          <a:p>
            <a:pPr algn="l"/>
            <a:r>
              <a:rPr lang="en-US" sz="2400" b="1" cap="all" dirty="0" smtClean="0">
                <a:latin typeface="Georgia" panose="02040502050405020303" pitchFamily="18" charset="0"/>
              </a:rPr>
              <a:t>Adverse effects of the anti-seizure drugs</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00250" y="1282891"/>
          <a:ext cx="8570796" cy="5029556"/>
        </p:xfrm>
        <a:graphic>
          <a:graphicData uri="http://schemas.openxmlformats.org/drawingml/2006/table">
            <a:tbl>
              <a:tblPr firstRow="1" bandRow="1">
                <a:tableStyleId>{5C22544A-7EE6-4342-B048-85BDC9FD1C3A}</a:tableStyleId>
              </a:tblPr>
              <a:tblGrid>
                <a:gridCol w="1624084">
                  <a:extLst>
                    <a:ext uri="{9D8B030D-6E8A-4147-A177-3AD203B41FA5}">
                      <a16:colId xmlns:a16="http://schemas.microsoft.com/office/drawing/2014/main" xmlns="" val="20000"/>
                    </a:ext>
                  </a:extLst>
                </a:gridCol>
                <a:gridCol w="3862317">
                  <a:extLst>
                    <a:ext uri="{9D8B030D-6E8A-4147-A177-3AD203B41FA5}">
                      <a16:colId xmlns:a16="http://schemas.microsoft.com/office/drawing/2014/main" xmlns="" val="20001"/>
                    </a:ext>
                  </a:extLst>
                </a:gridCol>
                <a:gridCol w="3084395">
                  <a:extLst>
                    <a:ext uri="{9D8B030D-6E8A-4147-A177-3AD203B41FA5}">
                      <a16:colId xmlns:a16="http://schemas.microsoft.com/office/drawing/2014/main" xmlns="" val="20002"/>
                    </a:ext>
                  </a:extLst>
                </a:gridCol>
              </a:tblGrid>
              <a:tr h="518516">
                <a:tc>
                  <a:txBody>
                    <a:bodyPr/>
                    <a:lstStyle/>
                    <a:p>
                      <a:r>
                        <a:rPr lang="en-US" sz="1600" dirty="0" smtClean="0">
                          <a:solidFill>
                            <a:schemeClr val="tx1"/>
                          </a:solidFill>
                          <a:latin typeface="Georgia" panose="02040502050405020303" pitchFamily="18" charset="0"/>
                        </a:rPr>
                        <a:t>Drug</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Adverse effects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Other</a:t>
                      </a:r>
                      <a:r>
                        <a:rPr lang="en-US" sz="1600" baseline="0" dirty="0" smtClean="0">
                          <a:solidFill>
                            <a:schemeClr val="tx1"/>
                          </a:solidFill>
                          <a:latin typeface="Georgia" panose="02040502050405020303" pitchFamily="18" charset="0"/>
                        </a:rPr>
                        <a:t> information</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835756">
                <a:tc>
                  <a:txBody>
                    <a:bodyPr/>
                    <a:lstStyle/>
                    <a:p>
                      <a:r>
                        <a:rPr lang="en-US" sz="1600" dirty="0" smtClean="0">
                          <a:latin typeface="Georgia" panose="02040502050405020303" pitchFamily="18" charset="0"/>
                        </a:rPr>
                        <a:t>Phenytoin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Dose related: ataxia, blurred vision, </a:t>
                      </a:r>
                      <a:r>
                        <a:rPr lang="en-US" sz="1600" dirty="0" err="1" smtClean="0">
                          <a:latin typeface="Georgia" panose="02040502050405020303" pitchFamily="18" charset="0"/>
                        </a:rPr>
                        <a:t>nystagmus</a:t>
                      </a:r>
                      <a:r>
                        <a:rPr lang="en-US" sz="1600" dirty="0" smtClean="0">
                          <a:latin typeface="Georgia" panose="02040502050405020303" pitchFamily="18" charset="0"/>
                        </a:rPr>
                        <a:t>, sedation, mental  confusion, paradoxical seizures</a:t>
                      </a:r>
                    </a:p>
                    <a:p>
                      <a:r>
                        <a:rPr lang="en-US" sz="1600" dirty="0" smtClean="0">
                          <a:latin typeface="Georgia" panose="02040502050405020303" pitchFamily="18" charset="0"/>
                        </a:rPr>
                        <a:t>Non-dosage</a:t>
                      </a:r>
                      <a:r>
                        <a:rPr lang="en-US" sz="1600" baseline="0" dirty="0" smtClean="0">
                          <a:latin typeface="Georgia" panose="02040502050405020303" pitchFamily="18" charset="0"/>
                        </a:rPr>
                        <a:t> related: gum hypertrophy, coarsening of facial features, rash, hepatitis, lymphadenopathy, </a:t>
                      </a:r>
                      <a:r>
                        <a:rPr lang="en-US" sz="1600" baseline="0" dirty="0" err="1" smtClean="0">
                          <a:latin typeface="Georgia" panose="02040502050405020303" pitchFamily="18" charset="0"/>
                        </a:rPr>
                        <a:t>megaloblastic</a:t>
                      </a:r>
                      <a:r>
                        <a:rPr lang="en-US" sz="1600" baseline="0" dirty="0" smtClean="0">
                          <a:latin typeface="Georgia" panose="02040502050405020303" pitchFamily="18" charset="0"/>
                        </a:rPr>
                        <a:t> </a:t>
                      </a:r>
                      <a:r>
                        <a:rPr lang="en-US" sz="1600" baseline="0" dirty="0" err="1" smtClean="0">
                          <a:latin typeface="Georgia" panose="02040502050405020303" pitchFamily="18" charset="0"/>
                        </a:rPr>
                        <a:t>anaemia</a:t>
                      </a:r>
                      <a:r>
                        <a:rPr lang="en-US" sz="1600" baseline="0" dirty="0" smtClean="0">
                          <a:latin typeface="Georgia" panose="02040502050405020303" pitchFamily="18" charset="0"/>
                        </a:rPr>
                        <a:t> [phenytoin causes folic acid deficiency], </a:t>
                      </a:r>
                      <a:r>
                        <a:rPr lang="en-US" sz="1600" baseline="0" dirty="0" err="1" smtClean="0">
                          <a:latin typeface="Georgia" panose="02040502050405020303" pitchFamily="18" charset="0"/>
                        </a:rPr>
                        <a:t>hirsutism</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Induces cytochrome P450 enzymes</a:t>
                      </a:r>
                    </a:p>
                    <a:p>
                      <a:r>
                        <a:rPr lang="en-US" sz="1600" dirty="0" smtClean="0">
                          <a:latin typeface="Georgia" panose="02040502050405020303" pitchFamily="18" charset="0"/>
                        </a:rPr>
                        <a:t>Teratogenic</a:t>
                      </a:r>
                    </a:p>
                    <a:p>
                      <a:r>
                        <a:rPr lang="en-US" sz="1600" dirty="0" smtClean="0">
                          <a:latin typeface="Georgia" panose="02040502050405020303" pitchFamily="18" charset="0"/>
                        </a:rPr>
                        <a:t>Narrow therapeutic index</a:t>
                      </a:r>
                    </a:p>
                    <a:p>
                      <a:r>
                        <a:rPr lang="en-US" sz="1600" dirty="0" smtClean="0">
                          <a:latin typeface="Georgia" panose="02040502050405020303" pitchFamily="18" charset="0"/>
                        </a:rPr>
                        <a:t>There is need for monitoring plasma drug concentrations</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015036">
                <a:tc>
                  <a:txBody>
                    <a:bodyPr/>
                    <a:lstStyle/>
                    <a:p>
                      <a:r>
                        <a:rPr lang="en-US" sz="1600" dirty="0" smtClean="0">
                          <a:latin typeface="Georgia" panose="02040502050405020303" pitchFamily="18" charset="0"/>
                        </a:rPr>
                        <a:t>Valproate</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GI upset, hepatotoxicity, weight gain, alopecia, idiosyncratic </a:t>
                      </a:r>
                      <a:r>
                        <a:rPr lang="en-US" sz="1600" dirty="0" err="1" smtClean="0">
                          <a:latin typeface="Georgia" panose="02040502050405020303" pitchFamily="18" charset="0"/>
                        </a:rPr>
                        <a:t>hyperammonemic</a:t>
                      </a:r>
                      <a:r>
                        <a:rPr lang="en-US" sz="1600" dirty="0" smtClean="0">
                          <a:latin typeface="Georgia" panose="02040502050405020303" pitchFamily="18" charset="0"/>
                        </a:rPr>
                        <a:t> encephalopathy</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Avoid in liver disease</a:t>
                      </a:r>
                    </a:p>
                    <a:p>
                      <a:r>
                        <a:rPr lang="en-US" sz="1600" dirty="0" smtClean="0">
                          <a:latin typeface="Georgia" panose="02040502050405020303" pitchFamily="18" charset="0"/>
                        </a:rPr>
                        <a:t>Inhibits</a:t>
                      </a:r>
                      <a:r>
                        <a:rPr lang="en-US" sz="1600" baseline="0" dirty="0" smtClean="0">
                          <a:latin typeface="Georgia" panose="02040502050405020303" pitchFamily="18" charset="0"/>
                        </a:rPr>
                        <a:t> cytochrome P450 enzymes</a:t>
                      </a:r>
                    </a:p>
                    <a:p>
                      <a:r>
                        <a:rPr lang="en-US" sz="1600" baseline="0" dirty="0" err="1" smtClean="0">
                          <a:latin typeface="Georgia" panose="02040502050405020303" pitchFamily="18" charset="0"/>
                        </a:rPr>
                        <a:t>Teratogenic</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780749">
                <a:tc>
                  <a:txBody>
                    <a:bodyPr/>
                    <a:lstStyle/>
                    <a:p>
                      <a:r>
                        <a:rPr lang="en-US" sz="1600" dirty="0" smtClean="0">
                          <a:latin typeface="Georgia" panose="02040502050405020303" pitchFamily="18" charset="0"/>
                        </a:rPr>
                        <a:t>Carbamazepine</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Ataxia, </a:t>
                      </a:r>
                      <a:r>
                        <a:rPr lang="en-US" sz="1600" dirty="0" err="1" smtClean="0">
                          <a:latin typeface="Georgia" panose="02040502050405020303" pitchFamily="18" charset="0"/>
                        </a:rPr>
                        <a:t>nystagmus</a:t>
                      </a:r>
                      <a:r>
                        <a:rPr lang="en-US" sz="1600" dirty="0" smtClean="0">
                          <a:latin typeface="Georgia" panose="02040502050405020303" pitchFamily="18" charset="0"/>
                        </a:rPr>
                        <a:t>, dysarthria, vertigo, sedation, </a:t>
                      </a:r>
                      <a:r>
                        <a:rPr lang="en-US" sz="1600" dirty="0" err="1" smtClean="0">
                          <a:latin typeface="Georgia" panose="02040502050405020303" pitchFamily="18" charset="0"/>
                        </a:rPr>
                        <a:t>behavioural</a:t>
                      </a:r>
                      <a:r>
                        <a:rPr lang="en-US" sz="1600" dirty="0" smtClean="0">
                          <a:latin typeface="Georgia" panose="02040502050405020303" pitchFamily="18" charset="0"/>
                        </a:rPr>
                        <a:t> abnormalities, leucopenia</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Induces cytochrome P450 enzymes</a:t>
                      </a:r>
                    </a:p>
                    <a:p>
                      <a:r>
                        <a:rPr lang="en-US" sz="1600" dirty="0" smtClean="0">
                          <a:latin typeface="Georgia" panose="02040502050405020303" pitchFamily="18" charset="0"/>
                        </a:rPr>
                        <a:t>Avoid in children</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417357">
                <a:tc>
                  <a:txBody>
                    <a:bodyPr/>
                    <a:lstStyle/>
                    <a:p>
                      <a:r>
                        <a:rPr lang="en-US" sz="1600" dirty="0" err="1" smtClean="0">
                          <a:latin typeface="Georgia" panose="02040502050405020303" pitchFamily="18" charset="0"/>
                        </a:rPr>
                        <a:t>Ethosuximide</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latin typeface="Georgia" panose="02040502050405020303" pitchFamily="18" charset="0"/>
                        </a:rPr>
                        <a:t>GI upset, drowsiness, mood swings, skin rashes</a:t>
                      </a:r>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4" name="Slide Number Placeholder 3"/>
          <p:cNvSpPr>
            <a:spLocks noGrp="1"/>
          </p:cNvSpPr>
          <p:nvPr>
            <p:ph type="sldNum" sz="quarter" idx="12"/>
          </p:nvPr>
        </p:nvSpPr>
        <p:spPr/>
        <p:txBody>
          <a:bodyPr/>
          <a:lstStyle/>
          <a:p>
            <a:fld id="{843A16FA-3D5B-4FFA-9DDB-C00637F7C28B}" type="slidenum">
              <a:rPr lang="en-US" smtClean="0"/>
              <a:pPr/>
              <a:t>31</a:t>
            </a:fld>
            <a:endParaRPr lang="en-US"/>
          </a:p>
        </p:txBody>
      </p:sp>
    </p:spTree>
    <p:extLst>
      <p:ext uri="{BB962C8B-B14F-4D97-AF65-F5344CB8AC3E}">
        <p14:creationId xmlns:p14="http://schemas.microsoft.com/office/powerpoint/2010/main" val="12772352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77420"/>
            <a:ext cx="8666328" cy="873457"/>
          </a:xfrm>
        </p:spPr>
        <p:txBody>
          <a:bodyPr>
            <a:noAutofit/>
          </a:bodyPr>
          <a:lstStyle/>
          <a:p>
            <a:pPr algn="l"/>
            <a:r>
              <a:rPr lang="en-US" sz="2400" b="1" cap="all" dirty="0" smtClean="0">
                <a:latin typeface="Georgia" panose="02040502050405020303" pitchFamily="18" charset="0"/>
              </a:rPr>
              <a:t>Adverse effects of the anti-seizure drugs …. Cont’d</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13899" y="1269242"/>
          <a:ext cx="8516202" cy="4960581"/>
        </p:xfrm>
        <a:graphic>
          <a:graphicData uri="http://schemas.openxmlformats.org/drawingml/2006/table">
            <a:tbl>
              <a:tblPr firstRow="1" bandRow="1">
                <a:tableStyleId>{5C22544A-7EE6-4342-B048-85BDC9FD1C3A}</a:tableStyleId>
              </a:tblPr>
              <a:tblGrid>
                <a:gridCol w="1787856">
                  <a:extLst>
                    <a:ext uri="{9D8B030D-6E8A-4147-A177-3AD203B41FA5}">
                      <a16:colId xmlns:a16="http://schemas.microsoft.com/office/drawing/2014/main" xmlns="" val="20000"/>
                    </a:ext>
                  </a:extLst>
                </a:gridCol>
                <a:gridCol w="4058012">
                  <a:extLst>
                    <a:ext uri="{9D8B030D-6E8A-4147-A177-3AD203B41FA5}">
                      <a16:colId xmlns:a16="http://schemas.microsoft.com/office/drawing/2014/main" xmlns="" val="20001"/>
                    </a:ext>
                  </a:extLst>
                </a:gridCol>
                <a:gridCol w="2670334">
                  <a:extLst>
                    <a:ext uri="{9D8B030D-6E8A-4147-A177-3AD203B41FA5}">
                      <a16:colId xmlns:a16="http://schemas.microsoft.com/office/drawing/2014/main" xmlns="" val="20002"/>
                    </a:ext>
                  </a:extLst>
                </a:gridCol>
              </a:tblGrid>
              <a:tr h="599500">
                <a:tc>
                  <a:txBody>
                    <a:bodyPr/>
                    <a:lstStyle/>
                    <a:p>
                      <a:r>
                        <a:rPr lang="en-US" sz="1800" dirty="0" smtClean="0">
                          <a:solidFill>
                            <a:schemeClr val="tx1"/>
                          </a:solidFill>
                          <a:latin typeface="Georgia" panose="02040502050405020303" pitchFamily="18" charset="0"/>
                        </a:rPr>
                        <a:t>Drug</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Adverse effects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Other</a:t>
                      </a:r>
                      <a:r>
                        <a:rPr lang="en-US" sz="1800" baseline="0" dirty="0" smtClean="0">
                          <a:solidFill>
                            <a:schemeClr val="tx1"/>
                          </a:solidFill>
                          <a:latin typeface="Georgia" panose="02040502050405020303" pitchFamily="18" charset="0"/>
                        </a:rPr>
                        <a:t> information</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818979">
                <a:tc>
                  <a:txBody>
                    <a:bodyPr/>
                    <a:lstStyle/>
                    <a:p>
                      <a:r>
                        <a:rPr lang="en-US" sz="1800" dirty="0" err="1" smtClean="0">
                          <a:latin typeface="Georgia" panose="02040502050405020303" pitchFamily="18" charset="0"/>
                        </a:rPr>
                        <a:t>Lamotrigine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Rashes, fever, malaise, drowsiness, rarely hepatic dysfunction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818979">
                <a:tc>
                  <a:txBody>
                    <a:bodyPr/>
                    <a:lstStyle/>
                    <a:p>
                      <a:r>
                        <a:rPr lang="en-US" sz="1800" dirty="0" err="1" smtClean="0">
                          <a:latin typeface="Georgia" panose="02040502050405020303" pitchFamily="18" charset="0"/>
                        </a:rPr>
                        <a:t>Vigabatrin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Depression, visual hallucinations, drowsiness, dizziness</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Avoid in patients with history</a:t>
                      </a:r>
                      <a:r>
                        <a:rPr lang="en-US" sz="1800" baseline="0" dirty="0" smtClean="0">
                          <a:latin typeface="Georgia" panose="02040502050405020303" pitchFamily="18" charset="0"/>
                        </a:rPr>
                        <a:t> of psychosis</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470913">
                <a:tc>
                  <a:txBody>
                    <a:bodyPr/>
                    <a:lstStyle/>
                    <a:p>
                      <a:r>
                        <a:rPr lang="en-US" sz="1800" dirty="0" smtClean="0">
                          <a:latin typeface="Georgia" panose="02040502050405020303" pitchFamily="18" charset="0"/>
                        </a:rPr>
                        <a:t>Gabapentin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Somnolence, dizziness, ataxia, fatigue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789170">
                <a:tc>
                  <a:txBody>
                    <a:bodyPr/>
                    <a:lstStyle/>
                    <a:p>
                      <a:r>
                        <a:rPr lang="en-US" sz="1800" dirty="0" err="1" smtClean="0">
                          <a:latin typeface="Georgia" panose="02040502050405020303" pitchFamily="18" charset="0"/>
                        </a:rPr>
                        <a:t>Felbamate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Aplastic </a:t>
                      </a:r>
                      <a:r>
                        <a:rPr lang="en-US" sz="1800" dirty="0" err="1" smtClean="0">
                          <a:latin typeface="Georgia" panose="02040502050405020303" pitchFamily="18" charset="0"/>
                        </a:rPr>
                        <a:t>anaemia</a:t>
                      </a:r>
                      <a:r>
                        <a:rPr lang="en-US" sz="1800" dirty="0" smtClean="0">
                          <a:latin typeface="Georgia" panose="02040502050405020303" pitchFamily="18" charset="0"/>
                        </a:rPr>
                        <a:t>, liver failure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Inhibits cytochrome  P450 enzymes</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1456596">
                <a:tc>
                  <a:txBody>
                    <a:bodyPr/>
                    <a:lstStyle/>
                    <a:p>
                      <a:r>
                        <a:rPr lang="en-US" sz="1800" dirty="0" smtClean="0">
                          <a:latin typeface="Georgia" panose="02040502050405020303" pitchFamily="18" charset="0"/>
                        </a:rPr>
                        <a:t>Phenobarbital</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Sedation, respiratory</a:t>
                      </a:r>
                      <a:r>
                        <a:rPr lang="en-US" sz="1800" baseline="0" dirty="0" smtClean="0">
                          <a:latin typeface="Georgia" panose="02040502050405020303" pitchFamily="18" charset="0"/>
                        </a:rPr>
                        <a:t> depression, paradoxical hyperactivity in children, </a:t>
                      </a:r>
                      <a:r>
                        <a:rPr lang="en-US" sz="1800" baseline="0" dirty="0" err="1" smtClean="0">
                          <a:latin typeface="Georgia" panose="02040502050405020303" pitchFamily="18" charset="0"/>
                        </a:rPr>
                        <a:t>nystagmus</a:t>
                      </a:r>
                      <a:r>
                        <a:rPr lang="en-US" sz="1800" baseline="0" dirty="0" smtClean="0">
                          <a:latin typeface="Georgia" panose="02040502050405020303" pitchFamily="18" charset="0"/>
                        </a:rPr>
                        <a:t>, ataxia, learning difficulties, idiosyncratic </a:t>
                      </a:r>
                      <a:r>
                        <a:rPr lang="en-US" sz="1800" baseline="0" dirty="0" err="1" smtClean="0">
                          <a:latin typeface="Georgia" panose="02040502050405020303" pitchFamily="18" charset="0"/>
                        </a:rPr>
                        <a:t>anaemia</a:t>
                      </a:r>
                      <a:r>
                        <a:rPr lang="en-US" sz="1800" baseline="0" dirty="0" smtClean="0">
                          <a:latin typeface="Georgia" panose="02040502050405020303" pitchFamily="18" charset="0"/>
                        </a:rPr>
                        <a:t> and rash</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Induces cytochrome P450 enzymes</a:t>
                      </a:r>
                    </a:p>
                    <a:p>
                      <a:r>
                        <a:rPr lang="en-US" sz="1800" dirty="0" smtClean="0">
                          <a:latin typeface="Georgia" panose="02040502050405020303" pitchFamily="18" charset="0"/>
                        </a:rPr>
                        <a:t>Avoid in children and elderly people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bl>
          </a:graphicData>
        </a:graphic>
      </p:graphicFrame>
      <p:sp>
        <p:nvSpPr>
          <p:cNvPr id="4" name="Slide Number Placeholder 3"/>
          <p:cNvSpPr>
            <a:spLocks noGrp="1"/>
          </p:cNvSpPr>
          <p:nvPr>
            <p:ph type="sldNum" sz="quarter" idx="12"/>
          </p:nvPr>
        </p:nvSpPr>
        <p:spPr/>
        <p:txBody>
          <a:bodyPr/>
          <a:lstStyle/>
          <a:p>
            <a:fld id="{843A16FA-3D5B-4FFA-9DDB-C00637F7C28B}" type="slidenum">
              <a:rPr lang="en-US" smtClean="0"/>
              <a:pPr/>
              <a:t>32</a:t>
            </a:fld>
            <a:endParaRPr lang="en-US"/>
          </a:p>
        </p:txBody>
      </p:sp>
    </p:spTree>
    <p:extLst>
      <p:ext uri="{BB962C8B-B14F-4D97-AF65-F5344CB8AC3E}">
        <p14:creationId xmlns:p14="http://schemas.microsoft.com/office/powerpoint/2010/main" val="24640279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77421"/>
            <a:ext cx="8666328" cy="859809"/>
          </a:xfrm>
        </p:spPr>
        <p:txBody>
          <a:bodyPr>
            <a:noAutofit/>
          </a:bodyPr>
          <a:lstStyle/>
          <a:p>
            <a:pPr algn="l"/>
            <a:r>
              <a:rPr lang="en-US" sz="2400" b="1" cap="all" dirty="0" smtClean="0">
                <a:latin typeface="Georgia" panose="02040502050405020303" pitchFamily="18" charset="0"/>
              </a:rPr>
              <a:t>Adverse effects of the anti-seizure drugs ….. </a:t>
            </a:r>
            <a:r>
              <a:rPr lang="en-US" sz="2400" b="1" cap="all" dirty="0">
                <a:latin typeface="Georgia" panose="02040502050405020303" pitchFamily="18" charset="0"/>
              </a:rPr>
              <a:t>c</a:t>
            </a:r>
            <a:r>
              <a:rPr lang="en-US" sz="2400" b="1" cap="all" dirty="0" smtClean="0">
                <a:latin typeface="Georgia" panose="02040502050405020303" pitchFamily="18" charset="0"/>
              </a:rPr>
              <a:t>ont’d</a:t>
            </a:r>
            <a:endParaRPr lang="en-US" sz="24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80999" y="1290085"/>
          <a:ext cx="8599227" cy="4784360"/>
        </p:xfrm>
        <a:graphic>
          <a:graphicData uri="http://schemas.openxmlformats.org/drawingml/2006/table">
            <a:tbl>
              <a:tblPr firstRow="1" bandRow="1">
                <a:tableStyleId>{5C22544A-7EE6-4342-B048-85BDC9FD1C3A}</a:tableStyleId>
              </a:tblPr>
              <a:tblGrid>
                <a:gridCol w="4122762">
                  <a:extLst>
                    <a:ext uri="{9D8B030D-6E8A-4147-A177-3AD203B41FA5}">
                      <a16:colId xmlns:a16="http://schemas.microsoft.com/office/drawing/2014/main" xmlns="" val="20000"/>
                    </a:ext>
                  </a:extLst>
                </a:gridCol>
                <a:gridCol w="4476465">
                  <a:extLst>
                    <a:ext uri="{9D8B030D-6E8A-4147-A177-3AD203B41FA5}">
                      <a16:colId xmlns:a16="http://schemas.microsoft.com/office/drawing/2014/main" xmlns="" val="20001"/>
                    </a:ext>
                  </a:extLst>
                </a:gridCol>
              </a:tblGrid>
              <a:tr h="416662">
                <a:tc>
                  <a:txBody>
                    <a:bodyPr/>
                    <a:lstStyle/>
                    <a:p>
                      <a:r>
                        <a:rPr lang="en-US" sz="1800" dirty="0" smtClean="0">
                          <a:solidFill>
                            <a:schemeClr val="tx1"/>
                          </a:solidFill>
                          <a:latin typeface="Georgia" panose="02040502050405020303" pitchFamily="18" charset="0"/>
                        </a:rPr>
                        <a:t>Adverse effects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Drugs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81360">
                <a:tc>
                  <a:txBody>
                    <a:bodyPr/>
                    <a:lstStyle/>
                    <a:p>
                      <a:r>
                        <a:rPr lang="en-US" sz="1800" dirty="0" smtClean="0">
                          <a:latin typeface="Georgia" panose="02040502050405020303" pitchFamily="18" charset="0"/>
                        </a:rPr>
                        <a:t>Hepatotoxicity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Phenytoin, valproate, </a:t>
                      </a:r>
                      <a:r>
                        <a:rPr lang="en-US" sz="1800" dirty="0" err="1" smtClean="0">
                          <a:latin typeface="Georgia" panose="02040502050405020303" pitchFamily="18" charset="0"/>
                        </a:rPr>
                        <a:t>lamotrigine</a:t>
                      </a:r>
                      <a:r>
                        <a:rPr lang="en-US" sz="1800" dirty="0" smtClean="0">
                          <a:latin typeface="Georgia" panose="02040502050405020303" pitchFamily="18" charset="0"/>
                        </a:rPr>
                        <a:t>, </a:t>
                      </a:r>
                      <a:r>
                        <a:rPr lang="en-US" sz="1800" dirty="0" err="1" smtClean="0">
                          <a:latin typeface="Georgia" panose="02040502050405020303" pitchFamily="18" charset="0"/>
                        </a:rPr>
                        <a:t>felbamate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682389">
                <a:tc>
                  <a:txBody>
                    <a:bodyPr/>
                    <a:lstStyle/>
                    <a:p>
                      <a:r>
                        <a:rPr lang="en-US" sz="1800" dirty="0" smtClean="0">
                          <a:latin typeface="Georgia" panose="02040502050405020303" pitchFamily="18" charset="0"/>
                        </a:rPr>
                        <a:t>Neurological</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Phenytoin, carbamazepine, </a:t>
                      </a:r>
                      <a:r>
                        <a:rPr lang="en-US" sz="1800" dirty="0" err="1" smtClean="0">
                          <a:latin typeface="Georgia" panose="02040502050405020303" pitchFamily="18" charset="0"/>
                        </a:rPr>
                        <a:t>ethosuximide</a:t>
                      </a:r>
                      <a:r>
                        <a:rPr lang="en-US" sz="1800" dirty="0" smtClean="0">
                          <a:latin typeface="Georgia" panose="02040502050405020303" pitchFamily="18" charset="0"/>
                        </a:rPr>
                        <a:t>, </a:t>
                      </a:r>
                      <a:r>
                        <a:rPr lang="en-US" sz="1800" dirty="0" err="1" smtClean="0">
                          <a:latin typeface="Georgia" panose="02040502050405020303" pitchFamily="18" charset="0"/>
                        </a:rPr>
                        <a:t>phenobarbitone</a:t>
                      </a:r>
                      <a:r>
                        <a:rPr lang="en-US" sz="1800" dirty="0" smtClean="0">
                          <a:latin typeface="Georgia" panose="02040502050405020303" pitchFamily="18" charset="0"/>
                        </a:rPr>
                        <a:t>,</a:t>
                      </a:r>
                      <a:r>
                        <a:rPr lang="en-US" sz="1800" baseline="0" dirty="0" smtClean="0">
                          <a:latin typeface="Georgia" panose="02040502050405020303" pitchFamily="18" charset="0"/>
                        </a:rPr>
                        <a:t>  gabapentin, </a:t>
                      </a:r>
                      <a:r>
                        <a:rPr lang="en-US" sz="1800" baseline="0" dirty="0" err="1" smtClean="0">
                          <a:latin typeface="Georgia" panose="02040502050405020303" pitchFamily="18" charset="0"/>
                        </a:rPr>
                        <a:t>vigabatrin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815968">
                <a:tc>
                  <a:txBody>
                    <a:bodyPr/>
                    <a:lstStyle/>
                    <a:p>
                      <a:r>
                        <a:rPr lang="en-US" sz="1800" dirty="0" smtClean="0">
                          <a:latin typeface="Georgia" panose="02040502050405020303" pitchFamily="18" charset="0"/>
                        </a:rPr>
                        <a:t>Psychiatric</a:t>
                      </a:r>
                      <a:r>
                        <a:rPr lang="en-US" sz="1800" baseline="0" dirty="0" smtClean="0">
                          <a:latin typeface="Georgia" panose="02040502050405020303" pitchFamily="18" charset="0"/>
                        </a:rPr>
                        <a:t> (mental confusion, hallucinations, </a:t>
                      </a:r>
                      <a:r>
                        <a:rPr lang="en-US" sz="1800" baseline="0" dirty="0" err="1" smtClean="0">
                          <a:latin typeface="Georgia" panose="02040502050405020303" pitchFamily="18" charset="0"/>
                        </a:rPr>
                        <a:t>behavioural</a:t>
                      </a:r>
                      <a:r>
                        <a:rPr lang="en-US" sz="1800" baseline="0" dirty="0" smtClean="0">
                          <a:latin typeface="Georgia" panose="02040502050405020303" pitchFamily="18" charset="0"/>
                        </a:rPr>
                        <a:t> abnormalities)</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Carbamazepine, </a:t>
                      </a:r>
                      <a:r>
                        <a:rPr lang="en-US" sz="1800" dirty="0" err="1" smtClean="0">
                          <a:latin typeface="Georgia" panose="02040502050405020303" pitchFamily="18" charset="0"/>
                        </a:rPr>
                        <a:t>phenobarbitone</a:t>
                      </a:r>
                      <a:r>
                        <a:rPr lang="en-US" sz="1800" dirty="0" smtClean="0">
                          <a:latin typeface="Georgia" panose="02040502050405020303" pitchFamily="18" charset="0"/>
                        </a:rPr>
                        <a:t>,  </a:t>
                      </a:r>
                      <a:r>
                        <a:rPr lang="en-US" sz="1800" dirty="0" err="1" smtClean="0">
                          <a:latin typeface="Georgia" panose="02040502050405020303" pitchFamily="18" charset="0"/>
                        </a:rPr>
                        <a:t>vigabatrin</a:t>
                      </a:r>
                      <a:r>
                        <a:rPr lang="en-US" sz="1800" dirty="0" smtClean="0">
                          <a:latin typeface="Georgia" panose="02040502050405020303" pitchFamily="18" charset="0"/>
                        </a:rPr>
                        <a:t>,  phenytoin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708327">
                <a:tc>
                  <a:txBody>
                    <a:bodyPr/>
                    <a:lstStyle/>
                    <a:p>
                      <a:r>
                        <a:rPr lang="en-US" sz="1800" dirty="0" smtClean="0">
                          <a:latin typeface="Georgia" panose="02040502050405020303" pitchFamily="18" charset="0"/>
                        </a:rPr>
                        <a:t>Blood </a:t>
                      </a:r>
                      <a:r>
                        <a:rPr lang="en-US" sz="1800" dirty="0" err="1" smtClean="0">
                          <a:latin typeface="Georgia" panose="02040502050405020303" pitchFamily="18" charset="0"/>
                        </a:rPr>
                        <a:t>dyscrasias</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Phenytoin, carbamazepine, </a:t>
                      </a:r>
                      <a:r>
                        <a:rPr lang="en-US" sz="1800" dirty="0" err="1" smtClean="0">
                          <a:latin typeface="Georgia" panose="02040502050405020303" pitchFamily="18" charset="0"/>
                        </a:rPr>
                        <a:t>felbamate</a:t>
                      </a:r>
                      <a:r>
                        <a:rPr lang="en-US" sz="1800" dirty="0" smtClean="0">
                          <a:latin typeface="Georgia" panose="02040502050405020303" pitchFamily="18" charset="0"/>
                        </a:rPr>
                        <a:t>, </a:t>
                      </a:r>
                      <a:r>
                        <a:rPr lang="en-US" sz="1800" dirty="0" err="1" smtClean="0">
                          <a:latin typeface="Georgia" panose="02040502050405020303" pitchFamily="18" charset="0"/>
                        </a:rPr>
                        <a:t>phenobarbitone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365751">
                <a:tc>
                  <a:txBody>
                    <a:bodyPr/>
                    <a:lstStyle/>
                    <a:p>
                      <a:r>
                        <a:rPr lang="en-US" sz="1800" dirty="0" smtClean="0">
                          <a:latin typeface="Georgia" panose="02040502050405020303" pitchFamily="18" charset="0"/>
                        </a:rPr>
                        <a:t>Cytochrome P450 enzyme inhibition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Valproate, </a:t>
                      </a:r>
                      <a:r>
                        <a:rPr lang="en-US" sz="1800" dirty="0" err="1" smtClean="0">
                          <a:latin typeface="Georgia" panose="02040502050405020303" pitchFamily="18" charset="0"/>
                        </a:rPr>
                        <a:t>felbamate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395785">
                <a:tc>
                  <a:txBody>
                    <a:bodyPr/>
                    <a:lstStyle/>
                    <a:p>
                      <a:r>
                        <a:rPr lang="en-US" sz="1800" dirty="0" smtClean="0">
                          <a:latin typeface="Georgia" panose="02040502050405020303" pitchFamily="18" charset="0"/>
                        </a:rPr>
                        <a:t>Cytochrome P450 enzyme induction</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Carbamazepine, phenytoin, </a:t>
                      </a:r>
                      <a:r>
                        <a:rPr lang="en-US" sz="1800" dirty="0" err="1" smtClean="0">
                          <a:latin typeface="Georgia" panose="02040502050405020303" pitchFamily="18" charset="0"/>
                        </a:rPr>
                        <a:t>phenobarbitone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416662">
                <a:tc>
                  <a:txBody>
                    <a:bodyPr/>
                    <a:lstStyle/>
                    <a:p>
                      <a:r>
                        <a:rPr lang="en-US" sz="1800" dirty="0" err="1" smtClean="0">
                          <a:latin typeface="Georgia" panose="02040502050405020303" pitchFamily="18" charset="0"/>
                        </a:rPr>
                        <a:t>Teratogenic</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latin typeface="Georgia" panose="02040502050405020303" pitchFamily="18" charset="0"/>
                        </a:rPr>
                        <a:t>Phenytoin,</a:t>
                      </a:r>
                      <a:r>
                        <a:rPr lang="en-US" sz="1800" baseline="0" dirty="0" smtClean="0">
                          <a:latin typeface="Georgia" panose="02040502050405020303" pitchFamily="18" charset="0"/>
                        </a:rPr>
                        <a:t> valproate</a:t>
                      </a:r>
                      <a:endParaRPr lang="en-US" sz="18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bl>
          </a:graphicData>
        </a:graphic>
      </p:graphicFrame>
      <p:sp>
        <p:nvSpPr>
          <p:cNvPr id="4" name="Slide Number Placeholder 3"/>
          <p:cNvSpPr>
            <a:spLocks noGrp="1"/>
          </p:cNvSpPr>
          <p:nvPr>
            <p:ph type="sldNum" sz="quarter" idx="12"/>
          </p:nvPr>
        </p:nvSpPr>
        <p:spPr/>
        <p:txBody>
          <a:bodyPr/>
          <a:lstStyle/>
          <a:p>
            <a:fld id="{843A16FA-3D5B-4FFA-9DDB-C00637F7C28B}" type="slidenum">
              <a:rPr lang="en-US" smtClean="0"/>
              <a:pPr/>
              <a:t>33</a:t>
            </a:fld>
            <a:endParaRPr lang="en-US"/>
          </a:p>
        </p:txBody>
      </p:sp>
    </p:spTree>
    <p:extLst>
      <p:ext uri="{BB962C8B-B14F-4D97-AF65-F5344CB8AC3E}">
        <p14:creationId xmlns:p14="http://schemas.microsoft.com/office/powerpoint/2010/main" val="26187906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187355"/>
            <a:ext cx="8584442" cy="4135273"/>
          </a:xfrm>
          <a:prstGeom prst="rect">
            <a:avLst/>
          </a:prstGeom>
          <a:noFill/>
          <a:ln>
            <a:noFill/>
          </a:ln>
        </p:spPr>
        <p:txBody>
          <a:bodyPr spcFirstLastPara="1" wrap="square" lIns="91425" tIns="45700" rIns="91425" bIns="45700" anchor="ctr" anchorCtr="0">
            <a:noAutofit/>
          </a:bodyPr>
          <a:lstStyle/>
          <a:p>
            <a:pPr lvl="0" algn="l">
              <a:buClrTx/>
            </a:pPr>
            <a:r>
              <a:rPr lang="en-US" b="1" dirty="0">
                <a:solidFill>
                  <a:srgbClr val="53181A"/>
                </a:solidFill>
                <a:effectLst>
                  <a:outerShdw blurRad="38100" dist="38100" dir="2700000" algn="tl">
                    <a:srgbClr val="000000">
                      <a:alpha val="43137"/>
                    </a:srgbClr>
                  </a:outerShdw>
                </a:effectLst>
                <a:latin typeface="Georgia" panose="02040502050405020303" pitchFamily="18" charset="0"/>
              </a:rPr>
              <a:t/>
            </a:r>
            <a:br>
              <a:rPr lang="en-US" b="1" dirty="0">
                <a:solidFill>
                  <a:srgbClr val="53181A"/>
                </a:solidFill>
                <a:effectLst>
                  <a:outerShdw blurRad="38100" dist="38100" dir="2700000" algn="tl">
                    <a:srgbClr val="000000">
                      <a:alpha val="43137"/>
                    </a:srgbClr>
                  </a:outerShdw>
                </a:effectLst>
                <a:latin typeface="Georgia" panose="02040502050405020303" pitchFamily="18" charset="0"/>
              </a:rPr>
            </a:br>
            <a:r>
              <a:rPr lang="en-US" sz="3600" b="1" cap="all" dirty="0" smtClean="0">
                <a:solidFill>
                  <a:prstClr val="black"/>
                </a:solidFill>
                <a:latin typeface="Georgia" panose="02040502050405020303" pitchFamily="18" charset="0"/>
              </a:rPr>
              <a:t>Management </a:t>
            </a:r>
            <a:r>
              <a:rPr lang="en-US" sz="3600" b="1" cap="all" dirty="0">
                <a:solidFill>
                  <a:prstClr val="black"/>
                </a:solidFill>
                <a:latin typeface="Georgia" panose="02040502050405020303" pitchFamily="18" charset="0"/>
              </a:rPr>
              <a:t>of Seizures in Special Circumstances</a:t>
            </a:r>
            <a:r>
              <a:rPr lang="en-US" sz="3600" b="1" cap="all" dirty="0">
                <a:solidFill>
                  <a:schemeClr val="tx1"/>
                </a:solidFill>
                <a:latin typeface="Georgia" panose="02040502050405020303" pitchFamily="18" charset="0"/>
                <a:cs typeface="Georgia" panose="02040502050405020303" charset="0"/>
              </a:rPr>
              <a:t/>
            </a:r>
            <a:br>
              <a:rPr lang="en-US" sz="3600" b="1" cap="all" dirty="0">
                <a:solidFill>
                  <a:schemeClr val="tx1"/>
                </a:solidFill>
                <a:latin typeface="Georgia" panose="02040502050405020303" pitchFamily="18" charset="0"/>
                <a:cs typeface="Georgia" panose="02040502050405020303" charset="0"/>
              </a:rPr>
            </a:br>
            <a:r>
              <a:rPr lang="en-US" sz="3600" b="1" dirty="0">
                <a:solidFill>
                  <a:prstClr val="black"/>
                </a:solidFill>
                <a:latin typeface="Georgia" panose="02040502050405020303" pitchFamily="18" charset="0"/>
              </a:rPr>
              <a:t/>
            </a:r>
            <a:br>
              <a:rPr lang="en-US" sz="3600" b="1" dirty="0">
                <a:solidFill>
                  <a:prstClr val="black"/>
                </a:solidFill>
                <a:latin typeface="Georgia" panose="02040502050405020303" pitchFamily="18" charset="0"/>
              </a:rPr>
            </a:br>
            <a:r>
              <a:rPr lang="en-US" sz="3600" b="1" dirty="0" smtClean="0">
                <a:solidFill>
                  <a:prstClr val="black"/>
                </a:solidFill>
                <a:latin typeface="Georgia" panose="02040502050405020303" pitchFamily="18" charset="0"/>
              </a:rPr>
              <a:t>		</a:t>
            </a:r>
            <a:endParaRPr lang="en-US" sz="3600" b="1" i="0" u="none" strike="noStrike" cap="none"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34</a:t>
            </a:fld>
            <a:endParaRPr lang="en-US"/>
          </a:p>
        </p:txBody>
      </p:sp>
    </p:spTree>
    <p:extLst>
      <p:ext uri="{BB962C8B-B14F-4D97-AF65-F5344CB8AC3E}">
        <p14:creationId xmlns:p14="http://schemas.microsoft.com/office/powerpoint/2010/main" val="5077747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533399" y="1066800"/>
            <a:ext cx="8153401" cy="5289550"/>
          </a:xfrm>
          <a:prstGeom prst="rect">
            <a:avLst/>
          </a:prstGeom>
          <a:noFill/>
          <a:ln>
            <a:noFill/>
          </a:ln>
        </p:spPr>
        <p:txBody>
          <a:bodyPr spcFirstLastPara="1" wrap="square" lIns="91425" tIns="45700" rIns="91425" bIns="45700" anchor="t" anchorCtr="0">
            <a:noAutofit/>
          </a:bodyPr>
          <a:lstStyle/>
          <a:p>
            <a:pPr lvl="0">
              <a:spcBef>
                <a:spcPts val="1800"/>
              </a:spcBef>
            </a:pPr>
            <a:r>
              <a:rPr lang="en-US" sz="2400" dirty="0" smtClean="0">
                <a:solidFill>
                  <a:prstClr val="black"/>
                </a:solidFill>
                <a:latin typeface="Georgia" panose="02040502050405020303" pitchFamily="18" charset="0"/>
              </a:rPr>
              <a:t>Status </a:t>
            </a:r>
            <a:r>
              <a:rPr lang="en-US" sz="2400" dirty="0" err="1">
                <a:solidFill>
                  <a:prstClr val="black"/>
                </a:solidFill>
                <a:latin typeface="Georgia" panose="02040502050405020303" pitchFamily="18" charset="0"/>
              </a:rPr>
              <a:t>epilepticus</a:t>
            </a:r>
            <a:r>
              <a:rPr lang="en-US" sz="2400" dirty="0">
                <a:solidFill>
                  <a:prstClr val="black"/>
                </a:solidFill>
                <a:latin typeface="Georgia" panose="02040502050405020303" pitchFamily="18" charset="0"/>
              </a:rPr>
              <a:t> and occurrence of seizures in pre-</a:t>
            </a:r>
            <a:r>
              <a:rPr lang="en-US" sz="2400" dirty="0" err="1">
                <a:solidFill>
                  <a:prstClr val="black"/>
                </a:solidFill>
                <a:latin typeface="Georgia" panose="02040502050405020303" pitchFamily="18" charset="0"/>
              </a:rPr>
              <a:t>eclampsia</a:t>
            </a:r>
            <a:r>
              <a:rPr lang="en-US" sz="2400" dirty="0">
                <a:solidFill>
                  <a:prstClr val="black"/>
                </a:solidFill>
                <a:latin typeface="Georgia" panose="02040502050405020303" pitchFamily="18" charset="0"/>
              </a:rPr>
              <a:t>/</a:t>
            </a:r>
            <a:r>
              <a:rPr lang="en-US" sz="2400" dirty="0" err="1">
                <a:solidFill>
                  <a:prstClr val="black"/>
                </a:solidFill>
                <a:latin typeface="Georgia" panose="02040502050405020303" pitchFamily="18" charset="0"/>
              </a:rPr>
              <a:t>eclampsia</a:t>
            </a:r>
            <a:r>
              <a:rPr lang="en-US" sz="2400" dirty="0">
                <a:solidFill>
                  <a:prstClr val="black"/>
                </a:solidFill>
                <a:latin typeface="Georgia" panose="02040502050405020303" pitchFamily="18" charset="0"/>
              </a:rPr>
              <a:t> are emergencies that require administration of rapidly acting drugs that can be administered </a:t>
            </a:r>
            <a:r>
              <a:rPr lang="en-US" sz="2400" dirty="0" err="1">
                <a:solidFill>
                  <a:prstClr val="black"/>
                </a:solidFill>
                <a:latin typeface="Georgia" panose="02040502050405020303" pitchFamily="18" charset="0"/>
              </a:rPr>
              <a:t>parenterally</a:t>
            </a:r>
            <a:r>
              <a:rPr lang="en-US" sz="2400" dirty="0">
                <a:solidFill>
                  <a:prstClr val="black"/>
                </a:solidFill>
                <a:latin typeface="Georgia" panose="02040502050405020303" pitchFamily="18" charset="0"/>
              </a:rPr>
              <a:t>, preferably intravenously</a:t>
            </a:r>
          </a:p>
          <a:p>
            <a:pPr lvl="0">
              <a:spcBef>
                <a:spcPts val="1800"/>
              </a:spcBef>
            </a:pPr>
            <a:r>
              <a:rPr lang="en-US" sz="2400" dirty="0">
                <a:solidFill>
                  <a:prstClr val="black"/>
                </a:solidFill>
                <a:latin typeface="Georgia" panose="02040502050405020303" pitchFamily="18" charset="0"/>
              </a:rPr>
              <a:t>Management of seizure disorders in pregnancy requires caution as most of the anti-seizure drugs have potential to cause harm to the fetus. However, poor control of seizures during pregnancy can be detrimental to development of the fetus</a:t>
            </a:r>
            <a:r>
              <a:rPr lang="en-US" sz="2400" dirty="0" smtClean="0">
                <a:solidFill>
                  <a:prstClr val="black"/>
                </a:solidFill>
                <a:latin typeface="Georgia" panose="02040502050405020303" pitchFamily="18" charset="0"/>
              </a:rPr>
              <a:t>.</a:t>
            </a:r>
          </a:p>
          <a:p>
            <a:pPr>
              <a:spcBef>
                <a:spcPts val="1800"/>
              </a:spcBef>
            </a:pPr>
            <a:r>
              <a:rPr lang="en-US" sz="2400" dirty="0">
                <a:solidFill>
                  <a:prstClr val="black"/>
                </a:solidFill>
                <a:latin typeface="Georgia" panose="02040502050405020303" pitchFamily="18" charset="0"/>
              </a:rPr>
              <a:t>Anti-seizure drugs do not pose any additional risk to full-term infants and ant-seizure therapy should not be contra-indicated in lactation</a:t>
            </a:r>
          </a:p>
          <a:p>
            <a:pPr lvl="0">
              <a:spcBef>
                <a:spcPts val="1800"/>
              </a:spcBef>
            </a:pPr>
            <a:endParaRPr lang="en-US" sz="2400" dirty="0">
              <a:solidFill>
                <a:prstClr val="black"/>
              </a:solidFill>
              <a:latin typeface="Georgia" panose="02040502050405020303" pitchFamily="18" charset="0"/>
            </a:endParaRPr>
          </a:p>
        </p:txBody>
      </p:sp>
      <p:sp>
        <p:nvSpPr>
          <p:cNvPr id="203" name="Google Shape;203;p29"/>
          <p:cNvSpPr txBox="1"/>
          <p:nvPr/>
        </p:nvSpPr>
        <p:spPr>
          <a:xfrm>
            <a:off x="533399" y="152400"/>
            <a:ext cx="8153401" cy="76200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sym typeface="Calibri" panose="020F0502020204030204"/>
              </a:rPr>
              <a:t>INTRODUCTION</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35</a:t>
            </a:fld>
            <a:endParaRPr lang="en-US"/>
          </a:p>
        </p:txBody>
      </p:sp>
    </p:spTree>
    <p:extLst>
      <p:ext uri="{BB962C8B-B14F-4D97-AF65-F5344CB8AC3E}">
        <p14:creationId xmlns:p14="http://schemas.microsoft.com/office/powerpoint/2010/main" val="318505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533399" y="457199"/>
            <a:ext cx="8229601" cy="93027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sym typeface="Calibri" panose="020F0502020204030204"/>
              </a:rPr>
              <a:t>LEARNING OBJECTIVES</a:t>
            </a:r>
            <a:endParaRPr lang="en-US" sz="26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533400" y="1752600"/>
            <a:ext cx="8229600" cy="4603750"/>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Describe </a:t>
            </a:r>
            <a:r>
              <a:rPr lang="en-US" sz="2400" dirty="0">
                <a:latin typeface="Georgia" panose="02040502050405020303" pitchFamily="18" charset="0"/>
              </a:rPr>
              <a:t>the </a:t>
            </a:r>
            <a:r>
              <a:rPr lang="en-US" sz="2400" dirty="0" smtClean="0">
                <a:latin typeface="Georgia" panose="02040502050405020303" pitchFamily="18" charset="0"/>
              </a:rPr>
              <a:t>relevant clinical pharmacology of magnesium </a:t>
            </a:r>
            <a:r>
              <a:rPr lang="en-US" sz="2400" dirty="0" err="1">
                <a:latin typeface="Georgia" panose="02040502050405020303" pitchFamily="18" charset="0"/>
              </a:rPr>
              <a:t>sulphate</a:t>
            </a:r>
            <a:r>
              <a:rPr lang="en-US" sz="2400" dirty="0">
                <a:latin typeface="Georgia" panose="02040502050405020303" pitchFamily="18" charset="0"/>
              </a:rPr>
              <a:t> </a:t>
            </a:r>
            <a:r>
              <a:rPr lang="en-US" sz="2400" dirty="0" smtClean="0">
                <a:latin typeface="Georgia" panose="02040502050405020303" pitchFamily="18" charset="0"/>
              </a:rPr>
              <a:t>as an anti-seizure drug</a:t>
            </a:r>
            <a:endParaRPr lang="en-US" sz="2400" dirty="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Outline </a:t>
            </a:r>
            <a:r>
              <a:rPr lang="en-US" sz="2400" dirty="0">
                <a:latin typeface="Georgia" panose="02040502050405020303" pitchFamily="18" charset="0"/>
              </a:rPr>
              <a:t>the drug therapy of status </a:t>
            </a:r>
            <a:r>
              <a:rPr lang="en-US" sz="2400" dirty="0" err="1">
                <a:latin typeface="Georgia" panose="02040502050405020303" pitchFamily="18" charset="0"/>
              </a:rPr>
              <a:t>epilepticus</a:t>
            </a:r>
            <a:endParaRPr lang="en-US" sz="2400" dirty="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State </a:t>
            </a:r>
            <a:r>
              <a:rPr lang="en-US" sz="2400" dirty="0">
                <a:latin typeface="Georgia" panose="02040502050405020303" pitchFamily="18" charset="0"/>
              </a:rPr>
              <a:t>the precautions that need to be taken in the drug management of seizure disorders in pregnancy and lactation</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36</a:t>
            </a:fld>
            <a:endParaRPr lang="en-US"/>
          </a:p>
        </p:txBody>
      </p:sp>
    </p:spTree>
    <p:extLst>
      <p:ext uri="{BB962C8B-B14F-4D97-AF65-F5344CB8AC3E}">
        <p14:creationId xmlns:p14="http://schemas.microsoft.com/office/powerpoint/2010/main" val="32866875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300250"/>
            <a:ext cx="8153400" cy="842750"/>
          </a:xfrm>
        </p:spPr>
        <p:txBody>
          <a:bodyPr>
            <a:normAutofit/>
          </a:bodyPr>
          <a:lstStyle/>
          <a:p>
            <a:pPr algn="l"/>
            <a:r>
              <a:rPr lang="en-US" sz="2600" b="1" cap="all" dirty="0" smtClean="0">
                <a:latin typeface="Georgia" panose="02040502050405020303" pitchFamily="18" charset="0"/>
              </a:rPr>
              <a:t>Magnesium </a:t>
            </a:r>
            <a:r>
              <a:rPr lang="en-US" sz="2600" b="1" cap="all" dirty="0" err="1" smtClean="0">
                <a:latin typeface="Georgia" panose="02040502050405020303" pitchFamily="18" charset="0"/>
              </a:rPr>
              <a:t>sulphate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609600" y="1752599"/>
            <a:ext cx="8153400" cy="4603751"/>
          </a:xfrm>
        </p:spPr>
        <p:txBody>
          <a:bodyPr>
            <a:normAutofit/>
          </a:bodyPr>
          <a:lstStyle/>
          <a:p>
            <a:pPr>
              <a:spcBef>
                <a:spcPts val="1800"/>
              </a:spcBef>
            </a:pPr>
            <a:r>
              <a:rPr lang="en-US" sz="2400" dirty="0" smtClean="0">
                <a:latin typeface="Georgia" panose="02040502050405020303" pitchFamily="18" charset="0"/>
              </a:rPr>
              <a:t>Magnesium </a:t>
            </a:r>
            <a:r>
              <a:rPr lang="en-US" sz="2400" dirty="0" err="1" smtClean="0">
                <a:latin typeface="Georgia" panose="02040502050405020303" pitchFamily="18" charset="0"/>
              </a:rPr>
              <a:t>sulphate</a:t>
            </a:r>
            <a:r>
              <a:rPr lang="en-US" sz="2400" dirty="0" smtClean="0">
                <a:latin typeface="Georgia" panose="02040502050405020303" pitchFamily="18" charset="0"/>
              </a:rPr>
              <a:t> is the drug of choice for the management of seizures associated with severe pre-</a:t>
            </a:r>
            <a:r>
              <a:rPr lang="en-US" sz="2400" dirty="0" err="1" smtClean="0">
                <a:latin typeface="Georgia" panose="02040502050405020303" pitchFamily="18" charset="0"/>
              </a:rPr>
              <a:t>eclampsia</a:t>
            </a:r>
            <a:r>
              <a:rPr lang="en-US" sz="2400" dirty="0" smtClean="0">
                <a:latin typeface="Georgia" panose="02040502050405020303" pitchFamily="18" charset="0"/>
              </a:rPr>
              <a:t> and </a:t>
            </a:r>
            <a:r>
              <a:rPr lang="en-US" sz="2400" dirty="0" err="1" smtClean="0">
                <a:latin typeface="Georgia" panose="02040502050405020303" pitchFamily="18" charset="0"/>
              </a:rPr>
              <a:t>eclampsia</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Mechanism of action: Alters calcium metabolism (physiological antagonist to calcium)</a:t>
            </a:r>
          </a:p>
          <a:p>
            <a:pPr>
              <a:spcBef>
                <a:spcPts val="1800"/>
              </a:spcBef>
            </a:pPr>
            <a:r>
              <a:rPr lang="en-US" sz="2400" dirty="0" smtClean="0">
                <a:latin typeface="Georgia" panose="02040502050405020303" pitchFamily="18" charset="0"/>
              </a:rPr>
              <a:t>Given IM or IV</a:t>
            </a:r>
          </a:p>
          <a:p>
            <a:pPr>
              <a:spcBef>
                <a:spcPts val="1800"/>
              </a:spcBef>
            </a:pPr>
            <a:r>
              <a:rPr lang="en-US" sz="2400" dirty="0" smtClean="0">
                <a:latin typeface="Georgia" panose="02040502050405020303" pitchFamily="18" charset="0"/>
              </a:rPr>
              <a:t>Adverse effects: Nausea, vomiting, thirst, hypotension, drowsiness, muscle weakness, loss of tendon reflexes, respiratory depression and coma</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37</a:t>
            </a:fld>
            <a:endParaRPr lang="en-US"/>
          </a:p>
        </p:txBody>
      </p:sp>
    </p:spTree>
    <p:extLst>
      <p:ext uri="{BB962C8B-B14F-4D97-AF65-F5344CB8AC3E}">
        <p14:creationId xmlns:p14="http://schemas.microsoft.com/office/powerpoint/2010/main" val="35640047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7"/>
            <a:ext cx="8153400" cy="694353"/>
          </a:xfrm>
        </p:spPr>
        <p:txBody>
          <a:bodyPr>
            <a:normAutofit/>
          </a:bodyPr>
          <a:lstStyle/>
          <a:p>
            <a:pPr algn="l"/>
            <a:r>
              <a:rPr lang="en-US" sz="2600" b="1" cap="all" dirty="0">
                <a:latin typeface="Georgia" panose="02040502050405020303" pitchFamily="18" charset="0"/>
              </a:rPr>
              <a:t>S</a:t>
            </a:r>
            <a:r>
              <a:rPr lang="en-US" sz="2600" b="1" cap="all" dirty="0" smtClean="0">
                <a:latin typeface="Georgia" panose="02040502050405020303" pitchFamily="18" charset="0"/>
              </a:rPr>
              <a:t>tatus </a:t>
            </a:r>
            <a:r>
              <a:rPr lang="en-US" sz="2600" b="1" cap="all" dirty="0" err="1" smtClean="0">
                <a:latin typeface="Georgia" panose="02040502050405020303" pitchFamily="18" charset="0"/>
              </a:rPr>
              <a:t>epilepticus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533400" y="1371600"/>
            <a:ext cx="8153400" cy="4984750"/>
          </a:xfrm>
        </p:spPr>
        <p:txBody>
          <a:bodyPr>
            <a:normAutofit lnSpcReduction="10000"/>
          </a:bodyPr>
          <a:lstStyle/>
          <a:p>
            <a:pPr>
              <a:lnSpc>
                <a:spcPct val="110000"/>
              </a:lnSpc>
              <a:spcBef>
                <a:spcPts val="1800"/>
              </a:spcBef>
            </a:pPr>
            <a:r>
              <a:rPr lang="en-GB" sz="2400" dirty="0">
                <a:latin typeface="Georgia" panose="02040502050405020303" pitchFamily="18" charset="0"/>
              </a:rPr>
              <a:t>Status </a:t>
            </a:r>
            <a:r>
              <a:rPr lang="en-GB" sz="2400" dirty="0" err="1">
                <a:latin typeface="Georgia" panose="02040502050405020303" pitchFamily="18" charset="0"/>
              </a:rPr>
              <a:t>epilepticus</a:t>
            </a:r>
            <a:r>
              <a:rPr lang="en-GB" sz="2400" dirty="0">
                <a:latin typeface="Georgia" panose="02040502050405020303" pitchFamily="18" charset="0"/>
              </a:rPr>
              <a:t> is a seizure </a:t>
            </a:r>
            <a:r>
              <a:rPr lang="en-GB" sz="2400" dirty="0" smtClean="0">
                <a:latin typeface="Georgia" panose="02040502050405020303" pitchFamily="18" charset="0"/>
              </a:rPr>
              <a:t>lasting more than five minutes or </a:t>
            </a:r>
            <a:r>
              <a:rPr lang="en-GB" sz="2400" dirty="0">
                <a:latin typeface="Georgia" panose="02040502050405020303" pitchFamily="18" charset="0"/>
              </a:rPr>
              <a:t>more than one seizure within a five minute period without the person returning to normal between </a:t>
            </a:r>
            <a:r>
              <a:rPr lang="en-GB" sz="2400" dirty="0" smtClean="0">
                <a:latin typeface="Georgia" panose="02040502050405020303" pitchFamily="18" charset="0"/>
              </a:rPr>
              <a:t>them</a:t>
            </a:r>
            <a:endParaRPr lang="en-US" sz="2400" dirty="0" smtClean="0">
              <a:latin typeface="Georgia" panose="02040502050405020303" pitchFamily="18" charset="0"/>
            </a:endParaRPr>
          </a:p>
          <a:p>
            <a:pPr lvl="0">
              <a:lnSpc>
                <a:spcPct val="110000"/>
              </a:lnSpc>
              <a:spcBef>
                <a:spcPts val="1800"/>
              </a:spcBef>
            </a:pPr>
            <a:r>
              <a:rPr lang="en-US" sz="2400" dirty="0" smtClean="0">
                <a:latin typeface="Georgia" panose="02040502050405020303" pitchFamily="18" charset="0"/>
              </a:rPr>
              <a:t>It </a:t>
            </a:r>
            <a:r>
              <a:rPr lang="en-GB" sz="2400" dirty="0" smtClean="0">
                <a:latin typeface="Georgia" panose="02040502050405020303" pitchFamily="18" charset="0"/>
              </a:rPr>
              <a:t>is a life</a:t>
            </a:r>
            <a:r>
              <a:rPr lang="en-US" sz="2400" dirty="0" smtClean="0">
                <a:latin typeface="Georgia" panose="02040502050405020303" pitchFamily="18" charset="0"/>
              </a:rPr>
              <a:t>-threatening </a:t>
            </a:r>
            <a:r>
              <a:rPr lang="en-US" sz="2400" dirty="0">
                <a:latin typeface="Georgia" panose="02040502050405020303" pitchFamily="18" charset="0"/>
              </a:rPr>
              <a:t>emergency characterized by tonic-</a:t>
            </a:r>
            <a:r>
              <a:rPr lang="en-US" sz="2400" dirty="0" err="1">
                <a:latin typeface="Georgia" panose="02040502050405020303" pitchFamily="18" charset="0"/>
              </a:rPr>
              <a:t>clonic</a:t>
            </a:r>
            <a:r>
              <a:rPr lang="en-US" sz="2400" dirty="0">
                <a:latin typeface="Georgia" panose="02040502050405020303" pitchFamily="18" charset="0"/>
              </a:rPr>
              <a:t> convulsions that occur in succession. </a:t>
            </a:r>
            <a:r>
              <a:rPr lang="en-GB" sz="2400" dirty="0">
                <a:latin typeface="Georgia" panose="02040502050405020303" pitchFamily="18" charset="0"/>
              </a:rPr>
              <a:t>There is </a:t>
            </a:r>
            <a:r>
              <a:rPr lang="en-US" sz="2400" dirty="0">
                <a:latin typeface="Georgia" panose="02040502050405020303" pitchFamily="18" charset="0"/>
              </a:rPr>
              <a:t>loss of consciousness, hypotension, hypoxia, cardiac </a:t>
            </a:r>
            <a:r>
              <a:rPr lang="en-US" sz="2400" dirty="0" smtClean="0">
                <a:latin typeface="Georgia" panose="02040502050405020303" pitchFamily="18" charset="0"/>
              </a:rPr>
              <a:t>dysrhythmias; brain </a:t>
            </a:r>
            <a:r>
              <a:rPr lang="en-US" sz="2400" dirty="0">
                <a:latin typeface="Georgia" panose="02040502050405020303" pitchFamily="18" charset="0"/>
              </a:rPr>
              <a:t>damage and death may quickly result</a:t>
            </a:r>
            <a:r>
              <a:rPr lang="en-US" sz="2400" dirty="0" smtClean="0">
                <a:latin typeface="Georgia" panose="02040502050405020303" pitchFamily="18" charset="0"/>
              </a:rPr>
              <a:t>.</a:t>
            </a:r>
            <a:endParaRPr lang="en-GB" sz="2400" dirty="0" smtClean="0">
              <a:latin typeface="Georgia" panose="02040502050405020303" pitchFamily="18" charset="0"/>
            </a:endParaRPr>
          </a:p>
          <a:p>
            <a:pPr>
              <a:lnSpc>
                <a:spcPct val="110000"/>
              </a:lnSpc>
              <a:spcBef>
                <a:spcPts val="1800"/>
              </a:spcBef>
            </a:pPr>
            <a:r>
              <a:rPr lang="en-GB" sz="2400" dirty="0" smtClean="0">
                <a:latin typeface="Georgia" panose="02040502050405020303" pitchFamily="18" charset="0"/>
              </a:rPr>
              <a:t>Status </a:t>
            </a:r>
            <a:r>
              <a:rPr lang="en-GB" sz="2400" dirty="0" err="1">
                <a:latin typeface="Georgia" panose="02040502050405020303" pitchFamily="18" charset="0"/>
              </a:rPr>
              <a:t>epilepticus</a:t>
            </a:r>
            <a:r>
              <a:rPr lang="en-GB" sz="2400" dirty="0">
                <a:latin typeface="Georgia" panose="02040502050405020303" pitchFamily="18" charset="0"/>
              </a:rPr>
              <a:t> may occur in those with a history of epilepsy as well as those with an underlying problem of the </a:t>
            </a:r>
            <a:r>
              <a:rPr lang="en-GB" sz="2400" dirty="0" smtClean="0">
                <a:latin typeface="Georgia" panose="02040502050405020303" pitchFamily="18" charset="0"/>
              </a:rPr>
              <a:t>brain, such as trauma</a:t>
            </a:r>
            <a:r>
              <a:rPr lang="en-GB" sz="2400" dirty="0">
                <a:latin typeface="Georgia" panose="02040502050405020303" pitchFamily="18" charset="0"/>
              </a:rPr>
              <a:t>, infections, or </a:t>
            </a:r>
            <a:r>
              <a:rPr lang="en-GB" sz="2400" dirty="0" smtClean="0">
                <a:latin typeface="Georgia" panose="02040502050405020303" pitchFamily="18" charset="0"/>
              </a:rPr>
              <a:t>strokes</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38</a:t>
            </a:fld>
            <a:endParaRPr lang="en-US"/>
          </a:p>
        </p:txBody>
      </p:sp>
    </p:spTree>
    <p:extLst>
      <p:ext uri="{BB962C8B-B14F-4D97-AF65-F5344CB8AC3E}">
        <p14:creationId xmlns:p14="http://schemas.microsoft.com/office/powerpoint/2010/main" val="41756773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441140" cy="944563"/>
          </a:xfrm>
        </p:spPr>
        <p:txBody>
          <a:bodyPr>
            <a:normAutofit/>
          </a:bodyPr>
          <a:lstStyle/>
          <a:p>
            <a:pPr algn="l"/>
            <a:r>
              <a:rPr lang="en-GB" sz="2600" b="1" cap="all" dirty="0" smtClean="0">
                <a:latin typeface="Georgia" panose="02040502050405020303" pitchFamily="18" charset="0"/>
              </a:rPr>
              <a:t>Management of status </a:t>
            </a:r>
            <a:r>
              <a:rPr lang="en-GB" sz="2600" b="1" cap="all" dirty="0" err="1" smtClean="0">
                <a:latin typeface="Georgia" panose="02040502050405020303" pitchFamily="18" charset="0"/>
              </a:rPr>
              <a:t>epilepticus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457200" y="1676400"/>
            <a:ext cx="8441140" cy="4679950"/>
          </a:xfrm>
        </p:spPr>
        <p:txBody>
          <a:bodyPr>
            <a:noAutofit/>
          </a:bodyPr>
          <a:lstStyle/>
          <a:p>
            <a:pPr marL="0" indent="0">
              <a:spcBef>
                <a:spcPts val="1800"/>
              </a:spcBef>
              <a:buNone/>
            </a:pPr>
            <a:r>
              <a:rPr lang="en-US" sz="2400" b="1" dirty="0">
                <a:latin typeface="Georgia" panose="02040502050405020303" pitchFamily="18" charset="0"/>
              </a:rPr>
              <a:t>First line treatment</a:t>
            </a:r>
          </a:p>
          <a:p>
            <a:pPr marL="0" indent="0">
              <a:spcBef>
                <a:spcPts val="1800"/>
              </a:spcBef>
              <a:buNone/>
            </a:pPr>
            <a:r>
              <a:rPr lang="en-US" sz="2400" dirty="0">
                <a:latin typeface="Georgia" panose="02040502050405020303" pitchFamily="18" charset="0"/>
              </a:rPr>
              <a:t>Intravenous </a:t>
            </a:r>
            <a:r>
              <a:rPr lang="en-US" sz="2400" dirty="0" err="1">
                <a:latin typeface="Georgia" panose="02040502050405020303" pitchFamily="18" charset="0"/>
              </a:rPr>
              <a:t>lorazepam</a:t>
            </a:r>
            <a:r>
              <a:rPr lang="en-US" sz="2400" dirty="0">
                <a:latin typeface="Georgia" panose="02040502050405020303" pitchFamily="18" charset="0"/>
              </a:rPr>
              <a:t> (intravenous diazepam if intravenous </a:t>
            </a:r>
            <a:r>
              <a:rPr lang="en-US" sz="2400" dirty="0" err="1">
                <a:latin typeface="Georgia" panose="02040502050405020303" pitchFamily="18" charset="0"/>
              </a:rPr>
              <a:t>lorazepam</a:t>
            </a:r>
            <a:r>
              <a:rPr lang="en-US" sz="2400" dirty="0">
                <a:latin typeface="Georgia" panose="02040502050405020303" pitchFamily="18" charset="0"/>
              </a:rPr>
              <a:t> is unavailable, or </a:t>
            </a:r>
            <a:r>
              <a:rPr lang="en-US" sz="2400" dirty="0" err="1">
                <a:latin typeface="Georgia" panose="02040502050405020303" pitchFamily="18" charset="0"/>
              </a:rPr>
              <a:t>buccal</a:t>
            </a:r>
            <a:r>
              <a:rPr lang="en-US" sz="2400" dirty="0">
                <a:latin typeface="Georgia" panose="02040502050405020303" pitchFamily="18" charset="0"/>
              </a:rPr>
              <a:t> midazolam if unable to secure immediate intravenous access)</a:t>
            </a:r>
          </a:p>
          <a:p>
            <a:pPr marL="0" indent="0">
              <a:spcBef>
                <a:spcPts val="1800"/>
              </a:spcBef>
              <a:buNone/>
            </a:pPr>
            <a:r>
              <a:rPr lang="en-US" sz="2400" b="1" dirty="0">
                <a:latin typeface="Georgia" panose="02040502050405020303" pitchFamily="18" charset="0"/>
              </a:rPr>
              <a:t>Second line treatment</a:t>
            </a:r>
          </a:p>
          <a:p>
            <a:pPr marL="0" indent="0">
              <a:spcBef>
                <a:spcPts val="1800"/>
              </a:spcBef>
              <a:buNone/>
            </a:pPr>
            <a:r>
              <a:rPr lang="en-US" sz="2400" dirty="0">
                <a:latin typeface="Georgia" panose="02040502050405020303" pitchFamily="18" charset="0"/>
              </a:rPr>
              <a:t>If seizures continue, administer intravenous phenobarbital or </a:t>
            </a:r>
            <a:r>
              <a:rPr lang="en-US" sz="2400" dirty="0" smtClean="0">
                <a:latin typeface="Georgia" panose="02040502050405020303" pitchFamily="18" charset="0"/>
              </a:rPr>
              <a:t>phenytoin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39</a:t>
            </a:fld>
            <a:endParaRPr lang="en-US"/>
          </a:p>
        </p:txBody>
      </p:sp>
    </p:spTree>
    <p:extLst>
      <p:ext uri="{BB962C8B-B14F-4D97-AF65-F5344CB8AC3E}">
        <p14:creationId xmlns:p14="http://schemas.microsoft.com/office/powerpoint/2010/main" val="2315767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533399" y="1371600"/>
            <a:ext cx="8153401" cy="4724400"/>
          </a:xfrm>
          <a:prstGeom prst="rect">
            <a:avLst/>
          </a:prstGeom>
          <a:noFill/>
          <a:ln>
            <a:noFill/>
          </a:ln>
        </p:spPr>
        <p:txBody>
          <a:bodyPr spcFirstLastPara="1" wrap="square" lIns="91425" tIns="45700" rIns="91425" bIns="45700" anchor="t" anchorCtr="0">
            <a:noAutofit/>
          </a:bodyPr>
          <a:lstStyle/>
          <a:p>
            <a:pPr lvl="0">
              <a:spcBef>
                <a:spcPts val="1800"/>
              </a:spcBef>
            </a:pPr>
            <a:r>
              <a:rPr lang="en-GB" sz="2400" dirty="0" smtClean="0">
                <a:solidFill>
                  <a:prstClr val="black"/>
                </a:solidFill>
                <a:latin typeface="Georgia" panose="02040502050405020303" pitchFamily="18" charset="0"/>
              </a:rPr>
              <a:t>Seizures </a:t>
            </a:r>
            <a:r>
              <a:rPr lang="en-GB" sz="2400" dirty="0">
                <a:solidFill>
                  <a:prstClr val="black"/>
                </a:solidFill>
                <a:latin typeface="Georgia" panose="02040502050405020303" pitchFamily="18" charset="0"/>
              </a:rPr>
              <a:t>are a symptom of an underlying CNS dysfunction</a:t>
            </a:r>
          </a:p>
          <a:p>
            <a:pPr lvl="0">
              <a:spcBef>
                <a:spcPts val="1800"/>
              </a:spcBef>
            </a:pPr>
            <a:r>
              <a:rPr lang="en-US" sz="2400" dirty="0" smtClean="0">
                <a:solidFill>
                  <a:prstClr val="black"/>
                </a:solidFill>
                <a:latin typeface="Georgia" panose="02040502050405020303" pitchFamily="18" charset="0"/>
              </a:rPr>
              <a:t>Seizures </a:t>
            </a:r>
            <a:r>
              <a:rPr lang="en-US" sz="2400" dirty="0">
                <a:solidFill>
                  <a:prstClr val="black"/>
                </a:solidFill>
                <a:latin typeface="Georgia" panose="02040502050405020303" pitchFamily="18" charset="0"/>
              </a:rPr>
              <a:t>may be primary (idiopathic) or secondary (symptom of a known cause e.g. </a:t>
            </a:r>
            <a:r>
              <a:rPr lang="en-US" sz="2400" dirty="0" err="1">
                <a:solidFill>
                  <a:prstClr val="black"/>
                </a:solidFill>
                <a:latin typeface="Georgia" panose="02040502050405020303" pitchFamily="18" charset="0"/>
              </a:rPr>
              <a:t>tumour</a:t>
            </a:r>
            <a:r>
              <a:rPr lang="en-US" sz="2400" dirty="0">
                <a:solidFill>
                  <a:prstClr val="black"/>
                </a:solidFill>
                <a:latin typeface="Georgia" panose="02040502050405020303" pitchFamily="18" charset="0"/>
              </a:rPr>
              <a:t>, CNS infection) </a:t>
            </a:r>
          </a:p>
          <a:p>
            <a:pPr lvl="0">
              <a:spcBef>
                <a:spcPts val="1800"/>
              </a:spcBef>
            </a:pPr>
            <a:r>
              <a:rPr lang="en-US" sz="2400" dirty="0">
                <a:solidFill>
                  <a:prstClr val="black"/>
                </a:solidFill>
                <a:latin typeface="Georgia" panose="02040502050405020303" pitchFamily="18" charset="0"/>
              </a:rPr>
              <a:t>Drugs used in the management of seizure disorders are referred to as anti-seizure drugs </a:t>
            </a:r>
          </a:p>
        </p:txBody>
      </p:sp>
      <p:sp>
        <p:nvSpPr>
          <p:cNvPr id="203" name="Google Shape;203;p29"/>
          <p:cNvSpPr txBox="1"/>
          <p:nvPr/>
        </p:nvSpPr>
        <p:spPr>
          <a:xfrm>
            <a:off x="533399" y="218364"/>
            <a:ext cx="8153401" cy="900752"/>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INTRODUCTION …. CONT’D</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4</a:t>
            </a:fld>
            <a:endParaRPr lang="en-US"/>
          </a:p>
        </p:txBody>
      </p:sp>
    </p:spTree>
    <p:extLst>
      <p:ext uri="{BB962C8B-B14F-4D97-AF65-F5344CB8AC3E}">
        <p14:creationId xmlns:p14="http://schemas.microsoft.com/office/powerpoint/2010/main" val="64190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0125"/>
            <a:ext cx="8153400" cy="992873"/>
          </a:xfrm>
        </p:spPr>
        <p:txBody>
          <a:bodyPr>
            <a:noAutofit/>
          </a:bodyPr>
          <a:lstStyle/>
          <a:p>
            <a:pPr algn="l"/>
            <a:r>
              <a:rPr lang="en-GB" sz="2600" b="1" cap="all" dirty="0" smtClean="0">
                <a:latin typeface="Georgia" panose="02040502050405020303" pitchFamily="18" charset="0"/>
              </a:rPr>
              <a:t>status </a:t>
            </a:r>
            <a:r>
              <a:rPr lang="en-GB" sz="2600" b="1" cap="all" dirty="0" err="1" smtClean="0">
                <a:latin typeface="Georgia" panose="02040502050405020303" pitchFamily="18" charset="0"/>
              </a:rPr>
              <a:t>epilepticus</a:t>
            </a:r>
            <a:r>
              <a:rPr lang="en-GB" sz="2600" b="1" cap="all" dirty="0" smtClean="0">
                <a:latin typeface="Georgia" panose="02040502050405020303" pitchFamily="18" charset="0"/>
              </a:rPr>
              <a:t> …. CONT’D</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533400" y="1752600"/>
            <a:ext cx="8153400" cy="4419600"/>
          </a:xfrm>
        </p:spPr>
        <p:txBody>
          <a:bodyPr>
            <a:noAutofit/>
          </a:bodyPr>
          <a:lstStyle/>
          <a:p>
            <a:pPr marL="0" indent="0">
              <a:spcBef>
                <a:spcPts val="1800"/>
              </a:spcBef>
              <a:buNone/>
            </a:pPr>
            <a:r>
              <a:rPr lang="en-US" sz="2400" b="1" dirty="0" smtClean="0">
                <a:latin typeface="Georgia" panose="02040502050405020303" pitchFamily="18" charset="0"/>
              </a:rPr>
              <a:t>Refractory </a:t>
            </a:r>
            <a:r>
              <a:rPr lang="en-US" sz="2400" b="1" dirty="0">
                <a:latin typeface="Georgia" panose="02040502050405020303" pitchFamily="18" charset="0"/>
              </a:rPr>
              <a:t>convulsive status </a:t>
            </a:r>
            <a:r>
              <a:rPr lang="en-US" sz="2400" b="1" dirty="0" err="1">
                <a:latin typeface="Georgia" panose="02040502050405020303" pitchFamily="18" charset="0"/>
              </a:rPr>
              <a:t>epilepticus</a:t>
            </a:r>
            <a:endParaRPr lang="en-US" sz="2400" b="1" dirty="0">
              <a:latin typeface="Georgia" panose="02040502050405020303" pitchFamily="18" charset="0"/>
            </a:endParaRPr>
          </a:p>
          <a:p>
            <a:pPr>
              <a:spcBef>
                <a:spcPts val="1800"/>
              </a:spcBef>
            </a:pPr>
            <a:r>
              <a:rPr lang="en-US" sz="2400" dirty="0">
                <a:latin typeface="Georgia" panose="02040502050405020303" pitchFamily="18" charset="0"/>
              </a:rPr>
              <a:t>Adults: intravenous midazolam, </a:t>
            </a:r>
            <a:r>
              <a:rPr lang="en-US" sz="2400" dirty="0" err="1">
                <a:latin typeface="Georgia" panose="02040502050405020303" pitchFamily="18" charset="0"/>
              </a:rPr>
              <a:t>propofol</a:t>
            </a:r>
            <a:r>
              <a:rPr lang="en-US" sz="2400" dirty="0">
                <a:latin typeface="Georgia" panose="02040502050405020303" pitchFamily="18" charset="0"/>
              </a:rPr>
              <a:t> or thiopental sodium in adults</a:t>
            </a:r>
          </a:p>
          <a:p>
            <a:pPr>
              <a:spcBef>
                <a:spcPts val="1800"/>
              </a:spcBef>
            </a:pPr>
            <a:r>
              <a:rPr lang="en-US" sz="2400" dirty="0">
                <a:latin typeface="Georgia" panose="02040502050405020303" pitchFamily="18" charset="0"/>
              </a:rPr>
              <a:t>Children and adolescents: intravenous midazolam or thiopental </a:t>
            </a:r>
            <a:r>
              <a:rPr lang="en-US" sz="2400" dirty="0" smtClean="0">
                <a:latin typeface="Georgia" panose="02040502050405020303" pitchFamily="18" charset="0"/>
              </a:rPr>
              <a:t>sodium</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40</a:t>
            </a:fld>
            <a:endParaRPr lang="en-US"/>
          </a:p>
        </p:txBody>
      </p:sp>
    </p:spTree>
    <p:extLst>
      <p:ext uri="{BB962C8B-B14F-4D97-AF65-F5344CB8AC3E}">
        <p14:creationId xmlns:p14="http://schemas.microsoft.com/office/powerpoint/2010/main" val="13018190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990600"/>
          </a:xfrm>
        </p:spPr>
        <p:txBody>
          <a:bodyPr>
            <a:noAutofit/>
          </a:bodyPr>
          <a:lstStyle/>
          <a:p>
            <a:pPr algn="l"/>
            <a:r>
              <a:rPr lang="en-GB" sz="2600" b="1" cap="all" dirty="0" smtClean="0">
                <a:latin typeface="Georgia" panose="02040502050405020303" pitchFamily="18" charset="0"/>
              </a:rPr>
              <a:t>Management of seizure disorders in pregnancy and lactation</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533400" y="2133600"/>
            <a:ext cx="8153400" cy="4222750"/>
          </a:xfrm>
        </p:spPr>
        <p:txBody>
          <a:bodyPr>
            <a:normAutofit/>
          </a:bodyPr>
          <a:lstStyle/>
          <a:p>
            <a:pPr>
              <a:spcBef>
                <a:spcPts val="1800"/>
              </a:spcBef>
            </a:pPr>
            <a:r>
              <a:rPr lang="en-GB" sz="2400" dirty="0">
                <a:latin typeface="Georgia" panose="02040502050405020303" pitchFamily="18" charset="0"/>
              </a:rPr>
              <a:t>No </a:t>
            </a:r>
            <a:r>
              <a:rPr lang="en-GB" sz="2400" dirty="0" smtClean="0">
                <a:latin typeface="Georgia" panose="02040502050405020303" pitchFamily="18" charset="0"/>
              </a:rPr>
              <a:t>anti-seizure drug </a:t>
            </a:r>
            <a:r>
              <a:rPr lang="en-GB" sz="2400" dirty="0">
                <a:latin typeface="Georgia" panose="02040502050405020303" pitchFamily="18" charset="0"/>
              </a:rPr>
              <a:t>is completely safe to </a:t>
            </a:r>
            <a:r>
              <a:rPr lang="en-GB" sz="2400" dirty="0" smtClean="0">
                <a:latin typeface="Georgia" panose="02040502050405020303" pitchFamily="18" charset="0"/>
              </a:rPr>
              <a:t>use in </a:t>
            </a:r>
            <a:r>
              <a:rPr lang="en-GB" sz="2400" dirty="0">
                <a:latin typeface="Georgia" panose="02040502050405020303" pitchFamily="18" charset="0"/>
              </a:rPr>
              <a:t>pregnancy as the risk of </a:t>
            </a:r>
            <a:r>
              <a:rPr lang="en-GB" sz="2400" dirty="0" smtClean="0">
                <a:latin typeface="Georgia" panose="02040502050405020303" pitchFamily="18" charset="0"/>
              </a:rPr>
              <a:t>foetal </a:t>
            </a:r>
            <a:r>
              <a:rPr lang="en-GB" sz="2400" dirty="0">
                <a:latin typeface="Georgia" panose="02040502050405020303" pitchFamily="18" charset="0"/>
              </a:rPr>
              <a:t>abnormality </a:t>
            </a:r>
            <a:r>
              <a:rPr lang="en-GB" sz="2400" dirty="0" smtClean="0">
                <a:latin typeface="Georgia" panose="02040502050405020303" pitchFamily="18" charset="0"/>
              </a:rPr>
              <a:t>is increased</a:t>
            </a:r>
          </a:p>
          <a:p>
            <a:pPr>
              <a:spcBef>
                <a:spcPts val="1800"/>
              </a:spcBef>
            </a:pPr>
            <a:r>
              <a:rPr lang="en-GB" sz="2400" dirty="0" smtClean="0">
                <a:latin typeface="Georgia" panose="02040502050405020303" pitchFamily="18" charset="0"/>
              </a:rPr>
              <a:t>Valproate and phenytoin are contraindicated because </a:t>
            </a:r>
            <a:r>
              <a:rPr lang="en-GB" sz="2400" dirty="0">
                <a:latin typeface="Georgia" panose="02040502050405020303" pitchFamily="18" charset="0"/>
              </a:rPr>
              <a:t>of the risk of major </a:t>
            </a:r>
            <a:r>
              <a:rPr lang="en-GB" sz="2400" dirty="0" smtClean="0">
                <a:latin typeface="Georgia" panose="02040502050405020303" pitchFamily="18" charset="0"/>
              </a:rPr>
              <a:t>malformations</a:t>
            </a:r>
          </a:p>
          <a:p>
            <a:pPr>
              <a:spcBef>
                <a:spcPts val="1800"/>
              </a:spcBef>
            </a:pPr>
            <a:r>
              <a:rPr lang="en-GB" sz="2400" dirty="0" smtClean="0">
                <a:latin typeface="Georgia" panose="02040502050405020303" pitchFamily="18" charset="0"/>
              </a:rPr>
              <a:t>Ideally </a:t>
            </a:r>
            <a:r>
              <a:rPr lang="en-GB" sz="2400" dirty="0">
                <a:latin typeface="Georgia" panose="02040502050405020303" pitchFamily="18" charset="0"/>
              </a:rPr>
              <a:t>a plan for managing the woman's </a:t>
            </a:r>
            <a:r>
              <a:rPr lang="en-GB" sz="2400" dirty="0" smtClean="0">
                <a:latin typeface="Georgia" panose="02040502050405020303" pitchFamily="18" charset="0"/>
              </a:rPr>
              <a:t>epilepsy during </a:t>
            </a:r>
            <a:r>
              <a:rPr lang="en-GB" sz="2400" dirty="0">
                <a:latin typeface="Georgia" panose="02040502050405020303" pitchFamily="18" charset="0"/>
              </a:rPr>
              <a:t>pregnancy should be prepared </a:t>
            </a:r>
            <a:r>
              <a:rPr lang="en-GB" sz="2400" dirty="0" smtClean="0">
                <a:latin typeface="Georgia" panose="02040502050405020303" pitchFamily="18" charset="0"/>
              </a:rPr>
              <a:t>before conception</a:t>
            </a:r>
          </a:p>
        </p:txBody>
      </p:sp>
      <p:sp>
        <p:nvSpPr>
          <p:cNvPr id="4" name="Slide Number Placeholder 3"/>
          <p:cNvSpPr>
            <a:spLocks noGrp="1"/>
          </p:cNvSpPr>
          <p:nvPr>
            <p:ph type="sldNum" sz="quarter" idx="12"/>
          </p:nvPr>
        </p:nvSpPr>
        <p:spPr/>
        <p:txBody>
          <a:bodyPr/>
          <a:lstStyle/>
          <a:p>
            <a:fld id="{8D8379FB-70C1-46F6-BC10-3ACC278CEB82}" type="slidenum">
              <a:rPr lang="en-US" smtClean="0"/>
              <a:pPr/>
              <a:t>41</a:t>
            </a:fld>
            <a:endParaRPr lang="en-US"/>
          </a:p>
        </p:txBody>
      </p:sp>
    </p:spTree>
    <p:extLst>
      <p:ext uri="{BB962C8B-B14F-4D97-AF65-F5344CB8AC3E}">
        <p14:creationId xmlns:p14="http://schemas.microsoft.com/office/powerpoint/2010/main" val="5362226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Autofit/>
          </a:bodyPr>
          <a:lstStyle/>
          <a:p>
            <a:pPr algn="l"/>
            <a:r>
              <a:rPr lang="en-GB" sz="2600" b="1" cap="all" dirty="0" smtClean="0">
                <a:latin typeface="Georgia" panose="02040502050405020303" pitchFamily="18" charset="0"/>
              </a:rPr>
              <a:t>Management of seizure disorders in pregnancy and lactation …. CONT’D</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457200" y="1828800"/>
            <a:ext cx="8229600" cy="4527550"/>
          </a:xfrm>
        </p:spPr>
        <p:txBody>
          <a:bodyPr>
            <a:normAutofit/>
          </a:bodyPr>
          <a:lstStyle/>
          <a:p>
            <a:pPr>
              <a:spcBef>
                <a:spcPts val="1800"/>
              </a:spcBef>
            </a:pPr>
            <a:r>
              <a:rPr lang="en-GB" sz="2400" dirty="0" smtClean="0">
                <a:latin typeface="Georgia" panose="02040502050405020303" pitchFamily="18" charset="0"/>
              </a:rPr>
              <a:t>The </a:t>
            </a:r>
            <a:r>
              <a:rPr lang="en-GB" sz="2400" dirty="0">
                <a:latin typeface="Georgia" panose="02040502050405020303" pitchFamily="18" charset="0"/>
              </a:rPr>
              <a:t>occurrence of an </a:t>
            </a:r>
            <a:r>
              <a:rPr lang="en-GB" sz="2400" dirty="0" smtClean="0">
                <a:latin typeface="Georgia" panose="02040502050405020303" pitchFamily="18" charset="0"/>
              </a:rPr>
              <a:t>unexpected pregnancy </a:t>
            </a:r>
            <a:r>
              <a:rPr lang="en-GB" sz="2400" dirty="0">
                <a:latin typeface="Georgia" panose="02040502050405020303" pitchFamily="18" charset="0"/>
              </a:rPr>
              <a:t>should not trigger sudden cessation </a:t>
            </a:r>
            <a:r>
              <a:rPr lang="en-GB" sz="2400" dirty="0" smtClean="0">
                <a:latin typeface="Georgia" panose="02040502050405020303" pitchFamily="18" charset="0"/>
              </a:rPr>
              <a:t>or alteration </a:t>
            </a:r>
            <a:r>
              <a:rPr lang="en-GB" sz="2400" dirty="0">
                <a:latin typeface="Georgia" panose="02040502050405020303" pitchFamily="18" charset="0"/>
              </a:rPr>
              <a:t>of anti-seizure drug treatment </a:t>
            </a:r>
            <a:r>
              <a:rPr lang="en-GB" sz="2400" dirty="0" smtClean="0">
                <a:latin typeface="Georgia" panose="02040502050405020303" pitchFamily="18" charset="0"/>
              </a:rPr>
              <a:t>without medical advice</a:t>
            </a:r>
          </a:p>
          <a:p>
            <a:pPr>
              <a:spcBef>
                <a:spcPts val="1800"/>
              </a:spcBef>
            </a:pPr>
            <a:r>
              <a:rPr lang="en-GB" sz="2400" dirty="0" smtClean="0">
                <a:latin typeface="Georgia" panose="02040502050405020303" pitchFamily="18" charset="0"/>
              </a:rPr>
              <a:t>The </a:t>
            </a:r>
            <a:r>
              <a:rPr lang="en-GB" sz="2400" dirty="0">
                <a:latin typeface="Georgia" panose="02040502050405020303" pitchFamily="18" charset="0"/>
              </a:rPr>
              <a:t>smallest effective dose </a:t>
            </a:r>
            <a:r>
              <a:rPr lang="en-GB" sz="2400" dirty="0" smtClean="0">
                <a:latin typeface="Georgia" panose="02040502050405020303" pitchFamily="18" charset="0"/>
              </a:rPr>
              <a:t>of a </a:t>
            </a:r>
            <a:r>
              <a:rPr lang="en-GB" sz="2400" dirty="0">
                <a:latin typeface="Georgia" panose="02040502050405020303" pitchFamily="18" charset="0"/>
              </a:rPr>
              <a:t>drug with a low risk of teratogenicity </a:t>
            </a:r>
            <a:r>
              <a:rPr lang="en-GB" sz="2400" dirty="0" smtClean="0">
                <a:latin typeface="Georgia" panose="02040502050405020303" pitchFamily="18" charset="0"/>
              </a:rPr>
              <a:t>should be </a:t>
            </a:r>
            <a:r>
              <a:rPr lang="en-GB" sz="2400" dirty="0">
                <a:latin typeface="Georgia" panose="02040502050405020303" pitchFamily="18" charset="0"/>
              </a:rPr>
              <a:t>used. Doses may need adjustment as </a:t>
            </a:r>
            <a:r>
              <a:rPr lang="en-GB" sz="2400" dirty="0" smtClean="0">
                <a:latin typeface="Georgia" panose="02040502050405020303" pitchFamily="18" charset="0"/>
              </a:rPr>
              <a:t>the pharmacokinetics </a:t>
            </a:r>
            <a:r>
              <a:rPr lang="en-GB" sz="2400" dirty="0">
                <a:latin typeface="Georgia" panose="02040502050405020303" pitchFamily="18" charset="0"/>
              </a:rPr>
              <a:t>of some drugs change </a:t>
            </a:r>
            <a:r>
              <a:rPr lang="en-GB" sz="2400" dirty="0" smtClean="0">
                <a:latin typeface="Georgia" panose="02040502050405020303" pitchFamily="18" charset="0"/>
              </a:rPr>
              <a:t>during pregnancy</a:t>
            </a:r>
            <a:r>
              <a:rPr lang="en-GB" sz="2400" dirty="0">
                <a:latin typeface="Georgia" panose="02040502050405020303" pitchFamily="18" charset="0"/>
              </a:rPr>
              <a:t>. </a:t>
            </a:r>
            <a:endParaRPr lang="en-GB" sz="2400" dirty="0" smtClean="0">
              <a:latin typeface="Georgia" panose="02040502050405020303" pitchFamily="18" charset="0"/>
            </a:endParaRPr>
          </a:p>
          <a:p>
            <a:pPr>
              <a:spcBef>
                <a:spcPts val="1800"/>
              </a:spcBef>
            </a:pPr>
            <a:r>
              <a:rPr lang="en-GB" sz="2400" dirty="0" smtClean="0">
                <a:latin typeface="Georgia" panose="02040502050405020303" pitchFamily="18" charset="0"/>
              </a:rPr>
              <a:t>Data </a:t>
            </a:r>
            <a:r>
              <a:rPr lang="en-GB" sz="2400" dirty="0">
                <a:latin typeface="Georgia" panose="02040502050405020303" pitchFamily="18" charset="0"/>
              </a:rPr>
              <a:t>are limited, but most anti-seizure </a:t>
            </a:r>
            <a:r>
              <a:rPr lang="en-GB" sz="2400" dirty="0" smtClean="0">
                <a:latin typeface="Georgia" panose="02040502050405020303" pitchFamily="18" charset="0"/>
              </a:rPr>
              <a:t>drugs </a:t>
            </a:r>
            <a:r>
              <a:rPr lang="en-GB" sz="2400" dirty="0">
                <a:latin typeface="Georgia" panose="02040502050405020303" pitchFamily="18" charset="0"/>
              </a:rPr>
              <a:t>seem to have little effect on </a:t>
            </a:r>
            <a:r>
              <a:rPr lang="en-GB" sz="2400" dirty="0" smtClean="0">
                <a:latin typeface="Georgia" panose="02040502050405020303" pitchFamily="18" charset="0"/>
              </a:rPr>
              <a:t>full-term breastfed babies</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42</a:t>
            </a:fld>
            <a:endParaRPr lang="en-US"/>
          </a:p>
        </p:txBody>
      </p:sp>
    </p:spTree>
    <p:extLst>
      <p:ext uri="{BB962C8B-B14F-4D97-AF65-F5344CB8AC3E}">
        <p14:creationId xmlns:p14="http://schemas.microsoft.com/office/powerpoint/2010/main" val="66633602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3330536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199" y="304800"/>
            <a:ext cx="8229601" cy="8552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solidFill>
                  <a:prstClr val="black"/>
                </a:solidFill>
                <a:latin typeface="Georgia" panose="02040502050405020303" pitchFamily="18" charset="0"/>
                <a:ea typeface="Calibri" panose="020F0502020204030204"/>
                <a:sym typeface="Calibri" panose="020F0502020204030204"/>
              </a:rPr>
              <a:t>LEARNING OBJECTIVES</a:t>
            </a:r>
            <a:endParaRPr lang="en-US" sz="26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524000"/>
            <a:ext cx="8382000" cy="4832350"/>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Define </a:t>
            </a:r>
            <a:r>
              <a:rPr lang="en-US" sz="2400" dirty="0">
                <a:latin typeface="Georgia" panose="02040502050405020303" pitchFamily="18" charset="0"/>
              </a:rPr>
              <a:t>the terms “Anti-seizure drug”, “Anti-</a:t>
            </a:r>
            <a:r>
              <a:rPr lang="en-US" sz="2400" dirty="0" err="1">
                <a:latin typeface="Georgia" panose="02040502050405020303" pitchFamily="18" charset="0"/>
              </a:rPr>
              <a:t>convulsant</a:t>
            </a:r>
            <a:r>
              <a:rPr lang="en-US" sz="2400" dirty="0">
                <a:latin typeface="Georgia" panose="02040502050405020303" pitchFamily="18" charset="0"/>
              </a:rPr>
              <a:t> drug” and “Anti-epileptic drug”</a:t>
            </a:r>
          </a:p>
          <a:p>
            <a:pPr marL="514350" indent="-514350">
              <a:spcBef>
                <a:spcPts val="1800"/>
              </a:spcBef>
              <a:buFont typeface="+mj-lt"/>
              <a:buAutoNum type="arabicPeriod"/>
            </a:pPr>
            <a:r>
              <a:rPr lang="en-US" sz="2400" dirty="0">
                <a:latin typeface="Georgia" panose="02040502050405020303" pitchFamily="18" charset="0"/>
              </a:rPr>
              <a:t>Classify seizure disorders</a:t>
            </a:r>
          </a:p>
          <a:p>
            <a:pPr marL="514350" indent="-514350">
              <a:spcBef>
                <a:spcPts val="1800"/>
              </a:spcBef>
              <a:buFont typeface="+mj-lt"/>
              <a:buAutoNum type="arabicPeriod"/>
            </a:pPr>
            <a:r>
              <a:rPr lang="en-US" sz="2400" dirty="0">
                <a:latin typeface="Georgia" panose="02040502050405020303" pitchFamily="18" charset="0"/>
              </a:rPr>
              <a:t>Describe the pathophysiology of seizures</a:t>
            </a:r>
          </a:p>
          <a:p>
            <a:pPr marL="514350" indent="-514350">
              <a:spcBef>
                <a:spcPts val="1800"/>
              </a:spcBef>
              <a:buFont typeface="+mj-lt"/>
              <a:buAutoNum type="arabicPeriod"/>
            </a:pPr>
            <a:r>
              <a:rPr lang="en-US" sz="2400" dirty="0">
                <a:latin typeface="Georgia" panose="02040502050405020303" pitchFamily="18" charset="0"/>
              </a:rPr>
              <a:t>List the </a:t>
            </a:r>
            <a:r>
              <a:rPr lang="en-US" sz="2400" dirty="0" smtClean="0">
                <a:latin typeface="Georgia" panose="02040502050405020303" pitchFamily="18" charset="0"/>
              </a:rPr>
              <a:t>clinical indications </a:t>
            </a:r>
            <a:r>
              <a:rPr lang="en-US" sz="2400" dirty="0">
                <a:latin typeface="Georgia" panose="02040502050405020303" pitchFamily="18" charset="0"/>
              </a:rPr>
              <a:t>for anti-seizure drugs</a:t>
            </a:r>
          </a:p>
          <a:p>
            <a:pPr marL="514350" indent="-514350">
              <a:spcBef>
                <a:spcPts val="1800"/>
              </a:spcBef>
              <a:buFont typeface="+mj-lt"/>
              <a:buAutoNum type="arabicPeriod"/>
            </a:pPr>
            <a:r>
              <a:rPr lang="en-US" sz="2400" dirty="0">
                <a:latin typeface="Georgia" panose="02040502050405020303" pitchFamily="18" charset="0"/>
              </a:rPr>
              <a:t>Describe the general principles </a:t>
            </a:r>
            <a:r>
              <a:rPr lang="en-US" sz="2400" dirty="0" smtClean="0">
                <a:latin typeface="Georgia" panose="02040502050405020303" pitchFamily="18" charset="0"/>
              </a:rPr>
              <a:t>relating to the clinical </a:t>
            </a:r>
            <a:r>
              <a:rPr lang="en-US" sz="2400" dirty="0">
                <a:latin typeface="Georgia" panose="02040502050405020303" pitchFamily="18" charset="0"/>
              </a:rPr>
              <a:t>use of anti-seizure drugs</a:t>
            </a:r>
          </a:p>
          <a:p>
            <a:pPr marL="514350" indent="-514350">
              <a:spcBef>
                <a:spcPts val="1800"/>
              </a:spcBef>
              <a:buFont typeface="+mj-lt"/>
              <a:buAutoNum type="arabicPeriod"/>
            </a:pPr>
            <a:r>
              <a:rPr lang="en-US" sz="2400" dirty="0">
                <a:latin typeface="Georgia" panose="02040502050405020303" pitchFamily="18" charset="0"/>
              </a:rPr>
              <a:t>Describe the mechanisms of action of anti-seizure drugs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5</a:t>
            </a:fld>
            <a:endParaRPr lang="en-US"/>
          </a:p>
        </p:txBody>
      </p:sp>
    </p:spTree>
    <p:extLst>
      <p:ext uri="{BB962C8B-B14F-4D97-AF65-F5344CB8AC3E}">
        <p14:creationId xmlns:p14="http://schemas.microsoft.com/office/powerpoint/2010/main" val="3109864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28600"/>
            <a:ext cx="8679976" cy="781334"/>
          </a:xfrm>
        </p:spPr>
        <p:txBody>
          <a:bodyPr>
            <a:noAutofit/>
          </a:bodyPr>
          <a:lstStyle/>
          <a:p>
            <a:pPr algn="l"/>
            <a:r>
              <a:rPr lang="en-GB" sz="2600" b="1" cap="all" dirty="0" smtClean="0">
                <a:latin typeface="Georgia" panose="02040502050405020303" pitchFamily="18" charset="0"/>
              </a:rPr>
              <a:t>classification </a:t>
            </a:r>
            <a:r>
              <a:rPr lang="en-GB" sz="2600" b="1" cap="all" dirty="0">
                <a:latin typeface="Georgia" panose="02040502050405020303" pitchFamily="18" charset="0"/>
              </a:rPr>
              <a:t>of </a:t>
            </a:r>
            <a:r>
              <a:rPr lang="en-GB" sz="2600" b="1" cap="all" dirty="0" smtClean="0">
                <a:latin typeface="Georgia" panose="02040502050405020303" pitchFamily="18" charset="0"/>
              </a:rPr>
              <a:t>seizures</a:t>
            </a:r>
            <a:endParaRPr lang="en-GB" sz="2600" cap="all" dirty="0">
              <a:latin typeface="Georgia" panose="02040502050405020303" pitchFamily="18" charset="0"/>
            </a:endParaRPr>
          </a:p>
        </p:txBody>
      </p:sp>
      <p:sp>
        <p:nvSpPr>
          <p:cNvPr id="3" name="Content Placeholder 2"/>
          <p:cNvSpPr>
            <a:spLocks noGrp="1"/>
          </p:cNvSpPr>
          <p:nvPr>
            <p:ph idx="1"/>
          </p:nvPr>
        </p:nvSpPr>
        <p:spPr>
          <a:xfrm>
            <a:off x="232012" y="1371600"/>
            <a:ext cx="8679976" cy="4984750"/>
          </a:xfrm>
        </p:spPr>
        <p:txBody>
          <a:bodyPr>
            <a:normAutofit/>
          </a:bodyPr>
          <a:lstStyle/>
          <a:p>
            <a:pPr marL="0" lvl="0" indent="0">
              <a:spcBef>
                <a:spcPts val="1800"/>
              </a:spcBef>
              <a:buNone/>
            </a:pPr>
            <a:r>
              <a:rPr lang="en-US" sz="2400" b="1" dirty="0" smtClean="0">
                <a:latin typeface="Georgia" panose="02040502050405020303" pitchFamily="18" charset="0"/>
              </a:rPr>
              <a:t>Partial Seizures</a:t>
            </a:r>
          </a:p>
          <a:p>
            <a:pPr marL="0" lvl="0" indent="0">
              <a:spcBef>
                <a:spcPts val="1800"/>
              </a:spcBef>
              <a:buNone/>
            </a:pPr>
            <a:r>
              <a:rPr lang="en-US" sz="2400" dirty="0" smtClean="0">
                <a:latin typeface="Georgia" panose="02040502050405020303" pitchFamily="18" charset="0"/>
              </a:rPr>
              <a:t>Short </a:t>
            </a:r>
            <a:r>
              <a:rPr lang="en-US" sz="2400" dirty="0">
                <a:latin typeface="Georgia" panose="02040502050405020303" pitchFamily="18" charset="0"/>
              </a:rPr>
              <a:t>alterations of consciousness; repetitive unusual movements (chewing or swallowing); </a:t>
            </a:r>
            <a:r>
              <a:rPr lang="en-US" sz="2400" dirty="0" err="1">
                <a:latin typeface="Georgia" panose="02040502050405020303" pitchFamily="18" charset="0"/>
              </a:rPr>
              <a:t>psychologic</a:t>
            </a:r>
            <a:r>
              <a:rPr lang="en-US" sz="2400" dirty="0">
                <a:latin typeface="Georgia" panose="02040502050405020303" pitchFamily="18" charset="0"/>
              </a:rPr>
              <a:t> changes; confusion</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Simple </a:t>
            </a:r>
            <a:r>
              <a:rPr lang="en-US" sz="2400" dirty="0" smtClean="0">
                <a:latin typeface="Georgia" panose="02040502050405020303" pitchFamily="18" charset="0"/>
              </a:rPr>
              <a:t>Partial Seizures: No </a:t>
            </a:r>
            <a:r>
              <a:rPr lang="en-US" sz="2400" dirty="0">
                <a:latin typeface="Georgia" panose="02040502050405020303" pitchFamily="18" charset="0"/>
              </a:rPr>
              <a:t>impaired consciousness; motor symptoms of face, arm or legs; hallucinations of sight, hearing, or taste; tingling sensation; </a:t>
            </a:r>
            <a:r>
              <a:rPr lang="en-US" sz="2400" dirty="0" smtClean="0">
                <a:latin typeface="Georgia" panose="02040502050405020303" pitchFamily="18" charset="0"/>
              </a:rPr>
              <a:t>autonomic nervous system </a:t>
            </a:r>
            <a:r>
              <a:rPr lang="en-US" sz="2400" dirty="0">
                <a:latin typeface="Georgia" panose="02040502050405020303" pitchFamily="18" charset="0"/>
              </a:rPr>
              <a:t>changes; personality changes</a:t>
            </a:r>
            <a:endParaRPr lang="en-GB" sz="2400" dirty="0">
              <a:latin typeface="Georgia" panose="02040502050405020303" pitchFamily="18" charset="0"/>
            </a:endParaRPr>
          </a:p>
          <a:p>
            <a:pPr lvl="0">
              <a:spcBef>
                <a:spcPts val="1800"/>
              </a:spcBef>
            </a:pPr>
            <a:r>
              <a:rPr lang="en-US" sz="2400" dirty="0">
                <a:latin typeface="Georgia" panose="02040502050405020303" pitchFamily="18" charset="0"/>
              </a:rPr>
              <a:t>Complex </a:t>
            </a:r>
            <a:r>
              <a:rPr lang="en-US" sz="2400" dirty="0" smtClean="0">
                <a:latin typeface="Georgia" panose="02040502050405020303" pitchFamily="18" charset="0"/>
              </a:rPr>
              <a:t>Partial Seizures: Impaired </a:t>
            </a:r>
            <a:r>
              <a:rPr lang="en-US" sz="2400" dirty="0">
                <a:latin typeface="Georgia" panose="02040502050405020303" pitchFamily="18" charset="0"/>
              </a:rPr>
              <a:t>consciousness; memory impairment; behavioral effects; purposeless behaviors; aura, unreal feelings, bizarre </a:t>
            </a:r>
            <a:r>
              <a:rPr lang="en-US" sz="2400" dirty="0" smtClean="0">
                <a:latin typeface="Georgia" panose="02040502050405020303" pitchFamily="18" charset="0"/>
              </a:rPr>
              <a:t>behavior</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6</a:t>
            </a:fld>
            <a:endParaRPr lang="en-US"/>
          </a:p>
        </p:txBody>
      </p:sp>
    </p:spTree>
    <p:extLst>
      <p:ext uri="{BB962C8B-B14F-4D97-AF65-F5344CB8AC3E}">
        <p14:creationId xmlns:p14="http://schemas.microsoft.com/office/powerpoint/2010/main" val="3073741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6" cy="887104"/>
          </a:xfrm>
        </p:spPr>
        <p:txBody>
          <a:bodyPr>
            <a:noAutofit/>
          </a:bodyPr>
          <a:lstStyle/>
          <a:p>
            <a:pPr algn="l"/>
            <a:r>
              <a:rPr lang="en-GB" sz="2600" b="1" cap="all" dirty="0" smtClean="0">
                <a:latin typeface="Georgia" panose="02040502050405020303" pitchFamily="18" charset="0"/>
              </a:rPr>
              <a:t>classification </a:t>
            </a:r>
            <a:r>
              <a:rPr lang="en-GB" sz="2600" b="1" cap="all" dirty="0">
                <a:latin typeface="Georgia" panose="02040502050405020303" pitchFamily="18" charset="0"/>
              </a:rPr>
              <a:t>of </a:t>
            </a:r>
            <a:r>
              <a:rPr lang="en-GB" sz="2600" b="1" cap="all" dirty="0" smtClean="0">
                <a:latin typeface="Georgia" panose="02040502050405020303" pitchFamily="18" charset="0"/>
              </a:rPr>
              <a:t>seizures …. CONT’D</a:t>
            </a:r>
            <a:endParaRPr lang="en-GB" sz="2600" cap="all" dirty="0">
              <a:latin typeface="Georgia" panose="02040502050405020303" pitchFamily="18" charset="0"/>
            </a:endParaRPr>
          </a:p>
        </p:txBody>
      </p:sp>
      <p:sp>
        <p:nvSpPr>
          <p:cNvPr id="3" name="Content Placeholder 2"/>
          <p:cNvSpPr>
            <a:spLocks noGrp="1"/>
          </p:cNvSpPr>
          <p:nvPr>
            <p:ph idx="1"/>
          </p:nvPr>
        </p:nvSpPr>
        <p:spPr>
          <a:xfrm>
            <a:off x="533400" y="1447800"/>
            <a:ext cx="8077200" cy="4908550"/>
          </a:xfrm>
        </p:spPr>
        <p:txBody>
          <a:bodyPr>
            <a:normAutofit/>
          </a:bodyPr>
          <a:lstStyle/>
          <a:p>
            <a:pPr marL="0" indent="0">
              <a:spcBef>
                <a:spcPts val="1800"/>
              </a:spcBef>
              <a:buNone/>
            </a:pPr>
            <a:r>
              <a:rPr lang="en-US" sz="2400" b="1" dirty="0" smtClean="0">
                <a:latin typeface="Georgia" panose="02040502050405020303" pitchFamily="18" charset="0"/>
              </a:rPr>
              <a:t>Generalized Seizures</a:t>
            </a:r>
          </a:p>
          <a:p>
            <a:pPr>
              <a:spcBef>
                <a:spcPts val="1800"/>
              </a:spcBef>
            </a:pPr>
            <a:r>
              <a:rPr lang="en-US" sz="2400" dirty="0" smtClean="0">
                <a:latin typeface="Georgia" panose="02040502050405020303" pitchFamily="18" charset="0"/>
              </a:rPr>
              <a:t>Temporary </a:t>
            </a:r>
            <a:r>
              <a:rPr lang="en-US" sz="2400" dirty="0">
                <a:latin typeface="Georgia" panose="02040502050405020303" pitchFamily="18" charset="0"/>
              </a:rPr>
              <a:t>lapses in </a:t>
            </a:r>
            <a:r>
              <a:rPr lang="en-US" sz="2400" dirty="0" smtClean="0">
                <a:latin typeface="Georgia" panose="02040502050405020303" pitchFamily="18" charset="0"/>
              </a:rPr>
              <a:t>consciousness</a:t>
            </a:r>
          </a:p>
          <a:p>
            <a:pPr>
              <a:spcBef>
                <a:spcPts val="1800"/>
              </a:spcBef>
            </a:pPr>
            <a:r>
              <a:rPr lang="en-US" sz="2400" dirty="0">
                <a:latin typeface="Georgia" panose="02040502050405020303" pitchFamily="18" charset="0"/>
              </a:rPr>
              <a:t>S</a:t>
            </a:r>
            <a:r>
              <a:rPr lang="en-US" sz="2400" dirty="0" smtClean="0">
                <a:latin typeface="Georgia" panose="02040502050405020303" pitchFamily="18" charset="0"/>
              </a:rPr>
              <a:t>taring </a:t>
            </a:r>
            <a:r>
              <a:rPr lang="en-US" sz="2400" dirty="0">
                <a:latin typeface="Georgia" panose="02040502050405020303" pitchFamily="18" charset="0"/>
              </a:rPr>
              <a:t>off into </a:t>
            </a:r>
            <a:r>
              <a:rPr lang="en-US" sz="2400" dirty="0" smtClean="0">
                <a:latin typeface="Georgia" panose="02040502050405020303" pitchFamily="18" charset="0"/>
              </a:rPr>
              <a:t>space (absence seizure)</a:t>
            </a:r>
          </a:p>
          <a:p>
            <a:pPr>
              <a:spcBef>
                <a:spcPts val="1800"/>
              </a:spcBef>
            </a:pPr>
            <a:r>
              <a:rPr lang="en-US" sz="2400" dirty="0" smtClean="0">
                <a:latin typeface="Georgia" panose="02040502050405020303" pitchFamily="18" charset="0"/>
              </a:rPr>
              <a:t>Rhythmic </a:t>
            </a:r>
            <a:r>
              <a:rPr lang="en-US" sz="2400" dirty="0">
                <a:latin typeface="Georgia" panose="02040502050405020303" pitchFamily="18" charset="0"/>
              </a:rPr>
              <a:t>movements of eyes, head, or </a:t>
            </a:r>
            <a:r>
              <a:rPr lang="en-US" sz="2400" dirty="0" smtClean="0">
                <a:latin typeface="Georgia" panose="02040502050405020303" pitchFamily="18" charset="0"/>
              </a:rPr>
              <a:t>hands</a:t>
            </a:r>
          </a:p>
          <a:p>
            <a:pPr>
              <a:spcBef>
                <a:spcPts val="1800"/>
              </a:spcBef>
            </a:pPr>
            <a:r>
              <a:rPr lang="en-US" sz="2400" dirty="0">
                <a:latin typeface="Georgia" panose="02040502050405020303" pitchFamily="18" charset="0"/>
              </a:rPr>
              <a:t>T</a:t>
            </a:r>
            <a:r>
              <a:rPr lang="en-US" sz="2400" dirty="0" smtClean="0">
                <a:latin typeface="Georgia" panose="02040502050405020303" pitchFamily="18" charset="0"/>
              </a:rPr>
              <a:t>onic</a:t>
            </a:r>
            <a:r>
              <a:rPr lang="en-US" sz="2400" dirty="0">
                <a:latin typeface="Georgia" panose="02040502050405020303" pitchFamily="18" charset="0"/>
              </a:rPr>
              <a:t>, </a:t>
            </a:r>
            <a:r>
              <a:rPr lang="en-US" sz="2400" dirty="0" err="1">
                <a:latin typeface="Georgia" panose="02040502050405020303" pitchFamily="18" charset="0"/>
              </a:rPr>
              <a:t>clonic</a:t>
            </a:r>
            <a:r>
              <a:rPr lang="en-US" sz="2400" dirty="0">
                <a:latin typeface="Georgia" panose="02040502050405020303" pitchFamily="18" charset="0"/>
              </a:rPr>
              <a:t>, myoclonic, atonic, or tonic-</a:t>
            </a:r>
            <a:r>
              <a:rPr lang="en-US" sz="2400" dirty="0" err="1">
                <a:latin typeface="Georgia" panose="02040502050405020303" pitchFamily="18" charset="0"/>
              </a:rPr>
              <a:t>clonic</a:t>
            </a:r>
            <a:r>
              <a:rPr lang="en-US" sz="2400" dirty="0">
                <a:latin typeface="Georgia" panose="02040502050405020303" pitchFamily="18" charset="0"/>
              </a:rPr>
              <a:t> </a:t>
            </a:r>
            <a:r>
              <a:rPr lang="en-US" sz="2400" dirty="0" smtClean="0">
                <a:latin typeface="Georgia" panose="02040502050405020303" pitchFamily="18" charset="0"/>
              </a:rPr>
              <a:t>seizures</a:t>
            </a:r>
          </a:p>
          <a:p>
            <a:pPr>
              <a:spcBef>
                <a:spcPts val="1800"/>
              </a:spcBef>
            </a:pPr>
            <a:r>
              <a:rPr lang="en-US" sz="2400" dirty="0">
                <a:latin typeface="Georgia" panose="02040502050405020303" pitchFamily="18" charset="0"/>
              </a:rPr>
              <a:t>B</a:t>
            </a:r>
            <a:r>
              <a:rPr lang="en-US" sz="2400" dirty="0" smtClean="0">
                <a:latin typeface="Georgia" panose="02040502050405020303" pitchFamily="18" charset="0"/>
              </a:rPr>
              <a:t>rief </a:t>
            </a:r>
            <a:r>
              <a:rPr lang="en-US" sz="2400" dirty="0">
                <a:latin typeface="Georgia" panose="02040502050405020303" pitchFamily="18" charset="0"/>
              </a:rPr>
              <a:t>loss of consciousness without </a:t>
            </a:r>
            <a:r>
              <a:rPr lang="en-US" sz="2400" dirty="0" smtClean="0">
                <a:latin typeface="Georgia" panose="02040502050405020303" pitchFamily="18" charset="0"/>
              </a:rPr>
              <a:t>confusion</a:t>
            </a:r>
          </a:p>
          <a:p>
            <a:pPr>
              <a:spcBef>
                <a:spcPts val="1800"/>
              </a:spcBef>
            </a:pPr>
            <a:r>
              <a:rPr lang="en-US" sz="2400" dirty="0">
                <a:latin typeface="Georgia" panose="02040502050405020303" pitchFamily="18" charset="0"/>
              </a:rPr>
              <a:t>H</a:t>
            </a:r>
            <a:r>
              <a:rPr lang="en-US" sz="2400" dirty="0" smtClean="0">
                <a:latin typeface="Georgia" panose="02040502050405020303" pitchFamily="18" charset="0"/>
              </a:rPr>
              <a:t>ead </a:t>
            </a:r>
            <a:r>
              <a:rPr lang="en-US" sz="2400" dirty="0">
                <a:latin typeface="Georgia" panose="02040502050405020303" pitchFamily="18" charset="0"/>
              </a:rPr>
              <a:t>drop or falling down symptoms </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7</a:t>
            </a:fld>
            <a:endParaRPr lang="en-US"/>
          </a:p>
        </p:txBody>
      </p:sp>
    </p:spTree>
    <p:extLst>
      <p:ext uri="{BB962C8B-B14F-4D97-AF65-F5344CB8AC3E}">
        <p14:creationId xmlns:p14="http://schemas.microsoft.com/office/powerpoint/2010/main" val="203787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762000"/>
          </a:xfrm>
        </p:spPr>
        <p:txBody>
          <a:bodyPr>
            <a:noAutofit/>
          </a:bodyPr>
          <a:lstStyle/>
          <a:p>
            <a:pPr algn="l"/>
            <a:r>
              <a:rPr lang="en-GB" sz="2600" b="1" cap="all" dirty="0" smtClean="0">
                <a:latin typeface="Georgia" panose="02040502050405020303" pitchFamily="18" charset="0"/>
              </a:rPr>
              <a:t>Partial seizures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533400" y="1600200"/>
            <a:ext cx="8229600" cy="4756150"/>
          </a:xfrm>
        </p:spPr>
        <p:txBody>
          <a:bodyPr>
            <a:normAutofit/>
          </a:bodyPr>
          <a:lstStyle/>
          <a:p>
            <a:pPr marL="0" indent="0">
              <a:spcBef>
                <a:spcPts val="1800"/>
              </a:spcBef>
              <a:buNone/>
            </a:pPr>
            <a:r>
              <a:rPr lang="en-GB" sz="2400" b="1" dirty="0" smtClean="0">
                <a:latin typeface="Georgia" panose="02040502050405020303" pitchFamily="18" charset="0"/>
              </a:rPr>
              <a:t>Simple </a:t>
            </a:r>
            <a:r>
              <a:rPr lang="en-GB" sz="2400" b="1" dirty="0">
                <a:latin typeface="Georgia" panose="02040502050405020303" pitchFamily="18" charset="0"/>
              </a:rPr>
              <a:t>partial seizures (no loss of consciousness)</a:t>
            </a:r>
            <a:endParaRPr lang="en-GB" sz="2400" dirty="0">
              <a:latin typeface="Georgia" panose="02040502050405020303" pitchFamily="18" charset="0"/>
            </a:endParaRPr>
          </a:p>
          <a:p>
            <a:pPr>
              <a:spcBef>
                <a:spcPts val="1800"/>
              </a:spcBef>
            </a:pPr>
            <a:r>
              <a:rPr lang="en-GB" sz="2400" dirty="0">
                <a:latin typeface="Georgia" panose="02040502050405020303" pitchFamily="18" charset="0"/>
              </a:rPr>
              <a:t>May have motor symptoms</a:t>
            </a:r>
            <a:r>
              <a:rPr lang="en-US" sz="2400" dirty="0">
                <a:latin typeface="Georgia" panose="02040502050405020303" pitchFamily="18" charset="0"/>
              </a:rPr>
              <a:t>, </a:t>
            </a:r>
            <a:r>
              <a:rPr lang="en-GB" sz="2400" dirty="0">
                <a:latin typeface="Georgia" panose="02040502050405020303" pitchFamily="18" charset="0"/>
              </a:rPr>
              <a:t>sensory symptoms</a:t>
            </a:r>
            <a:r>
              <a:rPr lang="en-US" sz="2400" dirty="0">
                <a:latin typeface="Georgia" panose="02040502050405020303" pitchFamily="18" charset="0"/>
              </a:rPr>
              <a:t> or </a:t>
            </a:r>
            <a:r>
              <a:rPr lang="en-GB" sz="2400" dirty="0">
                <a:latin typeface="Georgia" panose="02040502050405020303" pitchFamily="18" charset="0"/>
              </a:rPr>
              <a:t>autonomic symptoms</a:t>
            </a:r>
          </a:p>
          <a:p>
            <a:pPr>
              <a:spcBef>
                <a:spcPts val="1800"/>
              </a:spcBef>
            </a:pPr>
            <a:r>
              <a:rPr lang="en-GB" sz="2400" dirty="0">
                <a:latin typeface="Georgia" panose="02040502050405020303" pitchFamily="18" charset="0"/>
              </a:rPr>
              <a:t>Only involve 1 hemisphere</a:t>
            </a:r>
          </a:p>
          <a:p>
            <a:pPr marL="0" lvl="0" indent="0">
              <a:spcBef>
                <a:spcPts val="1800"/>
              </a:spcBef>
              <a:buNone/>
            </a:pPr>
            <a:r>
              <a:rPr lang="en-GB" sz="2400" b="1" dirty="0">
                <a:latin typeface="Georgia" panose="02040502050405020303" pitchFamily="18" charset="0"/>
              </a:rPr>
              <a:t>Complex partial (loss of consciousness)</a:t>
            </a:r>
            <a:endParaRPr lang="en-GB" sz="2400" dirty="0">
              <a:latin typeface="Georgia" panose="02040502050405020303" pitchFamily="18" charset="0"/>
            </a:endParaRPr>
          </a:p>
          <a:p>
            <a:pPr marL="0" indent="0">
              <a:spcBef>
                <a:spcPts val="1800"/>
              </a:spcBef>
              <a:buNone/>
            </a:pPr>
            <a:r>
              <a:rPr lang="en-GB" sz="2400" dirty="0">
                <a:latin typeface="Georgia" panose="02040502050405020303" pitchFamily="18" charset="0"/>
              </a:rPr>
              <a:t>Simple partial seizures followed by loss of consciousness</a:t>
            </a:r>
            <a:r>
              <a:rPr lang="en-US" sz="2400" dirty="0">
                <a:latin typeface="Georgia" panose="02040502050405020303" pitchFamily="18" charset="0"/>
              </a:rPr>
              <a:t> or </a:t>
            </a:r>
            <a:r>
              <a:rPr lang="en-GB" sz="2400" dirty="0" smtClean="0">
                <a:latin typeface="Georgia" panose="02040502050405020303" pitchFamily="18" charset="0"/>
              </a:rPr>
              <a:t>impaired </a:t>
            </a:r>
            <a:r>
              <a:rPr lang="en-GB" sz="2400" dirty="0">
                <a:latin typeface="Georgia" panose="02040502050405020303" pitchFamily="18" charset="0"/>
              </a:rPr>
              <a:t>at the </a:t>
            </a:r>
            <a:r>
              <a:rPr lang="en-GB" sz="2400" dirty="0" smtClean="0">
                <a:latin typeface="Georgia" panose="02040502050405020303" pitchFamily="18" charset="0"/>
              </a:rPr>
              <a:t>onset</a:t>
            </a:r>
            <a:r>
              <a:rPr lang="en-GB" sz="2400" b="1" dirty="0">
                <a:latin typeface="Georgia" panose="02040502050405020303" pitchFamily="18" charset="0"/>
              </a:rPr>
              <a:t> </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8</a:t>
            </a:fld>
            <a:endParaRPr lang="en-US"/>
          </a:p>
        </p:txBody>
      </p:sp>
    </p:spTree>
    <p:extLst>
      <p:ext uri="{BB962C8B-B14F-4D97-AF65-F5344CB8AC3E}">
        <p14:creationId xmlns:p14="http://schemas.microsoft.com/office/powerpoint/2010/main" val="2803068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468436" cy="868363"/>
          </a:xfrm>
        </p:spPr>
        <p:txBody>
          <a:bodyPr>
            <a:noAutofit/>
          </a:bodyPr>
          <a:lstStyle/>
          <a:p>
            <a:pPr algn="l"/>
            <a:r>
              <a:rPr lang="en-GB" sz="2600" b="1" dirty="0" smtClean="0">
                <a:latin typeface="Georgia" panose="02040502050405020303" pitchFamily="18" charset="0"/>
              </a:rPr>
              <a:t>GENERALISED SEIZURES </a:t>
            </a:r>
            <a:endParaRPr lang="en-GB" sz="2600" b="1" dirty="0">
              <a:latin typeface="Georgia" panose="02040502050405020303" pitchFamily="18" charset="0"/>
            </a:endParaRPr>
          </a:p>
        </p:txBody>
      </p:sp>
      <p:sp>
        <p:nvSpPr>
          <p:cNvPr id="3" name="Content Placeholder 2"/>
          <p:cNvSpPr>
            <a:spLocks noGrp="1"/>
          </p:cNvSpPr>
          <p:nvPr>
            <p:ph idx="1"/>
          </p:nvPr>
        </p:nvSpPr>
        <p:spPr>
          <a:xfrm>
            <a:off x="457200" y="1600200"/>
            <a:ext cx="8468436" cy="4756150"/>
          </a:xfrm>
        </p:spPr>
        <p:txBody>
          <a:bodyPr>
            <a:normAutofit/>
          </a:bodyPr>
          <a:lstStyle/>
          <a:p>
            <a:pPr marL="0" indent="0">
              <a:spcBef>
                <a:spcPts val="1800"/>
              </a:spcBef>
              <a:buNone/>
            </a:pPr>
            <a:r>
              <a:rPr lang="en-GB" sz="2400" dirty="0" smtClean="0">
                <a:latin typeface="Georgia" panose="02040502050405020303" pitchFamily="18" charset="0"/>
              </a:rPr>
              <a:t>Generalised seizures affect the whole </a:t>
            </a:r>
            <a:r>
              <a:rPr lang="en-GB" sz="2400" dirty="0">
                <a:latin typeface="Georgia" panose="02040502050405020303" pitchFamily="18" charset="0"/>
              </a:rPr>
              <a:t>brain with loss of consciousness</a:t>
            </a:r>
            <a:r>
              <a:rPr lang="en-GB" sz="2400" dirty="0" smtClean="0">
                <a:latin typeface="Georgia" panose="02040502050405020303" pitchFamily="18" charset="0"/>
              </a:rPr>
              <a:t>)</a:t>
            </a:r>
            <a:endParaRPr lang="en-GB" sz="2400" dirty="0">
              <a:latin typeface="Georgia" panose="02040502050405020303" pitchFamily="18" charset="0"/>
            </a:endParaRPr>
          </a:p>
          <a:p>
            <a:pPr lvl="0">
              <a:spcBef>
                <a:spcPts val="1800"/>
              </a:spcBef>
            </a:pPr>
            <a:r>
              <a:rPr lang="en-GB" sz="2400" dirty="0" err="1">
                <a:latin typeface="Georgia" panose="02040502050405020303" pitchFamily="18" charset="0"/>
              </a:rPr>
              <a:t>Clonic</a:t>
            </a:r>
            <a:r>
              <a:rPr lang="en-GB" sz="2400" dirty="0">
                <a:latin typeface="Georgia" panose="02040502050405020303" pitchFamily="18" charset="0"/>
              </a:rPr>
              <a:t>, tonic (1min) or tonic-</a:t>
            </a:r>
            <a:r>
              <a:rPr lang="en-GB" sz="2400" dirty="0" err="1">
                <a:latin typeface="Georgia" panose="02040502050405020303" pitchFamily="18" charset="0"/>
              </a:rPr>
              <a:t>clonic</a:t>
            </a:r>
            <a:r>
              <a:rPr lang="en-GB" sz="2400" dirty="0">
                <a:latin typeface="Georgia" panose="02040502050405020303" pitchFamily="18" charset="0"/>
              </a:rPr>
              <a:t> (2-4min): muscle spasm (extensors), respiration stops, defecation, salivation, violent jerks </a:t>
            </a:r>
          </a:p>
          <a:p>
            <a:pPr lvl="0">
              <a:spcBef>
                <a:spcPts val="1800"/>
              </a:spcBef>
            </a:pPr>
            <a:r>
              <a:rPr lang="en-GB" sz="2400" dirty="0">
                <a:latin typeface="Georgia" panose="02040502050405020303" pitchFamily="18" charset="0"/>
              </a:rPr>
              <a:t>Myoclonic: seizures of a muscle or group of muscles</a:t>
            </a:r>
          </a:p>
          <a:p>
            <a:pPr lvl="0">
              <a:spcBef>
                <a:spcPts val="1800"/>
              </a:spcBef>
            </a:pPr>
            <a:r>
              <a:rPr lang="en-GB" sz="2400" dirty="0">
                <a:latin typeface="Georgia" panose="02040502050405020303" pitchFamily="18" charset="0"/>
              </a:rPr>
              <a:t>Absence: Abrupt loss of awareness of surroundings, little motor disturbance, mostly children</a:t>
            </a:r>
          </a:p>
          <a:p>
            <a:pPr lvl="0">
              <a:spcBef>
                <a:spcPts val="1800"/>
              </a:spcBef>
            </a:pPr>
            <a:r>
              <a:rPr lang="en-GB" sz="2400" dirty="0">
                <a:latin typeface="Georgia" panose="02040502050405020303" pitchFamily="18" charset="0"/>
              </a:rPr>
              <a:t>Atonic: loss of muscle </a:t>
            </a:r>
            <a:r>
              <a:rPr lang="en-GB" sz="2400" dirty="0" smtClean="0">
                <a:latin typeface="Georgia" panose="02040502050405020303" pitchFamily="18" charset="0"/>
              </a:rPr>
              <a:t>tone/strength</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8379FB-70C1-46F6-BC10-3ACC278CEB82}" type="slidenum">
              <a:rPr lang="en-US" smtClean="0"/>
              <a:pPr/>
              <a:t>9</a:t>
            </a:fld>
            <a:endParaRPr lang="en-US"/>
          </a:p>
        </p:txBody>
      </p:sp>
    </p:spTree>
    <p:extLst>
      <p:ext uri="{BB962C8B-B14F-4D97-AF65-F5344CB8AC3E}">
        <p14:creationId xmlns:p14="http://schemas.microsoft.com/office/powerpoint/2010/main" val="29013775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12471</TotalTime>
  <Words>2369</Words>
  <Application>Microsoft Office PowerPoint</Application>
  <PresentationFormat>On-screen Show (4:3)</PresentationFormat>
  <Paragraphs>340</Paragraphs>
  <Slides>43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Georgia</vt:lpstr>
      <vt:lpstr>Rockwell</vt:lpstr>
      <vt:lpstr>Office Theme</vt:lpstr>
      <vt:lpstr>PowerPoint Presentation</vt:lpstr>
      <vt:lpstr> ANTI-SEIZURE DRUGS: GENERAL CONCEPTS   </vt:lpstr>
      <vt:lpstr>PowerPoint Presentation</vt:lpstr>
      <vt:lpstr>PowerPoint Presentation</vt:lpstr>
      <vt:lpstr>PowerPoint Presentation</vt:lpstr>
      <vt:lpstr>classification of seizures</vt:lpstr>
      <vt:lpstr>classification of seizures …. CONT’D</vt:lpstr>
      <vt:lpstr>Partial seizures</vt:lpstr>
      <vt:lpstr>GENERALISED SEIZURES </vt:lpstr>
      <vt:lpstr>Some key definitions</vt:lpstr>
      <vt:lpstr>Some key definitions …. Cont’d</vt:lpstr>
      <vt:lpstr>Indications for anti-seizure drugs</vt:lpstr>
      <vt:lpstr>Clinical advice in the use of anti-seizure drugs</vt:lpstr>
      <vt:lpstr>Principles of drug therapy with anti-seizure drugs</vt:lpstr>
      <vt:lpstr>Principles of drug therapy with anti-seizure drugs …. Cont’d</vt:lpstr>
      <vt:lpstr>Principles of drug therapy with anti-seizure drugs …. Cont’d</vt:lpstr>
      <vt:lpstr>Principles of drug therapy with anti-seizure drugs …. Cont’d</vt:lpstr>
      <vt:lpstr>Principles of seizure disorder management …. cont’d</vt:lpstr>
      <vt:lpstr>Treatment failure of anti-seizure drugs</vt:lpstr>
      <vt:lpstr>Common ADVERSE EFFECTS of anti-seizure drugs</vt:lpstr>
      <vt:lpstr>Mechanisms of action of anti-seizure drugs</vt:lpstr>
      <vt:lpstr>Mechanisms of action of anti-seizure drugs …. CONT’D</vt:lpstr>
      <vt:lpstr>COMMONLY USED ANTI-SEIZURE DRUGS   </vt:lpstr>
      <vt:lpstr>PowerPoint Presentation</vt:lpstr>
      <vt:lpstr>PowerPoint Presentation</vt:lpstr>
      <vt:lpstr>PowerPoint Presentation</vt:lpstr>
      <vt:lpstr>COMMONLY USED ANTI-SEIZURE DRUGS and their indications</vt:lpstr>
      <vt:lpstr>COMMONLY USED ANTI-SEIZURE DRUGS and their indications …. CONT’D</vt:lpstr>
      <vt:lpstr>Choice of anti-seizure drugs</vt:lpstr>
      <vt:lpstr>Choice of anti-seizure drugs …. CONT’D</vt:lpstr>
      <vt:lpstr>Adverse effects of the anti-seizure drugs</vt:lpstr>
      <vt:lpstr>Adverse effects of the anti-seizure drugs …. Cont’d</vt:lpstr>
      <vt:lpstr>Adverse effects of the anti-seizure drugs ….. cont’d</vt:lpstr>
      <vt:lpstr> Management of Seizures in Special Circumstances    </vt:lpstr>
      <vt:lpstr>PowerPoint Presentation</vt:lpstr>
      <vt:lpstr>PowerPoint Presentation</vt:lpstr>
      <vt:lpstr>Magnesium sulphate</vt:lpstr>
      <vt:lpstr>Status epilepticus</vt:lpstr>
      <vt:lpstr>Management of status epilepticus</vt:lpstr>
      <vt:lpstr>status epilepticus …. CONT’D</vt:lpstr>
      <vt:lpstr>Management of seizure disorders in pregnancy and lactation</vt:lpstr>
      <vt:lpstr>Management of seizure disorders in pregnancy and lactation …. CONT’D</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Windows User</cp:lastModifiedBy>
  <cp:revision>288</cp:revision>
  <dcterms:created xsi:type="dcterms:W3CDTF">2013-01-20T05:13:28Z</dcterms:created>
  <dcterms:modified xsi:type="dcterms:W3CDTF">2023-06-15T02:20:42Z</dcterms:modified>
</cp:coreProperties>
</file>