
<file path=[Content_Types].xml><?xml version="1.0" encoding="utf-8"?>
<Types xmlns="http://schemas.openxmlformats.org/package/2006/content-types">
  <Default Extension="aac" ContentType="audio/aac"/>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4" r:id="rId3"/>
    <p:sldId id="268" r:id="rId4"/>
    <p:sldId id="269" r:id="rId5"/>
    <p:sldId id="267" r:id="rId6"/>
    <p:sldId id="273" r:id="rId7"/>
    <p:sldId id="274" r:id="rId8"/>
    <p:sldId id="275" r:id="rId9"/>
    <p:sldId id="272" r:id="rId10"/>
    <p:sldId id="270" r:id="rId11"/>
    <p:sldId id="271" r:id="rId12"/>
    <p:sldId id="260" r:id="rId13"/>
    <p:sldId id="276" r:id="rId14"/>
    <p:sldId id="277" r:id="rId15"/>
    <p:sldId id="261" r:id="rId16"/>
    <p:sldId id="262" r:id="rId17"/>
    <p:sldId id="263" r:id="rId18"/>
    <p:sldId id="278" r:id="rId19"/>
    <p:sldId id="279" r:id="rId20"/>
    <p:sldId id="280" r:id="rId21"/>
    <p:sldId id="281" r:id="rId22"/>
    <p:sldId id="282" r:id="rId23"/>
    <p:sldId id="283" r:id="rId24"/>
    <p:sldId id="284" r:id="rId25"/>
    <p:sldId id="285" r:id="rId26"/>
    <p:sldId id="286" r:id="rId27"/>
    <p:sldId id="287" r:id="rId28"/>
    <p:sldId id="289" r:id="rId29"/>
    <p:sldId id="290" r:id="rId30"/>
    <p:sldId id="291" r:id="rId31"/>
    <p:sldId id="323" r:id="rId32"/>
    <p:sldId id="324" r:id="rId33"/>
    <p:sldId id="292" r:id="rId34"/>
    <p:sldId id="293" r:id="rId35"/>
    <p:sldId id="294" r:id="rId36"/>
    <p:sldId id="295" r:id="rId37"/>
    <p:sldId id="296" r:id="rId38"/>
    <p:sldId id="297" r:id="rId39"/>
    <p:sldId id="298" r:id="rId40"/>
    <p:sldId id="299" r:id="rId41"/>
    <p:sldId id="288"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5" r:id="rId66"/>
    <p:sldId id="326" r:id="rId67"/>
    <p:sldId id="327" r:id="rId68"/>
    <p:sldId id="328" r:id="rId69"/>
    <p:sldId id="329" r:id="rId70"/>
    <p:sldId id="330" r:id="rId71"/>
    <p:sldId id="331"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1"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D0A5FB-A4DF-4C87-964C-807BBF210463}"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F19F3-C809-4BA0-BE84-8D948CFE7BE4}" type="slidenum">
              <a:rPr lang="en-US" smtClean="0"/>
              <a:t>‹#›</a:t>
            </a:fld>
            <a:endParaRPr lang="en-US"/>
          </a:p>
        </p:txBody>
      </p:sp>
    </p:spTree>
    <p:extLst>
      <p:ext uri="{BB962C8B-B14F-4D97-AF65-F5344CB8AC3E}">
        <p14:creationId xmlns:p14="http://schemas.microsoft.com/office/powerpoint/2010/main" val="109442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D0A5FB-A4DF-4C87-964C-807BBF210463}"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F19F3-C809-4BA0-BE84-8D948CFE7BE4}" type="slidenum">
              <a:rPr lang="en-US" smtClean="0"/>
              <a:t>‹#›</a:t>
            </a:fld>
            <a:endParaRPr lang="en-US"/>
          </a:p>
        </p:txBody>
      </p:sp>
    </p:spTree>
    <p:extLst>
      <p:ext uri="{BB962C8B-B14F-4D97-AF65-F5344CB8AC3E}">
        <p14:creationId xmlns:p14="http://schemas.microsoft.com/office/powerpoint/2010/main" val="2518724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D0A5FB-A4DF-4C87-964C-807BBF210463}"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F19F3-C809-4BA0-BE84-8D948CFE7BE4}" type="slidenum">
              <a:rPr lang="en-US" smtClean="0"/>
              <a:t>‹#›</a:t>
            </a:fld>
            <a:endParaRPr lang="en-US"/>
          </a:p>
        </p:txBody>
      </p:sp>
    </p:spTree>
    <p:extLst>
      <p:ext uri="{BB962C8B-B14F-4D97-AF65-F5344CB8AC3E}">
        <p14:creationId xmlns:p14="http://schemas.microsoft.com/office/powerpoint/2010/main" val="1187651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AA7D1-FAC4-475D-9001-17A6C774604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23459-F1C0-424D-95B1-A8A64E54970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634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AA7D1-FAC4-475D-9001-17A6C774604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23459-F1C0-424D-95B1-A8A64E54970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265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AA7D1-FAC4-475D-9001-17A6C774604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23459-F1C0-424D-95B1-A8A64E54970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984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AA7D1-FAC4-475D-9001-17A6C774604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23459-F1C0-424D-95B1-A8A64E54970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421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AA7D1-FAC4-475D-9001-17A6C774604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23459-F1C0-424D-95B1-A8A64E54970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913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AA7D1-FAC4-475D-9001-17A6C774604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23459-F1C0-424D-95B1-A8A64E54970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995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AA7D1-FAC4-475D-9001-17A6C774604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23459-F1C0-424D-95B1-A8A64E54970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84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AA7D1-FAC4-475D-9001-17A6C774604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23459-F1C0-424D-95B1-A8A64E54970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852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D0A5FB-A4DF-4C87-964C-807BBF210463}"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F19F3-C809-4BA0-BE84-8D948CFE7BE4}" type="slidenum">
              <a:rPr lang="en-US" smtClean="0"/>
              <a:t>‹#›</a:t>
            </a:fld>
            <a:endParaRPr lang="en-US"/>
          </a:p>
        </p:txBody>
      </p:sp>
    </p:spTree>
    <p:extLst>
      <p:ext uri="{BB962C8B-B14F-4D97-AF65-F5344CB8AC3E}">
        <p14:creationId xmlns:p14="http://schemas.microsoft.com/office/powerpoint/2010/main" val="2712460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AA7D1-FAC4-475D-9001-17A6C774604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23459-F1C0-424D-95B1-A8A64E54970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32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AA7D1-FAC4-475D-9001-17A6C774604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23459-F1C0-424D-95B1-A8A64E54970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961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AA7D1-FAC4-475D-9001-17A6C774604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23459-F1C0-424D-95B1-A8A64E54970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468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D0A5FB-A4DF-4C87-964C-807BBF210463}" type="datetimeFigureOut">
              <a:rPr lang="en-US" smtClean="0"/>
              <a:t>7/4/2023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F19F3-C809-4BA0-BE84-8D948CFE7BE4}" type="slidenum">
              <a:rPr lang="en-US" smtClean="0"/>
              <a:t>‹#›</a:t>
            </a:fld>
            <a:endParaRPr lang="en-US"/>
          </a:p>
        </p:txBody>
      </p:sp>
    </p:spTree>
    <p:extLst>
      <p:ext uri="{BB962C8B-B14F-4D97-AF65-F5344CB8AC3E}">
        <p14:creationId xmlns:p14="http://schemas.microsoft.com/office/powerpoint/2010/main" val="3037827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D0A5FB-A4DF-4C87-964C-807BBF210463}"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8F19F3-C809-4BA0-BE84-8D948CFE7BE4}" type="slidenum">
              <a:rPr lang="en-US" smtClean="0"/>
              <a:t>‹#›</a:t>
            </a:fld>
            <a:endParaRPr lang="en-US"/>
          </a:p>
        </p:txBody>
      </p:sp>
    </p:spTree>
    <p:extLst>
      <p:ext uri="{BB962C8B-B14F-4D97-AF65-F5344CB8AC3E}">
        <p14:creationId xmlns:p14="http://schemas.microsoft.com/office/powerpoint/2010/main" val="1505950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D0A5FB-A4DF-4C87-964C-807BBF210463}" type="datetimeFigureOut">
              <a:rPr lang="en-US" smtClean="0"/>
              <a:t>7/4/2023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8F19F3-C809-4BA0-BE84-8D948CFE7BE4}" type="slidenum">
              <a:rPr lang="en-US" smtClean="0"/>
              <a:t>‹#›</a:t>
            </a:fld>
            <a:endParaRPr lang="en-US"/>
          </a:p>
        </p:txBody>
      </p:sp>
    </p:spTree>
    <p:extLst>
      <p:ext uri="{BB962C8B-B14F-4D97-AF65-F5344CB8AC3E}">
        <p14:creationId xmlns:p14="http://schemas.microsoft.com/office/powerpoint/2010/main" val="2243021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D0A5FB-A4DF-4C87-964C-807BBF210463}" type="datetimeFigureOut">
              <a:rPr lang="en-US" smtClean="0"/>
              <a:t>7/4/2023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8F19F3-C809-4BA0-BE84-8D948CFE7BE4}" type="slidenum">
              <a:rPr lang="en-US" smtClean="0"/>
              <a:t>‹#›</a:t>
            </a:fld>
            <a:endParaRPr lang="en-US"/>
          </a:p>
        </p:txBody>
      </p:sp>
    </p:spTree>
    <p:extLst>
      <p:ext uri="{BB962C8B-B14F-4D97-AF65-F5344CB8AC3E}">
        <p14:creationId xmlns:p14="http://schemas.microsoft.com/office/powerpoint/2010/main" val="219419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0A5FB-A4DF-4C87-964C-807BBF210463}" type="datetimeFigureOut">
              <a:rPr lang="en-US" smtClean="0"/>
              <a:t>7/4/2023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8F19F3-C809-4BA0-BE84-8D948CFE7BE4}" type="slidenum">
              <a:rPr lang="en-US" smtClean="0"/>
              <a:t>‹#›</a:t>
            </a:fld>
            <a:endParaRPr lang="en-US"/>
          </a:p>
        </p:txBody>
      </p:sp>
    </p:spTree>
    <p:extLst>
      <p:ext uri="{BB962C8B-B14F-4D97-AF65-F5344CB8AC3E}">
        <p14:creationId xmlns:p14="http://schemas.microsoft.com/office/powerpoint/2010/main" val="2354508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D0A5FB-A4DF-4C87-964C-807BBF210463}"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8F19F3-C809-4BA0-BE84-8D948CFE7BE4}" type="slidenum">
              <a:rPr lang="en-US" smtClean="0"/>
              <a:t>‹#›</a:t>
            </a:fld>
            <a:endParaRPr lang="en-US"/>
          </a:p>
        </p:txBody>
      </p:sp>
    </p:spTree>
    <p:extLst>
      <p:ext uri="{BB962C8B-B14F-4D97-AF65-F5344CB8AC3E}">
        <p14:creationId xmlns:p14="http://schemas.microsoft.com/office/powerpoint/2010/main" val="694994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D0A5FB-A4DF-4C87-964C-807BBF210463}" type="datetimeFigureOut">
              <a:rPr lang="en-US" smtClean="0"/>
              <a:t>7/4/2023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8F19F3-C809-4BA0-BE84-8D948CFE7BE4}" type="slidenum">
              <a:rPr lang="en-US" smtClean="0"/>
              <a:t>‹#›</a:t>
            </a:fld>
            <a:endParaRPr lang="en-US"/>
          </a:p>
        </p:txBody>
      </p:sp>
    </p:spTree>
    <p:extLst>
      <p:ext uri="{BB962C8B-B14F-4D97-AF65-F5344CB8AC3E}">
        <p14:creationId xmlns:p14="http://schemas.microsoft.com/office/powerpoint/2010/main" val="2252294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0A5FB-A4DF-4C87-964C-807BBF210463}" type="datetimeFigureOut">
              <a:rPr lang="en-US" smtClean="0"/>
              <a:t>7/4/2023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8F19F3-C809-4BA0-BE84-8D948CFE7BE4}" type="slidenum">
              <a:rPr lang="en-US" smtClean="0"/>
              <a:t>‹#›</a:t>
            </a:fld>
            <a:endParaRPr lang="en-US"/>
          </a:p>
        </p:txBody>
      </p:sp>
    </p:spTree>
    <p:extLst>
      <p:ext uri="{BB962C8B-B14F-4D97-AF65-F5344CB8AC3E}">
        <p14:creationId xmlns:p14="http://schemas.microsoft.com/office/powerpoint/2010/main" val="4024913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DEAA7D1-FAC4-475D-9001-17A6C7746043}"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04/07/2023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A23459-F1C0-424D-95B1-A8A64E549705}"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724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aac"/><Relationship Id="rId1" Type="http://schemas.microsoft.com/office/2007/relationships/media" Target="../media/media2.aac"/><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aac"/><Relationship Id="rId1" Type="http://schemas.microsoft.com/office/2007/relationships/media" Target="../media/media1.aac"/><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A1C1-3399-B041-B30A-FB9B6F53F584}"/>
              </a:ext>
            </a:extLst>
          </p:cNvPr>
          <p:cNvSpPr>
            <a:spLocks noGrp="1"/>
          </p:cNvSpPr>
          <p:nvPr>
            <p:ph type="ctrTitle"/>
          </p:nvPr>
        </p:nvSpPr>
        <p:spPr/>
        <p:txBody>
          <a:bodyPr/>
          <a:lstStyle/>
          <a:p>
            <a:r>
              <a:rPr lang="en-US" dirty="0">
                <a:latin typeface="+mn-lt"/>
              </a:rPr>
              <a:t>Brainstem</a:t>
            </a:r>
          </a:p>
        </p:txBody>
      </p:sp>
      <p:sp>
        <p:nvSpPr>
          <p:cNvPr id="3" name="Subtitle 2">
            <a:extLst>
              <a:ext uri="{FF2B5EF4-FFF2-40B4-BE49-F238E27FC236}">
                <a16:creationId xmlns:a16="http://schemas.microsoft.com/office/drawing/2014/main" id="{45D285A6-77B1-BD44-B7A1-F6F68F001629}"/>
              </a:ext>
            </a:extLst>
          </p:cNvPr>
          <p:cNvSpPr>
            <a:spLocks noGrp="1"/>
          </p:cNvSpPr>
          <p:nvPr>
            <p:ph type="subTitle" idx="1"/>
          </p:nvPr>
        </p:nvSpPr>
        <p:spPr/>
        <p:txBody>
          <a:bodyPr/>
          <a:lstStyle/>
          <a:p>
            <a:r>
              <a:rPr lang="en-US" dirty="0" smtClean="0"/>
              <a:t>H.Z. Mwale</a:t>
            </a:r>
            <a:endParaRPr lang="en-US" dirty="0"/>
          </a:p>
        </p:txBody>
      </p:sp>
    </p:spTree>
    <p:extLst>
      <p:ext uri="{BB962C8B-B14F-4D97-AF65-F5344CB8AC3E}">
        <p14:creationId xmlns:p14="http://schemas.microsoft.com/office/powerpoint/2010/main" val="3723170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5">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791200" y="3695700"/>
            <a:ext cx="609600" cy="609600"/>
          </a:xfrm>
        </p:spPr>
      </p:pic>
      <p:pic>
        <p:nvPicPr>
          <p:cNvPr id="4" name="Picture 3"/>
          <p:cNvPicPr>
            <a:picLocks noChangeAspect="1"/>
          </p:cNvPicPr>
          <p:nvPr/>
        </p:nvPicPr>
        <p:blipFill>
          <a:blip r:embed="rId5"/>
          <a:stretch>
            <a:fillRect/>
          </a:stretch>
        </p:blipFill>
        <p:spPr>
          <a:xfrm>
            <a:off x="838200" y="0"/>
            <a:ext cx="10515600" cy="6720114"/>
          </a:xfrm>
          <a:prstGeom prst="rect">
            <a:avLst/>
          </a:prstGeom>
        </p:spPr>
      </p:pic>
    </p:spTree>
    <p:extLst>
      <p:ext uri="{BB962C8B-B14F-4D97-AF65-F5344CB8AC3E}">
        <p14:creationId xmlns:p14="http://schemas.microsoft.com/office/powerpoint/2010/main" val="3448992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53776" y="662609"/>
            <a:ext cx="10650328" cy="5990810"/>
          </a:xfrm>
          <a:prstGeom prst="rect">
            <a:avLst/>
          </a:prstGeom>
        </p:spPr>
      </p:pic>
    </p:spTree>
    <p:extLst>
      <p:ext uri="{BB962C8B-B14F-4D97-AF65-F5344CB8AC3E}">
        <p14:creationId xmlns:p14="http://schemas.microsoft.com/office/powerpoint/2010/main" val="863165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DD86-1E6C-F84E-8B65-70F6FB2E9423}"/>
              </a:ext>
            </a:extLst>
          </p:cNvPr>
          <p:cNvSpPr>
            <a:spLocks noGrp="1"/>
          </p:cNvSpPr>
          <p:nvPr>
            <p:ph type="title"/>
          </p:nvPr>
        </p:nvSpPr>
        <p:spPr/>
        <p:txBody>
          <a:bodyPr/>
          <a:lstStyle/>
          <a:p>
            <a:r>
              <a:rPr lang="en-GB" dirty="0">
                <a:latin typeface="+mn-lt"/>
              </a:rPr>
              <a:t>Internal structure of the midbrain</a:t>
            </a:r>
            <a:endParaRPr lang="en-US" dirty="0">
              <a:latin typeface="+mn-lt"/>
            </a:endParaRPr>
          </a:p>
        </p:txBody>
      </p:sp>
      <p:sp>
        <p:nvSpPr>
          <p:cNvPr id="3" name="Content Placeholder 2">
            <a:extLst>
              <a:ext uri="{FF2B5EF4-FFF2-40B4-BE49-F238E27FC236}">
                <a16:creationId xmlns:a16="http://schemas.microsoft.com/office/drawing/2014/main" id="{FD63EEE6-B1CC-4A49-8646-AB8C78701713}"/>
              </a:ext>
            </a:extLst>
          </p:cNvPr>
          <p:cNvSpPr>
            <a:spLocks noGrp="1"/>
          </p:cNvSpPr>
          <p:nvPr>
            <p:ph sz="half" idx="1"/>
          </p:nvPr>
        </p:nvSpPr>
        <p:spPr/>
        <p:txBody>
          <a:bodyPr>
            <a:normAutofit fontScale="92500" lnSpcReduction="10000"/>
          </a:bodyPr>
          <a:lstStyle/>
          <a:p>
            <a:r>
              <a:rPr lang="en-GB" dirty="0"/>
              <a:t>The midbrain comprises two lateral halves, called the </a:t>
            </a:r>
            <a:r>
              <a:rPr lang="en-GB" b="1" dirty="0"/>
              <a:t>cerebral</a:t>
            </a:r>
            <a:r>
              <a:rPr lang="en-GB" dirty="0"/>
              <a:t> </a:t>
            </a:r>
            <a:r>
              <a:rPr lang="en-GB" b="1" dirty="0"/>
              <a:t>peduncles;</a:t>
            </a:r>
            <a:r>
              <a:rPr lang="en-GB" dirty="0"/>
              <a:t> each of these is divided into an anterior part, the </a:t>
            </a:r>
            <a:r>
              <a:rPr lang="en-GB" b="1" dirty="0"/>
              <a:t>crus</a:t>
            </a:r>
            <a:r>
              <a:rPr lang="en-GB" dirty="0"/>
              <a:t> </a:t>
            </a:r>
            <a:r>
              <a:rPr lang="en-GB" b="1" dirty="0" err="1"/>
              <a:t>cerebri</a:t>
            </a:r>
            <a:r>
              <a:rPr lang="en-GB" b="1" dirty="0"/>
              <a:t>,</a:t>
            </a:r>
            <a:r>
              <a:rPr lang="en-GB" dirty="0"/>
              <a:t> and a posterior part, the </a:t>
            </a:r>
            <a:r>
              <a:rPr lang="en-GB" b="1" dirty="0"/>
              <a:t>tegmentum,</a:t>
            </a:r>
            <a:r>
              <a:rPr lang="en-GB" dirty="0"/>
              <a:t> by a pigmented band of grey matter, the </a:t>
            </a:r>
            <a:r>
              <a:rPr lang="en-GB" b="1" dirty="0"/>
              <a:t>substantia</a:t>
            </a:r>
            <a:r>
              <a:rPr lang="en-GB" dirty="0"/>
              <a:t> </a:t>
            </a:r>
            <a:r>
              <a:rPr lang="en-GB" b="1" dirty="0" err="1"/>
              <a:t>nigra</a:t>
            </a:r>
            <a:r>
              <a:rPr lang="en-GB" dirty="0"/>
              <a:t> </a:t>
            </a:r>
          </a:p>
          <a:p>
            <a:r>
              <a:rPr lang="en-GB" dirty="0"/>
              <a:t>The narrow cavity of the midbrain is the </a:t>
            </a:r>
            <a:r>
              <a:rPr lang="en-GB" b="1" dirty="0"/>
              <a:t>cerebral</a:t>
            </a:r>
            <a:r>
              <a:rPr lang="en-GB" dirty="0"/>
              <a:t> </a:t>
            </a:r>
            <a:r>
              <a:rPr lang="en-GB" b="1" dirty="0"/>
              <a:t>aqueduct,</a:t>
            </a:r>
            <a:r>
              <a:rPr lang="en-GB" dirty="0"/>
              <a:t> which connects the third and fourth ventricles. </a:t>
            </a:r>
          </a:p>
        </p:txBody>
      </p:sp>
      <p:pic>
        <p:nvPicPr>
          <p:cNvPr id="5" name="Content Placeholder 4">
            <a:extLst>
              <a:ext uri="{FF2B5EF4-FFF2-40B4-BE49-F238E27FC236}">
                <a16:creationId xmlns:a16="http://schemas.microsoft.com/office/drawing/2014/main" id="{AD30EB9A-ECD4-3646-9847-272304335F7E}"/>
              </a:ext>
            </a:extLst>
          </p:cNvPr>
          <p:cNvPicPr>
            <a:picLocks noGrp="1" noChangeAspect="1"/>
          </p:cNvPicPr>
          <p:nvPr>
            <p:ph sz="half" idx="2"/>
          </p:nvPr>
        </p:nvPicPr>
        <p:blipFill>
          <a:blip r:embed="rId2"/>
          <a:stretch>
            <a:fillRect/>
          </a:stretch>
        </p:blipFill>
        <p:spPr>
          <a:xfrm>
            <a:off x="6895446" y="1825625"/>
            <a:ext cx="3735108" cy="4351338"/>
          </a:xfrm>
          <a:prstGeom prst="rect">
            <a:avLst/>
          </a:prstGeom>
        </p:spPr>
      </p:pic>
    </p:spTree>
    <p:extLst>
      <p:ext uri="{BB962C8B-B14F-4D97-AF65-F5344CB8AC3E}">
        <p14:creationId xmlns:p14="http://schemas.microsoft.com/office/powerpoint/2010/main" val="22709609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3258A-84A0-2049-ADBE-65660C1DE465}"/>
              </a:ext>
            </a:extLst>
          </p:cNvPr>
          <p:cNvSpPr>
            <a:spLocks noGrp="1"/>
          </p:cNvSpPr>
          <p:nvPr>
            <p:ph type="title"/>
          </p:nvPr>
        </p:nvSpPr>
        <p:spPr/>
        <p:txBody>
          <a:bodyPr/>
          <a:lstStyle/>
          <a:p>
            <a:r>
              <a:rPr lang="en-GB" dirty="0">
                <a:latin typeface="+mn-lt"/>
              </a:rPr>
              <a:t>Internal structure of the midbrain</a:t>
            </a:r>
            <a:endParaRPr lang="en-US" dirty="0">
              <a:latin typeface="+mn-lt"/>
            </a:endParaRPr>
          </a:p>
        </p:txBody>
      </p:sp>
      <p:sp>
        <p:nvSpPr>
          <p:cNvPr id="3" name="Content Placeholder 2">
            <a:extLst>
              <a:ext uri="{FF2B5EF4-FFF2-40B4-BE49-F238E27FC236}">
                <a16:creationId xmlns:a16="http://schemas.microsoft.com/office/drawing/2014/main" id="{16FA2785-0D59-F746-9105-5086606494A8}"/>
              </a:ext>
            </a:extLst>
          </p:cNvPr>
          <p:cNvSpPr>
            <a:spLocks noGrp="1"/>
          </p:cNvSpPr>
          <p:nvPr>
            <p:ph sz="half" idx="1"/>
          </p:nvPr>
        </p:nvSpPr>
        <p:spPr/>
        <p:txBody>
          <a:bodyPr>
            <a:normAutofit fontScale="92500" lnSpcReduction="20000"/>
          </a:bodyPr>
          <a:lstStyle/>
          <a:p>
            <a:r>
              <a:rPr lang="en-GB" dirty="0"/>
              <a:t>The </a:t>
            </a:r>
            <a:r>
              <a:rPr lang="en-GB" b="1" dirty="0"/>
              <a:t>tectum</a:t>
            </a:r>
            <a:r>
              <a:rPr lang="en-GB" dirty="0"/>
              <a:t> is the part of the midbrain posterior to the cerebral aqueduct; it has four small surface swellings known as </a:t>
            </a:r>
            <a:r>
              <a:rPr lang="en-GB" b="1" dirty="0"/>
              <a:t>corpora </a:t>
            </a:r>
            <a:r>
              <a:rPr lang="en-GB" b="1" dirty="0" err="1"/>
              <a:t>quadrigemina</a:t>
            </a:r>
            <a:endParaRPr lang="en-GB" b="1" dirty="0"/>
          </a:p>
          <a:p>
            <a:r>
              <a:rPr lang="en-GB" dirty="0"/>
              <a:t>The cerebral aqueduct is lined by ependyma and is surrounded by the </a:t>
            </a:r>
            <a:r>
              <a:rPr lang="en-GB" b="1" dirty="0"/>
              <a:t>central grey matter.</a:t>
            </a:r>
          </a:p>
          <a:p>
            <a:r>
              <a:rPr lang="en-GB" dirty="0"/>
              <a:t>On transverse sections of the midbrain, the interpeduncular fossa can be seen to separate the </a:t>
            </a:r>
            <a:r>
              <a:rPr lang="en-GB" dirty="0" err="1"/>
              <a:t>crura</a:t>
            </a:r>
            <a:r>
              <a:rPr lang="en-GB" dirty="0"/>
              <a:t> </a:t>
            </a:r>
            <a:r>
              <a:rPr lang="en-GB" dirty="0" err="1"/>
              <a:t>cerebri</a:t>
            </a:r>
            <a:r>
              <a:rPr lang="en-GB" dirty="0"/>
              <a:t>, whereas the tegmentum is continuous across the median plane</a:t>
            </a:r>
            <a:endParaRPr lang="en-US" dirty="0"/>
          </a:p>
          <a:p>
            <a:pPr marL="0" indent="0">
              <a:buNone/>
            </a:pPr>
            <a:endParaRPr lang="en-US" dirty="0"/>
          </a:p>
        </p:txBody>
      </p:sp>
      <p:pic>
        <p:nvPicPr>
          <p:cNvPr id="5" name="Content Placeholder 4">
            <a:extLst>
              <a:ext uri="{FF2B5EF4-FFF2-40B4-BE49-F238E27FC236}">
                <a16:creationId xmlns:a16="http://schemas.microsoft.com/office/drawing/2014/main" id="{774C78C9-56FD-CE43-89D4-6CC5476CB08D}"/>
              </a:ext>
            </a:extLst>
          </p:cNvPr>
          <p:cNvPicPr>
            <a:picLocks noGrp="1" noChangeAspect="1"/>
          </p:cNvPicPr>
          <p:nvPr>
            <p:ph sz="half" idx="2"/>
          </p:nvPr>
        </p:nvPicPr>
        <p:blipFill>
          <a:blip r:embed="rId2"/>
          <a:stretch>
            <a:fillRect/>
          </a:stretch>
        </p:blipFill>
        <p:spPr>
          <a:xfrm>
            <a:off x="6895446" y="1825625"/>
            <a:ext cx="4014724" cy="4351337"/>
          </a:xfrm>
          <a:prstGeom prst="rect">
            <a:avLst/>
          </a:prstGeom>
        </p:spPr>
      </p:pic>
    </p:spTree>
    <p:extLst>
      <p:ext uri="{BB962C8B-B14F-4D97-AF65-F5344CB8AC3E}">
        <p14:creationId xmlns:p14="http://schemas.microsoft.com/office/powerpoint/2010/main" val="13876956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smtClean="0"/>
              <a:t>Posterior</a:t>
            </a:r>
            <a:endParaRPr lang="en-US" dirty="0"/>
          </a:p>
        </p:txBody>
      </p:sp>
      <p:pic>
        <p:nvPicPr>
          <p:cNvPr id="5" name="Content Placeholder 4"/>
          <p:cNvPicPr>
            <a:picLocks noGrp="1" noChangeAspect="1"/>
          </p:cNvPicPr>
          <p:nvPr>
            <p:ph sz="half" idx="1"/>
          </p:nvPr>
        </p:nvPicPr>
        <p:blipFill>
          <a:blip r:embed="rId2"/>
          <a:stretch>
            <a:fillRect/>
          </a:stretch>
        </p:blipFill>
        <p:spPr>
          <a:xfrm>
            <a:off x="838200" y="2292231"/>
            <a:ext cx="5960166" cy="3023210"/>
          </a:xfrm>
          <a:prstGeom prst="rect">
            <a:avLst/>
          </a:prstGeom>
        </p:spPr>
      </p:pic>
      <p:pic>
        <p:nvPicPr>
          <p:cNvPr id="8" name="Content Placeholder 7"/>
          <p:cNvPicPr>
            <a:picLocks noGrp="1" noChangeAspect="1"/>
          </p:cNvPicPr>
          <p:nvPr>
            <p:ph sz="half" idx="2"/>
          </p:nvPr>
        </p:nvPicPr>
        <p:blipFill>
          <a:blip r:embed="rId3"/>
          <a:stretch>
            <a:fillRect/>
          </a:stretch>
        </p:blipFill>
        <p:spPr>
          <a:xfrm>
            <a:off x="8256104" y="2146852"/>
            <a:ext cx="3263097" cy="3326296"/>
          </a:xfrm>
          <a:prstGeom prst="rect">
            <a:avLst/>
          </a:prstGeom>
        </p:spPr>
      </p:pic>
    </p:spTree>
    <p:extLst>
      <p:ext uri="{BB962C8B-B14F-4D97-AF65-F5344CB8AC3E}">
        <p14:creationId xmlns:p14="http://schemas.microsoft.com/office/powerpoint/2010/main" val="35678005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4"/>
          <p:cNvPicPr>
            <a:picLocks noGrp="1" noChangeAspect="1"/>
          </p:cNvPicPr>
          <p:nvPr>
            <p:ph idx="1"/>
          </p:nvPr>
        </p:nvPicPr>
        <p:blipFill>
          <a:blip r:embed="rId2"/>
          <a:stretch>
            <a:fillRect/>
          </a:stretch>
        </p:blipFill>
        <p:spPr>
          <a:xfrm>
            <a:off x="1987611" y="1917372"/>
            <a:ext cx="8216777" cy="4167844"/>
          </a:xfrm>
          <a:prstGeom prst="rect">
            <a:avLst/>
          </a:prstGeom>
        </p:spPr>
      </p:pic>
    </p:spTree>
    <p:extLst>
      <p:ext uri="{BB962C8B-B14F-4D97-AF65-F5344CB8AC3E}">
        <p14:creationId xmlns:p14="http://schemas.microsoft.com/office/powerpoint/2010/main" val="46697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46922"/>
            <a:ext cx="10515600" cy="5130041"/>
          </a:xfrm>
        </p:spPr>
        <p:txBody>
          <a:bodyPr>
            <a:normAutofit fontScale="92500"/>
          </a:bodyPr>
          <a:lstStyle/>
          <a:p>
            <a:pPr marL="0" indent="0" algn="just">
              <a:buNone/>
            </a:pPr>
            <a:r>
              <a:rPr lang="en-GB" dirty="0"/>
              <a:t>Cerebral peduncle includes : Basis </a:t>
            </a:r>
            <a:r>
              <a:rPr lang="en-GB" dirty="0" err="1"/>
              <a:t>pedunculi</a:t>
            </a:r>
            <a:r>
              <a:rPr lang="en-GB" dirty="0"/>
              <a:t>, Substantia </a:t>
            </a:r>
            <a:r>
              <a:rPr lang="en-GB" dirty="0" err="1"/>
              <a:t>nigra</a:t>
            </a:r>
            <a:r>
              <a:rPr lang="en-GB" dirty="0"/>
              <a:t> and tegmentum which includes red nuclei.</a:t>
            </a:r>
          </a:p>
          <a:p>
            <a:pPr marL="0" indent="0" algn="just">
              <a:buNone/>
            </a:pPr>
            <a:r>
              <a:rPr lang="en-GB" dirty="0"/>
              <a:t>■ Basis </a:t>
            </a:r>
            <a:r>
              <a:rPr lang="en-GB" dirty="0" err="1"/>
              <a:t>pedunculi</a:t>
            </a:r>
            <a:r>
              <a:rPr lang="en-GB" dirty="0"/>
              <a:t> – consists of large mass of vertically running descending fibres from cerebral cortex.</a:t>
            </a:r>
          </a:p>
          <a:p>
            <a:pPr marL="0" indent="0" algn="just">
              <a:buNone/>
            </a:pPr>
            <a:r>
              <a:rPr lang="en-GB" dirty="0"/>
              <a:t>■ Substantia </a:t>
            </a:r>
            <a:r>
              <a:rPr lang="en-GB" dirty="0" err="1"/>
              <a:t>nigra</a:t>
            </a:r>
            <a:r>
              <a:rPr lang="en-GB" dirty="0"/>
              <a:t> – mass of pigmented </a:t>
            </a:r>
            <a:r>
              <a:rPr lang="en-GB" dirty="0" err="1"/>
              <a:t>gray</a:t>
            </a:r>
            <a:r>
              <a:rPr lang="en-GB" dirty="0"/>
              <a:t> matter, Part of basal ganglia.</a:t>
            </a:r>
          </a:p>
          <a:p>
            <a:pPr marL="0" indent="0" algn="just">
              <a:buNone/>
            </a:pPr>
            <a:r>
              <a:rPr lang="en-GB" dirty="0"/>
              <a:t>■ Tegmentum</a:t>
            </a:r>
          </a:p>
          <a:p>
            <a:pPr algn="just"/>
            <a:r>
              <a:rPr lang="en-GB" dirty="0"/>
              <a:t>Consists of red nucleus which is involved in regulation of posture, control muscular movements, muscle tone, movements of eyeball, etc.</a:t>
            </a:r>
          </a:p>
          <a:p>
            <a:pPr algn="just"/>
            <a:r>
              <a:rPr lang="en-GB" dirty="0"/>
              <a:t>Nuclei of III and IV cranial nerves.</a:t>
            </a:r>
          </a:p>
          <a:p>
            <a:pPr algn="just"/>
            <a:r>
              <a:rPr lang="en-GB" dirty="0"/>
              <a:t>Reticular formation - small clusters of neuronal cell bodies (</a:t>
            </a:r>
            <a:r>
              <a:rPr lang="en-GB" dirty="0" err="1"/>
              <a:t>gray</a:t>
            </a:r>
            <a:r>
              <a:rPr lang="en-GB" dirty="0"/>
              <a:t> matter) interspersed among small bundles of myelinated axons (white matter).</a:t>
            </a:r>
          </a:p>
          <a:p>
            <a:endParaRPr lang="en-US" dirty="0"/>
          </a:p>
        </p:txBody>
      </p:sp>
    </p:spTree>
    <p:extLst>
      <p:ext uri="{BB962C8B-B14F-4D97-AF65-F5344CB8AC3E}">
        <p14:creationId xmlns:p14="http://schemas.microsoft.com/office/powerpoint/2010/main" val="3269611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F3D4-D07F-7A4A-9777-834D4594037B}"/>
              </a:ext>
            </a:extLst>
          </p:cNvPr>
          <p:cNvSpPr>
            <a:spLocks noGrp="1"/>
          </p:cNvSpPr>
          <p:nvPr>
            <p:ph type="title"/>
          </p:nvPr>
        </p:nvSpPr>
        <p:spPr/>
        <p:txBody>
          <a:bodyPr/>
          <a:lstStyle/>
          <a:p>
            <a:r>
              <a:rPr lang="en-GB" dirty="0">
                <a:latin typeface="+mn-lt"/>
              </a:rPr>
              <a:t>Transverse section of the midbrain at the level of the inferior colliculi</a:t>
            </a:r>
            <a:endParaRPr lang="en-US" dirty="0">
              <a:latin typeface="+mn-lt"/>
            </a:endParaRPr>
          </a:p>
        </p:txBody>
      </p:sp>
      <p:sp>
        <p:nvSpPr>
          <p:cNvPr id="3" name="Content Placeholder 2">
            <a:extLst>
              <a:ext uri="{FF2B5EF4-FFF2-40B4-BE49-F238E27FC236}">
                <a16:creationId xmlns:a16="http://schemas.microsoft.com/office/drawing/2014/main" id="{B0436AA3-D6F0-824F-B02E-B7865A927A62}"/>
              </a:ext>
            </a:extLst>
          </p:cNvPr>
          <p:cNvSpPr>
            <a:spLocks noGrp="1"/>
          </p:cNvSpPr>
          <p:nvPr>
            <p:ph sz="half" idx="1"/>
          </p:nvPr>
        </p:nvSpPr>
        <p:spPr/>
        <p:txBody>
          <a:bodyPr>
            <a:normAutofit/>
          </a:bodyPr>
          <a:lstStyle/>
          <a:p>
            <a:r>
              <a:rPr lang="en-GB" dirty="0"/>
              <a:t>The </a:t>
            </a:r>
            <a:r>
              <a:rPr lang="en-GB" b="1" dirty="0"/>
              <a:t>inferior colliculus,</a:t>
            </a:r>
            <a:r>
              <a:rPr lang="en-GB" dirty="0"/>
              <a:t> consisting of a large nucleus of grey matter, lies beneath the corresponding surface elevation and forms part of the auditory pathway.</a:t>
            </a:r>
          </a:p>
          <a:p>
            <a:r>
              <a:rPr lang="en-GB" dirty="0"/>
              <a:t>It receives many of the terminal fibres of the lateral lemniscus. </a:t>
            </a:r>
          </a:p>
          <a:p>
            <a:r>
              <a:rPr lang="en-GB" dirty="0"/>
              <a:t>The pathway then continues through the inferior brachium to the medial geniculate body.</a:t>
            </a:r>
            <a:endParaRPr lang="en-US" dirty="0"/>
          </a:p>
        </p:txBody>
      </p:sp>
      <p:pic>
        <p:nvPicPr>
          <p:cNvPr id="5" name="Content Placeholder 4">
            <a:extLst>
              <a:ext uri="{FF2B5EF4-FFF2-40B4-BE49-F238E27FC236}">
                <a16:creationId xmlns:a16="http://schemas.microsoft.com/office/drawing/2014/main" id="{40B08DE3-9E2E-6646-B2F4-1BEA7948AD21}"/>
              </a:ext>
            </a:extLst>
          </p:cNvPr>
          <p:cNvPicPr>
            <a:picLocks noGrp="1" noChangeAspect="1"/>
          </p:cNvPicPr>
          <p:nvPr>
            <p:ph sz="half" idx="2"/>
          </p:nvPr>
        </p:nvPicPr>
        <p:blipFill>
          <a:blip r:embed="rId2"/>
          <a:stretch>
            <a:fillRect/>
          </a:stretch>
        </p:blipFill>
        <p:spPr>
          <a:xfrm>
            <a:off x="6877050" y="2451894"/>
            <a:ext cx="3771900" cy="3098800"/>
          </a:xfrm>
          <a:prstGeom prst="rect">
            <a:avLst/>
          </a:prstGeom>
        </p:spPr>
      </p:pic>
    </p:spTree>
    <p:extLst>
      <p:ext uri="{BB962C8B-B14F-4D97-AF65-F5344CB8AC3E}">
        <p14:creationId xmlns:p14="http://schemas.microsoft.com/office/powerpoint/2010/main" val="11086295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11EF9-64F9-CD47-BA27-BA78805B2838}"/>
              </a:ext>
            </a:extLst>
          </p:cNvPr>
          <p:cNvSpPr>
            <a:spLocks noGrp="1"/>
          </p:cNvSpPr>
          <p:nvPr>
            <p:ph type="title"/>
          </p:nvPr>
        </p:nvSpPr>
        <p:spPr/>
        <p:txBody>
          <a:bodyPr/>
          <a:lstStyle/>
          <a:p>
            <a:r>
              <a:rPr lang="en-GB" dirty="0">
                <a:latin typeface="+mn-lt"/>
              </a:rPr>
              <a:t>Transverse section of the midbrain at the level of the inferior colliculi</a:t>
            </a:r>
            <a:endParaRPr lang="en-US" dirty="0">
              <a:latin typeface="+mn-lt"/>
            </a:endParaRPr>
          </a:p>
        </p:txBody>
      </p:sp>
      <p:sp>
        <p:nvSpPr>
          <p:cNvPr id="3" name="Content Placeholder 2">
            <a:extLst>
              <a:ext uri="{FF2B5EF4-FFF2-40B4-BE49-F238E27FC236}">
                <a16:creationId xmlns:a16="http://schemas.microsoft.com/office/drawing/2014/main" id="{6D6C6B98-3268-1D4E-B0F2-7B2F3103F242}"/>
              </a:ext>
            </a:extLst>
          </p:cNvPr>
          <p:cNvSpPr>
            <a:spLocks noGrp="1"/>
          </p:cNvSpPr>
          <p:nvPr>
            <p:ph sz="half" idx="1"/>
          </p:nvPr>
        </p:nvSpPr>
        <p:spPr/>
        <p:txBody>
          <a:bodyPr>
            <a:normAutofit fontScale="62500" lnSpcReduction="20000"/>
          </a:bodyPr>
          <a:lstStyle/>
          <a:p>
            <a:r>
              <a:rPr lang="en-GB" dirty="0"/>
              <a:t>The </a:t>
            </a:r>
            <a:r>
              <a:rPr lang="en-GB" b="1" dirty="0"/>
              <a:t>trochlear nucleus</a:t>
            </a:r>
            <a:r>
              <a:rPr lang="en-GB" dirty="0"/>
              <a:t> is situated in the central grey matter close to the median plane just posterior to the </a:t>
            </a:r>
            <a:r>
              <a:rPr lang="en-GB" b="1" dirty="0"/>
              <a:t>medial longitudinal fasciculus.</a:t>
            </a:r>
            <a:r>
              <a:rPr lang="en-GB" dirty="0"/>
              <a:t> </a:t>
            </a:r>
          </a:p>
          <a:p>
            <a:r>
              <a:rPr lang="en-GB" dirty="0"/>
              <a:t>The emerging fibres of the trochlear nucleus pass laterally and posteriorly around the central grey matter and leave the midbrain just below the inferior colliculi.</a:t>
            </a:r>
          </a:p>
          <a:p>
            <a:r>
              <a:rPr lang="en-GB" dirty="0"/>
              <a:t>The fibres of the trochlear nerve now </a:t>
            </a:r>
            <a:r>
              <a:rPr lang="en-GB" b="1" dirty="0"/>
              <a:t>decussate completely</a:t>
            </a:r>
            <a:r>
              <a:rPr lang="en-GB" dirty="0"/>
              <a:t> in the superior medullary velum. </a:t>
            </a:r>
          </a:p>
          <a:p>
            <a:r>
              <a:rPr lang="en-GB" dirty="0"/>
              <a:t>The </a:t>
            </a:r>
            <a:r>
              <a:rPr lang="en-GB" b="1" dirty="0"/>
              <a:t>mesencephalic nuclei</a:t>
            </a:r>
            <a:r>
              <a:rPr lang="en-GB" dirty="0"/>
              <a:t> </a:t>
            </a:r>
            <a:r>
              <a:rPr lang="en-GB" b="1" dirty="0"/>
              <a:t>of the trigeminal nerve</a:t>
            </a:r>
            <a:r>
              <a:rPr lang="en-GB" dirty="0"/>
              <a:t> are lateral to the cerebral aqueduct.</a:t>
            </a:r>
          </a:p>
          <a:p>
            <a:r>
              <a:rPr lang="en-GB" dirty="0"/>
              <a:t>The </a:t>
            </a:r>
            <a:r>
              <a:rPr lang="en-GB" b="1" dirty="0"/>
              <a:t>decussation of the superior cerebellar peduncles</a:t>
            </a:r>
            <a:r>
              <a:rPr lang="en-GB" dirty="0"/>
              <a:t> occupies the central part of the tegmentum anterior to the cerebral aqueduct. </a:t>
            </a:r>
          </a:p>
          <a:p>
            <a:r>
              <a:rPr lang="en-GB" dirty="0"/>
              <a:t>The </a:t>
            </a:r>
            <a:r>
              <a:rPr lang="en-GB" b="1" dirty="0"/>
              <a:t>reticular formation</a:t>
            </a:r>
            <a:r>
              <a:rPr lang="en-GB" dirty="0"/>
              <a:t> is smaller than that of the pons and is situated lateral to the decussation</a:t>
            </a:r>
            <a:endParaRPr lang="en-US" dirty="0"/>
          </a:p>
        </p:txBody>
      </p:sp>
      <p:pic>
        <p:nvPicPr>
          <p:cNvPr id="5" name="Content Placeholder 4">
            <a:extLst>
              <a:ext uri="{FF2B5EF4-FFF2-40B4-BE49-F238E27FC236}">
                <a16:creationId xmlns:a16="http://schemas.microsoft.com/office/drawing/2014/main" id="{AD83B718-1255-0941-9861-09A041666F50}"/>
              </a:ext>
            </a:extLst>
          </p:cNvPr>
          <p:cNvPicPr>
            <a:picLocks noGrp="1" noChangeAspect="1"/>
          </p:cNvPicPr>
          <p:nvPr>
            <p:ph sz="half" idx="2"/>
          </p:nvPr>
        </p:nvPicPr>
        <p:blipFill>
          <a:blip r:embed="rId2"/>
          <a:stretch>
            <a:fillRect/>
          </a:stretch>
        </p:blipFill>
        <p:spPr>
          <a:xfrm>
            <a:off x="6877050" y="2451894"/>
            <a:ext cx="3771900" cy="3098800"/>
          </a:xfrm>
          <a:prstGeom prst="rect">
            <a:avLst/>
          </a:prstGeom>
        </p:spPr>
      </p:pic>
    </p:spTree>
    <p:extLst>
      <p:ext uri="{BB962C8B-B14F-4D97-AF65-F5344CB8AC3E}">
        <p14:creationId xmlns:p14="http://schemas.microsoft.com/office/powerpoint/2010/main" val="11283581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205D-886E-FD42-96E1-26EA3270860C}"/>
              </a:ext>
            </a:extLst>
          </p:cNvPr>
          <p:cNvSpPr>
            <a:spLocks noGrp="1"/>
          </p:cNvSpPr>
          <p:nvPr>
            <p:ph type="title"/>
          </p:nvPr>
        </p:nvSpPr>
        <p:spPr/>
        <p:txBody>
          <a:bodyPr/>
          <a:lstStyle/>
          <a:p>
            <a:r>
              <a:rPr lang="en-GB" dirty="0">
                <a:latin typeface="+mn-lt"/>
              </a:rPr>
              <a:t>Transverse section of the midbrain at the level of the inferior colliculi</a:t>
            </a:r>
            <a:endParaRPr lang="en-US" dirty="0">
              <a:latin typeface="+mn-lt"/>
            </a:endParaRPr>
          </a:p>
        </p:txBody>
      </p:sp>
      <p:sp>
        <p:nvSpPr>
          <p:cNvPr id="3" name="Content Placeholder 2">
            <a:extLst>
              <a:ext uri="{FF2B5EF4-FFF2-40B4-BE49-F238E27FC236}">
                <a16:creationId xmlns:a16="http://schemas.microsoft.com/office/drawing/2014/main" id="{146A1612-A408-DF42-85CA-48EE28462427}"/>
              </a:ext>
            </a:extLst>
          </p:cNvPr>
          <p:cNvSpPr>
            <a:spLocks noGrp="1"/>
          </p:cNvSpPr>
          <p:nvPr>
            <p:ph sz="half" idx="1"/>
          </p:nvPr>
        </p:nvSpPr>
        <p:spPr/>
        <p:txBody>
          <a:bodyPr>
            <a:normAutofit fontScale="70000" lnSpcReduction="20000"/>
          </a:bodyPr>
          <a:lstStyle/>
          <a:p>
            <a:r>
              <a:rPr lang="en-GB" dirty="0"/>
              <a:t>The </a:t>
            </a:r>
            <a:r>
              <a:rPr lang="en-GB" b="1" dirty="0"/>
              <a:t>medial lemniscus</a:t>
            </a:r>
            <a:r>
              <a:rPr lang="en-GB" dirty="0"/>
              <a:t> ascends posterior to the substantia </a:t>
            </a:r>
            <a:r>
              <a:rPr lang="en-GB" dirty="0" err="1"/>
              <a:t>nigra</a:t>
            </a:r>
            <a:r>
              <a:rPr lang="en-GB" dirty="0"/>
              <a:t> the </a:t>
            </a:r>
            <a:r>
              <a:rPr lang="en-GB" b="1" dirty="0"/>
              <a:t>spinal</a:t>
            </a:r>
            <a:r>
              <a:rPr lang="en-GB" dirty="0"/>
              <a:t> and </a:t>
            </a:r>
            <a:r>
              <a:rPr lang="en-GB" b="1" dirty="0"/>
              <a:t>trigeminal lemnisci</a:t>
            </a:r>
            <a:r>
              <a:rPr lang="en-GB" dirty="0"/>
              <a:t> are situated lateral to the medial lemniscus.</a:t>
            </a:r>
          </a:p>
          <a:p>
            <a:r>
              <a:rPr lang="en-GB" dirty="0"/>
              <a:t>The </a:t>
            </a:r>
            <a:r>
              <a:rPr lang="en-GB" b="1" dirty="0"/>
              <a:t>lateral lemniscus</a:t>
            </a:r>
            <a:r>
              <a:rPr lang="en-GB" dirty="0"/>
              <a:t> is located posterior to the trigeminal lemniscus. </a:t>
            </a:r>
          </a:p>
          <a:p>
            <a:r>
              <a:rPr lang="en-GB" dirty="0"/>
              <a:t>The </a:t>
            </a:r>
            <a:r>
              <a:rPr lang="en-GB" b="1" dirty="0"/>
              <a:t>substantia </a:t>
            </a:r>
            <a:r>
              <a:rPr lang="en-GB" b="1" dirty="0" err="1"/>
              <a:t>nigra</a:t>
            </a:r>
            <a:r>
              <a:rPr lang="en-GB" dirty="0"/>
              <a:t> is a large motor nucleus situated between the tegmentum, and the crus </a:t>
            </a:r>
            <a:r>
              <a:rPr lang="en-GB" dirty="0" err="1"/>
              <a:t>cerebri</a:t>
            </a:r>
            <a:r>
              <a:rPr lang="en-GB" dirty="0"/>
              <a:t> and is found throughout the midbrain. </a:t>
            </a:r>
          </a:p>
          <a:p>
            <a:r>
              <a:rPr lang="en-GB" dirty="0"/>
              <a:t>The nucleus is composed of medium-size multipolar neurons that possess inclusion granules of melanin pigment within their cytoplasm. </a:t>
            </a:r>
          </a:p>
          <a:p>
            <a:r>
              <a:rPr lang="en-GB" dirty="0"/>
              <a:t>The substantia </a:t>
            </a:r>
            <a:r>
              <a:rPr lang="en-GB" dirty="0" err="1"/>
              <a:t>nigra</a:t>
            </a:r>
            <a:r>
              <a:rPr lang="en-GB" dirty="0"/>
              <a:t> is concerned with muscle tone and is connected to the cerebral cortex, spinal cord, hypothalamus, and basal nuclei</a:t>
            </a:r>
            <a:endParaRPr lang="en-US" dirty="0"/>
          </a:p>
        </p:txBody>
      </p:sp>
      <p:pic>
        <p:nvPicPr>
          <p:cNvPr id="5" name="Content Placeholder 4">
            <a:extLst>
              <a:ext uri="{FF2B5EF4-FFF2-40B4-BE49-F238E27FC236}">
                <a16:creationId xmlns:a16="http://schemas.microsoft.com/office/drawing/2014/main" id="{E6535694-3A24-B044-AB0C-4D9F06EBF47B}"/>
              </a:ext>
            </a:extLst>
          </p:cNvPr>
          <p:cNvPicPr>
            <a:picLocks noGrp="1" noChangeAspect="1"/>
          </p:cNvPicPr>
          <p:nvPr>
            <p:ph sz="half" idx="2"/>
          </p:nvPr>
        </p:nvPicPr>
        <p:blipFill>
          <a:blip r:embed="rId2"/>
          <a:stretch>
            <a:fillRect/>
          </a:stretch>
        </p:blipFill>
        <p:spPr>
          <a:xfrm>
            <a:off x="6877050" y="2451894"/>
            <a:ext cx="3771900" cy="3098800"/>
          </a:xfrm>
          <a:prstGeom prst="rect">
            <a:avLst/>
          </a:prstGeom>
        </p:spPr>
      </p:pic>
    </p:spTree>
    <p:extLst>
      <p:ext uri="{BB962C8B-B14F-4D97-AF65-F5344CB8AC3E}">
        <p14:creationId xmlns:p14="http://schemas.microsoft.com/office/powerpoint/2010/main" val="13877035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lnSpcReduction="10000"/>
          </a:bodyPr>
          <a:lstStyle/>
          <a:p>
            <a:pPr algn="just">
              <a:lnSpc>
                <a:spcPct val="150000"/>
              </a:lnSpc>
            </a:pPr>
            <a:r>
              <a:rPr lang="en-GB" dirty="0"/>
              <a:t>The brain stem is located between the cerebrum and the spinal cord</a:t>
            </a:r>
          </a:p>
          <a:p>
            <a:pPr algn="just">
              <a:lnSpc>
                <a:spcPct val="150000"/>
              </a:lnSpc>
            </a:pPr>
            <a:r>
              <a:rPr lang="en-GB" dirty="0"/>
              <a:t>Consists of the </a:t>
            </a:r>
            <a:r>
              <a:rPr lang="en-GB" b="1" dirty="0"/>
              <a:t>midbrain, pons </a:t>
            </a:r>
            <a:r>
              <a:rPr lang="en-GB" dirty="0"/>
              <a:t>and </a:t>
            </a:r>
            <a:r>
              <a:rPr lang="en-GB" b="1" dirty="0"/>
              <a:t>medulla oblongata</a:t>
            </a:r>
          </a:p>
          <a:p>
            <a:pPr algn="just">
              <a:lnSpc>
                <a:spcPct val="150000"/>
              </a:lnSpc>
            </a:pPr>
            <a:r>
              <a:rPr lang="en-GB" dirty="0"/>
              <a:t>It occupies the posterior cranial fossa of the skull </a:t>
            </a:r>
          </a:p>
          <a:p>
            <a:pPr algn="just">
              <a:lnSpc>
                <a:spcPct val="150000"/>
              </a:lnSpc>
            </a:pPr>
            <a:r>
              <a:rPr lang="en-GB" dirty="0"/>
              <a:t>Gives rise to cranial nerves III to XII</a:t>
            </a:r>
          </a:p>
          <a:p>
            <a:pPr algn="just">
              <a:lnSpc>
                <a:spcPct val="150000"/>
              </a:lnSpc>
            </a:pPr>
            <a:r>
              <a:rPr lang="en-GB" dirty="0"/>
              <a:t>Microscopically, it consists of deep </a:t>
            </a:r>
            <a:r>
              <a:rPr lang="en-GB" dirty="0" err="1"/>
              <a:t>gray</a:t>
            </a:r>
            <a:r>
              <a:rPr lang="en-GB" dirty="0"/>
              <a:t> matter surrounded by white matter fibre tracts</a:t>
            </a:r>
          </a:p>
          <a:p>
            <a:endParaRPr lang="en-US" dirty="0"/>
          </a:p>
        </p:txBody>
      </p:sp>
    </p:spTree>
    <p:extLst>
      <p:ext uri="{BB962C8B-B14F-4D97-AF65-F5344CB8AC3E}">
        <p14:creationId xmlns:p14="http://schemas.microsoft.com/office/powerpoint/2010/main" val="163488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54B86-243F-454D-9C70-36946F098BCD}"/>
              </a:ext>
            </a:extLst>
          </p:cNvPr>
          <p:cNvSpPr>
            <a:spLocks noGrp="1"/>
          </p:cNvSpPr>
          <p:nvPr>
            <p:ph type="title"/>
          </p:nvPr>
        </p:nvSpPr>
        <p:spPr/>
        <p:txBody>
          <a:bodyPr/>
          <a:lstStyle/>
          <a:p>
            <a:r>
              <a:rPr lang="en-GB" dirty="0">
                <a:latin typeface="+mn-lt"/>
              </a:rPr>
              <a:t>Transverse section of the midbrain at the level of the inferior colliculi</a:t>
            </a:r>
            <a:endParaRPr lang="en-US" dirty="0">
              <a:latin typeface="+mn-lt"/>
            </a:endParaRPr>
          </a:p>
        </p:txBody>
      </p:sp>
      <p:sp>
        <p:nvSpPr>
          <p:cNvPr id="3" name="Content Placeholder 2">
            <a:extLst>
              <a:ext uri="{FF2B5EF4-FFF2-40B4-BE49-F238E27FC236}">
                <a16:creationId xmlns:a16="http://schemas.microsoft.com/office/drawing/2014/main" id="{30E7FBB9-610C-F94A-8D1C-2F443BB12A7C}"/>
              </a:ext>
            </a:extLst>
          </p:cNvPr>
          <p:cNvSpPr>
            <a:spLocks noGrp="1"/>
          </p:cNvSpPr>
          <p:nvPr>
            <p:ph sz="half" idx="1"/>
          </p:nvPr>
        </p:nvSpPr>
        <p:spPr/>
        <p:txBody>
          <a:bodyPr>
            <a:normAutofit fontScale="77500" lnSpcReduction="20000"/>
          </a:bodyPr>
          <a:lstStyle/>
          <a:p>
            <a:r>
              <a:rPr lang="en-GB" dirty="0"/>
              <a:t>The </a:t>
            </a:r>
            <a:r>
              <a:rPr lang="en-GB" b="1" dirty="0"/>
              <a:t>crus </a:t>
            </a:r>
            <a:r>
              <a:rPr lang="en-GB" b="1" dirty="0" err="1"/>
              <a:t>cerebri</a:t>
            </a:r>
            <a:r>
              <a:rPr lang="en-GB" dirty="0"/>
              <a:t> contains important descending tracts and is separated from the tegmentum by the substantia </a:t>
            </a:r>
            <a:r>
              <a:rPr lang="en-GB" dirty="0" err="1"/>
              <a:t>nigra</a:t>
            </a:r>
            <a:r>
              <a:rPr lang="en-GB" dirty="0"/>
              <a:t>. </a:t>
            </a:r>
          </a:p>
          <a:p>
            <a:r>
              <a:rPr lang="en-GB" dirty="0"/>
              <a:t>The corticospinal and </a:t>
            </a:r>
            <a:r>
              <a:rPr lang="en-GB" dirty="0" err="1"/>
              <a:t>corticonuclear</a:t>
            </a:r>
            <a:r>
              <a:rPr lang="en-GB" dirty="0"/>
              <a:t> fibres occupy the middle two-thirds of the crus.</a:t>
            </a:r>
          </a:p>
          <a:p>
            <a:r>
              <a:rPr lang="en-GB" dirty="0"/>
              <a:t>The </a:t>
            </a:r>
            <a:r>
              <a:rPr lang="en-GB" dirty="0" err="1"/>
              <a:t>frontopontine</a:t>
            </a:r>
            <a:r>
              <a:rPr lang="en-GB" dirty="0"/>
              <a:t> fibres occupy the medial part of the crus, and the </a:t>
            </a:r>
            <a:r>
              <a:rPr lang="en-GB" dirty="0" err="1"/>
              <a:t>temporopontine</a:t>
            </a:r>
            <a:r>
              <a:rPr lang="en-GB" dirty="0"/>
              <a:t> fibres occupy the lateral part of the crus.</a:t>
            </a:r>
          </a:p>
          <a:p>
            <a:r>
              <a:rPr lang="en-GB" dirty="0"/>
              <a:t>These descending tracts connect the cerebral cortex to the anterior grey column cells of the spinal cord, the cranial nerve nuclei, the pons, and the cerebellum.</a:t>
            </a:r>
            <a:endParaRPr lang="en-US" dirty="0"/>
          </a:p>
        </p:txBody>
      </p:sp>
      <p:pic>
        <p:nvPicPr>
          <p:cNvPr id="5" name="Content Placeholder 4">
            <a:extLst>
              <a:ext uri="{FF2B5EF4-FFF2-40B4-BE49-F238E27FC236}">
                <a16:creationId xmlns:a16="http://schemas.microsoft.com/office/drawing/2014/main" id="{7ACE835B-7AC0-F540-B061-5232F800AC5B}"/>
              </a:ext>
            </a:extLst>
          </p:cNvPr>
          <p:cNvPicPr>
            <a:picLocks noGrp="1" noChangeAspect="1"/>
          </p:cNvPicPr>
          <p:nvPr>
            <p:ph sz="half" idx="2"/>
          </p:nvPr>
        </p:nvPicPr>
        <p:blipFill>
          <a:blip r:embed="rId2"/>
          <a:stretch>
            <a:fillRect/>
          </a:stretch>
        </p:blipFill>
        <p:spPr>
          <a:xfrm>
            <a:off x="6475956" y="1991638"/>
            <a:ext cx="4877844" cy="4185325"/>
          </a:xfrm>
          <a:prstGeom prst="rect">
            <a:avLst/>
          </a:prstGeom>
        </p:spPr>
      </p:pic>
    </p:spTree>
    <p:extLst>
      <p:ext uri="{BB962C8B-B14F-4D97-AF65-F5344CB8AC3E}">
        <p14:creationId xmlns:p14="http://schemas.microsoft.com/office/powerpoint/2010/main" val="16273387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B703D-EF42-0846-9DFE-E4A4DCD18B2A}"/>
              </a:ext>
            </a:extLst>
          </p:cNvPr>
          <p:cNvSpPr>
            <a:spLocks noGrp="1"/>
          </p:cNvSpPr>
          <p:nvPr>
            <p:ph type="title"/>
          </p:nvPr>
        </p:nvSpPr>
        <p:spPr/>
        <p:txBody>
          <a:bodyPr/>
          <a:lstStyle/>
          <a:p>
            <a:r>
              <a:rPr lang="en-GB" dirty="0">
                <a:latin typeface="+mn-lt"/>
              </a:rPr>
              <a:t>Transverse section of the midbrain at the level of the superior colliculi</a:t>
            </a:r>
            <a:endParaRPr lang="en-US" dirty="0">
              <a:latin typeface="+mn-lt"/>
            </a:endParaRPr>
          </a:p>
        </p:txBody>
      </p:sp>
      <p:sp>
        <p:nvSpPr>
          <p:cNvPr id="3" name="Content Placeholder 2">
            <a:extLst>
              <a:ext uri="{FF2B5EF4-FFF2-40B4-BE49-F238E27FC236}">
                <a16:creationId xmlns:a16="http://schemas.microsoft.com/office/drawing/2014/main" id="{735A4801-9AA1-BB4A-BD12-1400D7D198CA}"/>
              </a:ext>
            </a:extLst>
          </p:cNvPr>
          <p:cNvSpPr>
            <a:spLocks noGrp="1"/>
          </p:cNvSpPr>
          <p:nvPr>
            <p:ph sz="half" idx="1"/>
          </p:nvPr>
        </p:nvSpPr>
        <p:spPr/>
        <p:txBody>
          <a:bodyPr>
            <a:normAutofit fontScale="70000" lnSpcReduction="20000"/>
          </a:bodyPr>
          <a:lstStyle/>
          <a:p>
            <a:r>
              <a:rPr lang="en-GB" dirty="0"/>
              <a:t>The </a:t>
            </a:r>
            <a:r>
              <a:rPr lang="en-GB" b="1" dirty="0"/>
              <a:t>superior colliculus</a:t>
            </a:r>
            <a:r>
              <a:rPr lang="en-GB" dirty="0"/>
              <a:t>, a large nucleus of grey matter that lies beneath the corresponding surface elevation, forms part of the visual reflexes. </a:t>
            </a:r>
          </a:p>
          <a:p>
            <a:r>
              <a:rPr lang="en-GB" dirty="0"/>
              <a:t>It is connected to the lateral geniculate body by the superior brachium.</a:t>
            </a:r>
          </a:p>
          <a:p>
            <a:r>
              <a:rPr lang="en-GB" dirty="0"/>
              <a:t>It receives afferent fibres from the optic nerve, the visual cortex, and the </a:t>
            </a:r>
            <a:r>
              <a:rPr lang="en-GB" dirty="0" err="1"/>
              <a:t>spinotectal</a:t>
            </a:r>
            <a:r>
              <a:rPr lang="en-GB" dirty="0"/>
              <a:t> tract. </a:t>
            </a:r>
          </a:p>
          <a:p>
            <a:r>
              <a:rPr lang="en-GB" dirty="0"/>
              <a:t>The efferent fibres form the tectospinal and </a:t>
            </a:r>
            <a:r>
              <a:rPr lang="en-GB" dirty="0" err="1"/>
              <a:t>tectobulbar</a:t>
            </a:r>
            <a:r>
              <a:rPr lang="en-GB" dirty="0"/>
              <a:t> tracts, which are probably responsible for the reflex movements of the eyes, head, and neck in response to visual stimuli. </a:t>
            </a:r>
          </a:p>
          <a:p>
            <a:r>
              <a:rPr lang="en-GB" dirty="0"/>
              <a:t>The afferent pathway for the </a:t>
            </a:r>
            <a:r>
              <a:rPr lang="en-GB" b="1" dirty="0"/>
              <a:t>light reflex</a:t>
            </a:r>
            <a:r>
              <a:rPr lang="en-GB" dirty="0"/>
              <a:t> ends in the </a:t>
            </a:r>
            <a:r>
              <a:rPr lang="en-GB" b="1" dirty="0"/>
              <a:t>pretectal nucleus.</a:t>
            </a:r>
          </a:p>
        </p:txBody>
      </p:sp>
      <p:pic>
        <p:nvPicPr>
          <p:cNvPr id="5" name="Content Placeholder 4">
            <a:extLst>
              <a:ext uri="{FF2B5EF4-FFF2-40B4-BE49-F238E27FC236}">
                <a16:creationId xmlns:a16="http://schemas.microsoft.com/office/drawing/2014/main" id="{B4634610-59E9-7E47-B2A9-D11EDE543376}"/>
              </a:ext>
            </a:extLst>
          </p:cNvPr>
          <p:cNvPicPr>
            <a:picLocks noGrp="1" noChangeAspect="1"/>
          </p:cNvPicPr>
          <p:nvPr>
            <p:ph sz="half" idx="2"/>
          </p:nvPr>
        </p:nvPicPr>
        <p:blipFill>
          <a:blip r:embed="rId2"/>
          <a:stretch>
            <a:fillRect/>
          </a:stretch>
        </p:blipFill>
        <p:spPr>
          <a:xfrm>
            <a:off x="6906179" y="1825625"/>
            <a:ext cx="3713641" cy="4351338"/>
          </a:xfrm>
          <a:prstGeom prst="rect">
            <a:avLst/>
          </a:prstGeom>
        </p:spPr>
      </p:pic>
    </p:spTree>
    <p:extLst>
      <p:ext uri="{BB962C8B-B14F-4D97-AF65-F5344CB8AC3E}">
        <p14:creationId xmlns:p14="http://schemas.microsoft.com/office/powerpoint/2010/main" val="42531028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E1CE8-92E4-2E4E-B0DD-7919B1D07157}"/>
              </a:ext>
            </a:extLst>
          </p:cNvPr>
          <p:cNvSpPr>
            <a:spLocks noGrp="1"/>
          </p:cNvSpPr>
          <p:nvPr>
            <p:ph type="title"/>
          </p:nvPr>
        </p:nvSpPr>
        <p:spPr/>
        <p:txBody>
          <a:bodyPr/>
          <a:lstStyle/>
          <a:p>
            <a:r>
              <a:rPr lang="en-GB" dirty="0">
                <a:latin typeface="+mn-lt"/>
              </a:rPr>
              <a:t>Transverse section of the midbrain at the level of the superior colliculi</a:t>
            </a:r>
            <a:endParaRPr lang="en-US" dirty="0">
              <a:latin typeface="+mn-lt"/>
            </a:endParaRPr>
          </a:p>
        </p:txBody>
      </p:sp>
      <p:sp>
        <p:nvSpPr>
          <p:cNvPr id="3" name="Content Placeholder 2">
            <a:extLst>
              <a:ext uri="{FF2B5EF4-FFF2-40B4-BE49-F238E27FC236}">
                <a16:creationId xmlns:a16="http://schemas.microsoft.com/office/drawing/2014/main" id="{20A5FDBC-1FB9-EA43-B129-8E5F31076A0B}"/>
              </a:ext>
            </a:extLst>
          </p:cNvPr>
          <p:cNvSpPr>
            <a:spLocks noGrp="1"/>
          </p:cNvSpPr>
          <p:nvPr>
            <p:ph sz="half" idx="1"/>
          </p:nvPr>
        </p:nvSpPr>
        <p:spPr/>
        <p:txBody>
          <a:bodyPr>
            <a:normAutofit fontScale="62500" lnSpcReduction="20000"/>
          </a:bodyPr>
          <a:lstStyle/>
          <a:p>
            <a:r>
              <a:rPr lang="en-GB" dirty="0"/>
              <a:t>This is a small group of neurons situated close to the lateral part of the superior colliculus. </a:t>
            </a:r>
          </a:p>
          <a:p>
            <a:r>
              <a:rPr lang="en-GB" dirty="0"/>
              <a:t>After relaying in the pretectal nucleus, the fibres pass to the parasympathetic nucleus of the oculomotor nerve (Edinger-Westphal nucleus). </a:t>
            </a:r>
          </a:p>
          <a:p>
            <a:r>
              <a:rPr lang="en-GB" dirty="0"/>
              <a:t>The emerging fibres then pass to the oculomotor nerve. </a:t>
            </a:r>
          </a:p>
          <a:p>
            <a:r>
              <a:rPr lang="en-GB" dirty="0"/>
              <a:t>The </a:t>
            </a:r>
            <a:r>
              <a:rPr lang="en-GB" b="1" dirty="0"/>
              <a:t>oculomotor nucleus</a:t>
            </a:r>
            <a:r>
              <a:rPr lang="en-GB" dirty="0"/>
              <a:t> is situated in the central grey matter close to the median plane, just posterior to the </a:t>
            </a:r>
            <a:r>
              <a:rPr lang="en-GB" b="1" dirty="0"/>
              <a:t>medial longitudinal fasciculus.</a:t>
            </a:r>
          </a:p>
          <a:p>
            <a:r>
              <a:rPr lang="en-GB" dirty="0"/>
              <a:t>The fibres of the oculomotor nucleus pass anteriorly through the red nucleus to emerge on the medial side of the crus </a:t>
            </a:r>
            <a:r>
              <a:rPr lang="en-GB" dirty="0" err="1"/>
              <a:t>cerebri</a:t>
            </a:r>
            <a:r>
              <a:rPr lang="en-GB" dirty="0"/>
              <a:t> in the interpeduncular fossa. </a:t>
            </a:r>
          </a:p>
          <a:p>
            <a:r>
              <a:rPr lang="en-GB" dirty="0"/>
              <a:t>The nucleus of the oculomotor nerve is divisible into a number of cell groups.</a:t>
            </a:r>
            <a:endParaRPr lang="en-US" dirty="0"/>
          </a:p>
          <a:p>
            <a:endParaRPr lang="en-US" dirty="0"/>
          </a:p>
        </p:txBody>
      </p:sp>
      <p:pic>
        <p:nvPicPr>
          <p:cNvPr id="5" name="Content Placeholder 4">
            <a:extLst>
              <a:ext uri="{FF2B5EF4-FFF2-40B4-BE49-F238E27FC236}">
                <a16:creationId xmlns:a16="http://schemas.microsoft.com/office/drawing/2014/main" id="{06BC85A0-A043-B747-B956-AFCCE2A119C0}"/>
              </a:ext>
            </a:extLst>
          </p:cNvPr>
          <p:cNvPicPr>
            <a:picLocks noGrp="1" noChangeAspect="1"/>
          </p:cNvPicPr>
          <p:nvPr>
            <p:ph sz="half" idx="2"/>
          </p:nvPr>
        </p:nvPicPr>
        <p:blipFill>
          <a:blip r:embed="rId2"/>
          <a:stretch>
            <a:fillRect/>
          </a:stretch>
        </p:blipFill>
        <p:spPr>
          <a:xfrm>
            <a:off x="6425853" y="1825625"/>
            <a:ext cx="4193968" cy="4351338"/>
          </a:xfrm>
          <a:prstGeom prst="rect">
            <a:avLst/>
          </a:prstGeom>
        </p:spPr>
      </p:pic>
    </p:spTree>
    <p:extLst>
      <p:ext uri="{BB962C8B-B14F-4D97-AF65-F5344CB8AC3E}">
        <p14:creationId xmlns:p14="http://schemas.microsoft.com/office/powerpoint/2010/main" val="18198881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FF19-D618-4B41-92B8-6434DD343899}"/>
              </a:ext>
            </a:extLst>
          </p:cNvPr>
          <p:cNvSpPr>
            <a:spLocks noGrp="1"/>
          </p:cNvSpPr>
          <p:nvPr>
            <p:ph type="title"/>
          </p:nvPr>
        </p:nvSpPr>
        <p:spPr/>
        <p:txBody>
          <a:bodyPr/>
          <a:lstStyle/>
          <a:p>
            <a:r>
              <a:rPr lang="en-GB" dirty="0">
                <a:latin typeface="+mn-lt"/>
              </a:rPr>
              <a:t>Transverse section of the midbrain at the level of the superior colliculi</a:t>
            </a:r>
            <a:endParaRPr lang="en-US" dirty="0">
              <a:latin typeface="+mn-lt"/>
            </a:endParaRPr>
          </a:p>
        </p:txBody>
      </p:sp>
      <p:sp>
        <p:nvSpPr>
          <p:cNvPr id="3" name="Content Placeholder 2">
            <a:extLst>
              <a:ext uri="{FF2B5EF4-FFF2-40B4-BE49-F238E27FC236}">
                <a16:creationId xmlns:a16="http://schemas.microsoft.com/office/drawing/2014/main" id="{85055DAE-3B27-7C41-A451-1CBAA29C560C}"/>
              </a:ext>
            </a:extLst>
          </p:cNvPr>
          <p:cNvSpPr>
            <a:spLocks noGrp="1"/>
          </p:cNvSpPr>
          <p:nvPr>
            <p:ph sz="half" idx="1"/>
          </p:nvPr>
        </p:nvSpPr>
        <p:spPr/>
        <p:txBody>
          <a:bodyPr>
            <a:normAutofit fontScale="85000" lnSpcReduction="20000"/>
          </a:bodyPr>
          <a:lstStyle/>
          <a:p>
            <a:r>
              <a:rPr lang="en-GB" dirty="0"/>
              <a:t>The </a:t>
            </a:r>
            <a:r>
              <a:rPr lang="en-GB" b="1" dirty="0"/>
              <a:t>medial,</a:t>
            </a:r>
            <a:r>
              <a:rPr lang="en-GB" dirty="0"/>
              <a:t> </a:t>
            </a:r>
            <a:r>
              <a:rPr lang="en-GB" b="1" dirty="0"/>
              <a:t>spinal,</a:t>
            </a:r>
            <a:r>
              <a:rPr lang="en-GB" dirty="0"/>
              <a:t> and </a:t>
            </a:r>
            <a:r>
              <a:rPr lang="en-GB" b="1" dirty="0"/>
              <a:t>trigeminal lemnisci</a:t>
            </a:r>
            <a:r>
              <a:rPr lang="en-GB" dirty="0"/>
              <a:t> form a curved band posterior to the substantia </a:t>
            </a:r>
            <a:r>
              <a:rPr lang="en-GB" dirty="0" err="1"/>
              <a:t>nigra</a:t>
            </a:r>
            <a:r>
              <a:rPr lang="en-GB" dirty="0"/>
              <a:t>, but the </a:t>
            </a:r>
            <a:r>
              <a:rPr lang="en-GB" b="1" dirty="0"/>
              <a:t>lateral lemniscus</a:t>
            </a:r>
            <a:r>
              <a:rPr lang="en-GB" dirty="0"/>
              <a:t> does not extend superiorly to this level.</a:t>
            </a:r>
          </a:p>
          <a:p>
            <a:r>
              <a:rPr lang="en-GB" dirty="0"/>
              <a:t>The </a:t>
            </a:r>
            <a:r>
              <a:rPr lang="en-GB" b="1" dirty="0"/>
              <a:t>red nucleus</a:t>
            </a:r>
            <a:r>
              <a:rPr lang="en-GB" dirty="0"/>
              <a:t> is a rounded mass of grey matter situated between the cerebral aqueduct and the substantia </a:t>
            </a:r>
            <a:r>
              <a:rPr lang="en-GB" dirty="0" err="1"/>
              <a:t>nigra</a:t>
            </a:r>
            <a:r>
              <a:rPr lang="en-GB" dirty="0"/>
              <a:t>. </a:t>
            </a:r>
          </a:p>
          <a:p>
            <a:r>
              <a:rPr lang="en-GB" dirty="0"/>
              <a:t>Its reddish hue, seen in fresh specimens, is due to its vascularity and the presence of an iron-containing pigment in the cytoplasm of many of its neurons.</a:t>
            </a:r>
          </a:p>
        </p:txBody>
      </p:sp>
      <p:pic>
        <p:nvPicPr>
          <p:cNvPr id="5" name="Content Placeholder 4">
            <a:extLst>
              <a:ext uri="{FF2B5EF4-FFF2-40B4-BE49-F238E27FC236}">
                <a16:creationId xmlns:a16="http://schemas.microsoft.com/office/drawing/2014/main" id="{77625799-9807-1D41-B021-D1E8B66A2AF8}"/>
              </a:ext>
            </a:extLst>
          </p:cNvPr>
          <p:cNvPicPr>
            <a:picLocks noGrp="1" noChangeAspect="1"/>
          </p:cNvPicPr>
          <p:nvPr>
            <p:ph sz="half" idx="2"/>
          </p:nvPr>
        </p:nvPicPr>
        <p:blipFill>
          <a:blip r:embed="rId2"/>
          <a:stretch>
            <a:fillRect/>
          </a:stretch>
        </p:blipFill>
        <p:spPr>
          <a:xfrm>
            <a:off x="6877050" y="1825625"/>
            <a:ext cx="4476750" cy="4351338"/>
          </a:xfrm>
          <a:prstGeom prst="rect">
            <a:avLst/>
          </a:prstGeom>
        </p:spPr>
      </p:pic>
    </p:spTree>
    <p:extLst>
      <p:ext uri="{BB962C8B-B14F-4D97-AF65-F5344CB8AC3E}">
        <p14:creationId xmlns:p14="http://schemas.microsoft.com/office/powerpoint/2010/main" val="2702183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2714F-AAD6-2A4F-94EA-71262C67624C}"/>
              </a:ext>
            </a:extLst>
          </p:cNvPr>
          <p:cNvSpPr>
            <a:spLocks noGrp="1"/>
          </p:cNvSpPr>
          <p:nvPr>
            <p:ph type="title"/>
          </p:nvPr>
        </p:nvSpPr>
        <p:spPr/>
        <p:txBody>
          <a:bodyPr/>
          <a:lstStyle/>
          <a:p>
            <a:r>
              <a:rPr lang="en-GB" dirty="0">
                <a:latin typeface="+mn-lt"/>
              </a:rPr>
              <a:t>Transverse section of the midbrain at the level of the superior colliculi</a:t>
            </a:r>
            <a:endParaRPr lang="en-US" dirty="0">
              <a:latin typeface="+mn-lt"/>
            </a:endParaRPr>
          </a:p>
        </p:txBody>
      </p:sp>
      <p:sp>
        <p:nvSpPr>
          <p:cNvPr id="3" name="Content Placeholder 2">
            <a:extLst>
              <a:ext uri="{FF2B5EF4-FFF2-40B4-BE49-F238E27FC236}">
                <a16:creationId xmlns:a16="http://schemas.microsoft.com/office/drawing/2014/main" id="{F81B9F12-3C31-2B42-B180-85D425B35D27}"/>
              </a:ext>
            </a:extLst>
          </p:cNvPr>
          <p:cNvSpPr>
            <a:spLocks noGrp="1"/>
          </p:cNvSpPr>
          <p:nvPr>
            <p:ph sz="half" idx="1"/>
          </p:nvPr>
        </p:nvSpPr>
        <p:spPr/>
        <p:txBody>
          <a:bodyPr>
            <a:normAutofit fontScale="85000" lnSpcReduction="20000"/>
          </a:bodyPr>
          <a:lstStyle/>
          <a:p>
            <a:r>
              <a:rPr lang="en-GB" dirty="0"/>
              <a:t>Afferent fibres reach the red nucleus from (1) the cerebral cortex through the corticospinal fibres, (2) the cerebellum through the superior cerebellar peduncle, and (3) the lentiform nucleus, subthalamic and hypothalamic nuclei, substantia </a:t>
            </a:r>
            <a:r>
              <a:rPr lang="en-GB" dirty="0" err="1"/>
              <a:t>nigra</a:t>
            </a:r>
            <a:r>
              <a:rPr lang="en-GB" dirty="0"/>
              <a:t>, and spinal cord.</a:t>
            </a:r>
          </a:p>
          <a:p>
            <a:r>
              <a:rPr lang="en-GB" dirty="0"/>
              <a:t>Efferent fibres leave the red nucleus and pass to (1) the spinal cord through the </a:t>
            </a:r>
            <a:r>
              <a:rPr lang="en-GB" dirty="0" err="1"/>
              <a:t>rubrospinal</a:t>
            </a:r>
            <a:r>
              <a:rPr lang="en-GB" dirty="0"/>
              <a:t> tract (as this tract descends, it decussates), (2) the reticular formation through the </a:t>
            </a:r>
            <a:r>
              <a:rPr lang="en-GB" dirty="0" err="1"/>
              <a:t>rubroreticular</a:t>
            </a:r>
            <a:r>
              <a:rPr lang="en-GB" dirty="0"/>
              <a:t> tract, (3) the thalamus, and (4) the substantia </a:t>
            </a:r>
            <a:r>
              <a:rPr lang="en-GB" dirty="0" err="1"/>
              <a:t>nigra</a:t>
            </a:r>
            <a:r>
              <a:rPr lang="en-GB" dirty="0"/>
              <a:t>.</a:t>
            </a:r>
            <a:endParaRPr lang="en-US" dirty="0"/>
          </a:p>
          <a:p>
            <a:pPr marL="0" indent="0">
              <a:buNone/>
            </a:pPr>
            <a:endParaRPr lang="en-US" dirty="0"/>
          </a:p>
        </p:txBody>
      </p:sp>
      <p:pic>
        <p:nvPicPr>
          <p:cNvPr id="5" name="Content Placeholder 4">
            <a:extLst>
              <a:ext uri="{FF2B5EF4-FFF2-40B4-BE49-F238E27FC236}">
                <a16:creationId xmlns:a16="http://schemas.microsoft.com/office/drawing/2014/main" id="{F7150E34-AD65-B341-B86E-E4268A8217DC}"/>
              </a:ext>
            </a:extLst>
          </p:cNvPr>
          <p:cNvPicPr>
            <a:picLocks noGrp="1" noChangeAspect="1"/>
          </p:cNvPicPr>
          <p:nvPr>
            <p:ph sz="half" idx="2"/>
          </p:nvPr>
        </p:nvPicPr>
        <p:blipFill>
          <a:blip r:embed="rId2"/>
          <a:stretch>
            <a:fillRect/>
          </a:stretch>
        </p:blipFill>
        <p:spPr>
          <a:xfrm>
            <a:off x="6877050" y="1825625"/>
            <a:ext cx="4476750" cy="4351338"/>
          </a:xfrm>
          <a:prstGeom prst="rect">
            <a:avLst/>
          </a:prstGeom>
        </p:spPr>
      </p:pic>
    </p:spTree>
    <p:extLst>
      <p:ext uri="{BB962C8B-B14F-4D97-AF65-F5344CB8AC3E}">
        <p14:creationId xmlns:p14="http://schemas.microsoft.com/office/powerpoint/2010/main" val="14215398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B7D5A-BF9F-B84D-A930-ECD0E4360EA6}"/>
              </a:ext>
            </a:extLst>
          </p:cNvPr>
          <p:cNvSpPr>
            <a:spLocks noGrp="1"/>
          </p:cNvSpPr>
          <p:nvPr>
            <p:ph type="title"/>
          </p:nvPr>
        </p:nvSpPr>
        <p:spPr/>
        <p:txBody>
          <a:bodyPr/>
          <a:lstStyle/>
          <a:p>
            <a:r>
              <a:rPr lang="en-GB" dirty="0">
                <a:latin typeface="+mn-lt"/>
              </a:rPr>
              <a:t>Transverse section of the midbrain at the level of the superior colliculi</a:t>
            </a:r>
            <a:endParaRPr lang="en-US" dirty="0">
              <a:latin typeface="+mn-lt"/>
            </a:endParaRPr>
          </a:p>
        </p:txBody>
      </p:sp>
      <p:sp>
        <p:nvSpPr>
          <p:cNvPr id="3" name="Content Placeholder 2">
            <a:extLst>
              <a:ext uri="{FF2B5EF4-FFF2-40B4-BE49-F238E27FC236}">
                <a16:creationId xmlns:a16="http://schemas.microsoft.com/office/drawing/2014/main" id="{F9674086-219C-C843-9C9D-1FC774FD2ADE}"/>
              </a:ext>
            </a:extLst>
          </p:cNvPr>
          <p:cNvSpPr>
            <a:spLocks noGrp="1"/>
          </p:cNvSpPr>
          <p:nvPr>
            <p:ph sz="half" idx="1"/>
          </p:nvPr>
        </p:nvSpPr>
        <p:spPr/>
        <p:txBody>
          <a:bodyPr>
            <a:normAutofit lnSpcReduction="10000"/>
          </a:bodyPr>
          <a:lstStyle/>
          <a:p>
            <a:r>
              <a:rPr lang="en-GB" dirty="0"/>
              <a:t>The </a:t>
            </a:r>
            <a:r>
              <a:rPr lang="en-GB" b="1" dirty="0"/>
              <a:t>reticular formation</a:t>
            </a:r>
            <a:r>
              <a:rPr lang="en-GB" dirty="0"/>
              <a:t> is situated in the tegmentum lateral and posterior to the red nucleus</a:t>
            </a:r>
          </a:p>
          <a:p>
            <a:r>
              <a:rPr lang="en-GB" dirty="0"/>
              <a:t>The </a:t>
            </a:r>
            <a:r>
              <a:rPr lang="en-GB" b="1" dirty="0"/>
              <a:t>crus </a:t>
            </a:r>
            <a:r>
              <a:rPr lang="en-GB" b="1" dirty="0" err="1"/>
              <a:t>cerebri</a:t>
            </a:r>
            <a:r>
              <a:rPr lang="en-GB" dirty="0"/>
              <a:t> contains the identical important descending tracts—the </a:t>
            </a:r>
            <a:r>
              <a:rPr lang="en-GB" b="1" dirty="0"/>
              <a:t>corticospinal,</a:t>
            </a:r>
            <a:r>
              <a:rPr lang="en-GB" dirty="0"/>
              <a:t> </a:t>
            </a:r>
            <a:r>
              <a:rPr lang="en-GB" b="1"/>
              <a:t>corticonuclea,</a:t>
            </a:r>
            <a:r>
              <a:rPr lang="en-GB" dirty="0"/>
              <a:t> and </a:t>
            </a:r>
            <a:r>
              <a:rPr lang="en-GB" b="1" dirty="0"/>
              <a:t>corticopontine fibres—</a:t>
            </a:r>
            <a:r>
              <a:rPr lang="en-GB" dirty="0"/>
              <a:t>that are present at the level of the inferior colliculus.</a:t>
            </a:r>
            <a:endParaRPr lang="en-US" dirty="0"/>
          </a:p>
        </p:txBody>
      </p:sp>
      <p:pic>
        <p:nvPicPr>
          <p:cNvPr id="5" name="Content Placeholder 4">
            <a:extLst>
              <a:ext uri="{FF2B5EF4-FFF2-40B4-BE49-F238E27FC236}">
                <a16:creationId xmlns:a16="http://schemas.microsoft.com/office/drawing/2014/main" id="{BFFABC3F-4220-D949-AD00-E7DFF32252A0}"/>
              </a:ext>
            </a:extLst>
          </p:cNvPr>
          <p:cNvPicPr>
            <a:picLocks noGrp="1" noChangeAspect="1"/>
          </p:cNvPicPr>
          <p:nvPr>
            <p:ph sz="half" idx="2"/>
          </p:nvPr>
        </p:nvPicPr>
        <p:blipFill>
          <a:blip r:embed="rId2"/>
          <a:stretch>
            <a:fillRect/>
          </a:stretch>
        </p:blipFill>
        <p:spPr>
          <a:xfrm>
            <a:off x="6877050" y="1941533"/>
            <a:ext cx="3771900" cy="4235429"/>
          </a:xfrm>
          <a:prstGeom prst="rect">
            <a:avLst/>
          </a:prstGeom>
        </p:spPr>
      </p:pic>
    </p:spTree>
    <p:extLst>
      <p:ext uri="{BB962C8B-B14F-4D97-AF65-F5344CB8AC3E}">
        <p14:creationId xmlns:p14="http://schemas.microsoft.com/office/powerpoint/2010/main" val="13317293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2181888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954CC-B913-ED46-B11A-6C12995D7831}"/>
              </a:ext>
            </a:extLst>
          </p:cNvPr>
          <p:cNvSpPr>
            <a:spLocks noGrp="1"/>
          </p:cNvSpPr>
          <p:nvPr>
            <p:ph type="ctrTitle"/>
          </p:nvPr>
        </p:nvSpPr>
        <p:spPr/>
        <p:txBody>
          <a:bodyPr/>
          <a:lstStyle/>
          <a:p>
            <a:r>
              <a:rPr lang="en-US" dirty="0">
                <a:latin typeface="+mn-lt"/>
              </a:rPr>
              <a:t>The pons</a:t>
            </a:r>
          </a:p>
        </p:txBody>
      </p:sp>
      <p:sp>
        <p:nvSpPr>
          <p:cNvPr id="3" name="Subtitle 2">
            <a:extLst>
              <a:ext uri="{FF2B5EF4-FFF2-40B4-BE49-F238E27FC236}">
                <a16:creationId xmlns:a16="http://schemas.microsoft.com/office/drawing/2014/main" id="{5B92728E-A5AB-BC41-AF4D-9B334C9F154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44708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76CD4-9969-834A-AD2D-F1EF02B70719}"/>
              </a:ext>
            </a:extLst>
          </p:cNvPr>
          <p:cNvSpPr>
            <a:spLocks noGrp="1"/>
          </p:cNvSpPr>
          <p:nvPr>
            <p:ph type="title"/>
          </p:nvPr>
        </p:nvSpPr>
        <p:spPr/>
        <p:txBody>
          <a:bodyPr>
            <a:normAutofit/>
          </a:bodyPr>
          <a:lstStyle/>
          <a:p>
            <a:r>
              <a:rPr lang="en-US" dirty="0">
                <a:latin typeface="+mn-lt"/>
              </a:rPr>
              <a:t>The pons</a:t>
            </a:r>
          </a:p>
        </p:txBody>
      </p:sp>
      <p:sp>
        <p:nvSpPr>
          <p:cNvPr id="3" name="Content Placeholder 2">
            <a:extLst>
              <a:ext uri="{FF2B5EF4-FFF2-40B4-BE49-F238E27FC236}">
                <a16:creationId xmlns:a16="http://schemas.microsoft.com/office/drawing/2014/main" id="{4C98E05E-4FD9-964E-A095-9FF14B649BB1}"/>
              </a:ext>
            </a:extLst>
          </p:cNvPr>
          <p:cNvSpPr>
            <a:spLocks noGrp="1"/>
          </p:cNvSpPr>
          <p:nvPr>
            <p:ph idx="1"/>
          </p:nvPr>
        </p:nvSpPr>
        <p:spPr/>
        <p:txBody>
          <a:bodyPr>
            <a:normAutofit fontScale="77500" lnSpcReduction="20000"/>
          </a:bodyPr>
          <a:lstStyle/>
          <a:p>
            <a:r>
              <a:rPr lang="en-GB" dirty="0"/>
              <a:t>Is anterior to the cerebellum and connects the medulla oblongata to the midbrain. </a:t>
            </a:r>
          </a:p>
          <a:p>
            <a:r>
              <a:rPr lang="en-GB" dirty="0"/>
              <a:t>It is about 2.5 cm long and owes its name to the appearance presented on the anterior surface, which is that of a bridge connecting the right and left cerebellar hemispheres.</a:t>
            </a:r>
          </a:p>
          <a:p>
            <a:r>
              <a:rPr lang="en-GB" dirty="0"/>
              <a:t>The anterior surface is convex from side to side and shows many transverse fibres that converge on each side to form the </a:t>
            </a:r>
            <a:r>
              <a:rPr lang="en-GB" b="1" dirty="0"/>
              <a:t>middle cerebellar peduncle.</a:t>
            </a:r>
          </a:p>
          <a:p>
            <a:r>
              <a:rPr lang="en-GB" dirty="0"/>
              <a:t>There is a shallow groove in the midline, the </a:t>
            </a:r>
            <a:r>
              <a:rPr lang="en-GB" b="1" dirty="0"/>
              <a:t>basilar groove,</a:t>
            </a:r>
            <a:r>
              <a:rPr lang="en-GB" dirty="0"/>
              <a:t> which lodges the basilar artery. </a:t>
            </a:r>
          </a:p>
          <a:p>
            <a:r>
              <a:rPr lang="en-GB" dirty="0"/>
              <a:t>On the anterolateral surface of the pons, the </a:t>
            </a:r>
            <a:r>
              <a:rPr lang="en-GB" b="1" dirty="0"/>
              <a:t>trigeminal nerve</a:t>
            </a:r>
            <a:r>
              <a:rPr lang="en-GB" dirty="0"/>
              <a:t> emerges on each side.</a:t>
            </a:r>
          </a:p>
          <a:p>
            <a:r>
              <a:rPr lang="en-GB" dirty="0"/>
              <a:t>Each nerve consists of a smaller, medial part, known as the </a:t>
            </a:r>
            <a:r>
              <a:rPr lang="en-GB" b="1" dirty="0"/>
              <a:t>motor root,</a:t>
            </a:r>
            <a:r>
              <a:rPr lang="en-GB" dirty="0"/>
              <a:t> and a larger, lateral part, known as the </a:t>
            </a:r>
            <a:r>
              <a:rPr lang="en-GB" b="1" dirty="0"/>
              <a:t>sensory root.</a:t>
            </a:r>
          </a:p>
          <a:p>
            <a:r>
              <a:rPr lang="en-GB" dirty="0"/>
              <a:t>In the groove between the pons and the medulla oblongata, there emerge, from medial to lateral, the </a:t>
            </a:r>
            <a:r>
              <a:rPr lang="en-GB" b="1" dirty="0"/>
              <a:t>abducent,</a:t>
            </a:r>
            <a:r>
              <a:rPr lang="en-GB" dirty="0"/>
              <a:t> </a:t>
            </a:r>
            <a:r>
              <a:rPr lang="en-GB" b="1" dirty="0"/>
              <a:t>facial,</a:t>
            </a:r>
            <a:r>
              <a:rPr lang="en-GB" dirty="0"/>
              <a:t> and </a:t>
            </a:r>
            <a:r>
              <a:rPr lang="en-GB" b="1" dirty="0"/>
              <a:t>vestibulocochlear nerve</a:t>
            </a:r>
            <a:endParaRPr lang="en-US" dirty="0"/>
          </a:p>
        </p:txBody>
      </p:sp>
    </p:spTree>
    <p:extLst>
      <p:ext uri="{BB962C8B-B14F-4D97-AF65-F5344CB8AC3E}">
        <p14:creationId xmlns:p14="http://schemas.microsoft.com/office/powerpoint/2010/main" val="1249762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2346-2E4F-174A-A49F-19726F6ACF22}"/>
              </a:ext>
            </a:extLst>
          </p:cNvPr>
          <p:cNvSpPr>
            <a:spLocks noGrp="1"/>
          </p:cNvSpPr>
          <p:nvPr>
            <p:ph type="title"/>
          </p:nvPr>
        </p:nvSpPr>
        <p:spPr/>
        <p:txBody>
          <a:bodyPr/>
          <a:lstStyle/>
          <a:p>
            <a:r>
              <a:rPr lang="en-US" dirty="0">
                <a:latin typeface="+mn-lt"/>
              </a:rPr>
              <a:t>Pons </a:t>
            </a:r>
          </a:p>
        </p:txBody>
      </p:sp>
      <p:sp>
        <p:nvSpPr>
          <p:cNvPr id="3" name="Content Placeholder 2">
            <a:extLst>
              <a:ext uri="{FF2B5EF4-FFF2-40B4-BE49-F238E27FC236}">
                <a16:creationId xmlns:a16="http://schemas.microsoft.com/office/drawing/2014/main" id="{55883E22-3437-6F41-84D3-5A88F5A5BC76}"/>
              </a:ext>
            </a:extLst>
          </p:cNvPr>
          <p:cNvSpPr>
            <a:spLocks noGrp="1"/>
          </p:cNvSpPr>
          <p:nvPr>
            <p:ph sz="half" idx="1"/>
          </p:nvPr>
        </p:nvSpPr>
        <p:spPr/>
        <p:txBody>
          <a:bodyPr>
            <a:normAutofit fontScale="85000" lnSpcReduction="20000"/>
          </a:bodyPr>
          <a:lstStyle/>
          <a:p>
            <a:r>
              <a:rPr lang="en-GB" dirty="0"/>
              <a:t>The posterior surface of the pons is hidden from view by the cerebellum.</a:t>
            </a:r>
          </a:p>
          <a:p>
            <a:r>
              <a:rPr lang="en-GB" dirty="0"/>
              <a:t>It forms the upper half of the floor of the fourth ventricle and is triangular in shape. </a:t>
            </a:r>
          </a:p>
          <a:p>
            <a:r>
              <a:rPr lang="en-GB" dirty="0"/>
              <a:t>The posterior surface is limited laterally by the </a:t>
            </a:r>
            <a:r>
              <a:rPr lang="en-GB" b="1" dirty="0"/>
              <a:t>superior cerebellar peduncles</a:t>
            </a:r>
            <a:r>
              <a:rPr lang="en-GB" dirty="0"/>
              <a:t> and is divided into symmetrical halves by a </a:t>
            </a:r>
            <a:r>
              <a:rPr lang="en-GB" b="1" dirty="0"/>
              <a:t>median sulcus.</a:t>
            </a:r>
            <a:r>
              <a:rPr lang="en-GB" dirty="0"/>
              <a:t> </a:t>
            </a:r>
          </a:p>
          <a:p>
            <a:r>
              <a:rPr lang="en-GB" dirty="0"/>
              <a:t>Lateral to this sulcus is an elongated elevation, the </a:t>
            </a:r>
            <a:r>
              <a:rPr lang="en-GB" b="1" dirty="0"/>
              <a:t>medial eminence,</a:t>
            </a:r>
            <a:r>
              <a:rPr lang="en-GB" dirty="0"/>
              <a:t> which is bounded laterally by a sulcus, the </a:t>
            </a:r>
            <a:r>
              <a:rPr lang="en-GB" b="1" dirty="0"/>
              <a:t>sulcus limitans.</a:t>
            </a:r>
          </a:p>
        </p:txBody>
      </p:sp>
      <p:pic>
        <p:nvPicPr>
          <p:cNvPr id="5" name="Content Placeholder 4">
            <a:extLst>
              <a:ext uri="{FF2B5EF4-FFF2-40B4-BE49-F238E27FC236}">
                <a16:creationId xmlns:a16="http://schemas.microsoft.com/office/drawing/2014/main" id="{EB8BB006-4790-D64B-BC0F-26B4C5F4105B}"/>
              </a:ext>
            </a:extLst>
          </p:cNvPr>
          <p:cNvPicPr>
            <a:picLocks noGrp="1" noChangeAspect="1"/>
          </p:cNvPicPr>
          <p:nvPr>
            <p:ph sz="half" idx="2"/>
          </p:nvPr>
        </p:nvPicPr>
        <p:blipFill>
          <a:blip r:embed="rId2"/>
          <a:stretch>
            <a:fillRect/>
          </a:stretch>
        </p:blipFill>
        <p:spPr>
          <a:xfrm>
            <a:off x="6877049" y="1825625"/>
            <a:ext cx="4478555" cy="4236972"/>
          </a:xfrm>
          <a:prstGeom prst="rect">
            <a:avLst/>
          </a:prstGeom>
        </p:spPr>
      </p:pic>
    </p:spTree>
    <p:extLst>
      <p:ext uri="{BB962C8B-B14F-4D97-AF65-F5344CB8AC3E}">
        <p14:creationId xmlns:p14="http://schemas.microsoft.com/office/powerpoint/2010/main" val="2356331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Functions:</a:t>
            </a:r>
            <a:endParaRPr lang="en-US" dirty="0"/>
          </a:p>
        </p:txBody>
      </p:sp>
      <p:sp>
        <p:nvSpPr>
          <p:cNvPr id="3" name="Content Placeholder 2"/>
          <p:cNvSpPr>
            <a:spLocks noGrp="1"/>
          </p:cNvSpPr>
          <p:nvPr>
            <p:ph idx="1"/>
          </p:nvPr>
        </p:nvSpPr>
        <p:spPr/>
        <p:txBody>
          <a:bodyPr>
            <a:normAutofit fontScale="92500" lnSpcReduction="10000"/>
          </a:bodyPr>
          <a:lstStyle/>
          <a:p>
            <a:pPr marL="0" lvl="0" indent="0" algn="just">
              <a:lnSpc>
                <a:spcPct val="150000"/>
              </a:lnSpc>
              <a:spcBef>
                <a:spcPct val="20000"/>
              </a:spcBef>
              <a:buNone/>
            </a:pPr>
            <a:r>
              <a:rPr lang="en-US" dirty="0">
                <a:solidFill>
                  <a:prstClr val="black"/>
                </a:solidFill>
              </a:rPr>
              <a:t>The brainstem has three broad functions: </a:t>
            </a:r>
          </a:p>
          <a:p>
            <a:pPr algn="just">
              <a:lnSpc>
                <a:spcPct val="150000"/>
              </a:lnSpc>
              <a:spcBef>
                <a:spcPct val="20000"/>
              </a:spcBef>
            </a:pPr>
            <a:r>
              <a:rPr lang="en-US" dirty="0">
                <a:solidFill>
                  <a:prstClr val="black"/>
                </a:solidFill>
              </a:rPr>
              <a:t>It serves as a conduit for the ascending tracts and descending tracts connecting the spinal cord to the different parts of the higher centers in the forebrain</a:t>
            </a:r>
          </a:p>
          <a:p>
            <a:pPr algn="just">
              <a:lnSpc>
                <a:spcPct val="150000"/>
              </a:lnSpc>
              <a:spcBef>
                <a:spcPct val="20000"/>
              </a:spcBef>
            </a:pPr>
            <a:r>
              <a:rPr lang="en-US" dirty="0">
                <a:solidFill>
                  <a:prstClr val="black"/>
                </a:solidFill>
              </a:rPr>
              <a:t>It contains important reflex centers associated with the control of respiratory and cardiovascular functions and consciousness</a:t>
            </a:r>
          </a:p>
          <a:p>
            <a:pPr algn="just">
              <a:lnSpc>
                <a:spcPct val="150000"/>
              </a:lnSpc>
              <a:spcBef>
                <a:spcPct val="20000"/>
              </a:spcBef>
            </a:pPr>
            <a:r>
              <a:rPr lang="en-US" dirty="0">
                <a:solidFill>
                  <a:prstClr val="black"/>
                </a:solidFill>
              </a:rPr>
              <a:t>It contains the important nuclei of cranial nerves III through XII</a:t>
            </a:r>
          </a:p>
          <a:p>
            <a:endParaRPr lang="en-US" dirty="0"/>
          </a:p>
        </p:txBody>
      </p:sp>
    </p:spTree>
    <p:extLst>
      <p:ext uri="{BB962C8B-B14F-4D97-AF65-F5344CB8AC3E}">
        <p14:creationId xmlns:p14="http://schemas.microsoft.com/office/powerpoint/2010/main" val="1597364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2014330" y="555546"/>
            <a:ext cx="7739270" cy="5556612"/>
          </a:xfrm>
          <a:prstGeom prst="rect">
            <a:avLst/>
          </a:prstGeom>
        </p:spPr>
      </p:pic>
    </p:spTree>
    <p:extLst>
      <p:ext uri="{BB962C8B-B14F-4D97-AF65-F5344CB8AC3E}">
        <p14:creationId xmlns:p14="http://schemas.microsoft.com/office/powerpoint/2010/main" val="3871307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7574" y="2286554"/>
            <a:ext cx="6096851" cy="3429479"/>
          </a:xfrm>
          <a:prstGeom prst="rect">
            <a:avLst/>
          </a:prstGeom>
        </p:spPr>
      </p:pic>
    </p:spTree>
    <p:extLst>
      <p:ext uri="{BB962C8B-B14F-4D97-AF65-F5344CB8AC3E}">
        <p14:creationId xmlns:p14="http://schemas.microsoft.com/office/powerpoint/2010/main" val="2503053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4730B-855B-594A-97FA-1711B74C76CB}"/>
              </a:ext>
            </a:extLst>
          </p:cNvPr>
          <p:cNvSpPr>
            <a:spLocks noGrp="1"/>
          </p:cNvSpPr>
          <p:nvPr>
            <p:ph type="title"/>
          </p:nvPr>
        </p:nvSpPr>
        <p:spPr/>
        <p:txBody>
          <a:bodyPr/>
          <a:lstStyle/>
          <a:p>
            <a:r>
              <a:rPr lang="en-US" dirty="0">
                <a:latin typeface="+mn-lt"/>
              </a:rPr>
              <a:t>Pons </a:t>
            </a:r>
          </a:p>
        </p:txBody>
      </p:sp>
      <p:sp>
        <p:nvSpPr>
          <p:cNvPr id="3" name="Content Placeholder 2">
            <a:extLst>
              <a:ext uri="{FF2B5EF4-FFF2-40B4-BE49-F238E27FC236}">
                <a16:creationId xmlns:a16="http://schemas.microsoft.com/office/drawing/2014/main" id="{493D751E-BC34-5C46-A78B-C1FCBA071DFD}"/>
              </a:ext>
            </a:extLst>
          </p:cNvPr>
          <p:cNvSpPr>
            <a:spLocks noGrp="1"/>
          </p:cNvSpPr>
          <p:nvPr>
            <p:ph sz="half" idx="1"/>
          </p:nvPr>
        </p:nvSpPr>
        <p:spPr/>
        <p:txBody>
          <a:bodyPr>
            <a:normAutofit fontScale="85000" lnSpcReduction="20000"/>
          </a:bodyPr>
          <a:lstStyle/>
          <a:p>
            <a:r>
              <a:rPr lang="en-GB" dirty="0"/>
              <a:t>The inferior end of the medial eminence is slightly expanded to form the </a:t>
            </a:r>
            <a:r>
              <a:rPr lang="en-GB" b="1" dirty="0"/>
              <a:t>facial colliculus,</a:t>
            </a:r>
            <a:r>
              <a:rPr lang="en-GB" dirty="0"/>
              <a:t> which is produced by the root of the facial nerve winding around the nucleus of the abducent nerve.</a:t>
            </a:r>
          </a:p>
          <a:p>
            <a:r>
              <a:rPr lang="en-GB" dirty="0"/>
              <a:t>The floor of the superior part of the </a:t>
            </a:r>
            <a:r>
              <a:rPr lang="en-GB" b="1"/>
              <a:t>sulcus limitans </a:t>
            </a:r>
            <a:r>
              <a:rPr lang="en-GB"/>
              <a:t>is </a:t>
            </a:r>
            <a:r>
              <a:rPr lang="en-GB" dirty="0"/>
              <a:t>bluish-grey in colour and is called the </a:t>
            </a:r>
            <a:r>
              <a:rPr lang="en-GB" b="1" dirty="0"/>
              <a:t>substantia </a:t>
            </a:r>
            <a:r>
              <a:rPr lang="en-GB" b="1" dirty="0" err="1"/>
              <a:t>ferruginea</a:t>
            </a:r>
            <a:r>
              <a:rPr lang="en-GB" b="1" dirty="0"/>
              <a:t>;</a:t>
            </a:r>
            <a:r>
              <a:rPr lang="en-GB" dirty="0"/>
              <a:t> it owes its colour to a group of deeply pigmented nerve cells. </a:t>
            </a:r>
          </a:p>
          <a:p>
            <a:r>
              <a:rPr lang="en-GB" dirty="0"/>
              <a:t>Lateral to the sulcus limitans is the </a:t>
            </a:r>
            <a:r>
              <a:rPr lang="en-GB" b="1" dirty="0"/>
              <a:t>area vestibuli </a:t>
            </a:r>
            <a:r>
              <a:rPr lang="en-GB" dirty="0"/>
              <a:t>produced by the underlying vestibular nuclei</a:t>
            </a:r>
            <a:endParaRPr lang="en-US" dirty="0"/>
          </a:p>
        </p:txBody>
      </p:sp>
      <p:pic>
        <p:nvPicPr>
          <p:cNvPr id="5" name="Content Placeholder 4">
            <a:extLst>
              <a:ext uri="{FF2B5EF4-FFF2-40B4-BE49-F238E27FC236}">
                <a16:creationId xmlns:a16="http://schemas.microsoft.com/office/drawing/2014/main" id="{CB206F9F-D038-EF40-A5C1-A0EBAF580BD2}"/>
              </a:ext>
            </a:extLst>
          </p:cNvPr>
          <p:cNvPicPr>
            <a:picLocks noGrp="1" noChangeAspect="1"/>
          </p:cNvPicPr>
          <p:nvPr>
            <p:ph sz="half" idx="2"/>
          </p:nvPr>
        </p:nvPicPr>
        <p:blipFill>
          <a:blip r:embed="rId2"/>
          <a:stretch>
            <a:fillRect/>
          </a:stretch>
        </p:blipFill>
        <p:spPr>
          <a:xfrm>
            <a:off x="6965950" y="2483644"/>
            <a:ext cx="3594100" cy="3035300"/>
          </a:xfrm>
          <a:prstGeom prst="rect">
            <a:avLst/>
          </a:prstGeom>
        </p:spPr>
      </p:pic>
    </p:spTree>
    <p:extLst>
      <p:ext uri="{BB962C8B-B14F-4D97-AF65-F5344CB8AC3E}">
        <p14:creationId xmlns:p14="http://schemas.microsoft.com/office/powerpoint/2010/main" val="3090656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2B455-B09C-3F4B-8F18-F67F99E4937F}"/>
              </a:ext>
            </a:extLst>
          </p:cNvPr>
          <p:cNvSpPr>
            <a:spLocks noGrp="1"/>
          </p:cNvSpPr>
          <p:nvPr>
            <p:ph type="title"/>
          </p:nvPr>
        </p:nvSpPr>
        <p:spPr/>
        <p:txBody>
          <a:bodyPr/>
          <a:lstStyle/>
          <a:p>
            <a:r>
              <a:rPr lang="en-US" dirty="0">
                <a:latin typeface="+mn-lt"/>
              </a:rPr>
              <a:t>Internal structure of the pons</a:t>
            </a:r>
          </a:p>
        </p:txBody>
      </p:sp>
      <p:sp>
        <p:nvSpPr>
          <p:cNvPr id="3" name="Content Placeholder 2">
            <a:extLst>
              <a:ext uri="{FF2B5EF4-FFF2-40B4-BE49-F238E27FC236}">
                <a16:creationId xmlns:a16="http://schemas.microsoft.com/office/drawing/2014/main" id="{752A1BA3-CE05-7B40-820F-31C6A15CBBFB}"/>
              </a:ext>
            </a:extLst>
          </p:cNvPr>
          <p:cNvSpPr>
            <a:spLocks noGrp="1"/>
          </p:cNvSpPr>
          <p:nvPr>
            <p:ph sz="half" idx="1"/>
          </p:nvPr>
        </p:nvSpPr>
        <p:spPr/>
        <p:txBody>
          <a:bodyPr>
            <a:normAutofit/>
          </a:bodyPr>
          <a:lstStyle/>
          <a:p>
            <a:pPr>
              <a:buClr>
                <a:schemeClr val="accent1">
                  <a:lumMod val="60000"/>
                  <a:lumOff val="40000"/>
                </a:schemeClr>
              </a:buClr>
            </a:pPr>
            <a:r>
              <a:rPr lang="en-GB" dirty="0"/>
              <a:t>The structure of the pons may be studied at two levels:-</a:t>
            </a:r>
          </a:p>
          <a:p>
            <a:pPr marL="514350" indent="-514350">
              <a:buClr>
                <a:schemeClr val="accent1">
                  <a:lumMod val="60000"/>
                  <a:lumOff val="40000"/>
                </a:schemeClr>
              </a:buClr>
              <a:buFont typeface="+mj-lt"/>
              <a:buAutoNum type="arabicPeriod"/>
            </a:pPr>
            <a:r>
              <a:rPr lang="en-GB" dirty="0"/>
              <a:t>transverse section through the caudal part, passing through the facial colliculus</a:t>
            </a:r>
          </a:p>
          <a:p>
            <a:pPr marL="514350" indent="-514350">
              <a:buClr>
                <a:schemeClr val="accent1">
                  <a:lumMod val="60000"/>
                  <a:lumOff val="40000"/>
                </a:schemeClr>
              </a:buClr>
              <a:buFont typeface="+mj-lt"/>
              <a:buAutoNum type="arabicPeriod"/>
            </a:pPr>
            <a:r>
              <a:rPr lang="en-GB" dirty="0"/>
              <a:t>transverse section through the cranial part, passing through the trigeminal nuclei.</a:t>
            </a:r>
          </a:p>
        </p:txBody>
      </p:sp>
      <p:pic>
        <p:nvPicPr>
          <p:cNvPr id="5" name="Content Placeholder 4">
            <a:extLst>
              <a:ext uri="{FF2B5EF4-FFF2-40B4-BE49-F238E27FC236}">
                <a16:creationId xmlns:a16="http://schemas.microsoft.com/office/drawing/2014/main" id="{FD5669E3-CD07-294A-8237-E57EDE9EC809}"/>
              </a:ext>
            </a:extLst>
          </p:cNvPr>
          <p:cNvPicPr>
            <a:picLocks noGrp="1" noChangeAspect="1"/>
          </p:cNvPicPr>
          <p:nvPr>
            <p:ph sz="half" idx="2"/>
          </p:nvPr>
        </p:nvPicPr>
        <p:blipFill>
          <a:blip r:embed="rId2"/>
          <a:stretch>
            <a:fillRect/>
          </a:stretch>
        </p:blipFill>
        <p:spPr>
          <a:xfrm>
            <a:off x="6172200" y="1916481"/>
            <a:ext cx="5181600" cy="4108538"/>
          </a:xfrm>
          <a:prstGeom prst="rect">
            <a:avLst/>
          </a:prstGeom>
        </p:spPr>
      </p:pic>
    </p:spTree>
    <p:extLst>
      <p:ext uri="{BB962C8B-B14F-4D97-AF65-F5344CB8AC3E}">
        <p14:creationId xmlns:p14="http://schemas.microsoft.com/office/powerpoint/2010/main" val="1773535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FDB5F-ABD5-DF4E-8221-539790EF20A9}"/>
              </a:ext>
            </a:extLst>
          </p:cNvPr>
          <p:cNvSpPr>
            <a:spLocks noGrp="1"/>
          </p:cNvSpPr>
          <p:nvPr>
            <p:ph type="title"/>
          </p:nvPr>
        </p:nvSpPr>
        <p:spPr/>
        <p:txBody>
          <a:bodyPr/>
          <a:lstStyle/>
          <a:p>
            <a:r>
              <a:rPr lang="en-GB" dirty="0">
                <a:latin typeface="+mn-lt"/>
              </a:rPr>
              <a:t>Transverse Section Through the Caudal Part</a:t>
            </a:r>
            <a:endParaRPr lang="en-US" dirty="0">
              <a:latin typeface="+mn-lt"/>
            </a:endParaRPr>
          </a:p>
        </p:txBody>
      </p:sp>
      <p:sp>
        <p:nvSpPr>
          <p:cNvPr id="3" name="Content Placeholder 2">
            <a:extLst>
              <a:ext uri="{FF2B5EF4-FFF2-40B4-BE49-F238E27FC236}">
                <a16:creationId xmlns:a16="http://schemas.microsoft.com/office/drawing/2014/main" id="{768929C5-F59A-324A-B2CE-006B6724EA86}"/>
              </a:ext>
            </a:extLst>
          </p:cNvPr>
          <p:cNvSpPr>
            <a:spLocks noGrp="1"/>
          </p:cNvSpPr>
          <p:nvPr>
            <p:ph idx="1"/>
          </p:nvPr>
        </p:nvSpPr>
        <p:spPr/>
        <p:txBody>
          <a:bodyPr>
            <a:normAutofit lnSpcReduction="10000"/>
          </a:bodyPr>
          <a:lstStyle/>
          <a:p>
            <a:r>
              <a:rPr lang="en-GB" dirty="0"/>
              <a:t>The </a:t>
            </a:r>
            <a:r>
              <a:rPr lang="en-GB" b="1" dirty="0"/>
              <a:t>medial lemniscus</a:t>
            </a:r>
            <a:r>
              <a:rPr lang="en-GB" dirty="0"/>
              <a:t> rotates as it passes from the medulla into the pons. </a:t>
            </a:r>
          </a:p>
          <a:p>
            <a:r>
              <a:rPr lang="en-GB" dirty="0"/>
              <a:t>It is situated in the most anterior part of the tegmentum, with its long axis running transversely.</a:t>
            </a:r>
          </a:p>
          <a:p>
            <a:r>
              <a:rPr lang="en-GB" dirty="0"/>
              <a:t>The medial lemniscus is accompanied by the spinal and lateral lemnisci.</a:t>
            </a:r>
          </a:p>
          <a:p>
            <a:r>
              <a:rPr lang="en-GB" dirty="0"/>
              <a:t>The </a:t>
            </a:r>
            <a:r>
              <a:rPr lang="en-GB" b="1" dirty="0"/>
              <a:t>facial nucleus</a:t>
            </a:r>
            <a:r>
              <a:rPr lang="en-GB" dirty="0"/>
              <a:t> lies posterior to the lateral part of the medial lemniscus. </a:t>
            </a:r>
          </a:p>
          <a:p>
            <a:r>
              <a:rPr lang="en-GB" dirty="0"/>
              <a:t>The fibres of the facial nerve wind around the </a:t>
            </a:r>
            <a:r>
              <a:rPr lang="en-GB" b="1" dirty="0"/>
              <a:t>nucleus of the abducent nerve,</a:t>
            </a:r>
            <a:r>
              <a:rPr lang="en-GB" dirty="0"/>
              <a:t> producing the </a:t>
            </a:r>
            <a:r>
              <a:rPr lang="en-GB" b="1" dirty="0"/>
              <a:t>facial colliculus.</a:t>
            </a:r>
          </a:p>
        </p:txBody>
      </p:sp>
    </p:spTree>
    <p:extLst>
      <p:ext uri="{BB962C8B-B14F-4D97-AF65-F5344CB8AC3E}">
        <p14:creationId xmlns:p14="http://schemas.microsoft.com/office/powerpoint/2010/main" val="4106548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95C05-D652-F749-A894-AEC1BF2B6778}"/>
              </a:ext>
            </a:extLst>
          </p:cNvPr>
          <p:cNvSpPr>
            <a:spLocks noGrp="1"/>
          </p:cNvSpPr>
          <p:nvPr>
            <p:ph type="title"/>
          </p:nvPr>
        </p:nvSpPr>
        <p:spPr/>
        <p:txBody>
          <a:bodyPr/>
          <a:lstStyle/>
          <a:p>
            <a:r>
              <a:rPr lang="en-GB" dirty="0">
                <a:latin typeface="+mn-lt"/>
              </a:rPr>
              <a:t>Transverse section through the caudal part</a:t>
            </a:r>
            <a:endParaRPr lang="en-US" dirty="0">
              <a:latin typeface="+mn-lt"/>
            </a:endParaRPr>
          </a:p>
        </p:txBody>
      </p:sp>
      <p:sp>
        <p:nvSpPr>
          <p:cNvPr id="3" name="Content Placeholder 2">
            <a:extLst>
              <a:ext uri="{FF2B5EF4-FFF2-40B4-BE49-F238E27FC236}">
                <a16:creationId xmlns:a16="http://schemas.microsoft.com/office/drawing/2014/main" id="{5FB1CF34-3E65-364B-84C4-1BB4434C3ECA}"/>
              </a:ext>
            </a:extLst>
          </p:cNvPr>
          <p:cNvSpPr>
            <a:spLocks noGrp="1"/>
          </p:cNvSpPr>
          <p:nvPr>
            <p:ph sz="half" idx="1"/>
          </p:nvPr>
        </p:nvSpPr>
        <p:spPr/>
        <p:txBody>
          <a:bodyPr>
            <a:normAutofit fontScale="77500" lnSpcReduction="20000"/>
          </a:bodyPr>
          <a:lstStyle/>
          <a:p>
            <a:r>
              <a:rPr lang="en-GB" dirty="0"/>
              <a:t>The </a:t>
            </a:r>
            <a:r>
              <a:rPr lang="en-GB" b="1" dirty="0"/>
              <a:t>medial longitudinal fasciculus</a:t>
            </a:r>
            <a:r>
              <a:rPr lang="en-GB" dirty="0"/>
              <a:t> is situated beneath the floor of the fourth ventricle on either side of the midline.</a:t>
            </a:r>
          </a:p>
          <a:p>
            <a:r>
              <a:rPr lang="en-GB" dirty="0"/>
              <a:t>The medial longitudinal fasciculus is the main pathway that connects the vestibular and cochlear nuclei with the nuclei controlling the extraocular muscles (oculomotor, trochlear, and abducent nuclei)</a:t>
            </a:r>
          </a:p>
          <a:p>
            <a:r>
              <a:rPr lang="en-GB" dirty="0"/>
              <a:t>The </a:t>
            </a:r>
            <a:r>
              <a:rPr lang="en-GB" b="1" dirty="0"/>
              <a:t>medial vestibular nucleus</a:t>
            </a:r>
            <a:r>
              <a:rPr lang="en-GB" dirty="0"/>
              <a:t> is situated lateral to the abducent nucleus and is in close relationship to the inferior cerebellar peduncle.</a:t>
            </a:r>
          </a:p>
          <a:p>
            <a:r>
              <a:rPr lang="en-GB" dirty="0"/>
              <a:t>The superior part of the lateral and the inferior part of the superior vestibular nucleus are found at this level. </a:t>
            </a:r>
          </a:p>
        </p:txBody>
      </p:sp>
      <p:pic>
        <p:nvPicPr>
          <p:cNvPr id="5" name="Content Placeholder 4">
            <a:extLst>
              <a:ext uri="{FF2B5EF4-FFF2-40B4-BE49-F238E27FC236}">
                <a16:creationId xmlns:a16="http://schemas.microsoft.com/office/drawing/2014/main" id="{063E783E-3E3E-9047-B5DC-15A3A500DAF1}"/>
              </a:ext>
            </a:extLst>
          </p:cNvPr>
          <p:cNvPicPr>
            <a:picLocks noGrp="1" noChangeAspect="1"/>
          </p:cNvPicPr>
          <p:nvPr>
            <p:ph sz="half" idx="2"/>
          </p:nvPr>
        </p:nvPicPr>
        <p:blipFill>
          <a:blip r:embed="rId2"/>
          <a:stretch>
            <a:fillRect/>
          </a:stretch>
        </p:blipFill>
        <p:spPr>
          <a:xfrm>
            <a:off x="6172200" y="1825625"/>
            <a:ext cx="5181600" cy="4449915"/>
          </a:xfrm>
          <a:prstGeom prst="rect">
            <a:avLst/>
          </a:prstGeom>
        </p:spPr>
      </p:pic>
    </p:spTree>
    <p:extLst>
      <p:ext uri="{BB962C8B-B14F-4D97-AF65-F5344CB8AC3E}">
        <p14:creationId xmlns:p14="http://schemas.microsoft.com/office/powerpoint/2010/main" val="17528602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ED6DF-10CE-BC44-B683-1174AB5141AB}"/>
              </a:ext>
            </a:extLst>
          </p:cNvPr>
          <p:cNvSpPr>
            <a:spLocks noGrp="1"/>
          </p:cNvSpPr>
          <p:nvPr>
            <p:ph type="title"/>
          </p:nvPr>
        </p:nvSpPr>
        <p:spPr/>
        <p:txBody>
          <a:bodyPr/>
          <a:lstStyle/>
          <a:p>
            <a:r>
              <a:rPr lang="en-GB" dirty="0">
                <a:latin typeface="+mn-lt"/>
              </a:rPr>
              <a:t>Transverse section through the caudal part</a:t>
            </a:r>
            <a:endParaRPr lang="en-US" dirty="0">
              <a:latin typeface="+mn-lt"/>
            </a:endParaRPr>
          </a:p>
        </p:txBody>
      </p:sp>
      <p:sp>
        <p:nvSpPr>
          <p:cNvPr id="3" name="Content Placeholder 2">
            <a:extLst>
              <a:ext uri="{FF2B5EF4-FFF2-40B4-BE49-F238E27FC236}">
                <a16:creationId xmlns:a16="http://schemas.microsoft.com/office/drawing/2014/main" id="{C13AFC1B-1737-1E42-AC8F-AFA468359B2A}"/>
              </a:ext>
            </a:extLst>
          </p:cNvPr>
          <p:cNvSpPr>
            <a:spLocks noGrp="1"/>
          </p:cNvSpPr>
          <p:nvPr>
            <p:ph sz="half" idx="1"/>
          </p:nvPr>
        </p:nvSpPr>
        <p:spPr/>
        <p:txBody>
          <a:bodyPr>
            <a:normAutofit fontScale="92500" lnSpcReduction="20000"/>
          </a:bodyPr>
          <a:lstStyle/>
          <a:p>
            <a:r>
              <a:rPr lang="en-GB" dirty="0"/>
              <a:t>The </a:t>
            </a:r>
            <a:r>
              <a:rPr lang="en-GB" b="1" dirty="0"/>
              <a:t>posterior</a:t>
            </a:r>
            <a:r>
              <a:rPr lang="en-GB" dirty="0"/>
              <a:t> and </a:t>
            </a:r>
            <a:r>
              <a:rPr lang="en-GB" b="1" dirty="0"/>
              <a:t>anterior cochlear nuclei</a:t>
            </a:r>
            <a:r>
              <a:rPr lang="en-GB" dirty="0"/>
              <a:t> are also found at this level.</a:t>
            </a:r>
          </a:p>
          <a:p>
            <a:r>
              <a:rPr lang="en-GB" dirty="0"/>
              <a:t>The </a:t>
            </a:r>
            <a:r>
              <a:rPr lang="en-GB" b="1" dirty="0"/>
              <a:t>spinal nucleus of the trigeminal nerve</a:t>
            </a:r>
            <a:r>
              <a:rPr lang="en-GB" dirty="0"/>
              <a:t> and its tract lie on the anteromedial aspect of the inferior cerebellar peduncle</a:t>
            </a:r>
          </a:p>
          <a:p>
            <a:r>
              <a:rPr lang="en-GB" dirty="0"/>
              <a:t>The </a:t>
            </a:r>
            <a:r>
              <a:rPr lang="en-GB" b="1" dirty="0"/>
              <a:t>trapezoid body</a:t>
            </a:r>
            <a:r>
              <a:rPr lang="en-GB" dirty="0"/>
              <a:t> is made up of fibres derived from the cochlear nuclei and the nuclei of the trapezoid body. </a:t>
            </a:r>
          </a:p>
          <a:p>
            <a:r>
              <a:rPr lang="en-GB" dirty="0"/>
              <a:t>They run transversely  in the anterior part of the tegmentum</a:t>
            </a:r>
            <a:endParaRPr lang="en-US" dirty="0"/>
          </a:p>
          <a:p>
            <a:pPr marL="0" indent="0">
              <a:buNone/>
            </a:pPr>
            <a:endParaRPr lang="en-US" dirty="0"/>
          </a:p>
        </p:txBody>
      </p:sp>
      <p:pic>
        <p:nvPicPr>
          <p:cNvPr id="5" name="Content Placeholder 4">
            <a:extLst>
              <a:ext uri="{FF2B5EF4-FFF2-40B4-BE49-F238E27FC236}">
                <a16:creationId xmlns:a16="http://schemas.microsoft.com/office/drawing/2014/main" id="{B15C6888-154F-7D45-8126-79AB0CFDA197}"/>
              </a:ext>
            </a:extLst>
          </p:cNvPr>
          <p:cNvPicPr>
            <a:picLocks noGrp="1" noChangeAspect="1"/>
          </p:cNvPicPr>
          <p:nvPr>
            <p:ph sz="half" idx="2"/>
          </p:nvPr>
        </p:nvPicPr>
        <p:blipFill>
          <a:blip r:embed="rId2"/>
          <a:stretch>
            <a:fillRect/>
          </a:stretch>
        </p:blipFill>
        <p:spPr>
          <a:xfrm>
            <a:off x="7140165" y="1825625"/>
            <a:ext cx="3245670" cy="4351338"/>
          </a:xfrm>
          <a:prstGeom prst="rect">
            <a:avLst/>
          </a:prstGeom>
        </p:spPr>
      </p:pic>
    </p:spTree>
    <p:extLst>
      <p:ext uri="{BB962C8B-B14F-4D97-AF65-F5344CB8AC3E}">
        <p14:creationId xmlns:p14="http://schemas.microsoft.com/office/powerpoint/2010/main" val="1357073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7E9E-7FAE-F74E-9925-81835957CA0B}"/>
              </a:ext>
            </a:extLst>
          </p:cNvPr>
          <p:cNvSpPr>
            <a:spLocks noGrp="1"/>
          </p:cNvSpPr>
          <p:nvPr>
            <p:ph type="title"/>
          </p:nvPr>
        </p:nvSpPr>
        <p:spPr/>
        <p:txBody>
          <a:bodyPr/>
          <a:lstStyle/>
          <a:p>
            <a:r>
              <a:rPr lang="en-GB" dirty="0">
                <a:latin typeface="+mn-lt"/>
              </a:rPr>
              <a:t>Transverse section through the caudal part</a:t>
            </a:r>
            <a:endParaRPr lang="en-US" dirty="0">
              <a:latin typeface="+mn-lt"/>
            </a:endParaRPr>
          </a:p>
        </p:txBody>
      </p:sp>
      <p:sp>
        <p:nvSpPr>
          <p:cNvPr id="3" name="Content Placeholder 2">
            <a:extLst>
              <a:ext uri="{FF2B5EF4-FFF2-40B4-BE49-F238E27FC236}">
                <a16:creationId xmlns:a16="http://schemas.microsoft.com/office/drawing/2014/main" id="{194F1309-51AA-4946-B9F3-5B91867EA687}"/>
              </a:ext>
            </a:extLst>
          </p:cNvPr>
          <p:cNvSpPr>
            <a:spLocks noGrp="1"/>
          </p:cNvSpPr>
          <p:nvPr>
            <p:ph sz="half" idx="1"/>
          </p:nvPr>
        </p:nvSpPr>
        <p:spPr/>
        <p:txBody>
          <a:bodyPr>
            <a:normAutofit fontScale="70000" lnSpcReduction="20000"/>
          </a:bodyPr>
          <a:lstStyle/>
          <a:p>
            <a:r>
              <a:rPr lang="en-GB" dirty="0"/>
              <a:t>The basilar part of the pons, at this level, contains small masses of nerve cells called </a:t>
            </a:r>
            <a:r>
              <a:rPr lang="en-GB" b="1" dirty="0"/>
              <a:t>pontine nuclei</a:t>
            </a:r>
            <a:r>
              <a:rPr lang="en-GB" dirty="0"/>
              <a:t>. </a:t>
            </a:r>
          </a:p>
          <a:p>
            <a:r>
              <a:rPr lang="en-GB" dirty="0"/>
              <a:t>The </a:t>
            </a:r>
            <a:r>
              <a:rPr lang="en-GB" b="1" dirty="0"/>
              <a:t>corticopontine fibres</a:t>
            </a:r>
            <a:r>
              <a:rPr lang="en-GB" dirty="0"/>
              <a:t> of the crus </a:t>
            </a:r>
            <a:r>
              <a:rPr lang="en-GB" dirty="0" err="1"/>
              <a:t>cerebri</a:t>
            </a:r>
            <a:r>
              <a:rPr lang="en-GB" dirty="0"/>
              <a:t> of the midbrain terminate in the pontine nuclei. </a:t>
            </a:r>
          </a:p>
          <a:p>
            <a:r>
              <a:rPr lang="en-GB" dirty="0"/>
              <a:t>The axons of these cells give origin to the </a:t>
            </a:r>
            <a:r>
              <a:rPr lang="en-GB" b="1" dirty="0"/>
              <a:t>transverse fibres</a:t>
            </a:r>
            <a:r>
              <a:rPr lang="en-GB" dirty="0"/>
              <a:t> of the pons, which cross the midline and intersect the corticospinal and </a:t>
            </a:r>
            <a:r>
              <a:rPr lang="en-GB" dirty="0" err="1"/>
              <a:t>corticonuclear</a:t>
            </a:r>
            <a:r>
              <a:rPr lang="en-GB" dirty="0"/>
              <a:t> tracts, breaking them up into small bundles. </a:t>
            </a:r>
          </a:p>
          <a:p>
            <a:r>
              <a:rPr lang="en-GB" dirty="0"/>
              <a:t>The transverse fibres of the pons enter the middle cerebellar peduncle and are distributed to the cerebellar hemisphere.</a:t>
            </a:r>
          </a:p>
          <a:p>
            <a:r>
              <a:rPr lang="en-GB" dirty="0"/>
              <a:t>This connection forms the main pathway linking the cerebral cortex to the cerebellum</a:t>
            </a:r>
            <a:endParaRPr lang="en-US" dirty="0"/>
          </a:p>
        </p:txBody>
      </p:sp>
      <p:pic>
        <p:nvPicPr>
          <p:cNvPr id="5" name="Content Placeholder 4">
            <a:extLst>
              <a:ext uri="{FF2B5EF4-FFF2-40B4-BE49-F238E27FC236}">
                <a16:creationId xmlns:a16="http://schemas.microsoft.com/office/drawing/2014/main" id="{12D66781-2F8B-444A-8FF1-77ACD2691A33}"/>
              </a:ext>
            </a:extLst>
          </p:cNvPr>
          <p:cNvPicPr>
            <a:picLocks noGrp="1" noChangeAspect="1"/>
          </p:cNvPicPr>
          <p:nvPr>
            <p:ph sz="half" idx="2"/>
          </p:nvPr>
        </p:nvPicPr>
        <p:blipFill>
          <a:blip r:embed="rId2"/>
          <a:stretch>
            <a:fillRect/>
          </a:stretch>
        </p:blipFill>
        <p:spPr>
          <a:xfrm>
            <a:off x="6663846" y="1825625"/>
            <a:ext cx="4221271" cy="4351337"/>
          </a:xfrm>
          <a:prstGeom prst="rect">
            <a:avLst/>
          </a:prstGeom>
        </p:spPr>
      </p:pic>
    </p:spTree>
    <p:extLst>
      <p:ext uri="{BB962C8B-B14F-4D97-AF65-F5344CB8AC3E}">
        <p14:creationId xmlns:p14="http://schemas.microsoft.com/office/powerpoint/2010/main" val="1574890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BB705-3B45-6C4A-BF58-B431C4379042}"/>
              </a:ext>
            </a:extLst>
          </p:cNvPr>
          <p:cNvSpPr>
            <a:spLocks noGrp="1"/>
          </p:cNvSpPr>
          <p:nvPr>
            <p:ph type="title"/>
          </p:nvPr>
        </p:nvSpPr>
        <p:spPr/>
        <p:txBody>
          <a:bodyPr/>
          <a:lstStyle/>
          <a:p>
            <a:r>
              <a:rPr lang="en-GB" dirty="0">
                <a:latin typeface="+mn-lt"/>
              </a:rPr>
              <a:t>Transverse section through the cranial part</a:t>
            </a:r>
            <a:endParaRPr lang="en-US" dirty="0">
              <a:latin typeface="+mn-lt"/>
            </a:endParaRPr>
          </a:p>
        </p:txBody>
      </p:sp>
      <p:sp>
        <p:nvSpPr>
          <p:cNvPr id="3" name="Content Placeholder 2">
            <a:extLst>
              <a:ext uri="{FF2B5EF4-FFF2-40B4-BE49-F238E27FC236}">
                <a16:creationId xmlns:a16="http://schemas.microsoft.com/office/drawing/2014/main" id="{783B82C1-B252-544F-BAFD-B5C4855B983B}"/>
              </a:ext>
            </a:extLst>
          </p:cNvPr>
          <p:cNvSpPr>
            <a:spLocks noGrp="1"/>
          </p:cNvSpPr>
          <p:nvPr>
            <p:ph sz="half" idx="1"/>
          </p:nvPr>
        </p:nvSpPr>
        <p:spPr/>
        <p:txBody>
          <a:bodyPr>
            <a:normAutofit fontScale="70000" lnSpcReduction="20000"/>
          </a:bodyPr>
          <a:lstStyle/>
          <a:p>
            <a:r>
              <a:rPr lang="en-GB" dirty="0"/>
              <a:t>The internal structure of the </a:t>
            </a:r>
            <a:r>
              <a:rPr lang="en-GB" dirty="0" err="1"/>
              <a:t>cr.anial</a:t>
            </a:r>
            <a:r>
              <a:rPr lang="en-GB" dirty="0"/>
              <a:t> part of the pons is similar to that seen at the caudal level but it now contains the motor and principal sensory nuclei of the trigeminal nerve.</a:t>
            </a:r>
          </a:p>
          <a:p>
            <a:r>
              <a:rPr lang="en-GB" dirty="0"/>
              <a:t>The </a:t>
            </a:r>
            <a:r>
              <a:rPr lang="en-GB" b="1" dirty="0"/>
              <a:t>motor nucleus of the trigeminal nerve</a:t>
            </a:r>
            <a:r>
              <a:rPr lang="en-GB" dirty="0"/>
              <a:t> is situated beneath the lateral part of the fourth ventricle within the reticular formation </a:t>
            </a:r>
          </a:p>
          <a:p>
            <a:r>
              <a:rPr lang="en-GB" dirty="0"/>
              <a:t>The emerging motor fibres travel anteriorly through the substance of the pons and exit on its anterior surface</a:t>
            </a:r>
          </a:p>
          <a:p>
            <a:r>
              <a:rPr lang="en-GB" dirty="0"/>
              <a:t>The </a:t>
            </a:r>
            <a:r>
              <a:rPr lang="en-GB" b="1" dirty="0"/>
              <a:t>principal sensory nucleus of the trigeminal nerve</a:t>
            </a:r>
            <a:r>
              <a:rPr lang="en-GB" dirty="0"/>
              <a:t> is situated on the lateral side of the motor </a:t>
            </a:r>
            <a:r>
              <a:rPr lang="en-GB" dirty="0" err="1"/>
              <a:t>nucleusit</a:t>
            </a:r>
            <a:r>
              <a:rPr lang="en-GB" dirty="0"/>
              <a:t> is continuous inferiorly with the nucleus of the spinal tract. </a:t>
            </a:r>
          </a:p>
        </p:txBody>
      </p:sp>
      <p:pic>
        <p:nvPicPr>
          <p:cNvPr id="5" name="Content Placeholder 4">
            <a:extLst>
              <a:ext uri="{FF2B5EF4-FFF2-40B4-BE49-F238E27FC236}">
                <a16:creationId xmlns:a16="http://schemas.microsoft.com/office/drawing/2014/main" id="{BB90863B-9AEA-974B-AC0F-9C26F56D1A9C}"/>
              </a:ext>
            </a:extLst>
          </p:cNvPr>
          <p:cNvPicPr>
            <a:picLocks noGrp="1" noChangeAspect="1"/>
          </p:cNvPicPr>
          <p:nvPr>
            <p:ph sz="half" idx="2"/>
          </p:nvPr>
        </p:nvPicPr>
        <p:blipFill>
          <a:blip r:embed="rId2"/>
          <a:stretch>
            <a:fillRect/>
          </a:stretch>
        </p:blipFill>
        <p:spPr>
          <a:xfrm>
            <a:off x="6413326" y="1916481"/>
            <a:ext cx="4940474" cy="4260481"/>
          </a:xfrm>
          <a:prstGeom prst="rect">
            <a:avLst/>
          </a:prstGeom>
        </p:spPr>
      </p:pic>
    </p:spTree>
    <p:extLst>
      <p:ext uri="{BB962C8B-B14F-4D97-AF65-F5344CB8AC3E}">
        <p14:creationId xmlns:p14="http://schemas.microsoft.com/office/powerpoint/2010/main" val="801116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2A57-6149-334A-B4C1-676F4CE6F15A}"/>
              </a:ext>
            </a:extLst>
          </p:cNvPr>
          <p:cNvSpPr>
            <a:spLocks noGrp="1"/>
          </p:cNvSpPr>
          <p:nvPr>
            <p:ph type="title"/>
          </p:nvPr>
        </p:nvSpPr>
        <p:spPr/>
        <p:txBody>
          <a:bodyPr/>
          <a:lstStyle/>
          <a:p>
            <a:r>
              <a:rPr lang="en-GB" dirty="0">
                <a:latin typeface="+mn-lt"/>
              </a:rPr>
              <a:t>Transverse section through the cranial part</a:t>
            </a:r>
            <a:endParaRPr lang="en-US" dirty="0">
              <a:latin typeface="+mn-lt"/>
            </a:endParaRPr>
          </a:p>
        </p:txBody>
      </p:sp>
      <p:sp>
        <p:nvSpPr>
          <p:cNvPr id="3" name="Content Placeholder 2">
            <a:extLst>
              <a:ext uri="{FF2B5EF4-FFF2-40B4-BE49-F238E27FC236}">
                <a16:creationId xmlns:a16="http://schemas.microsoft.com/office/drawing/2014/main" id="{C49880A4-47D0-0B4A-A554-E27731FEBEE7}"/>
              </a:ext>
            </a:extLst>
          </p:cNvPr>
          <p:cNvSpPr>
            <a:spLocks noGrp="1"/>
          </p:cNvSpPr>
          <p:nvPr>
            <p:ph sz="half" idx="1"/>
          </p:nvPr>
        </p:nvSpPr>
        <p:spPr/>
        <p:txBody>
          <a:bodyPr>
            <a:normAutofit fontScale="77500" lnSpcReduction="20000"/>
          </a:bodyPr>
          <a:lstStyle/>
          <a:p>
            <a:r>
              <a:rPr lang="en-GB" dirty="0"/>
              <a:t>The entering sensory fibres travel through the substance of the pons and lie lateral to the motor fibres </a:t>
            </a:r>
          </a:p>
          <a:p>
            <a:r>
              <a:rPr lang="en-GB" dirty="0"/>
              <a:t>The </a:t>
            </a:r>
            <a:r>
              <a:rPr lang="en-GB" b="1" dirty="0"/>
              <a:t>superior cerebellar peduncle</a:t>
            </a:r>
            <a:r>
              <a:rPr lang="en-GB" dirty="0"/>
              <a:t> is situated posterolateral to the motor nucleus of the trigeminal nerve.</a:t>
            </a:r>
          </a:p>
          <a:p>
            <a:r>
              <a:rPr lang="en-GB" dirty="0"/>
              <a:t> It is joined by the </a:t>
            </a:r>
            <a:r>
              <a:rPr lang="en-GB" b="1" dirty="0"/>
              <a:t>anterior spinocerebellar tract</a:t>
            </a:r>
          </a:p>
          <a:p>
            <a:r>
              <a:rPr lang="en-GB" dirty="0"/>
              <a:t>The </a:t>
            </a:r>
            <a:r>
              <a:rPr lang="en-GB" b="1" dirty="0"/>
              <a:t>trapezoid body</a:t>
            </a:r>
            <a:r>
              <a:rPr lang="en-GB" dirty="0"/>
              <a:t> and the </a:t>
            </a:r>
            <a:r>
              <a:rPr lang="en-GB" b="1" dirty="0"/>
              <a:t>medial lemniscus</a:t>
            </a:r>
            <a:r>
              <a:rPr lang="en-GB" dirty="0"/>
              <a:t> are situated in the same position as they were in the previous section</a:t>
            </a:r>
          </a:p>
          <a:p>
            <a:r>
              <a:rPr lang="en-GB" dirty="0"/>
              <a:t>The </a:t>
            </a:r>
            <a:r>
              <a:rPr lang="en-GB" b="1" dirty="0"/>
              <a:t>lateral</a:t>
            </a:r>
            <a:r>
              <a:rPr lang="en-GB" dirty="0"/>
              <a:t> and </a:t>
            </a:r>
            <a:r>
              <a:rPr lang="en-GB" b="1" dirty="0"/>
              <a:t>spinal lemnisci</a:t>
            </a:r>
            <a:r>
              <a:rPr lang="en-GB" dirty="0"/>
              <a:t> lie at the lateral extremity of the medial lemniscus</a:t>
            </a:r>
            <a:endParaRPr lang="en-US" dirty="0"/>
          </a:p>
        </p:txBody>
      </p:sp>
      <p:pic>
        <p:nvPicPr>
          <p:cNvPr id="5" name="Content Placeholder 4">
            <a:extLst>
              <a:ext uri="{FF2B5EF4-FFF2-40B4-BE49-F238E27FC236}">
                <a16:creationId xmlns:a16="http://schemas.microsoft.com/office/drawing/2014/main" id="{C7968BD1-F2BA-5549-B881-9D27AE0B6D64}"/>
              </a:ext>
            </a:extLst>
          </p:cNvPr>
          <p:cNvPicPr>
            <a:picLocks noGrp="1" noChangeAspect="1"/>
          </p:cNvPicPr>
          <p:nvPr>
            <p:ph sz="half" idx="2"/>
          </p:nvPr>
        </p:nvPicPr>
        <p:blipFill>
          <a:blip r:embed="rId2"/>
          <a:stretch>
            <a:fillRect/>
          </a:stretch>
        </p:blipFill>
        <p:spPr>
          <a:xfrm>
            <a:off x="6172200" y="1825625"/>
            <a:ext cx="5181600" cy="4351338"/>
          </a:xfrm>
          <a:prstGeom prst="rect">
            <a:avLst/>
          </a:prstGeom>
        </p:spPr>
      </p:pic>
    </p:spTree>
    <p:extLst>
      <p:ext uri="{BB962C8B-B14F-4D97-AF65-F5344CB8AC3E}">
        <p14:creationId xmlns:p14="http://schemas.microsoft.com/office/powerpoint/2010/main" val="2409715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6CF42-93CD-5446-B5D2-B0479EB74162}"/>
              </a:ext>
            </a:extLst>
          </p:cNvPr>
          <p:cNvSpPr>
            <a:spLocks noGrp="1"/>
          </p:cNvSpPr>
          <p:nvPr>
            <p:ph type="title"/>
          </p:nvPr>
        </p:nvSpPr>
        <p:spPr/>
        <p:txBody>
          <a:bodyPr/>
          <a:lstStyle/>
          <a:p>
            <a:r>
              <a:rPr lang="en-US" dirty="0">
                <a:latin typeface="+mn-lt"/>
              </a:rPr>
              <a:t>Midbrain</a:t>
            </a:r>
          </a:p>
        </p:txBody>
      </p:sp>
      <p:sp>
        <p:nvSpPr>
          <p:cNvPr id="3" name="Content Placeholder 2">
            <a:extLst>
              <a:ext uri="{FF2B5EF4-FFF2-40B4-BE49-F238E27FC236}">
                <a16:creationId xmlns:a16="http://schemas.microsoft.com/office/drawing/2014/main" id="{62C4B15C-D548-7C48-ADA5-6ECE725CAA2E}"/>
              </a:ext>
            </a:extLst>
          </p:cNvPr>
          <p:cNvSpPr>
            <a:spLocks noGrp="1"/>
          </p:cNvSpPr>
          <p:nvPr>
            <p:ph idx="1"/>
          </p:nvPr>
        </p:nvSpPr>
        <p:spPr/>
        <p:txBody>
          <a:bodyPr>
            <a:normAutofit/>
          </a:bodyPr>
          <a:lstStyle/>
          <a:p>
            <a:r>
              <a:rPr lang="en-GB" dirty="0"/>
              <a:t>The midbrain measures about 2 cm in length and connects the pons and cerebellum with the forebrain.</a:t>
            </a:r>
          </a:p>
          <a:p>
            <a:r>
              <a:rPr lang="en-GB" dirty="0"/>
              <a:t>Its long axis inclines anteriorly as it ascends through the opening in the tentorium cerebelli.</a:t>
            </a:r>
          </a:p>
          <a:p>
            <a:r>
              <a:rPr lang="en-GB" dirty="0"/>
              <a:t>The midbrain is traversed by a narrow channel, the </a:t>
            </a:r>
            <a:r>
              <a:rPr lang="en-GB" b="1" dirty="0"/>
              <a:t>cerebral aqueduct,</a:t>
            </a:r>
            <a:r>
              <a:rPr lang="en-GB" dirty="0"/>
              <a:t> which is filled with cerebrospinal fluid</a:t>
            </a:r>
            <a:r>
              <a:rPr lang="en-US" dirty="0"/>
              <a:t>.</a:t>
            </a:r>
          </a:p>
        </p:txBody>
      </p:sp>
    </p:spTree>
    <p:extLst>
      <p:ext uri="{BB962C8B-B14F-4D97-AF65-F5344CB8AC3E}">
        <p14:creationId xmlns:p14="http://schemas.microsoft.com/office/powerpoint/2010/main" val="559310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889106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54416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E8F17-5540-8549-BE87-B22DF3F6AAFE}"/>
              </a:ext>
            </a:extLst>
          </p:cNvPr>
          <p:cNvSpPr>
            <a:spLocks noGrp="1"/>
          </p:cNvSpPr>
          <p:nvPr>
            <p:ph type="ctrTitle"/>
          </p:nvPr>
        </p:nvSpPr>
        <p:spPr/>
        <p:txBody>
          <a:bodyPr/>
          <a:lstStyle/>
          <a:p>
            <a:r>
              <a:rPr lang="en-US" dirty="0">
                <a:latin typeface="+mn-lt"/>
              </a:rPr>
              <a:t>Medulla oblongata</a:t>
            </a:r>
          </a:p>
        </p:txBody>
      </p:sp>
      <p:sp>
        <p:nvSpPr>
          <p:cNvPr id="3" name="Subtitle 2">
            <a:extLst>
              <a:ext uri="{FF2B5EF4-FFF2-40B4-BE49-F238E27FC236}">
                <a16:creationId xmlns:a16="http://schemas.microsoft.com/office/drawing/2014/main" id="{6F48D2F7-329B-FA49-940A-3B945CF1793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99611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31968-04DA-204C-9CF3-8494B9CEF0D2}"/>
              </a:ext>
            </a:extLst>
          </p:cNvPr>
          <p:cNvSpPr>
            <a:spLocks noGrp="1"/>
          </p:cNvSpPr>
          <p:nvPr>
            <p:ph type="title"/>
          </p:nvPr>
        </p:nvSpPr>
        <p:spPr/>
        <p:txBody>
          <a:bodyPr/>
          <a:lstStyle/>
          <a:p>
            <a:r>
              <a:rPr lang="en-US" dirty="0">
                <a:latin typeface="+mn-lt"/>
              </a:rPr>
              <a:t>Medulla oblongata</a:t>
            </a:r>
          </a:p>
        </p:txBody>
      </p:sp>
      <p:sp>
        <p:nvSpPr>
          <p:cNvPr id="3" name="Content Placeholder 2">
            <a:extLst>
              <a:ext uri="{FF2B5EF4-FFF2-40B4-BE49-F238E27FC236}">
                <a16:creationId xmlns:a16="http://schemas.microsoft.com/office/drawing/2014/main" id="{47A67064-8526-8640-822A-CFE25F3BB532}"/>
              </a:ext>
            </a:extLst>
          </p:cNvPr>
          <p:cNvSpPr>
            <a:spLocks noGrp="1"/>
          </p:cNvSpPr>
          <p:nvPr>
            <p:ph idx="1"/>
          </p:nvPr>
        </p:nvSpPr>
        <p:spPr/>
        <p:txBody>
          <a:bodyPr/>
          <a:lstStyle/>
          <a:p>
            <a:r>
              <a:rPr lang="en-GB" dirty="0"/>
              <a:t>Connects the pons superiorly with the spinal cord inferiorly.</a:t>
            </a:r>
          </a:p>
          <a:p>
            <a:r>
              <a:rPr lang="en-GB" dirty="0"/>
              <a:t>The junction of the medulla and spinal cord is at the origin of the anterior and posterior roots of the first cervical spinal nerve, which corresponds to the level of the foramen magnum. </a:t>
            </a:r>
          </a:p>
          <a:p>
            <a:r>
              <a:rPr lang="en-GB" dirty="0"/>
              <a:t>The medulla oblongata is conical in shape, its broad extremity being directed superiorly.</a:t>
            </a:r>
          </a:p>
          <a:p>
            <a:r>
              <a:rPr lang="en-GB" dirty="0"/>
              <a:t>The </a:t>
            </a:r>
            <a:r>
              <a:rPr lang="en-GB" b="1" dirty="0"/>
              <a:t>central canal</a:t>
            </a:r>
            <a:r>
              <a:rPr lang="en-GB" dirty="0"/>
              <a:t> of the spinal cord continues upward into the lower half of the medulla; in the upper half of the medulla, it expands as the </a:t>
            </a:r>
            <a:r>
              <a:rPr lang="en-GB" b="1" dirty="0"/>
              <a:t>cavity of the fourth ventricle</a:t>
            </a:r>
            <a:endParaRPr lang="en-US" dirty="0"/>
          </a:p>
        </p:txBody>
      </p:sp>
    </p:spTree>
    <p:extLst>
      <p:ext uri="{BB962C8B-B14F-4D97-AF65-F5344CB8AC3E}">
        <p14:creationId xmlns:p14="http://schemas.microsoft.com/office/powerpoint/2010/main" val="775916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9A2-78AF-8A44-AB8B-4FB8CD895842}"/>
              </a:ext>
            </a:extLst>
          </p:cNvPr>
          <p:cNvSpPr>
            <a:spLocks noGrp="1"/>
          </p:cNvSpPr>
          <p:nvPr>
            <p:ph type="title"/>
          </p:nvPr>
        </p:nvSpPr>
        <p:spPr/>
        <p:txBody>
          <a:bodyPr/>
          <a:lstStyle/>
          <a:p>
            <a:r>
              <a:rPr lang="en-US" dirty="0">
                <a:latin typeface="+mn-lt"/>
              </a:rPr>
              <a:t>Medulla oblongata</a:t>
            </a:r>
          </a:p>
        </p:txBody>
      </p:sp>
      <p:sp>
        <p:nvSpPr>
          <p:cNvPr id="3" name="Content Placeholder 2">
            <a:extLst>
              <a:ext uri="{FF2B5EF4-FFF2-40B4-BE49-F238E27FC236}">
                <a16:creationId xmlns:a16="http://schemas.microsoft.com/office/drawing/2014/main" id="{3E66A5FB-BF2B-6940-9DC7-25F9BC762ADB}"/>
              </a:ext>
            </a:extLst>
          </p:cNvPr>
          <p:cNvSpPr>
            <a:spLocks noGrp="1"/>
          </p:cNvSpPr>
          <p:nvPr>
            <p:ph sz="half" idx="1"/>
          </p:nvPr>
        </p:nvSpPr>
        <p:spPr/>
        <p:txBody>
          <a:bodyPr>
            <a:normAutofit fontScale="62500" lnSpcReduction="20000"/>
          </a:bodyPr>
          <a:lstStyle/>
          <a:p>
            <a:r>
              <a:rPr lang="en-GB" dirty="0"/>
              <a:t>On the anterior surface of the medulla is the anterior median fissure, which is continuous inferiorly with the </a:t>
            </a:r>
            <a:r>
              <a:rPr lang="en-GB" b="1" dirty="0"/>
              <a:t>anterior median fissure</a:t>
            </a:r>
            <a:r>
              <a:rPr lang="en-GB" dirty="0"/>
              <a:t> of the spinal cord.</a:t>
            </a:r>
          </a:p>
          <a:p>
            <a:r>
              <a:rPr lang="en-GB" dirty="0"/>
              <a:t>On each side of the median fissure, there is the </a:t>
            </a:r>
            <a:r>
              <a:rPr lang="en-GB" b="1" dirty="0"/>
              <a:t>pyramid.</a:t>
            </a:r>
            <a:r>
              <a:rPr lang="en-GB" dirty="0"/>
              <a:t> </a:t>
            </a:r>
          </a:p>
          <a:p>
            <a:r>
              <a:rPr lang="en-GB" dirty="0"/>
              <a:t>The pyramids are composed of bundles of nerve fibres, called corticospinal fibres, which originate in large nerve cells in the precentral gyrus of the cerebral cortex. </a:t>
            </a:r>
          </a:p>
          <a:p>
            <a:r>
              <a:rPr lang="en-GB" dirty="0"/>
              <a:t>The pyramids taper inferiorly, and it is here that the majority of the descending fibres cross over to the opposite side, forming the </a:t>
            </a:r>
            <a:r>
              <a:rPr lang="en-GB" b="1" dirty="0"/>
              <a:t>decussation of the pyramids.</a:t>
            </a:r>
          </a:p>
          <a:p>
            <a:r>
              <a:rPr lang="en-GB" dirty="0"/>
              <a:t>The </a:t>
            </a:r>
            <a:r>
              <a:rPr lang="en-GB" b="1" dirty="0"/>
              <a:t>anterior external arcuate fibres</a:t>
            </a:r>
            <a:r>
              <a:rPr lang="en-GB" dirty="0"/>
              <a:t> are a few nerve fibres that emerge from the anterior median fissure above the decussation and pass laterally over the surface of the medulla oblongata to enter the cerebellum. </a:t>
            </a:r>
          </a:p>
        </p:txBody>
      </p:sp>
      <p:pic>
        <p:nvPicPr>
          <p:cNvPr id="5" name="Content Placeholder 4">
            <a:extLst>
              <a:ext uri="{FF2B5EF4-FFF2-40B4-BE49-F238E27FC236}">
                <a16:creationId xmlns:a16="http://schemas.microsoft.com/office/drawing/2014/main" id="{64360DFA-6623-E045-8F00-B8B7832E986C}"/>
              </a:ext>
            </a:extLst>
          </p:cNvPr>
          <p:cNvPicPr>
            <a:picLocks noGrp="1" noChangeAspect="1"/>
          </p:cNvPicPr>
          <p:nvPr>
            <p:ph sz="half" idx="2"/>
          </p:nvPr>
        </p:nvPicPr>
        <p:blipFill>
          <a:blip r:embed="rId2"/>
          <a:stretch>
            <a:fillRect/>
          </a:stretch>
        </p:blipFill>
        <p:spPr>
          <a:xfrm>
            <a:off x="6877050" y="1975644"/>
            <a:ext cx="3771900" cy="4051300"/>
          </a:xfrm>
          <a:prstGeom prst="rect">
            <a:avLst/>
          </a:prstGeom>
        </p:spPr>
      </p:pic>
    </p:spTree>
    <p:extLst>
      <p:ext uri="{BB962C8B-B14F-4D97-AF65-F5344CB8AC3E}">
        <p14:creationId xmlns:p14="http://schemas.microsoft.com/office/powerpoint/2010/main" val="3901110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77860-379A-7E44-A04E-076A37428B9A}"/>
              </a:ext>
            </a:extLst>
          </p:cNvPr>
          <p:cNvSpPr>
            <a:spLocks noGrp="1"/>
          </p:cNvSpPr>
          <p:nvPr>
            <p:ph type="title"/>
          </p:nvPr>
        </p:nvSpPr>
        <p:spPr/>
        <p:txBody>
          <a:bodyPr/>
          <a:lstStyle/>
          <a:p>
            <a:r>
              <a:rPr lang="en-US" dirty="0">
                <a:latin typeface="+mn-lt"/>
              </a:rPr>
              <a:t>Medulla oblongata</a:t>
            </a:r>
          </a:p>
        </p:txBody>
      </p:sp>
      <p:sp>
        <p:nvSpPr>
          <p:cNvPr id="3" name="Content Placeholder 2">
            <a:extLst>
              <a:ext uri="{FF2B5EF4-FFF2-40B4-BE49-F238E27FC236}">
                <a16:creationId xmlns:a16="http://schemas.microsoft.com/office/drawing/2014/main" id="{F8C0CFB4-1241-D140-A4D6-7F8A67171A64}"/>
              </a:ext>
            </a:extLst>
          </p:cNvPr>
          <p:cNvSpPr>
            <a:spLocks noGrp="1"/>
          </p:cNvSpPr>
          <p:nvPr>
            <p:ph sz="half" idx="1"/>
          </p:nvPr>
        </p:nvSpPr>
        <p:spPr/>
        <p:txBody>
          <a:bodyPr>
            <a:normAutofit fontScale="77500" lnSpcReduction="20000"/>
          </a:bodyPr>
          <a:lstStyle/>
          <a:p>
            <a:r>
              <a:rPr lang="en-GB" dirty="0"/>
              <a:t>Posterolateral to the pyramids are the </a:t>
            </a:r>
            <a:r>
              <a:rPr lang="en-GB" b="1" dirty="0"/>
              <a:t>olives,</a:t>
            </a:r>
            <a:r>
              <a:rPr lang="en-GB" dirty="0"/>
              <a:t> which are oval elevations produced by the underlying </a:t>
            </a:r>
            <a:r>
              <a:rPr lang="en-GB" b="1" dirty="0"/>
              <a:t>inferior olivary nuclei.</a:t>
            </a:r>
            <a:r>
              <a:rPr lang="en-GB" dirty="0"/>
              <a:t> </a:t>
            </a:r>
          </a:p>
          <a:p>
            <a:r>
              <a:rPr lang="en-GB" dirty="0"/>
              <a:t>In the groove between the pyramid and the olive emerge the rootlets of the hypoglossal nerve. </a:t>
            </a:r>
          </a:p>
          <a:p>
            <a:r>
              <a:rPr lang="en-GB" dirty="0"/>
              <a:t>Posterior to the olives are the </a:t>
            </a:r>
            <a:r>
              <a:rPr lang="en-GB" b="1" dirty="0"/>
              <a:t>inferior cerebellar peduncles </a:t>
            </a:r>
            <a:r>
              <a:rPr lang="en-GB" dirty="0"/>
              <a:t>which connect the medulla to the cerebellum. </a:t>
            </a:r>
          </a:p>
          <a:p>
            <a:r>
              <a:rPr lang="en-GB" dirty="0"/>
              <a:t>In the groove between the olive and the inferior cerebellar peduncle emerge the roots of the glossopharyngeal and </a:t>
            </a:r>
            <a:r>
              <a:rPr lang="en-GB" dirty="0" err="1"/>
              <a:t>vagus</a:t>
            </a:r>
            <a:r>
              <a:rPr lang="en-GB" dirty="0"/>
              <a:t> nerves and the cranial roots of the accessory nerve.</a:t>
            </a:r>
            <a:endParaRPr lang="en-US" dirty="0"/>
          </a:p>
        </p:txBody>
      </p:sp>
      <p:pic>
        <p:nvPicPr>
          <p:cNvPr id="5" name="Content Placeholder 4">
            <a:extLst>
              <a:ext uri="{FF2B5EF4-FFF2-40B4-BE49-F238E27FC236}">
                <a16:creationId xmlns:a16="http://schemas.microsoft.com/office/drawing/2014/main" id="{9047B46A-FD91-BB40-908E-D5F5AF08FC4F}"/>
              </a:ext>
            </a:extLst>
          </p:cNvPr>
          <p:cNvPicPr>
            <a:picLocks noGrp="1" noChangeAspect="1"/>
          </p:cNvPicPr>
          <p:nvPr>
            <p:ph sz="half" idx="2"/>
          </p:nvPr>
        </p:nvPicPr>
        <p:blipFill>
          <a:blip r:embed="rId2"/>
          <a:stretch>
            <a:fillRect/>
          </a:stretch>
        </p:blipFill>
        <p:spPr>
          <a:xfrm>
            <a:off x="7403207" y="1825625"/>
            <a:ext cx="2719586" cy="4351338"/>
          </a:xfrm>
          <a:prstGeom prst="rect">
            <a:avLst/>
          </a:prstGeom>
        </p:spPr>
      </p:pic>
    </p:spTree>
    <p:extLst>
      <p:ext uri="{BB962C8B-B14F-4D97-AF65-F5344CB8AC3E}">
        <p14:creationId xmlns:p14="http://schemas.microsoft.com/office/powerpoint/2010/main" val="339667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76C8-85E1-D549-9377-355A133C2287}"/>
              </a:ext>
            </a:extLst>
          </p:cNvPr>
          <p:cNvSpPr>
            <a:spLocks noGrp="1"/>
          </p:cNvSpPr>
          <p:nvPr>
            <p:ph type="title"/>
          </p:nvPr>
        </p:nvSpPr>
        <p:spPr/>
        <p:txBody>
          <a:bodyPr/>
          <a:lstStyle/>
          <a:p>
            <a:r>
              <a:rPr lang="en-US" dirty="0">
                <a:latin typeface="+mn-lt"/>
              </a:rPr>
              <a:t>Medulla oblongata</a:t>
            </a:r>
          </a:p>
        </p:txBody>
      </p:sp>
      <p:sp>
        <p:nvSpPr>
          <p:cNvPr id="3" name="Content Placeholder 2">
            <a:extLst>
              <a:ext uri="{FF2B5EF4-FFF2-40B4-BE49-F238E27FC236}">
                <a16:creationId xmlns:a16="http://schemas.microsoft.com/office/drawing/2014/main" id="{49D28996-9E36-D64D-88D4-E56744E850C4}"/>
              </a:ext>
            </a:extLst>
          </p:cNvPr>
          <p:cNvSpPr>
            <a:spLocks noGrp="1"/>
          </p:cNvSpPr>
          <p:nvPr>
            <p:ph sz="half" idx="1"/>
          </p:nvPr>
        </p:nvSpPr>
        <p:spPr/>
        <p:txBody>
          <a:bodyPr>
            <a:normAutofit fontScale="77500" lnSpcReduction="20000"/>
          </a:bodyPr>
          <a:lstStyle/>
          <a:p>
            <a:r>
              <a:rPr lang="en-GB" dirty="0"/>
              <a:t>The posterior surface of the superior half of the medulla oblongata forms the lower part of the </a:t>
            </a:r>
            <a:r>
              <a:rPr lang="en-GB" b="1" dirty="0"/>
              <a:t>floor of the fourth ventricle.</a:t>
            </a:r>
          </a:p>
          <a:p>
            <a:r>
              <a:rPr lang="en-GB" dirty="0"/>
              <a:t>The posterior surface of the inferior half of the medulla is continuous with the posterior aspect of the spinal cord and possesses a </a:t>
            </a:r>
            <a:r>
              <a:rPr lang="en-GB" b="1" dirty="0"/>
              <a:t>posterior median sulcus.</a:t>
            </a:r>
            <a:r>
              <a:rPr lang="en-GB" dirty="0"/>
              <a:t> </a:t>
            </a:r>
          </a:p>
          <a:p>
            <a:r>
              <a:rPr lang="en-GB" dirty="0"/>
              <a:t>On each side of the median sulcus, there is an elongated swelling, the gracile tubercle, produced by the underlying </a:t>
            </a:r>
            <a:r>
              <a:rPr lang="en-GB" b="1" dirty="0"/>
              <a:t>gracile nucleus.</a:t>
            </a:r>
          </a:p>
          <a:p>
            <a:r>
              <a:rPr lang="en-GB" dirty="0"/>
              <a:t>Lateral to the gracile tubercle is a similar swelling, the </a:t>
            </a:r>
            <a:r>
              <a:rPr lang="en-GB" b="1" dirty="0"/>
              <a:t>cuneate tubercle,</a:t>
            </a:r>
            <a:r>
              <a:rPr lang="en-GB" dirty="0"/>
              <a:t> produced by the underlying </a:t>
            </a:r>
            <a:r>
              <a:rPr lang="en-GB" b="1" dirty="0"/>
              <a:t>cuneate nucleus</a:t>
            </a:r>
            <a:endParaRPr lang="en-US" dirty="0"/>
          </a:p>
        </p:txBody>
      </p:sp>
      <p:pic>
        <p:nvPicPr>
          <p:cNvPr id="5" name="Content Placeholder 4">
            <a:extLst>
              <a:ext uri="{FF2B5EF4-FFF2-40B4-BE49-F238E27FC236}">
                <a16:creationId xmlns:a16="http://schemas.microsoft.com/office/drawing/2014/main" id="{BF3D01F1-E85E-F543-8E5D-DC3A48A1DD13}"/>
              </a:ext>
            </a:extLst>
          </p:cNvPr>
          <p:cNvPicPr>
            <a:picLocks noGrp="1" noChangeAspect="1"/>
          </p:cNvPicPr>
          <p:nvPr>
            <p:ph sz="half" idx="2"/>
          </p:nvPr>
        </p:nvPicPr>
        <p:blipFill>
          <a:blip r:embed="rId2"/>
          <a:stretch>
            <a:fillRect/>
          </a:stretch>
        </p:blipFill>
        <p:spPr>
          <a:xfrm>
            <a:off x="6877050" y="1825625"/>
            <a:ext cx="3895334" cy="4351338"/>
          </a:xfrm>
          <a:prstGeom prst="rect">
            <a:avLst/>
          </a:prstGeom>
        </p:spPr>
      </p:pic>
    </p:spTree>
    <p:extLst>
      <p:ext uri="{BB962C8B-B14F-4D97-AF65-F5344CB8AC3E}">
        <p14:creationId xmlns:p14="http://schemas.microsoft.com/office/powerpoint/2010/main" val="578150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54C47-F735-9040-927B-3285055033C2}"/>
              </a:ext>
            </a:extLst>
          </p:cNvPr>
          <p:cNvSpPr>
            <a:spLocks noGrp="1"/>
          </p:cNvSpPr>
          <p:nvPr>
            <p:ph type="title"/>
          </p:nvPr>
        </p:nvSpPr>
        <p:spPr/>
        <p:txBody>
          <a:bodyPr/>
          <a:lstStyle/>
          <a:p>
            <a:r>
              <a:rPr lang="en-US" dirty="0">
                <a:latin typeface="+mn-lt"/>
              </a:rPr>
              <a:t>Internal structure of the medulla oblongata</a:t>
            </a:r>
          </a:p>
        </p:txBody>
      </p:sp>
      <p:sp>
        <p:nvSpPr>
          <p:cNvPr id="3" name="Content Placeholder 2">
            <a:extLst>
              <a:ext uri="{FF2B5EF4-FFF2-40B4-BE49-F238E27FC236}">
                <a16:creationId xmlns:a16="http://schemas.microsoft.com/office/drawing/2014/main" id="{6A6A5DF0-A37E-064E-9C3F-D47D78F868E5}"/>
              </a:ext>
            </a:extLst>
          </p:cNvPr>
          <p:cNvSpPr>
            <a:spLocks noGrp="1"/>
          </p:cNvSpPr>
          <p:nvPr>
            <p:ph sz="half" idx="1"/>
          </p:nvPr>
        </p:nvSpPr>
        <p:spPr/>
        <p:txBody>
          <a:bodyPr>
            <a:normAutofit fontScale="92500" lnSpcReduction="20000"/>
          </a:bodyPr>
          <a:lstStyle/>
          <a:p>
            <a:r>
              <a:rPr lang="en-GB" dirty="0"/>
              <a:t>The medulla oblongata consists of white and grey matter though rearranged compared to the spinal cord.</a:t>
            </a:r>
          </a:p>
          <a:p>
            <a:r>
              <a:rPr lang="en-GB" dirty="0"/>
              <a:t>This rearrangement can be explained embryologically by the expansion of the </a:t>
            </a:r>
            <a:r>
              <a:rPr lang="en-GB" b="1" dirty="0"/>
              <a:t>neural tube</a:t>
            </a:r>
            <a:r>
              <a:rPr lang="en-GB" dirty="0"/>
              <a:t> to form the </a:t>
            </a:r>
            <a:r>
              <a:rPr lang="en-GB" b="1" dirty="0"/>
              <a:t>hindbrain vesicle,</a:t>
            </a:r>
            <a:r>
              <a:rPr lang="en-GB" dirty="0"/>
              <a:t> which becomes the fourth ventricle.</a:t>
            </a:r>
          </a:p>
          <a:p>
            <a:r>
              <a:rPr lang="en-GB" dirty="0"/>
              <a:t>The extensive lateral spread of the </a:t>
            </a:r>
            <a:r>
              <a:rPr lang="en-GB" b="1" dirty="0"/>
              <a:t>fourth ventricle</a:t>
            </a:r>
            <a:r>
              <a:rPr lang="en-GB" dirty="0"/>
              <a:t> results in an alteration in the position of the derivatives of the </a:t>
            </a:r>
            <a:r>
              <a:rPr lang="en-GB" b="1" dirty="0"/>
              <a:t>alar</a:t>
            </a:r>
            <a:r>
              <a:rPr lang="en-GB" dirty="0"/>
              <a:t> and </a:t>
            </a:r>
            <a:r>
              <a:rPr lang="en-GB" b="1" dirty="0"/>
              <a:t>basal plates</a:t>
            </a:r>
            <a:r>
              <a:rPr lang="en-GB" dirty="0"/>
              <a:t> of the embryo. </a:t>
            </a:r>
          </a:p>
        </p:txBody>
      </p:sp>
      <p:pic>
        <p:nvPicPr>
          <p:cNvPr id="5" name="Content Placeholder 4">
            <a:extLst>
              <a:ext uri="{FF2B5EF4-FFF2-40B4-BE49-F238E27FC236}">
                <a16:creationId xmlns:a16="http://schemas.microsoft.com/office/drawing/2014/main" id="{728BF508-CC72-3246-9A2E-E974A190F103}"/>
              </a:ext>
            </a:extLst>
          </p:cNvPr>
          <p:cNvPicPr>
            <a:picLocks noGrp="1" noChangeAspect="1"/>
          </p:cNvPicPr>
          <p:nvPr>
            <p:ph sz="half" idx="2"/>
          </p:nvPr>
        </p:nvPicPr>
        <p:blipFill>
          <a:blip r:embed="rId2"/>
          <a:stretch>
            <a:fillRect/>
          </a:stretch>
        </p:blipFill>
        <p:spPr>
          <a:xfrm>
            <a:off x="6877050" y="1825625"/>
            <a:ext cx="4476750" cy="4351337"/>
          </a:xfrm>
          <a:prstGeom prst="rect">
            <a:avLst/>
          </a:prstGeom>
        </p:spPr>
      </p:pic>
    </p:spTree>
    <p:extLst>
      <p:ext uri="{BB962C8B-B14F-4D97-AF65-F5344CB8AC3E}">
        <p14:creationId xmlns:p14="http://schemas.microsoft.com/office/powerpoint/2010/main" val="13524808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05FE-7006-BC46-B165-CABF23AA7816}"/>
              </a:ext>
            </a:extLst>
          </p:cNvPr>
          <p:cNvSpPr>
            <a:spLocks noGrp="1"/>
          </p:cNvSpPr>
          <p:nvPr>
            <p:ph type="title"/>
          </p:nvPr>
        </p:nvSpPr>
        <p:spPr/>
        <p:txBody>
          <a:bodyPr/>
          <a:lstStyle/>
          <a:p>
            <a:r>
              <a:rPr lang="en-US" dirty="0">
                <a:latin typeface="+mn-lt"/>
              </a:rPr>
              <a:t>Internal structure of the medulla oblongata</a:t>
            </a:r>
          </a:p>
        </p:txBody>
      </p:sp>
      <p:sp>
        <p:nvSpPr>
          <p:cNvPr id="3" name="Content Placeholder 2">
            <a:extLst>
              <a:ext uri="{FF2B5EF4-FFF2-40B4-BE49-F238E27FC236}">
                <a16:creationId xmlns:a16="http://schemas.microsoft.com/office/drawing/2014/main" id="{7744A36B-F778-484D-A57D-D9E8CB1B9308}"/>
              </a:ext>
            </a:extLst>
          </p:cNvPr>
          <p:cNvSpPr>
            <a:spLocks noGrp="1"/>
          </p:cNvSpPr>
          <p:nvPr>
            <p:ph sz="half" idx="1"/>
          </p:nvPr>
        </p:nvSpPr>
        <p:spPr/>
        <p:txBody>
          <a:bodyPr>
            <a:normAutofit/>
          </a:bodyPr>
          <a:lstStyle/>
          <a:p>
            <a:pPr>
              <a:buClr>
                <a:schemeClr val="accent1">
                  <a:lumMod val="60000"/>
                  <a:lumOff val="40000"/>
                </a:schemeClr>
              </a:buClr>
            </a:pPr>
            <a:r>
              <a:rPr lang="en-GB" dirty="0"/>
              <a:t>The internal structure of the medulla oblongata is considered at four levels:-</a:t>
            </a:r>
          </a:p>
          <a:p>
            <a:pPr marL="514350" indent="-514350">
              <a:buClr>
                <a:schemeClr val="accent1">
                  <a:lumMod val="60000"/>
                  <a:lumOff val="40000"/>
                </a:schemeClr>
              </a:buClr>
              <a:buFont typeface="+mj-lt"/>
              <a:buAutoNum type="arabicPeriod"/>
            </a:pPr>
            <a:r>
              <a:rPr lang="en-GB" dirty="0"/>
              <a:t>level of decussation of pyramids</a:t>
            </a:r>
          </a:p>
          <a:p>
            <a:pPr marL="514350" indent="-514350">
              <a:buClr>
                <a:schemeClr val="accent1">
                  <a:lumMod val="60000"/>
                  <a:lumOff val="40000"/>
                </a:schemeClr>
              </a:buClr>
              <a:buFont typeface="+mj-lt"/>
              <a:buAutoNum type="arabicPeriod"/>
            </a:pPr>
            <a:r>
              <a:rPr lang="en-GB" dirty="0"/>
              <a:t>level of decussation of lemnisci</a:t>
            </a:r>
          </a:p>
          <a:p>
            <a:pPr marL="514350" indent="-514350">
              <a:buClr>
                <a:schemeClr val="accent1">
                  <a:lumMod val="60000"/>
                  <a:lumOff val="40000"/>
                </a:schemeClr>
              </a:buClr>
              <a:buFont typeface="+mj-lt"/>
              <a:buAutoNum type="arabicPeriod"/>
            </a:pPr>
            <a:r>
              <a:rPr lang="en-GB" dirty="0"/>
              <a:t>level of the olives.</a:t>
            </a:r>
          </a:p>
          <a:p>
            <a:pPr marL="514350" indent="-514350">
              <a:buClr>
                <a:schemeClr val="accent1">
                  <a:lumMod val="60000"/>
                  <a:lumOff val="40000"/>
                </a:schemeClr>
              </a:buClr>
              <a:buFont typeface="+mj-lt"/>
              <a:buAutoNum type="arabicPeriod"/>
            </a:pPr>
            <a:r>
              <a:rPr lang="en-GB" dirty="0"/>
              <a:t>level just inferior to the pons. </a:t>
            </a:r>
            <a:endParaRPr lang="en-US" dirty="0"/>
          </a:p>
        </p:txBody>
      </p:sp>
      <p:pic>
        <p:nvPicPr>
          <p:cNvPr id="5" name="Content Placeholder 4">
            <a:extLst>
              <a:ext uri="{FF2B5EF4-FFF2-40B4-BE49-F238E27FC236}">
                <a16:creationId xmlns:a16="http://schemas.microsoft.com/office/drawing/2014/main" id="{15B1B8ED-3704-0A4A-8296-74F46E4B63DC}"/>
              </a:ext>
            </a:extLst>
          </p:cNvPr>
          <p:cNvPicPr>
            <a:picLocks noGrp="1" noChangeAspect="1"/>
          </p:cNvPicPr>
          <p:nvPr>
            <p:ph sz="half" idx="2"/>
          </p:nvPr>
        </p:nvPicPr>
        <p:blipFill>
          <a:blip r:embed="rId2"/>
          <a:stretch>
            <a:fillRect/>
          </a:stretch>
        </p:blipFill>
        <p:spPr>
          <a:xfrm>
            <a:off x="6594631" y="1991639"/>
            <a:ext cx="4171279" cy="4185324"/>
          </a:xfrm>
          <a:prstGeom prst="rect">
            <a:avLst/>
          </a:prstGeom>
        </p:spPr>
      </p:pic>
    </p:spTree>
    <p:extLst>
      <p:ext uri="{BB962C8B-B14F-4D97-AF65-F5344CB8AC3E}">
        <p14:creationId xmlns:p14="http://schemas.microsoft.com/office/powerpoint/2010/main" val="26006928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5F7BF-67B2-E54C-A861-B80E919234E6}"/>
              </a:ext>
            </a:extLst>
          </p:cNvPr>
          <p:cNvSpPr>
            <a:spLocks noGrp="1"/>
          </p:cNvSpPr>
          <p:nvPr>
            <p:ph type="title"/>
          </p:nvPr>
        </p:nvSpPr>
        <p:spPr/>
        <p:txBody>
          <a:bodyPr/>
          <a:lstStyle/>
          <a:p>
            <a:r>
              <a:rPr lang="en-GB" dirty="0">
                <a:latin typeface="+mn-lt"/>
              </a:rPr>
              <a:t>Level of Decussation of Pyramids</a:t>
            </a:r>
            <a:endParaRPr lang="en-US" dirty="0">
              <a:latin typeface="+mn-lt"/>
            </a:endParaRPr>
          </a:p>
        </p:txBody>
      </p:sp>
      <p:sp>
        <p:nvSpPr>
          <p:cNvPr id="3" name="Content Placeholder 2">
            <a:extLst>
              <a:ext uri="{FF2B5EF4-FFF2-40B4-BE49-F238E27FC236}">
                <a16:creationId xmlns:a16="http://schemas.microsoft.com/office/drawing/2014/main" id="{66C0462C-0442-574E-A26F-954E94576037}"/>
              </a:ext>
            </a:extLst>
          </p:cNvPr>
          <p:cNvSpPr>
            <a:spLocks noGrp="1"/>
          </p:cNvSpPr>
          <p:nvPr>
            <p:ph sz="half" idx="1"/>
          </p:nvPr>
        </p:nvSpPr>
        <p:spPr/>
        <p:txBody>
          <a:bodyPr>
            <a:normAutofit fontScale="77500" lnSpcReduction="20000"/>
          </a:bodyPr>
          <a:lstStyle/>
          <a:p>
            <a:r>
              <a:rPr lang="en-GB" dirty="0"/>
              <a:t>A transverse section through the inferior half of the medulla oblongata passes through the </a:t>
            </a:r>
            <a:r>
              <a:rPr lang="en-GB" b="1" dirty="0"/>
              <a:t>decussation of the pyramids,</a:t>
            </a:r>
            <a:r>
              <a:rPr lang="en-GB" dirty="0"/>
              <a:t> the great motor decussation.</a:t>
            </a:r>
          </a:p>
          <a:p>
            <a:r>
              <a:rPr lang="en-GB" dirty="0"/>
              <a:t>In the superior part of the medulla, the corticospinal fibres occupy and form the pyramid, but inferiorly, about three-fourths of the fibres cross the median plane and continue down the spinal cord in the lateral white column as the </a:t>
            </a:r>
            <a:r>
              <a:rPr lang="en-GB" b="1" dirty="0"/>
              <a:t>lateral corticospinal tract.</a:t>
            </a:r>
            <a:r>
              <a:rPr lang="en-GB" dirty="0"/>
              <a:t> </a:t>
            </a:r>
          </a:p>
          <a:p>
            <a:r>
              <a:rPr lang="en-GB" dirty="0"/>
              <a:t>As these fibres cross the midline, they sever the continuity between the anterior column of the grey matter of the spinal cord and the grey matter that surrounds the central canal.</a:t>
            </a:r>
            <a:endParaRPr lang="en-US" dirty="0"/>
          </a:p>
        </p:txBody>
      </p:sp>
      <p:pic>
        <p:nvPicPr>
          <p:cNvPr id="5" name="Content Placeholder 4">
            <a:extLst>
              <a:ext uri="{FF2B5EF4-FFF2-40B4-BE49-F238E27FC236}">
                <a16:creationId xmlns:a16="http://schemas.microsoft.com/office/drawing/2014/main" id="{84C604A8-7004-B84D-A999-668C3BB73AFC}"/>
              </a:ext>
            </a:extLst>
          </p:cNvPr>
          <p:cNvPicPr>
            <a:picLocks noGrp="1" noChangeAspect="1"/>
          </p:cNvPicPr>
          <p:nvPr>
            <p:ph sz="half" idx="2"/>
          </p:nvPr>
        </p:nvPicPr>
        <p:blipFill>
          <a:blip r:embed="rId2"/>
          <a:stretch>
            <a:fillRect/>
          </a:stretch>
        </p:blipFill>
        <p:spPr>
          <a:xfrm>
            <a:off x="6363222" y="1770855"/>
            <a:ext cx="4509370" cy="4406107"/>
          </a:xfrm>
          <a:prstGeom prst="rect">
            <a:avLst/>
          </a:prstGeom>
        </p:spPr>
      </p:pic>
    </p:spTree>
    <p:extLst>
      <p:ext uri="{BB962C8B-B14F-4D97-AF65-F5344CB8AC3E}">
        <p14:creationId xmlns:p14="http://schemas.microsoft.com/office/powerpoint/2010/main" val="604660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5292"/>
          </a:xfrm>
        </p:spPr>
        <p:txBody>
          <a:bodyPr>
            <a:normAutofit fontScale="90000"/>
          </a:bodyPr>
          <a:lstStyle/>
          <a:p>
            <a:endParaRPr lang="en-US" dirty="0"/>
          </a:p>
        </p:txBody>
      </p:sp>
      <p:sp>
        <p:nvSpPr>
          <p:cNvPr id="3" name="Content Placeholder 2"/>
          <p:cNvSpPr>
            <a:spLocks noGrp="1"/>
          </p:cNvSpPr>
          <p:nvPr>
            <p:ph idx="1"/>
          </p:nvPr>
        </p:nvSpPr>
        <p:spPr>
          <a:xfrm>
            <a:off x="838200" y="1338470"/>
            <a:ext cx="10515600" cy="4838493"/>
          </a:xfrm>
        </p:spPr>
        <p:txBody>
          <a:bodyPr>
            <a:normAutofit fontScale="85000" lnSpcReduction="10000"/>
          </a:bodyPr>
          <a:lstStyle/>
          <a:p>
            <a:pPr algn="just">
              <a:lnSpc>
                <a:spcPct val="150000"/>
              </a:lnSpc>
            </a:pPr>
            <a:r>
              <a:rPr lang="en-US" dirty="0"/>
              <a:t>The midbrain comprises two lateral halves, called the cerebral peduncles; </a:t>
            </a:r>
          </a:p>
          <a:p>
            <a:pPr algn="just">
              <a:lnSpc>
                <a:spcPct val="150000"/>
              </a:lnSpc>
            </a:pPr>
            <a:r>
              <a:rPr lang="en-US" dirty="0"/>
              <a:t>Each of these is divided into an anterior part, the </a:t>
            </a:r>
            <a:r>
              <a:rPr lang="en-US" b="1" dirty="0"/>
              <a:t>crus </a:t>
            </a:r>
            <a:r>
              <a:rPr lang="en-US" b="1" dirty="0" err="1"/>
              <a:t>cerebri</a:t>
            </a:r>
            <a:r>
              <a:rPr lang="en-US" dirty="0"/>
              <a:t>, and a posterior part, the </a:t>
            </a:r>
            <a:r>
              <a:rPr lang="en-US" b="1" dirty="0"/>
              <a:t>tegmentum</a:t>
            </a:r>
            <a:r>
              <a:rPr lang="en-US" dirty="0"/>
              <a:t>, by a pigmented band of gray matter, the </a:t>
            </a:r>
            <a:r>
              <a:rPr lang="en-US" b="1" dirty="0"/>
              <a:t>substantia </a:t>
            </a:r>
            <a:r>
              <a:rPr lang="en-US" b="1" dirty="0" err="1" smtClean="0"/>
              <a:t>nigra</a:t>
            </a:r>
            <a:endParaRPr lang="en-US" b="1" dirty="0" smtClean="0"/>
          </a:p>
          <a:p>
            <a:pPr algn="just">
              <a:lnSpc>
                <a:spcPct val="160000"/>
              </a:lnSpc>
              <a:spcBef>
                <a:spcPct val="20000"/>
              </a:spcBef>
            </a:pPr>
            <a:r>
              <a:rPr lang="en-GB" dirty="0"/>
              <a:t>In the tegmentum is the red nucleus which contains numerous blood vessels and receives info from the cerebrum and cerebellum and issues subconscious motor commands concerned with muscle tone and posture</a:t>
            </a:r>
          </a:p>
          <a:p>
            <a:pPr algn="just">
              <a:lnSpc>
                <a:spcPct val="160000"/>
              </a:lnSpc>
              <a:spcBef>
                <a:spcPct val="20000"/>
              </a:spcBef>
            </a:pPr>
            <a:r>
              <a:rPr lang="en-GB" dirty="0"/>
              <a:t>Lateral to the red nucleus is the melanin-containing substantia </a:t>
            </a:r>
            <a:r>
              <a:rPr lang="en-GB" dirty="0" err="1"/>
              <a:t>nigra</a:t>
            </a:r>
            <a:r>
              <a:rPr lang="en-GB" dirty="0"/>
              <a:t> which secretes dopamine to inhibit the excitatory neurons of the basal nuclei</a:t>
            </a:r>
          </a:p>
          <a:p>
            <a:pPr algn="just">
              <a:lnSpc>
                <a:spcPct val="150000"/>
              </a:lnSpc>
            </a:pPr>
            <a:endParaRPr lang="en-US" b="1" dirty="0"/>
          </a:p>
          <a:p>
            <a:endParaRPr lang="en-US" dirty="0"/>
          </a:p>
        </p:txBody>
      </p:sp>
    </p:spTree>
    <p:extLst>
      <p:ext uri="{BB962C8B-B14F-4D97-AF65-F5344CB8AC3E}">
        <p14:creationId xmlns:p14="http://schemas.microsoft.com/office/powerpoint/2010/main" val="3334889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E3C3-158B-A245-9F73-B912F7EB849A}"/>
              </a:ext>
            </a:extLst>
          </p:cNvPr>
          <p:cNvSpPr>
            <a:spLocks noGrp="1"/>
          </p:cNvSpPr>
          <p:nvPr>
            <p:ph type="title"/>
          </p:nvPr>
        </p:nvSpPr>
        <p:spPr/>
        <p:txBody>
          <a:bodyPr/>
          <a:lstStyle/>
          <a:p>
            <a:r>
              <a:rPr lang="en-GB" dirty="0">
                <a:latin typeface="+mn-lt"/>
              </a:rPr>
              <a:t>Level of Decussation of Pyramids</a:t>
            </a:r>
            <a:endParaRPr lang="en-US" dirty="0">
              <a:latin typeface="+mn-lt"/>
            </a:endParaRPr>
          </a:p>
        </p:txBody>
      </p:sp>
      <p:sp>
        <p:nvSpPr>
          <p:cNvPr id="3" name="Content Placeholder 2">
            <a:extLst>
              <a:ext uri="{FF2B5EF4-FFF2-40B4-BE49-F238E27FC236}">
                <a16:creationId xmlns:a16="http://schemas.microsoft.com/office/drawing/2014/main" id="{EAA04FD0-554F-FC47-90BD-0384AEA92A67}"/>
              </a:ext>
            </a:extLst>
          </p:cNvPr>
          <p:cNvSpPr>
            <a:spLocks noGrp="1"/>
          </p:cNvSpPr>
          <p:nvPr>
            <p:ph sz="half" idx="1"/>
          </p:nvPr>
        </p:nvSpPr>
        <p:spPr/>
        <p:txBody>
          <a:bodyPr>
            <a:normAutofit fontScale="92500" lnSpcReduction="20000"/>
          </a:bodyPr>
          <a:lstStyle/>
          <a:p>
            <a:r>
              <a:rPr lang="en-GB" dirty="0"/>
              <a:t>The </a:t>
            </a:r>
            <a:r>
              <a:rPr lang="en-GB" b="1" dirty="0"/>
              <a:t>fasciculus </a:t>
            </a:r>
            <a:r>
              <a:rPr lang="en-GB" b="1" dirty="0" err="1"/>
              <a:t>gracilis</a:t>
            </a:r>
            <a:r>
              <a:rPr lang="en-GB" dirty="0"/>
              <a:t> and the </a:t>
            </a:r>
            <a:r>
              <a:rPr lang="en-GB" b="1" dirty="0"/>
              <a:t>fasciculus cuneatus</a:t>
            </a:r>
            <a:r>
              <a:rPr lang="en-GB" dirty="0"/>
              <a:t> continue to ascend superiorly posterior to the central grey matter.</a:t>
            </a:r>
          </a:p>
          <a:p>
            <a:r>
              <a:rPr lang="en-GB" dirty="0"/>
              <a:t>The </a:t>
            </a:r>
            <a:r>
              <a:rPr lang="en-GB" b="1" dirty="0"/>
              <a:t>nucleus </a:t>
            </a:r>
            <a:r>
              <a:rPr lang="en-GB" b="1" dirty="0" err="1"/>
              <a:t>gracilis</a:t>
            </a:r>
            <a:r>
              <a:rPr lang="en-GB" dirty="0"/>
              <a:t> and the </a:t>
            </a:r>
            <a:r>
              <a:rPr lang="en-GB" b="1" dirty="0"/>
              <a:t>nucleus cuneatus</a:t>
            </a:r>
            <a:r>
              <a:rPr lang="en-GB" dirty="0"/>
              <a:t> appear as posterior extensions of the central grey matter </a:t>
            </a:r>
          </a:p>
          <a:p>
            <a:r>
              <a:rPr lang="en-GB" dirty="0"/>
              <a:t>The </a:t>
            </a:r>
            <a:r>
              <a:rPr lang="en-GB" b="1" dirty="0"/>
              <a:t>substantia </a:t>
            </a:r>
            <a:r>
              <a:rPr lang="en-GB" b="1" dirty="0" err="1"/>
              <a:t>gelatinosa</a:t>
            </a:r>
            <a:r>
              <a:rPr lang="en-GB" dirty="0"/>
              <a:t> in the posterior grey column of the spinal cord becomes continuous with the inferior end of the </a:t>
            </a:r>
            <a:r>
              <a:rPr lang="en-GB" b="1" dirty="0"/>
              <a:t>nucleus of the spinal tract of the trigeminal nerve.</a:t>
            </a:r>
            <a:endParaRPr lang="en-GB" dirty="0"/>
          </a:p>
        </p:txBody>
      </p:sp>
      <p:pic>
        <p:nvPicPr>
          <p:cNvPr id="5" name="Content Placeholder 4">
            <a:extLst>
              <a:ext uri="{FF2B5EF4-FFF2-40B4-BE49-F238E27FC236}">
                <a16:creationId xmlns:a16="http://schemas.microsoft.com/office/drawing/2014/main" id="{0BB6B14F-B6F7-D840-8ABC-2A783D3D8FCC}"/>
              </a:ext>
            </a:extLst>
          </p:cNvPr>
          <p:cNvPicPr>
            <a:picLocks noGrp="1" noChangeAspect="1"/>
          </p:cNvPicPr>
          <p:nvPr>
            <p:ph sz="half" idx="2"/>
          </p:nvPr>
        </p:nvPicPr>
        <p:blipFill>
          <a:blip r:embed="rId2"/>
          <a:stretch>
            <a:fillRect/>
          </a:stretch>
        </p:blipFill>
        <p:spPr>
          <a:xfrm>
            <a:off x="6526060" y="1690687"/>
            <a:ext cx="4434214" cy="4802187"/>
          </a:xfrm>
          <a:prstGeom prst="rect">
            <a:avLst/>
          </a:prstGeom>
        </p:spPr>
      </p:pic>
    </p:spTree>
    <p:extLst>
      <p:ext uri="{BB962C8B-B14F-4D97-AF65-F5344CB8AC3E}">
        <p14:creationId xmlns:p14="http://schemas.microsoft.com/office/powerpoint/2010/main" val="30458389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F5B7B-37D0-6A43-A072-CF0349799033}"/>
              </a:ext>
            </a:extLst>
          </p:cNvPr>
          <p:cNvSpPr>
            <a:spLocks noGrp="1"/>
          </p:cNvSpPr>
          <p:nvPr>
            <p:ph type="title"/>
          </p:nvPr>
        </p:nvSpPr>
        <p:spPr/>
        <p:txBody>
          <a:bodyPr/>
          <a:lstStyle/>
          <a:p>
            <a:r>
              <a:rPr lang="en-GB" dirty="0">
                <a:latin typeface="+mn-lt"/>
              </a:rPr>
              <a:t>Level of Decussation of Lemnisci</a:t>
            </a:r>
            <a:endParaRPr lang="en-US" dirty="0">
              <a:latin typeface="+mn-lt"/>
            </a:endParaRPr>
          </a:p>
        </p:txBody>
      </p:sp>
      <p:sp>
        <p:nvSpPr>
          <p:cNvPr id="3" name="Content Placeholder 2">
            <a:extLst>
              <a:ext uri="{FF2B5EF4-FFF2-40B4-BE49-F238E27FC236}">
                <a16:creationId xmlns:a16="http://schemas.microsoft.com/office/drawing/2014/main" id="{6783A575-CA37-0746-9750-9C7490700091}"/>
              </a:ext>
            </a:extLst>
          </p:cNvPr>
          <p:cNvSpPr>
            <a:spLocks noGrp="1"/>
          </p:cNvSpPr>
          <p:nvPr>
            <p:ph sz="half" idx="1"/>
          </p:nvPr>
        </p:nvSpPr>
        <p:spPr/>
        <p:txBody>
          <a:bodyPr>
            <a:normAutofit lnSpcReduction="10000"/>
          </a:bodyPr>
          <a:lstStyle/>
          <a:p>
            <a:r>
              <a:rPr lang="en-GB" dirty="0"/>
              <a:t>A transverse section through the inferior half of the medulla oblongata, a short distance above the level of the decussation of the pyramids, passes through the </a:t>
            </a:r>
            <a:r>
              <a:rPr lang="en-GB" b="1" dirty="0"/>
              <a:t>decussation of lemnisci,</a:t>
            </a:r>
            <a:r>
              <a:rPr lang="en-GB" dirty="0"/>
              <a:t> the great sensory decussation</a:t>
            </a:r>
          </a:p>
          <a:p>
            <a:r>
              <a:rPr lang="en-GB" dirty="0"/>
              <a:t>The decussation of the lemnisci takes place anterior to the central grey matter and posterior to the pyramids. </a:t>
            </a:r>
          </a:p>
        </p:txBody>
      </p:sp>
      <p:pic>
        <p:nvPicPr>
          <p:cNvPr id="5" name="Content Placeholder 4">
            <a:extLst>
              <a:ext uri="{FF2B5EF4-FFF2-40B4-BE49-F238E27FC236}">
                <a16:creationId xmlns:a16="http://schemas.microsoft.com/office/drawing/2014/main" id="{37AA52C0-55A2-CF4D-B510-222320CFCB7B}"/>
              </a:ext>
            </a:extLst>
          </p:cNvPr>
          <p:cNvPicPr>
            <a:picLocks noGrp="1" noChangeAspect="1"/>
          </p:cNvPicPr>
          <p:nvPr>
            <p:ph sz="half" idx="2"/>
          </p:nvPr>
        </p:nvPicPr>
        <p:blipFill>
          <a:blip r:embed="rId2"/>
          <a:stretch>
            <a:fillRect/>
          </a:stretch>
        </p:blipFill>
        <p:spPr>
          <a:xfrm>
            <a:off x="6877050" y="1829594"/>
            <a:ext cx="3771900" cy="4343400"/>
          </a:xfrm>
          <a:prstGeom prst="rect">
            <a:avLst/>
          </a:prstGeom>
        </p:spPr>
      </p:pic>
    </p:spTree>
    <p:extLst>
      <p:ext uri="{BB962C8B-B14F-4D97-AF65-F5344CB8AC3E}">
        <p14:creationId xmlns:p14="http://schemas.microsoft.com/office/powerpoint/2010/main" val="24333185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2DFF5-54CC-A948-B854-881669157EA4}"/>
              </a:ext>
            </a:extLst>
          </p:cNvPr>
          <p:cNvSpPr>
            <a:spLocks noGrp="1"/>
          </p:cNvSpPr>
          <p:nvPr>
            <p:ph type="title"/>
          </p:nvPr>
        </p:nvSpPr>
        <p:spPr/>
        <p:txBody>
          <a:bodyPr/>
          <a:lstStyle/>
          <a:p>
            <a:r>
              <a:rPr lang="en-GB" dirty="0">
                <a:latin typeface="+mn-lt"/>
              </a:rPr>
              <a:t>Level of Decussation of Lemnisci</a:t>
            </a:r>
            <a:endParaRPr lang="en-US" dirty="0">
              <a:latin typeface="+mn-lt"/>
            </a:endParaRPr>
          </a:p>
        </p:txBody>
      </p:sp>
      <p:sp>
        <p:nvSpPr>
          <p:cNvPr id="3" name="Content Placeholder 2">
            <a:extLst>
              <a:ext uri="{FF2B5EF4-FFF2-40B4-BE49-F238E27FC236}">
                <a16:creationId xmlns:a16="http://schemas.microsoft.com/office/drawing/2014/main" id="{56789D88-C5D3-B541-B9B4-542FFE1B3169}"/>
              </a:ext>
            </a:extLst>
          </p:cNvPr>
          <p:cNvSpPr>
            <a:spLocks noGrp="1"/>
          </p:cNvSpPr>
          <p:nvPr>
            <p:ph sz="half" idx="1"/>
          </p:nvPr>
        </p:nvSpPr>
        <p:spPr/>
        <p:txBody>
          <a:bodyPr>
            <a:normAutofit fontScale="92500" lnSpcReduction="20000"/>
          </a:bodyPr>
          <a:lstStyle/>
          <a:p>
            <a:r>
              <a:rPr lang="en-GB" dirty="0"/>
              <a:t>It should be understood that the lemnisci have been formed from the </a:t>
            </a:r>
            <a:r>
              <a:rPr lang="en-GB" b="1" dirty="0"/>
              <a:t>internal arcuate fibres,</a:t>
            </a:r>
            <a:r>
              <a:rPr lang="en-GB" dirty="0"/>
              <a:t> which have emerged from the anterior aspects of the </a:t>
            </a:r>
            <a:r>
              <a:rPr lang="en-GB" b="1" dirty="0"/>
              <a:t>nucleus </a:t>
            </a:r>
            <a:r>
              <a:rPr lang="en-GB" b="1" dirty="0" err="1"/>
              <a:t>gracilis</a:t>
            </a:r>
            <a:r>
              <a:rPr lang="en-GB" dirty="0"/>
              <a:t> and </a:t>
            </a:r>
            <a:r>
              <a:rPr lang="en-GB" b="1" dirty="0"/>
              <a:t>nucleus cuneatus.</a:t>
            </a:r>
            <a:r>
              <a:rPr lang="en-GB" dirty="0"/>
              <a:t> </a:t>
            </a:r>
          </a:p>
          <a:p>
            <a:r>
              <a:rPr lang="en-GB" dirty="0"/>
              <a:t>The internal arcuate fibres first travel anteriorly and laterally around the central grey matter. </a:t>
            </a:r>
          </a:p>
          <a:p>
            <a:r>
              <a:rPr lang="en-GB" dirty="0"/>
              <a:t>They then curve medially toward the midline, where they decussate with the corresponding fibres of the opposite side</a:t>
            </a:r>
            <a:r>
              <a:rPr lang="en-US" dirty="0"/>
              <a:t>.</a:t>
            </a:r>
          </a:p>
        </p:txBody>
      </p:sp>
      <p:pic>
        <p:nvPicPr>
          <p:cNvPr id="5" name="Content Placeholder 4">
            <a:extLst>
              <a:ext uri="{FF2B5EF4-FFF2-40B4-BE49-F238E27FC236}">
                <a16:creationId xmlns:a16="http://schemas.microsoft.com/office/drawing/2014/main" id="{FCC5115B-68EA-8A49-94DB-0D38390689FD}"/>
              </a:ext>
            </a:extLst>
          </p:cNvPr>
          <p:cNvPicPr>
            <a:picLocks noGrp="1" noChangeAspect="1"/>
          </p:cNvPicPr>
          <p:nvPr>
            <p:ph sz="half" idx="2"/>
          </p:nvPr>
        </p:nvPicPr>
        <p:blipFill>
          <a:blip r:embed="rId2"/>
          <a:stretch>
            <a:fillRect/>
          </a:stretch>
        </p:blipFill>
        <p:spPr>
          <a:xfrm>
            <a:off x="6526060" y="1825625"/>
            <a:ext cx="4308954" cy="4406105"/>
          </a:xfrm>
          <a:prstGeom prst="rect">
            <a:avLst/>
          </a:prstGeom>
        </p:spPr>
      </p:pic>
    </p:spTree>
    <p:extLst>
      <p:ext uri="{BB962C8B-B14F-4D97-AF65-F5344CB8AC3E}">
        <p14:creationId xmlns:p14="http://schemas.microsoft.com/office/powerpoint/2010/main" val="19479533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589FC-4F07-184E-94A3-A2E756CE6E67}"/>
              </a:ext>
            </a:extLst>
          </p:cNvPr>
          <p:cNvSpPr>
            <a:spLocks noGrp="1"/>
          </p:cNvSpPr>
          <p:nvPr>
            <p:ph type="title"/>
          </p:nvPr>
        </p:nvSpPr>
        <p:spPr/>
        <p:txBody>
          <a:bodyPr/>
          <a:lstStyle/>
          <a:p>
            <a:r>
              <a:rPr lang="en-GB" dirty="0">
                <a:latin typeface="+mn-lt"/>
              </a:rPr>
              <a:t>Level of Decussation of Lemnisci</a:t>
            </a:r>
            <a:endParaRPr lang="en-US" dirty="0">
              <a:latin typeface="+mn-lt"/>
            </a:endParaRPr>
          </a:p>
        </p:txBody>
      </p:sp>
      <p:sp>
        <p:nvSpPr>
          <p:cNvPr id="3" name="Content Placeholder 2">
            <a:extLst>
              <a:ext uri="{FF2B5EF4-FFF2-40B4-BE49-F238E27FC236}">
                <a16:creationId xmlns:a16="http://schemas.microsoft.com/office/drawing/2014/main" id="{B3A19BE9-27B1-4C49-8009-85EE7E5CCD4A}"/>
              </a:ext>
            </a:extLst>
          </p:cNvPr>
          <p:cNvSpPr>
            <a:spLocks noGrp="1"/>
          </p:cNvSpPr>
          <p:nvPr>
            <p:ph sz="half" idx="1"/>
          </p:nvPr>
        </p:nvSpPr>
        <p:spPr/>
        <p:txBody>
          <a:bodyPr>
            <a:normAutofit fontScale="70000" lnSpcReduction="20000"/>
          </a:bodyPr>
          <a:lstStyle/>
          <a:p>
            <a:r>
              <a:rPr lang="en-GB" dirty="0"/>
              <a:t>The </a:t>
            </a:r>
            <a:r>
              <a:rPr lang="en-GB" b="1" dirty="0"/>
              <a:t>nucleus of the spinal tract of the trigeminal nerve</a:t>
            </a:r>
            <a:r>
              <a:rPr lang="en-GB" dirty="0"/>
              <a:t> lies lateral to the internal arcuate fibres. </a:t>
            </a:r>
          </a:p>
          <a:p>
            <a:r>
              <a:rPr lang="en-GB" dirty="0"/>
              <a:t>The </a:t>
            </a:r>
            <a:r>
              <a:rPr lang="en-GB" b="1" dirty="0"/>
              <a:t>spinal tract of the trigeminal nerve</a:t>
            </a:r>
            <a:r>
              <a:rPr lang="en-GB" dirty="0"/>
              <a:t> lies lateral to the nucleus.</a:t>
            </a:r>
          </a:p>
          <a:p>
            <a:r>
              <a:rPr lang="en-GB" dirty="0"/>
              <a:t>The </a:t>
            </a:r>
            <a:r>
              <a:rPr lang="en-GB" b="1" dirty="0"/>
              <a:t>lateral</a:t>
            </a:r>
            <a:r>
              <a:rPr lang="en-GB" dirty="0"/>
              <a:t> and </a:t>
            </a:r>
            <a:r>
              <a:rPr lang="en-GB" b="1" dirty="0"/>
              <a:t>anterior spinothalamic tracts</a:t>
            </a:r>
            <a:r>
              <a:rPr lang="en-GB" dirty="0"/>
              <a:t> and the </a:t>
            </a:r>
            <a:r>
              <a:rPr lang="en-GB" b="1" dirty="0" err="1"/>
              <a:t>spinotectal</a:t>
            </a:r>
            <a:r>
              <a:rPr lang="en-GB" b="1" dirty="0"/>
              <a:t> tracts</a:t>
            </a:r>
            <a:r>
              <a:rPr lang="en-GB" dirty="0"/>
              <a:t> occupy an area lateral to the decussation of the lemnisci</a:t>
            </a:r>
          </a:p>
          <a:p>
            <a:r>
              <a:rPr lang="en-GB" dirty="0"/>
              <a:t>They are very close to one another and collectively are known as the </a:t>
            </a:r>
            <a:r>
              <a:rPr lang="en-GB" b="1" dirty="0"/>
              <a:t>spinal lemniscus.</a:t>
            </a:r>
            <a:r>
              <a:rPr lang="en-GB" dirty="0"/>
              <a:t> </a:t>
            </a:r>
          </a:p>
          <a:p>
            <a:r>
              <a:rPr lang="en-GB" dirty="0"/>
              <a:t>The </a:t>
            </a:r>
            <a:r>
              <a:rPr lang="en-GB" b="1" dirty="0"/>
              <a:t>spinocerebellar,</a:t>
            </a:r>
            <a:r>
              <a:rPr lang="en-GB" dirty="0"/>
              <a:t> </a:t>
            </a:r>
            <a:r>
              <a:rPr lang="en-GB" b="1" dirty="0"/>
              <a:t>vestibulospinal,</a:t>
            </a:r>
            <a:r>
              <a:rPr lang="en-GB" dirty="0"/>
              <a:t> and the </a:t>
            </a:r>
            <a:r>
              <a:rPr lang="en-GB" b="1" dirty="0" err="1"/>
              <a:t>rubrospinal</a:t>
            </a:r>
            <a:r>
              <a:rPr lang="en-GB" b="1" dirty="0"/>
              <a:t> tracts</a:t>
            </a:r>
            <a:r>
              <a:rPr lang="en-GB" dirty="0"/>
              <a:t> are situated in the anterolateral region of the medulla oblongata.</a:t>
            </a:r>
            <a:endParaRPr lang="en-US" dirty="0"/>
          </a:p>
        </p:txBody>
      </p:sp>
      <p:pic>
        <p:nvPicPr>
          <p:cNvPr id="5" name="Content Placeholder 4">
            <a:extLst>
              <a:ext uri="{FF2B5EF4-FFF2-40B4-BE49-F238E27FC236}">
                <a16:creationId xmlns:a16="http://schemas.microsoft.com/office/drawing/2014/main" id="{07C3A3DE-88DD-594F-A1E5-51EB22FAC34B}"/>
              </a:ext>
            </a:extLst>
          </p:cNvPr>
          <p:cNvPicPr>
            <a:picLocks noGrp="1" noChangeAspect="1"/>
          </p:cNvPicPr>
          <p:nvPr>
            <p:ph sz="half" idx="2"/>
          </p:nvPr>
        </p:nvPicPr>
        <p:blipFill>
          <a:blip r:embed="rId2"/>
          <a:stretch>
            <a:fillRect/>
          </a:stretch>
        </p:blipFill>
        <p:spPr>
          <a:xfrm>
            <a:off x="6877050" y="1829594"/>
            <a:ext cx="3771900" cy="4343400"/>
          </a:xfrm>
          <a:prstGeom prst="rect">
            <a:avLst/>
          </a:prstGeom>
        </p:spPr>
      </p:pic>
    </p:spTree>
    <p:extLst>
      <p:ext uri="{BB962C8B-B14F-4D97-AF65-F5344CB8AC3E}">
        <p14:creationId xmlns:p14="http://schemas.microsoft.com/office/powerpoint/2010/main" val="2353461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FDEA4-856B-734B-A506-790D48097172}"/>
              </a:ext>
            </a:extLst>
          </p:cNvPr>
          <p:cNvSpPr>
            <a:spLocks noGrp="1"/>
          </p:cNvSpPr>
          <p:nvPr>
            <p:ph type="title"/>
          </p:nvPr>
        </p:nvSpPr>
        <p:spPr/>
        <p:txBody>
          <a:bodyPr/>
          <a:lstStyle/>
          <a:p>
            <a:r>
              <a:rPr lang="en-GB" dirty="0">
                <a:latin typeface="+mn-lt"/>
              </a:rPr>
              <a:t>Level of the Olives</a:t>
            </a:r>
            <a:endParaRPr lang="en-US" dirty="0">
              <a:latin typeface="+mn-lt"/>
            </a:endParaRPr>
          </a:p>
        </p:txBody>
      </p:sp>
      <p:sp>
        <p:nvSpPr>
          <p:cNvPr id="3" name="Content Placeholder 2">
            <a:extLst>
              <a:ext uri="{FF2B5EF4-FFF2-40B4-BE49-F238E27FC236}">
                <a16:creationId xmlns:a16="http://schemas.microsoft.com/office/drawing/2014/main" id="{295E5637-BCF7-4E4E-9EA6-193FA2451592}"/>
              </a:ext>
            </a:extLst>
          </p:cNvPr>
          <p:cNvSpPr>
            <a:spLocks noGrp="1"/>
          </p:cNvSpPr>
          <p:nvPr>
            <p:ph sz="half" idx="1"/>
          </p:nvPr>
        </p:nvSpPr>
        <p:spPr/>
        <p:txBody>
          <a:bodyPr>
            <a:normAutofit lnSpcReduction="10000"/>
          </a:bodyPr>
          <a:lstStyle/>
          <a:p>
            <a:r>
              <a:rPr lang="en-GB" dirty="0"/>
              <a:t>A transverse section through the olives passes across the inferior part of the fourth ventricle </a:t>
            </a:r>
          </a:p>
          <a:p>
            <a:r>
              <a:rPr lang="en-GB" dirty="0"/>
              <a:t>The amount of grey matter has increased at this level owing to the presence of the olivary nuclear complex; the nuclei of the vestibulocochlear, glossopharyngeal, </a:t>
            </a:r>
            <a:r>
              <a:rPr lang="en-GB" dirty="0" err="1"/>
              <a:t>vagus</a:t>
            </a:r>
            <a:r>
              <a:rPr lang="en-GB" dirty="0"/>
              <a:t>, accessory, and hypoglossal nerves; and the arcuate nuclei.</a:t>
            </a:r>
            <a:endParaRPr lang="en-US" dirty="0"/>
          </a:p>
        </p:txBody>
      </p:sp>
      <p:pic>
        <p:nvPicPr>
          <p:cNvPr id="5" name="Content Placeholder 4">
            <a:extLst>
              <a:ext uri="{FF2B5EF4-FFF2-40B4-BE49-F238E27FC236}">
                <a16:creationId xmlns:a16="http://schemas.microsoft.com/office/drawing/2014/main" id="{8179B76A-90F8-D943-A848-255F1773E957}"/>
              </a:ext>
            </a:extLst>
          </p:cNvPr>
          <p:cNvPicPr>
            <a:picLocks noGrp="1" noChangeAspect="1"/>
          </p:cNvPicPr>
          <p:nvPr>
            <p:ph sz="half" idx="2"/>
          </p:nvPr>
        </p:nvPicPr>
        <p:blipFill>
          <a:blip r:embed="rId2"/>
          <a:stretch>
            <a:fillRect/>
          </a:stretch>
        </p:blipFill>
        <p:spPr>
          <a:xfrm>
            <a:off x="6963073" y="1825625"/>
            <a:ext cx="3896993" cy="4351338"/>
          </a:xfrm>
          <a:prstGeom prst="rect">
            <a:avLst/>
          </a:prstGeom>
        </p:spPr>
      </p:pic>
    </p:spTree>
    <p:extLst>
      <p:ext uri="{BB962C8B-B14F-4D97-AF65-F5344CB8AC3E}">
        <p14:creationId xmlns:p14="http://schemas.microsoft.com/office/powerpoint/2010/main" val="36715814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791E6-085B-474F-8798-7C1EA239DE9F}"/>
              </a:ext>
            </a:extLst>
          </p:cNvPr>
          <p:cNvSpPr>
            <a:spLocks noGrp="1"/>
          </p:cNvSpPr>
          <p:nvPr>
            <p:ph type="title"/>
          </p:nvPr>
        </p:nvSpPr>
        <p:spPr/>
        <p:txBody>
          <a:bodyPr/>
          <a:lstStyle/>
          <a:p>
            <a:r>
              <a:rPr lang="en-GB" dirty="0">
                <a:latin typeface="+mn-lt"/>
              </a:rPr>
              <a:t>Olivary Nuclear Complex</a:t>
            </a:r>
            <a:endParaRPr lang="en-US" dirty="0">
              <a:latin typeface="+mn-lt"/>
            </a:endParaRPr>
          </a:p>
        </p:txBody>
      </p:sp>
      <p:sp>
        <p:nvSpPr>
          <p:cNvPr id="3" name="Content Placeholder 2">
            <a:extLst>
              <a:ext uri="{FF2B5EF4-FFF2-40B4-BE49-F238E27FC236}">
                <a16:creationId xmlns:a16="http://schemas.microsoft.com/office/drawing/2014/main" id="{79167AE0-2130-4D4E-80A3-49F72916A2D1}"/>
              </a:ext>
            </a:extLst>
          </p:cNvPr>
          <p:cNvSpPr>
            <a:spLocks noGrp="1"/>
          </p:cNvSpPr>
          <p:nvPr>
            <p:ph sz="half" idx="1"/>
          </p:nvPr>
        </p:nvSpPr>
        <p:spPr/>
        <p:txBody>
          <a:bodyPr>
            <a:normAutofit fontScale="62500" lnSpcReduction="20000"/>
          </a:bodyPr>
          <a:lstStyle/>
          <a:p>
            <a:r>
              <a:rPr lang="en-GB" dirty="0"/>
              <a:t>The largest nucleus of this complex is the </a:t>
            </a:r>
            <a:r>
              <a:rPr lang="en-GB" b="1" dirty="0"/>
              <a:t>inferior olivary nucleus</a:t>
            </a:r>
          </a:p>
          <a:p>
            <a:r>
              <a:rPr lang="en-GB" dirty="0"/>
              <a:t>The grey matter is shaped like a crumpled bag with its mouth directed medially</a:t>
            </a:r>
          </a:p>
          <a:p>
            <a:r>
              <a:rPr lang="en-GB" dirty="0"/>
              <a:t>It is responsible for the elevation on the surface of the medulla called the </a:t>
            </a:r>
            <a:r>
              <a:rPr lang="en-GB" b="1" dirty="0"/>
              <a:t>olive.</a:t>
            </a:r>
            <a:r>
              <a:rPr lang="en-GB" dirty="0"/>
              <a:t> </a:t>
            </a:r>
          </a:p>
          <a:p>
            <a:r>
              <a:rPr lang="en-GB" dirty="0"/>
              <a:t>Smaller </a:t>
            </a:r>
            <a:r>
              <a:rPr lang="en-GB" b="1" dirty="0"/>
              <a:t>dorsal</a:t>
            </a:r>
            <a:r>
              <a:rPr lang="en-GB" dirty="0"/>
              <a:t> and </a:t>
            </a:r>
            <a:r>
              <a:rPr lang="en-GB" b="1" dirty="0"/>
              <a:t>medial accessory olivary nuclei</a:t>
            </a:r>
            <a:r>
              <a:rPr lang="en-GB" dirty="0"/>
              <a:t> also are present. </a:t>
            </a:r>
          </a:p>
          <a:p>
            <a:r>
              <a:rPr lang="en-GB" dirty="0"/>
              <a:t>The cells of the inferior olivary nucleus send fibres medially across the midline to enter the cerebellum through the </a:t>
            </a:r>
            <a:r>
              <a:rPr lang="en-GB" b="1" dirty="0"/>
              <a:t>inferior cerebellar peduncle. </a:t>
            </a:r>
          </a:p>
          <a:p>
            <a:r>
              <a:rPr lang="en-GB" dirty="0"/>
              <a:t>Afferent fibres reach the inferior olivary nuclei from the spinal cord (the </a:t>
            </a:r>
            <a:r>
              <a:rPr lang="en-GB" b="1" dirty="0" err="1"/>
              <a:t>spino</a:t>
            </a:r>
            <a:r>
              <a:rPr lang="en-GB" b="1" dirty="0"/>
              <a:t>-olivary tracts</a:t>
            </a:r>
            <a:r>
              <a:rPr lang="en-GB" dirty="0"/>
              <a:t>) and from the cerebellum and cerebral cortex. </a:t>
            </a:r>
          </a:p>
          <a:p>
            <a:r>
              <a:rPr lang="en-GB" dirty="0"/>
              <a:t>The function of the olivary nuclei is associated with voluntary muscle movement</a:t>
            </a:r>
            <a:endParaRPr lang="en-US" dirty="0"/>
          </a:p>
        </p:txBody>
      </p:sp>
      <p:pic>
        <p:nvPicPr>
          <p:cNvPr id="5" name="Content Placeholder 4">
            <a:extLst>
              <a:ext uri="{FF2B5EF4-FFF2-40B4-BE49-F238E27FC236}">
                <a16:creationId xmlns:a16="http://schemas.microsoft.com/office/drawing/2014/main" id="{4F8FF9B5-F6D0-3843-B898-5F743EE9B96D}"/>
              </a:ext>
            </a:extLst>
          </p:cNvPr>
          <p:cNvPicPr>
            <a:picLocks noGrp="1" noChangeAspect="1"/>
          </p:cNvPicPr>
          <p:nvPr>
            <p:ph sz="half" idx="2"/>
          </p:nvPr>
        </p:nvPicPr>
        <p:blipFill>
          <a:blip r:embed="rId2"/>
          <a:stretch>
            <a:fillRect/>
          </a:stretch>
        </p:blipFill>
        <p:spPr>
          <a:xfrm>
            <a:off x="6651321" y="1825625"/>
            <a:ext cx="4296427" cy="4351337"/>
          </a:xfrm>
          <a:prstGeom prst="rect">
            <a:avLst/>
          </a:prstGeom>
        </p:spPr>
      </p:pic>
    </p:spTree>
    <p:extLst>
      <p:ext uri="{BB962C8B-B14F-4D97-AF65-F5344CB8AC3E}">
        <p14:creationId xmlns:p14="http://schemas.microsoft.com/office/powerpoint/2010/main" val="3625419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1A120-52C8-904D-85CB-52681B1E6298}"/>
              </a:ext>
            </a:extLst>
          </p:cNvPr>
          <p:cNvSpPr>
            <a:spLocks noGrp="1"/>
          </p:cNvSpPr>
          <p:nvPr>
            <p:ph type="title"/>
          </p:nvPr>
        </p:nvSpPr>
        <p:spPr/>
        <p:txBody>
          <a:bodyPr/>
          <a:lstStyle/>
          <a:p>
            <a:r>
              <a:rPr lang="en-GB" b="1" dirty="0"/>
              <a:t>Vestibulocochlear Nuclei</a:t>
            </a:r>
            <a:endParaRPr lang="en-US" dirty="0"/>
          </a:p>
        </p:txBody>
      </p:sp>
      <p:sp>
        <p:nvSpPr>
          <p:cNvPr id="3" name="Content Placeholder 2">
            <a:extLst>
              <a:ext uri="{FF2B5EF4-FFF2-40B4-BE49-F238E27FC236}">
                <a16:creationId xmlns:a16="http://schemas.microsoft.com/office/drawing/2014/main" id="{10D1A50F-6E33-8C4C-BC42-28FADD7FCC32}"/>
              </a:ext>
            </a:extLst>
          </p:cNvPr>
          <p:cNvSpPr>
            <a:spLocks noGrp="1"/>
          </p:cNvSpPr>
          <p:nvPr>
            <p:ph sz="half" idx="1"/>
          </p:nvPr>
        </p:nvSpPr>
        <p:spPr/>
        <p:txBody>
          <a:bodyPr>
            <a:normAutofit fontScale="77500" lnSpcReduction="20000"/>
          </a:bodyPr>
          <a:lstStyle/>
          <a:p>
            <a:pPr>
              <a:buClr>
                <a:schemeClr val="accent1">
                  <a:lumMod val="60000"/>
                  <a:lumOff val="40000"/>
                </a:schemeClr>
              </a:buClr>
            </a:pPr>
            <a:r>
              <a:rPr lang="en-GB" dirty="0"/>
              <a:t>The </a:t>
            </a:r>
            <a:r>
              <a:rPr lang="en-GB" b="1" dirty="0"/>
              <a:t>vestibular nuclear complex</a:t>
            </a:r>
            <a:r>
              <a:rPr lang="en-GB" dirty="0"/>
              <a:t> is made up of the following nuclei:-</a:t>
            </a:r>
          </a:p>
          <a:p>
            <a:pPr marL="514350" indent="-514350">
              <a:buClr>
                <a:schemeClr val="accent1">
                  <a:lumMod val="60000"/>
                  <a:lumOff val="40000"/>
                </a:schemeClr>
              </a:buClr>
              <a:buFont typeface="+mj-lt"/>
              <a:buAutoNum type="arabicPeriod"/>
            </a:pPr>
            <a:r>
              <a:rPr lang="en-GB" dirty="0"/>
              <a:t>medial vestibular nucleus</a:t>
            </a:r>
          </a:p>
          <a:p>
            <a:pPr marL="514350" indent="-514350">
              <a:buClr>
                <a:schemeClr val="accent1">
                  <a:lumMod val="60000"/>
                  <a:lumOff val="40000"/>
                </a:schemeClr>
              </a:buClr>
              <a:buFont typeface="+mj-lt"/>
              <a:buAutoNum type="arabicPeriod"/>
            </a:pPr>
            <a:r>
              <a:rPr lang="en-GB" dirty="0"/>
              <a:t>inferior vestibular nucleus</a:t>
            </a:r>
          </a:p>
          <a:p>
            <a:pPr marL="514350" indent="-514350">
              <a:buClr>
                <a:schemeClr val="accent1">
                  <a:lumMod val="60000"/>
                  <a:lumOff val="40000"/>
                </a:schemeClr>
              </a:buClr>
              <a:buFont typeface="+mj-lt"/>
              <a:buAutoNum type="arabicPeriod"/>
            </a:pPr>
            <a:r>
              <a:rPr lang="en-GB" dirty="0"/>
              <a:t>lateral vestibular nucleus</a:t>
            </a:r>
          </a:p>
          <a:p>
            <a:pPr marL="514350" indent="-514350">
              <a:buClr>
                <a:schemeClr val="accent1">
                  <a:lumMod val="60000"/>
                  <a:lumOff val="40000"/>
                </a:schemeClr>
              </a:buClr>
              <a:buFont typeface="+mj-lt"/>
              <a:buAutoNum type="arabicPeriod"/>
            </a:pPr>
            <a:r>
              <a:rPr lang="en-GB" dirty="0"/>
              <a:t>superior vestibular nucleus. </a:t>
            </a:r>
          </a:p>
          <a:p>
            <a:pPr>
              <a:buClr>
                <a:schemeClr val="accent1">
                  <a:lumMod val="60000"/>
                  <a:lumOff val="40000"/>
                </a:schemeClr>
              </a:buClr>
            </a:pPr>
            <a:r>
              <a:rPr lang="en-GB" dirty="0"/>
              <a:t>There are two </a:t>
            </a:r>
            <a:r>
              <a:rPr lang="en-GB" b="1" dirty="0"/>
              <a:t>cochlear nuclei.</a:t>
            </a:r>
            <a:r>
              <a:rPr lang="en-GB" dirty="0"/>
              <a:t> </a:t>
            </a:r>
          </a:p>
          <a:p>
            <a:pPr marL="514350" indent="-514350">
              <a:buClr>
                <a:schemeClr val="accent1">
                  <a:lumMod val="60000"/>
                  <a:lumOff val="40000"/>
                </a:schemeClr>
              </a:buClr>
              <a:buFont typeface="+mj-lt"/>
              <a:buAutoNum type="arabicPeriod"/>
            </a:pPr>
            <a:r>
              <a:rPr lang="en-GB" dirty="0"/>
              <a:t>The </a:t>
            </a:r>
            <a:r>
              <a:rPr lang="en-GB" b="1" dirty="0"/>
              <a:t>anterior cochlear nucleus</a:t>
            </a:r>
            <a:r>
              <a:rPr lang="en-GB" dirty="0"/>
              <a:t> is situated on the anterolateral aspect of the inferior cerebellar peduncle</a:t>
            </a:r>
          </a:p>
          <a:p>
            <a:pPr marL="514350" indent="-514350">
              <a:buClr>
                <a:schemeClr val="accent1">
                  <a:lumMod val="60000"/>
                  <a:lumOff val="40000"/>
                </a:schemeClr>
              </a:buClr>
              <a:buFont typeface="+mj-lt"/>
              <a:buAutoNum type="arabicPeriod"/>
            </a:pPr>
            <a:r>
              <a:rPr lang="en-GB" dirty="0"/>
              <a:t>the </a:t>
            </a:r>
            <a:r>
              <a:rPr lang="en-GB" b="1" dirty="0"/>
              <a:t>posterior cochlear nucleus</a:t>
            </a:r>
            <a:r>
              <a:rPr lang="en-GB" dirty="0"/>
              <a:t> is situated on the posterior aspect of the peduncle lateral to the floor of the fourth ventricle</a:t>
            </a:r>
            <a:r>
              <a:rPr lang="en-US" dirty="0"/>
              <a:t>.</a:t>
            </a:r>
            <a:endParaRPr lang="en-GB" dirty="0"/>
          </a:p>
        </p:txBody>
      </p:sp>
      <p:pic>
        <p:nvPicPr>
          <p:cNvPr id="5" name="Content Placeholder 4">
            <a:extLst>
              <a:ext uri="{FF2B5EF4-FFF2-40B4-BE49-F238E27FC236}">
                <a16:creationId xmlns:a16="http://schemas.microsoft.com/office/drawing/2014/main" id="{ABA79ED2-0AC0-6944-926B-69343BD673B3}"/>
              </a:ext>
            </a:extLst>
          </p:cNvPr>
          <p:cNvPicPr>
            <a:picLocks noGrp="1" noChangeAspect="1"/>
          </p:cNvPicPr>
          <p:nvPr>
            <p:ph sz="half" idx="2"/>
          </p:nvPr>
        </p:nvPicPr>
        <p:blipFill>
          <a:blip r:embed="rId2"/>
          <a:stretch>
            <a:fillRect/>
          </a:stretch>
        </p:blipFill>
        <p:spPr>
          <a:xfrm>
            <a:off x="6262619" y="1825625"/>
            <a:ext cx="5181599" cy="4351338"/>
          </a:xfrm>
          <a:prstGeom prst="rect">
            <a:avLst/>
          </a:prstGeom>
        </p:spPr>
      </p:pic>
    </p:spTree>
    <p:extLst>
      <p:ext uri="{BB962C8B-B14F-4D97-AF65-F5344CB8AC3E}">
        <p14:creationId xmlns:p14="http://schemas.microsoft.com/office/powerpoint/2010/main" val="2762813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94598-3CE3-DE4F-81B3-86C3E0F32CF6}"/>
              </a:ext>
            </a:extLst>
          </p:cNvPr>
          <p:cNvSpPr>
            <a:spLocks noGrp="1"/>
          </p:cNvSpPr>
          <p:nvPr>
            <p:ph type="title"/>
          </p:nvPr>
        </p:nvSpPr>
        <p:spPr/>
        <p:txBody>
          <a:bodyPr/>
          <a:lstStyle/>
          <a:p>
            <a:r>
              <a:rPr lang="en-GB" b="1" dirty="0"/>
              <a:t>The Nucleus </a:t>
            </a:r>
            <a:r>
              <a:rPr lang="en-GB" b="1" dirty="0" err="1"/>
              <a:t>Ambiguus</a:t>
            </a:r>
            <a:endParaRPr lang="en-US" dirty="0"/>
          </a:p>
        </p:txBody>
      </p:sp>
      <p:sp>
        <p:nvSpPr>
          <p:cNvPr id="3" name="Content Placeholder 2">
            <a:extLst>
              <a:ext uri="{FF2B5EF4-FFF2-40B4-BE49-F238E27FC236}">
                <a16:creationId xmlns:a16="http://schemas.microsoft.com/office/drawing/2014/main" id="{541CD9B1-BFE4-EE42-B3B8-2DBBDB8B9EAC}"/>
              </a:ext>
            </a:extLst>
          </p:cNvPr>
          <p:cNvSpPr>
            <a:spLocks noGrp="1"/>
          </p:cNvSpPr>
          <p:nvPr>
            <p:ph sz="half" idx="1"/>
          </p:nvPr>
        </p:nvSpPr>
        <p:spPr/>
        <p:txBody>
          <a:bodyPr/>
          <a:lstStyle/>
          <a:p>
            <a:r>
              <a:rPr lang="en-GB" dirty="0"/>
              <a:t>The nucleus </a:t>
            </a:r>
            <a:r>
              <a:rPr lang="en-GB" dirty="0" err="1"/>
              <a:t>ambiguus</a:t>
            </a:r>
            <a:r>
              <a:rPr lang="en-GB" dirty="0"/>
              <a:t> consists of large motor neurons and is situated deep within the reticular formation.</a:t>
            </a:r>
          </a:p>
          <a:p>
            <a:r>
              <a:rPr lang="en-GB" dirty="0"/>
              <a:t>The emerging nerve fibres join the glossopharyngeal, </a:t>
            </a:r>
            <a:r>
              <a:rPr lang="en-GB" dirty="0" err="1"/>
              <a:t>vagus</a:t>
            </a:r>
            <a:r>
              <a:rPr lang="en-GB" dirty="0"/>
              <a:t>, and cranial part of the accessory nerve and are distributed to voluntary skeletal muscle.</a:t>
            </a:r>
            <a:endParaRPr lang="en-US" dirty="0"/>
          </a:p>
        </p:txBody>
      </p:sp>
      <p:pic>
        <p:nvPicPr>
          <p:cNvPr id="5" name="Content Placeholder 4">
            <a:extLst>
              <a:ext uri="{FF2B5EF4-FFF2-40B4-BE49-F238E27FC236}">
                <a16:creationId xmlns:a16="http://schemas.microsoft.com/office/drawing/2014/main" id="{ACEA3908-BB06-954B-A0ED-99A4FAB509AB}"/>
              </a:ext>
            </a:extLst>
          </p:cNvPr>
          <p:cNvPicPr>
            <a:picLocks noGrp="1" noChangeAspect="1"/>
          </p:cNvPicPr>
          <p:nvPr>
            <p:ph sz="half" idx="2"/>
          </p:nvPr>
        </p:nvPicPr>
        <p:blipFill>
          <a:blip r:embed="rId2"/>
          <a:stretch>
            <a:fillRect/>
          </a:stretch>
        </p:blipFill>
        <p:spPr>
          <a:xfrm>
            <a:off x="6172202" y="1825625"/>
            <a:ext cx="4575130" cy="4351338"/>
          </a:xfrm>
          <a:prstGeom prst="rect">
            <a:avLst/>
          </a:prstGeom>
        </p:spPr>
      </p:pic>
    </p:spTree>
    <p:extLst>
      <p:ext uri="{BB962C8B-B14F-4D97-AF65-F5344CB8AC3E}">
        <p14:creationId xmlns:p14="http://schemas.microsoft.com/office/powerpoint/2010/main" val="33141564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42787-0EA3-C54F-A7B0-23CB7B8C263E}"/>
              </a:ext>
            </a:extLst>
          </p:cNvPr>
          <p:cNvSpPr>
            <a:spLocks noGrp="1"/>
          </p:cNvSpPr>
          <p:nvPr>
            <p:ph type="title"/>
          </p:nvPr>
        </p:nvSpPr>
        <p:spPr/>
        <p:txBody>
          <a:bodyPr/>
          <a:lstStyle/>
          <a:p>
            <a:r>
              <a:rPr lang="en-GB" b="1" dirty="0"/>
              <a:t>Central grey Matter</a:t>
            </a:r>
            <a:endParaRPr lang="en-US" dirty="0"/>
          </a:p>
        </p:txBody>
      </p:sp>
      <p:sp>
        <p:nvSpPr>
          <p:cNvPr id="3" name="Content Placeholder 2">
            <a:extLst>
              <a:ext uri="{FF2B5EF4-FFF2-40B4-BE49-F238E27FC236}">
                <a16:creationId xmlns:a16="http://schemas.microsoft.com/office/drawing/2014/main" id="{68532C73-1B57-A54C-928F-45924435A23E}"/>
              </a:ext>
            </a:extLst>
          </p:cNvPr>
          <p:cNvSpPr>
            <a:spLocks noGrp="1"/>
          </p:cNvSpPr>
          <p:nvPr>
            <p:ph sz="half" idx="1"/>
          </p:nvPr>
        </p:nvSpPr>
        <p:spPr/>
        <p:txBody>
          <a:bodyPr>
            <a:normAutofit fontScale="92500" lnSpcReduction="20000"/>
          </a:bodyPr>
          <a:lstStyle/>
          <a:p>
            <a:pPr>
              <a:buClr>
                <a:schemeClr val="accent1">
                  <a:lumMod val="60000"/>
                  <a:lumOff val="40000"/>
                </a:schemeClr>
              </a:buClr>
            </a:pPr>
            <a:r>
              <a:rPr lang="en-GB" dirty="0"/>
              <a:t>The central grey matter lies beneath the floor of the fourth ventricle at this level</a:t>
            </a:r>
          </a:p>
          <a:p>
            <a:pPr>
              <a:buClr>
                <a:schemeClr val="accent1">
                  <a:lumMod val="60000"/>
                  <a:lumOff val="40000"/>
                </a:schemeClr>
              </a:buClr>
            </a:pPr>
            <a:r>
              <a:rPr lang="en-GB" dirty="0"/>
              <a:t>Passing from medial to lateral, the following important structures may be recognized:-</a:t>
            </a:r>
          </a:p>
          <a:p>
            <a:pPr marL="514350" indent="-514350">
              <a:buClr>
                <a:schemeClr val="accent1">
                  <a:lumMod val="60000"/>
                  <a:lumOff val="40000"/>
                </a:schemeClr>
              </a:buClr>
              <a:buFont typeface="+mj-lt"/>
              <a:buAutoNum type="arabicPeriod"/>
            </a:pPr>
            <a:r>
              <a:rPr lang="en-GB" dirty="0"/>
              <a:t>the </a:t>
            </a:r>
            <a:r>
              <a:rPr lang="en-GB" b="1" dirty="0"/>
              <a:t>hypoglossal nucleus</a:t>
            </a:r>
          </a:p>
          <a:p>
            <a:pPr marL="514350" indent="-514350">
              <a:buClr>
                <a:schemeClr val="accent1">
                  <a:lumMod val="60000"/>
                  <a:lumOff val="40000"/>
                </a:schemeClr>
              </a:buClr>
              <a:buFont typeface="+mj-lt"/>
              <a:buAutoNum type="arabicPeriod"/>
            </a:pPr>
            <a:r>
              <a:rPr lang="en-GB" dirty="0"/>
              <a:t>the </a:t>
            </a:r>
            <a:r>
              <a:rPr lang="en-GB" b="1" dirty="0"/>
              <a:t>dorsal nucleus of the </a:t>
            </a:r>
            <a:r>
              <a:rPr lang="en-GB" b="1" dirty="0" err="1"/>
              <a:t>vagus</a:t>
            </a:r>
            <a:endParaRPr lang="en-GB" b="1" dirty="0"/>
          </a:p>
          <a:p>
            <a:pPr marL="514350" indent="-514350">
              <a:buClr>
                <a:schemeClr val="accent1">
                  <a:lumMod val="60000"/>
                  <a:lumOff val="40000"/>
                </a:schemeClr>
              </a:buClr>
              <a:buFont typeface="+mj-lt"/>
              <a:buAutoNum type="arabicPeriod"/>
            </a:pPr>
            <a:r>
              <a:rPr lang="en-GB" dirty="0"/>
              <a:t>the </a:t>
            </a:r>
            <a:r>
              <a:rPr lang="en-GB" b="1" dirty="0"/>
              <a:t>nucleus of the </a:t>
            </a:r>
            <a:r>
              <a:rPr lang="en-GB" b="1" dirty="0" err="1"/>
              <a:t>tractus</a:t>
            </a:r>
            <a:r>
              <a:rPr lang="en-GB" b="1" dirty="0"/>
              <a:t> solitarius</a:t>
            </a:r>
          </a:p>
          <a:p>
            <a:pPr marL="514350" indent="-514350">
              <a:buClr>
                <a:schemeClr val="accent1">
                  <a:lumMod val="60000"/>
                  <a:lumOff val="40000"/>
                </a:schemeClr>
              </a:buClr>
              <a:buFont typeface="+mj-lt"/>
              <a:buAutoNum type="arabicPeriod"/>
            </a:pPr>
            <a:r>
              <a:rPr lang="en-GB" dirty="0"/>
              <a:t>the </a:t>
            </a:r>
            <a:r>
              <a:rPr lang="en-GB" b="1" dirty="0"/>
              <a:t>medial</a:t>
            </a:r>
            <a:r>
              <a:rPr lang="en-GB" dirty="0"/>
              <a:t> and </a:t>
            </a:r>
            <a:r>
              <a:rPr lang="en-GB" b="1" dirty="0"/>
              <a:t>inferior vestibular nuclei</a:t>
            </a:r>
          </a:p>
        </p:txBody>
      </p:sp>
      <p:pic>
        <p:nvPicPr>
          <p:cNvPr id="5" name="Content Placeholder 4">
            <a:extLst>
              <a:ext uri="{FF2B5EF4-FFF2-40B4-BE49-F238E27FC236}">
                <a16:creationId xmlns:a16="http://schemas.microsoft.com/office/drawing/2014/main" id="{94D0E21B-EF65-9548-AABC-E437756B6A20}"/>
              </a:ext>
            </a:extLst>
          </p:cNvPr>
          <p:cNvPicPr>
            <a:picLocks noGrp="1" noChangeAspect="1"/>
          </p:cNvPicPr>
          <p:nvPr>
            <p:ph sz="half" idx="2"/>
          </p:nvPr>
        </p:nvPicPr>
        <p:blipFill>
          <a:blip r:embed="rId2"/>
          <a:stretch>
            <a:fillRect/>
          </a:stretch>
        </p:blipFill>
        <p:spPr>
          <a:xfrm>
            <a:off x="6172202" y="1825625"/>
            <a:ext cx="5181598" cy="4351338"/>
          </a:xfrm>
          <a:prstGeom prst="rect">
            <a:avLst/>
          </a:prstGeom>
        </p:spPr>
      </p:pic>
    </p:spTree>
    <p:extLst>
      <p:ext uri="{BB962C8B-B14F-4D97-AF65-F5344CB8AC3E}">
        <p14:creationId xmlns:p14="http://schemas.microsoft.com/office/powerpoint/2010/main" val="5224687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A2D8-4105-CF4A-BBC7-51748901435A}"/>
              </a:ext>
            </a:extLst>
          </p:cNvPr>
          <p:cNvSpPr>
            <a:spLocks noGrp="1"/>
          </p:cNvSpPr>
          <p:nvPr>
            <p:ph type="title"/>
          </p:nvPr>
        </p:nvSpPr>
        <p:spPr/>
        <p:txBody>
          <a:bodyPr/>
          <a:lstStyle/>
          <a:p>
            <a:r>
              <a:rPr lang="en-GB" dirty="0">
                <a:latin typeface="+mn-lt"/>
              </a:rPr>
              <a:t>Central grey Matter</a:t>
            </a:r>
            <a:endParaRPr lang="en-US" dirty="0">
              <a:latin typeface="+mn-lt"/>
            </a:endParaRPr>
          </a:p>
        </p:txBody>
      </p:sp>
      <p:sp>
        <p:nvSpPr>
          <p:cNvPr id="3" name="Content Placeholder 2">
            <a:extLst>
              <a:ext uri="{FF2B5EF4-FFF2-40B4-BE49-F238E27FC236}">
                <a16:creationId xmlns:a16="http://schemas.microsoft.com/office/drawing/2014/main" id="{A2B034EF-B1F2-B546-8D0A-59774DC94BC9}"/>
              </a:ext>
            </a:extLst>
          </p:cNvPr>
          <p:cNvSpPr>
            <a:spLocks noGrp="1"/>
          </p:cNvSpPr>
          <p:nvPr>
            <p:ph sz="half" idx="1"/>
          </p:nvPr>
        </p:nvSpPr>
        <p:spPr/>
        <p:txBody>
          <a:bodyPr>
            <a:normAutofit fontScale="70000" lnSpcReduction="20000"/>
          </a:bodyPr>
          <a:lstStyle/>
          <a:p>
            <a:r>
              <a:rPr lang="en-GB" dirty="0"/>
              <a:t>The arcuate nuclei are thought to be inferiorly displaced </a:t>
            </a:r>
            <a:r>
              <a:rPr lang="en-GB" b="1" dirty="0"/>
              <a:t>pontine nuclei </a:t>
            </a:r>
            <a:r>
              <a:rPr lang="en-GB" dirty="0"/>
              <a:t>and are situated on the anterior surface of the pyramids</a:t>
            </a:r>
          </a:p>
          <a:p>
            <a:r>
              <a:rPr lang="en-GB" dirty="0"/>
              <a:t>They receive nerve fibres from the cerebral cortex and send efferent fibres to the cerebellum through the </a:t>
            </a:r>
            <a:r>
              <a:rPr lang="en-GB" b="1" dirty="0"/>
              <a:t>anterior external arcuate fibres</a:t>
            </a:r>
          </a:p>
          <a:p>
            <a:r>
              <a:rPr lang="en-GB" dirty="0"/>
              <a:t>The </a:t>
            </a:r>
            <a:r>
              <a:rPr lang="en-GB" b="1" dirty="0"/>
              <a:t>pyramids</a:t>
            </a:r>
            <a:r>
              <a:rPr lang="en-GB" dirty="0"/>
              <a:t> containing the corticospinal and some </a:t>
            </a:r>
            <a:r>
              <a:rPr lang="en-GB" dirty="0" err="1"/>
              <a:t>corticonuclear</a:t>
            </a:r>
            <a:r>
              <a:rPr lang="en-GB" dirty="0"/>
              <a:t> fibres are situated in the anterior part of the medulla separated by the anterior median fissure</a:t>
            </a:r>
          </a:p>
          <a:p>
            <a:r>
              <a:rPr lang="en-GB" dirty="0"/>
              <a:t>The corticospinal fibres descend to the spinal cord, and the </a:t>
            </a:r>
            <a:r>
              <a:rPr lang="en-GB" dirty="0" err="1"/>
              <a:t>corticonuclear</a:t>
            </a:r>
            <a:r>
              <a:rPr lang="en-GB" dirty="0"/>
              <a:t> fibres are distributed to the motor nuclei of the cranial nerves situated within the medulla.</a:t>
            </a:r>
            <a:endParaRPr lang="en-US" dirty="0"/>
          </a:p>
        </p:txBody>
      </p:sp>
      <p:pic>
        <p:nvPicPr>
          <p:cNvPr id="5" name="Content Placeholder 4">
            <a:extLst>
              <a:ext uri="{FF2B5EF4-FFF2-40B4-BE49-F238E27FC236}">
                <a16:creationId xmlns:a16="http://schemas.microsoft.com/office/drawing/2014/main" id="{738DB62B-D3D1-2F46-8485-5152034A57AE}"/>
              </a:ext>
            </a:extLst>
          </p:cNvPr>
          <p:cNvPicPr>
            <a:picLocks noGrp="1" noChangeAspect="1"/>
          </p:cNvPicPr>
          <p:nvPr>
            <p:ph sz="half" idx="2"/>
          </p:nvPr>
        </p:nvPicPr>
        <p:blipFill>
          <a:blip r:embed="rId2"/>
          <a:stretch>
            <a:fillRect/>
          </a:stretch>
        </p:blipFill>
        <p:spPr>
          <a:xfrm>
            <a:off x="6172200" y="1825625"/>
            <a:ext cx="5181600" cy="4351338"/>
          </a:xfrm>
          <a:prstGeom prst="rect">
            <a:avLst/>
          </a:prstGeom>
        </p:spPr>
      </p:pic>
    </p:spTree>
    <p:extLst>
      <p:ext uri="{BB962C8B-B14F-4D97-AF65-F5344CB8AC3E}">
        <p14:creationId xmlns:p14="http://schemas.microsoft.com/office/powerpoint/2010/main" val="1976695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8203-DB73-6F47-A6D9-0EB82F4948E6}"/>
              </a:ext>
            </a:extLst>
          </p:cNvPr>
          <p:cNvSpPr>
            <a:spLocks noGrp="1"/>
          </p:cNvSpPr>
          <p:nvPr>
            <p:ph type="title"/>
          </p:nvPr>
        </p:nvSpPr>
        <p:spPr/>
        <p:txBody>
          <a:bodyPr/>
          <a:lstStyle/>
          <a:p>
            <a:r>
              <a:rPr lang="en-US" dirty="0">
                <a:latin typeface="+mn-lt"/>
              </a:rPr>
              <a:t>Midbrain</a:t>
            </a:r>
          </a:p>
        </p:txBody>
      </p:sp>
      <p:sp>
        <p:nvSpPr>
          <p:cNvPr id="3" name="Content Placeholder 2">
            <a:extLst>
              <a:ext uri="{FF2B5EF4-FFF2-40B4-BE49-F238E27FC236}">
                <a16:creationId xmlns:a16="http://schemas.microsoft.com/office/drawing/2014/main" id="{EDC991A4-45A6-5047-883A-3656FFE16817}"/>
              </a:ext>
            </a:extLst>
          </p:cNvPr>
          <p:cNvSpPr>
            <a:spLocks noGrp="1"/>
          </p:cNvSpPr>
          <p:nvPr>
            <p:ph sz="half" idx="1"/>
          </p:nvPr>
        </p:nvSpPr>
        <p:spPr/>
        <p:txBody>
          <a:bodyPr>
            <a:normAutofit fontScale="77500" lnSpcReduction="20000"/>
          </a:bodyPr>
          <a:lstStyle/>
          <a:p>
            <a:r>
              <a:rPr lang="en-GB" dirty="0"/>
              <a:t>On the posterior surface are four </a:t>
            </a:r>
            <a:r>
              <a:rPr lang="en-GB" b="1" dirty="0"/>
              <a:t>colliculi</a:t>
            </a:r>
            <a:r>
              <a:rPr lang="en-GB" dirty="0"/>
              <a:t> (corpora </a:t>
            </a:r>
            <a:r>
              <a:rPr lang="en-GB" dirty="0" err="1"/>
              <a:t>quadrigemina</a:t>
            </a:r>
            <a:r>
              <a:rPr lang="en-GB" dirty="0"/>
              <a:t>). </a:t>
            </a:r>
          </a:p>
          <a:p>
            <a:r>
              <a:rPr lang="en-GB" dirty="0"/>
              <a:t>These are rounded eminences that are divided into superior and inferior pairs by a vertical and a transverse groove</a:t>
            </a:r>
          </a:p>
          <a:p>
            <a:r>
              <a:rPr lang="en-GB" dirty="0"/>
              <a:t>The superior colliculi are </a:t>
            </a:r>
            <a:r>
              <a:rPr lang="en-GB" dirty="0" err="1"/>
              <a:t>centers</a:t>
            </a:r>
            <a:r>
              <a:rPr lang="en-GB" dirty="0"/>
              <a:t> for visual reflexes and the inferior colliculi are lower auditory </a:t>
            </a:r>
            <a:r>
              <a:rPr lang="en-GB" dirty="0" err="1"/>
              <a:t>centers</a:t>
            </a:r>
            <a:r>
              <a:rPr lang="en-GB" dirty="0"/>
              <a:t>.</a:t>
            </a:r>
          </a:p>
          <a:p>
            <a:r>
              <a:rPr lang="en-GB" dirty="0"/>
              <a:t>In the midline below the inferior colliculi, the </a:t>
            </a:r>
            <a:r>
              <a:rPr lang="en-GB" b="1" dirty="0"/>
              <a:t>trochlear</a:t>
            </a:r>
            <a:r>
              <a:rPr lang="en-GB" dirty="0"/>
              <a:t> nerves emerge. </a:t>
            </a:r>
          </a:p>
          <a:p>
            <a:r>
              <a:rPr lang="en-GB" dirty="0"/>
              <a:t>These are small-diameter nerves that wind around the lateral aspect of the midbrain to enter the lateral wall of the cavernous sinus.</a:t>
            </a:r>
            <a:endParaRPr lang="en-US" dirty="0"/>
          </a:p>
        </p:txBody>
      </p:sp>
      <p:pic>
        <p:nvPicPr>
          <p:cNvPr id="8" name="Content Placeholder 7">
            <a:extLst>
              <a:ext uri="{FF2B5EF4-FFF2-40B4-BE49-F238E27FC236}">
                <a16:creationId xmlns:a16="http://schemas.microsoft.com/office/drawing/2014/main" id="{F0EB019F-151E-7846-A572-DEC5B529990F}"/>
              </a:ext>
            </a:extLst>
          </p:cNvPr>
          <p:cNvPicPr>
            <a:picLocks noGrp="1" noChangeAspect="1"/>
          </p:cNvPicPr>
          <p:nvPr>
            <p:ph sz="half" idx="2"/>
          </p:nvPr>
        </p:nvPicPr>
        <p:blipFill rotWithShape="1">
          <a:blip r:embed="rId2"/>
          <a:srcRect t="12451"/>
          <a:stretch/>
        </p:blipFill>
        <p:spPr>
          <a:xfrm>
            <a:off x="6978650" y="1825625"/>
            <a:ext cx="4375150" cy="4351338"/>
          </a:xfrm>
          <a:prstGeom prst="rect">
            <a:avLst/>
          </a:prstGeom>
        </p:spPr>
      </p:pic>
    </p:spTree>
    <p:extLst>
      <p:ext uri="{BB962C8B-B14F-4D97-AF65-F5344CB8AC3E}">
        <p14:creationId xmlns:p14="http://schemas.microsoft.com/office/powerpoint/2010/main" val="322686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BFD21-0E14-AD42-BA7C-FA335825C3EA}"/>
              </a:ext>
            </a:extLst>
          </p:cNvPr>
          <p:cNvSpPr>
            <a:spLocks noGrp="1"/>
          </p:cNvSpPr>
          <p:nvPr>
            <p:ph type="title"/>
          </p:nvPr>
        </p:nvSpPr>
        <p:spPr/>
        <p:txBody>
          <a:bodyPr/>
          <a:lstStyle/>
          <a:p>
            <a:r>
              <a:rPr lang="en-GB" b="1" dirty="0"/>
              <a:t>Central grey Matter</a:t>
            </a:r>
            <a:endParaRPr lang="en-US" dirty="0"/>
          </a:p>
        </p:txBody>
      </p:sp>
      <p:sp>
        <p:nvSpPr>
          <p:cNvPr id="3" name="Content Placeholder 2">
            <a:extLst>
              <a:ext uri="{FF2B5EF4-FFF2-40B4-BE49-F238E27FC236}">
                <a16:creationId xmlns:a16="http://schemas.microsoft.com/office/drawing/2014/main" id="{DC000195-0925-4E49-9499-DCBD88927ECE}"/>
              </a:ext>
            </a:extLst>
          </p:cNvPr>
          <p:cNvSpPr>
            <a:spLocks noGrp="1"/>
          </p:cNvSpPr>
          <p:nvPr>
            <p:ph sz="half" idx="1"/>
          </p:nvPr>
        </p:nvSpPr>
        <p:spPr/>
        <p:txBody>
          <a:bodyPr>
            <a:normAutofit fontScale="85000" lnSpcReduction="20000"/>
          </a:bodyPr>
          <a:lstStyle/>
          <a:p>
            <a:r>
              <a:rPr lang="en-GB" dirty="0"/>
              <a:t>The </a:t>
            </a:r>
            <a:r>
              <a:rPr lang="en-GB" b="1" dirty="0"/>
              <a:t>medial lemniscus</a:t>
            </a:r>
            <a:r>
              <a:rPr lang="en-GB" dirty="0"/>
              <a:t> forms a flattened tract on each side of the midline posterior to the pyramid</a:t>
            </a:r>
          </a:p>
          <a:p>
            <a:r>
              <a:rPr lang="en-GB" dirty="0"/>
              <a:t>These fibres emerge from the decussation of the lemnisci and convey sensory information to the thalamus</a:t>
            </a:r>
          </a:p>
          <a:p>
            <a:r>
              <a:rPr lang="en-GB" dirty="0"/>
              <a:t>The </a:t>
            </a:r>
            <a:r>
              <a:rPr lang="en-GB" b="1" dirty="0"/>
              <a:t>medial longitudinal fasciculus</a:t>
            </a:r>
            <a:r>
              <a:rPr lang="en-GB" dirty="0"/>
              <a:t> forms a small tract of nerve fibres situated on each side of the midline posterior to the medial lemniscus and anterior to the hypoglossal nucleus </a:t>
            </a:r>
          </a:p>
          <a:p>
            <a:r>
              <a:rPr lang="en-GB" dirty="0"/>
              <a:t>It consists of ascending and descending fibres</a:t>
            </a:r>
            <a:endParaRPr lang="en-US" dirty="0"/>
          </a:p>
        </p:txBody>
      </p:sp>
      <p:pic>
        <p:nvPicPr>
          <p:cNvPr id="5" name="Content Placeholder 4">
            <a:extLst>
              <a:ext uri="{FF2B5EF4-FFF2-40B4-BE49-F238E27FC236}">
                <a16:creationId xmlns:a16="http://schemas.microsoft.com/office/drawing/2014/main" id="{6FEC8A9C-C8EE-644C-9FD0-4EDDEC4589F9}"/>
              </a:ext>
            </a:extLst>
          </p:cNvPr>
          <p:cNvPicPr>
            <a:picLocks noGrp="1" noChangeAspect="1"/>
          </p:cNvPicPr>
          <p:nvPr>
            <p:ph sz="half" idx="2"/>
          </p:nvPr>
        </p:nvPicPr>
        <p:blipFill>
          <a:blip r:embed="rId2"/>
          <a:stretch>
            <a:fillRect/>
          </a:stretch>
        </p:blipFill>
        <p:spPr>
          <a:xfrm>
            <a:off x="6172200" y="1825625"/>
            <a:ext cx="5181600" cy="4351338"/>
          </a:xfrm>
          <a:prstGeom prst="rect">
            <a:avLst/>
          </a:prstGeom>
        </p:spPr>
      </p:pic>
    </p:spTree>
    <p:extLst>
      <p:ext uri="{BB962C8B-B14F-4D97-AF65-F5344CB8AC3E}">
        <p14:creationId xmlns:p14="http://schemas.microsoft.com/office/powerpoint/2010/main" val="2265816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BD05-2364-9940-A039-7C01A0A1F27C}"/>
              </a:ext>
            </a:extLst>
          </p:cNvPr>
          <p:cNvSpPr>
            <a:spLocks noGrp="1"/>
          </p:cNvSpPr>
          <p:nvPr>
            <p:ph type="title"/>
          </p:nvPr>
        </p:nvSpPr>
        <p:spPr/>
        <p:txBody>
          <a:bodyPr/>
          <a:lstStyle/>
          <a:p>
            <a:r>
              <a:rPr lang="en-GB" b="1" dirty="0"/>
              <a:t>Central grey Matter</a:t>
            </a:r>
            <a:endParaRPr lang="en-US" dirty="0"/>
          </a:p>
        </p:txBody>
      </p:sp>
      <p:sp>
        <p:nvSpPr>
          <p:cNvPr id="3" name="Content Placeholder 2">
            <a:extLst>
              <a:ext uri="{FF2B5EF4-FFF2-40B4-BE49-F238E27FC236}">
                <a16:creationId xmlns:a16="http://schemas.microsoft.com/office/drawing/2014/main" id="{BAE6D10D-7669-9745-9EEF-FD75B00E995F}"/>
              </a:ext>
            </a:extLst>
          </p:cNvPr>
          <p:cNvSpPr>
            <a:spLocks noGrp="1"/>
          </p:cNvSpPr>
          <p:nvPr>
            <p:ph sz="half" idx="1"/>
          </p:nvPr>
        </p:nvSpPr>
        <p:spPr/>
        <p:txBody>
          <a:bodyPr>
            <a:normAutofit fontScale="92500" lnSpcReduction="20000"/>
          </a:bodyPr>
          <a:lstStyle/>
          <a:p>
            <a:r>
              <a:rPr lang="en-GB" dirty="0"/>
              <a:t>The </a:t>
            </a:r>
            <a:r>
              <a:rPr lang="en-GB" b="1" dirty="0"/>
              <a:t>inferior cerebellar peduncle</a:t>
            </a:r>
            <a:r>
              <a:rPr lang="en-GB" dirty="0"/>
              <a:t> is situated in the posterolateral corner of the section on the lateral side of the fourth ventricle</a:t>
            </a:r>
          </a:p>
          <a:p>
            <a:r>
              <a:rPr lang="en-GB" dirty="0"/>
              <a:t>The </a:t>
            </a:r>
            <a:r>
              <a:rPr lang="en-GB" b="1" dirty="0"/>
              <a:t>spinal tract of the trigeminal nerve</a:t>
            </a:r>
            <a:r>
              <a:rPr lang="en-GB" dirty="0"/>
              <a:t> and </a:t>
            </a:r>
            <a:r>
              <a:rPr lang="en-GB" b="1" dirty="0"/>
              <a:t>its nucleus</a:t>
            </a:r>
            <a:r>
              <a:rPr lang="en-GB" dirty="0"/>
              <a:t> are situated on the anteromedial aspect of the inferior cerebellar peduncle </a:t>
            </a:r>
          </a:p>
          <a:p>
            <a:r>
              <a:rPr lang="en-GB" dirty="0"/>
              <a:t>The </a:t>
            </a:r>
            <a:r>
              <a:rPr lang="en-GB" b="1" dirty="0"/>
              <a:t>anterior spinocerebellar tract</a:t>
            </a:r>
            <a:r>
              <a:rPr lang="en-GB" dirty="0"/>
              <a:t> is situated near the surface in the interval between the inferior olivary nucleus and the nucleus of the spinal tract of the trigeminal nerve.</a:t>
            </a:r>
          </a:p>
        </p:txBody>
      </p:sp>
      <p:pic>
        <p:nvPicPr>
          <p:cNvPr id="5" name="Content Placeholder 4">
            <a:extLst>
              <a:ext uri="{FF2B5EF4-FFF2-40B4-BE49-F238E27FC236}">
                <a16:creationId xmlns:a16="http://schemas.microsoft.com/office/drawing/2014/main" id="{ACEA1240-74CF-9C48-85DD-46D17EAB7D28}"/>
              </a:ext>
            </a:extLst>
          </p:cNvPr>
          <p:cNvPicPr>
            <a:picLocks noGrp="1" noChangeAspect="1"/>
          </p:cNvPicPr>
          <p:nvPr>
            <p:ph sz="half" idx="2"/>
          </p:nvPr>
        </p:nvPicPr>
        <p:blipFill>
          <a:blip r:embed="rId2"/>
          <a:stretch>
            <a:fillRect/>
          </a:stretch>
        </p:blipFill>
        <p:spPr>
          <a:xfrm>
            <a:off x="6877050" y="2470944"/>
            <a:ext cx="3771900" cy="3060700"/>
          </a:xfrm>
          <a:prstGeom prst="rect">
            <a:avLst/>
          </a:prstGeom>
        </p:spPr>
      </p:pic>
    </p:spTree>
    <p:extLst>
      <p:ext uri="{BB962C8B-B14F-4D97-AF65-F5344CB8AC3E}">
        <p14:creationId xmlns:p14="http://schemas.microsoft.com/office/powerpoint/2010/main" val="4001712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D4E99-44F4-B845-83C0-12FFDBEB15E9}"/>
              </a:ext>
            </a:extLst>
          </p:cNvPr>
          <p:cNvSpPr>
            <a:spLocks noGrp="1"/>
          </p:cNvSpPr>
          <p:nvPr>
            <p:ph type="title"/>
          </p:nvPr>
        </p:nvSpPr>
        <p:spPr/>
        <p:txBody>
          <a:bodyPr/>
          <a:lstStyle/>
          <a:p>
            <a:r>
              <a:rPr lang="en-GB" b="1" dirty="0"/>
              <a:t>Central grey Matter</a:t>
            </a:r>
            <a:endParaRPr lang="en-US" dirty="0"/>
          </a:p>
        </p:txBody>
      </p:sp>
      <p:sp>
        <p:nvSpPr>
          <p:cNvPr id="3" name="Content Placeholder 2">
            <a:extLst>
              <a:ext uri="{FF2B5EF4-FFF2-40B4-BE49-F238E27FC236}">
                <a16:creationId xmlns:a16="http://schemas.microsoft.com/office/drawing/2014/main" id="{06B6C83C-D4DA-E643-B0A8-8EB64CEE6EF7}"/>
              </a:ext>
            </a:extLst>
          </p:cNvPr>
          <p:cNvSpPr>
            <a:spLocks noGrp="1"/>
          </p:cNvSpPr>
          <p:nvPr>
            <p:ph sz="half" idx="1"/>
          </p:nvPr>
        </p:nvSpPr>
        <p:spPr/>
        <p:txBody>
          <a:bodyPr>
            <a:normAutofit fontScale="70000" lnSpcReduction="20000"/>
          </a:bodyPr>
          <a:lstStyle/>
          <a:p>
            <a:r>
              <a:rPr lang="en-GB" dirty="0"/>
              <a:t>The </a:t>
            </a:r>
            <a:r>
              <a:rPr lang="en-GB" b="1" dirty="0"/>
              <a:t>reticular formation,</a:t>
            </a:r>
            <a:r>
              <a:rPr lang="en-GB" dirty="0"/>
              <a:t> consisting of a diffuse mixture of nerve fibres and small groups of nerve cells, is deeply placed posterior to the olivary nucleus.</a:t>
            </a:r>
          </a:p>
          <a:p>
            <a:r>
              <a:rPr lang="en-GB" dirty="0"/>
              <a:t>The reticular formation represents, at this level, only a small part of this system, which is also present in the pons and midbrain</a:t>
            </a:r>
          </a:p>
          <a:p>
            <a:r>
              <a:rPr lang="en-GB" dirty="0"/>
              <a:t>The </a:t>
            </a:r>
            <a:r>
              <a:rPr lang="en-GB" b="1" dirty="0"/>
              <a:t>glossopharyngeal, </a:t>
            </a:r>
            <a:r>
              <a:rPr lang="en-GB" b="1" dirty="0" err="1"/>
              <a:t>vagus</a:t>
            </a:r>
            <a:r>
              <a:rPr lang="en-GB" b="1" dirty="0"/>
              <a:t>,</a:t>
            </a:r>
            <a:r>
              <a:rPr lang="en-GB" dirty="0"/>
              <a:t> and </a:t>
            </a:r>
            <a:r>
              <a:rPr lang="en-GB" b="1" dirty="0"/>
              <a:t>cranial part of the accessory nerves</a:t>
            </a:r>
            <a:r>
              <a:rPr lang="en-GB" dirty="0"/>
              <a:t> can be seen running forward and laterally through the reticular formation.</a:t>
            </a:r>
          </a:p>
          <a:p>
            <a:r>
              <a:rPr lang="en-GB" dirty="0"/>
              <a:t>The nerve fibres emerge between the olives and the inferior cerebellar peduncles.</a:t>
            </a:r>
          </a:p>
          <a:p>
            <a:r>
              <a:rPr lang="en-GB" dirty="0"/>
              <a:t>The </a:t>
            </a:r>
            <a:r>
              <a:rPr lang="en-GB" b="1" dirty="0"/>
              <a:t>hypoglossal nerves</a:t>
            </a:r>
            <a:r>
              <a:rPr lang="en-GB" dirty="0"/>
              <a:t> also run anteriorly and laterally through the reticular formation and emerge between the pyramids and the olive</a:t>
            </a:r>
            <a:endParaRPr lang="en-US" dirty="0"/>
          </a:p>
        </p:txBody>
      </p:sp>
      <p:pic>
        <p:nvPicPr>
          <p:cNvPr id="5" name="Content Placeholder 4">
            <a:extLst>
              <a:ext uri="{FF2B5EF4-FFF2-40B4-BE49-F238E27FC236}">
                <a16:creationId xmlns:a16="http://schemas.microsoft.com/office/drawing/2014/main" id="{43781166-3EC8-E545-8515-73281C98D581}"/>
              </a:ext>
            </a:extLst>
          </p:cNvPr>
          <p:cNvPicPr>
            <a:picLocks noGrp="1" noChangeAspect="1"/>
          </p:cNvPicPr>
          <p:nvPr>
            <p:ph sz="half" idx="2"/>
          </p:nvPr>
        </p:nvPicPr>
        <p:blipFill>
          <a:blip r:embed="rId2"/>
          <a:stretch>
            <a:fillRect/>
          </a:stretch>
        </p:blipFill>
        <p:spPr>
          <a:xfrm>
            <a:off x="6172202" y="1690688"/>
            <a:ext cx="5181598" cy="4486274"/>
          </a:xfrm>
          <a:prstGeom prst="rect">
            <a:avLst/>
          </a:prstGeom>
        </p:spPr>
      </p:pic>
    </p:spTree>
    <p:extLst>
      <p:ext uri="{BB962C8B-B14F-4D97-AF65-F5344CB8AC3E}">
        <p14:creationId xmlns:p14="http://schemas.microsoft.com/office/powerpoint/2010/main" val="16119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97BB4-536F-2149-AE4A-CDF204542037}"/>
              </a:ext>
            </a:extLst>
          </p:cNvPr>
          <p:cNvSpPr>
            <a:spLocks noGrp="1"/>
          </p:cNvSpPr>
          <p:nvPr>
            <p:ph type="title"/>
          </p:nvPr>
        </p:nvSpPr>
        <p:spPr/>
        <p:txBody>
          <a:bodyPr/>
          <a:lstStyle/>
          <a:p>
            <a:r>
              <a:rPr lang="en-GB" dirty="0">
                <a:latin typeface="+mn-lt"/>
              </a:rPr>
              <a:t>Level Just Inferior to the Pons</a:t>
            </a:r>
            <a:endParaRPr lang="en-US" dirty="0">
              <a:latin typeface="+mn-lt"/>
            </a:endParaRPr>
          </a:p>
        </p:txBody>
      </p:sp>
      <p:sp>
        <p:nvSpPr>
          <p:cNvPr id="3" name="Content Placeholder 2">
            <a:extLst>
              <a:ext uri="{FF2B5EF4-FFF2-40B4-BE49-F238E27FC236}">
                <a16:creationId xmlns:a16="http://schemas.microsoft.com/office/drawing/2014/main" id="{26AD39B8-3D20-C14B-B58F-68D2390857F7}"/>
              </a:ext>
            </a:extLst>
          </p:cNvPr>
          <p:cNvSpPr>
            <a:spLocks noGrp="1"/>
          </p:cNvSpPr>
          <p:nvPr>
            <p:ph sz="half" idx="1"/>
          </p:nvPr>
        </p:nvSpPr>
        <p:spPr/>
        <p:txBody>
          <a:bodyPr>
            <a:normAutofit lnSpcReduction="10000"/>
          </a:bodyPr>
          <a:lstStyle/>
          <a:p>
            <a:r>
              <a:rPr lang="en-GB" dirty="0"/>
              <a:t>There are no major changes, in comparison to the previous level, in the distribution of the grey and white matter.</a:t>
            </a:r>
          </a:p>
          <a:p>
            <a:r>
              <a:rPr lang="en-GB" dirty="0"/>
              <a:t>The lateral vestibular nucleus has replaced the inferior vestibular nucleus, and the cochlear nuclei now are visible on the anterior and posterior surfaces of the inferior cerebellar peduncle</a:t>
            </a:r>
            <a:endParaRPr lang="en-US" dirty="0"/>
          </a:p>
        </p:txBody>
      </p:sp>
      <p:pic>
        <p:nvPicPr>
          <p:cNvPr id="5" name="Content Placeholder 4">
            <a:extLst>
              <a:ext uri="{FF2B5EF4-FFF2-40B4-BE49-F238E27FC236}">
                <a16:creationId xmlns:a16="http://schemas.microsoft.com/office/drawing/2014/main" id="{681A1211-BA89-C94A-83DA-8F57106121BE}"/>
              </a:ext>
            </a:extLst>
          </p:cNvPr>
          <p:cNvPicPr>
            <a:picLocks noGrp="1" noChangeAspect="1"/>
          </p:cNvPicPr>
          <p:nvPr>
            <p:ph sz="half" idx="2"/>
          </p:nvPr>
        </p:nvPicPr>
        <p:blipFill rotWithShape="1">
          <a:blip r:embed="rId2"/>
          <a:srcRect b="59914"/>
          <a:stretch/>
        </p:blipFill>
        <p:spPr>
          <a:xfrm>
            <a:off x="6172200" y="1954061"/>
            <a:ext cx="5181599" cy="3983276"/>
          </a:xfrm>
          <a:prstGeom prst="rect">
            <a:avLst/>
          </a:prstGeom>
        </p:spPr>
      </p:pic>
    </p:spTree>
    <p:extLst>
      <p:ext uri="{BB962C8B-B14F-4D97-AF65-F5344CB8AC3E}">
        <p14:creationId xmlns:p14="http://schemas.microsoft.com/office/powerpoint/2010/main" val="32264556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41111549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4075"/>
          </a:xfrm>
        </p:spPr>
        <p:txBody>
          <a:bodyPr/>
          <a:lstStyle/>
          <a:p>
            <a:r>
              <a:rPr lang="en-GB" dirty="0" smtClean="0"/>
              <a:t>Applied anatomy</a:t>
            </a:r>
            <a:endParaRPr lang="en-GB" dirty="0"/>
          </a:p>
        </p:txBody>
      </p:sp>
      <p:sp>
        <p:nvSpPr>
          <p:cNvPr id="3" name="Content Placeholder 2"/>
          <p:cNvSpPr>
            <a:spLocks noGrp="1"/>
          </p:cNvSpPr>
          <p:nvPr>
            <p:ph idx="1"/>
          </p:nvPr>
        </p:nvSpPr>
        <p:spPr>
          <a:xfrm>
            <a:off x="838200" y="1117600"/>
            <a:ext cx="10515600" cy="5059363"/>
          </a:xfrm>
        </p:spPr>
        <p:txBody>
          <a:bodyPr>
            <a:normAutofit fontScale="92500"/>
          </a:bodyPr>
          <a:lstStyle/>
          <a:p>
            <a:pPr>
              <a:lnSpc>
                <a:spcPct val="150000"/>
              </a:lnSpc>
            </a:pPr>
            <a:r>
              <a:rPr lang="en-GB" sz="3200" dirty="0" smtClean="0">
                <a:latin typeface="+mj-lt"/>
              </a:rPr>
              <a:t>Parkinson disease</a:t>
            </a:r>
          </a:p>
          <a:p>
            <a:pPr>
              <a:lnSpc>
                <a:spcPct val="150000"/>
              </a:lnSpc>
            </a:pPr>
            <a:r>
              <a:rPr lang="en-GB" sz="3200" dirty="0" smtClean="0">
                <a:latin typeface="+mj-lt"/>
              </a:rPr>
              <a:t>Arnold-</a:t>
            </a:r>
            <a:r>
              <a:rPr lang="en-GB" sz="3200" dirty="0" err="1" smtClean="0">
                <a:latin typeface="+mj-lt"/>
              </a:rPr>
              <a:t>Chiari</a:t>
            </a:r>
            <a:r>
              <a:rPr lang="en-GB" sz="3200" dirty="0" smtClean="0">
                <a:latin typeface="+mj-lt"/>
              </a:rPr>
              <a:t> Phenomenon</a:t>
            </a:r>
          </a:p>
          <a:p>
            <a:pPr>
              <a:lnSpc>
                <a:spcPct val="150000"/>
              </a:lnSpc>
            </a:pPr>
            <a:r>
              <a:rPr lang="en-GB" sz="3200" dirty="0" smtClean="0">
                <a:latin typeface="+mj-lt"/>
              </a:rPr>
              <a:t>Lateral Medullary Syndrome of Wallenberg</a:t>
            </a:r>
          </a:p>
          <a:p>
            <a:pPr marL="0" indent="0">
              <a:lnSpc>
                <a:spcPct val="150000"/>
              </a:lnSpc>
              <a:buNone/>
            </a:pPr>
            <a:r>
              <a:rPr lang="en-GB" sz="3200" dirty="0">
                <a:latin typeface="+mj-lt"/>
              </a:rPr>
              <a:t> </a:t>
            </a:r>
            <a:r>
              <a:rPr lang="en-GB" sz="3200" dirty="0" smtClean="0">
                <a:latin typeface="+mj-lt"/>
              </a:rPr>
              <a:t>  - thrombosis of PICA</a:t>
            </a:r>
          </a:p>
          <a:p>
            <a:pPr marL="0" indent="0">
              <a:lnSpc>
                <a:spcPct val="150000"/>
              </a:lnSpc>
              <a:buNone/>
            </a:pPr>
            <a:r>
              <a:rPr lang="en-GB" sz="3200" dirty="0" smtClean="0">
                <a:latin typeface="+mj-lt"/>
              </a:rPr>
              <a:t>   - dysphagia and dysarthria due to paralysis of the ipsilateral palatal and laryngeal muscles (innervated by the nucleus </a:t>
            </a:r>
            <a:r>
              <a:rPr lang="en-GB" sz="3200" dirty="0" err="1" smtClean="0">
                <a:latin typeface="+mj-lt"/>
              </a:rPr>
              <a:t>ambiguus</a:t>
            </a:r>
            <a:r>
              <a:rPr lang="en-GB" sz="3200" dirty="0" smtClean="0">
                <a:latin typeface="+mj-lt"/>
              </a:rPr>
              <a:t>) </a:t>
            </a:r>
          </a:p>
          <a:p>
            <a:pPr marL="0" indent="0">
              <a:buNone/>
            </a:pPr>
            <a:endParaRPr lang="en-GB" dirty="0" smtClean="0">
              <a:latin typeface="+mj-lt"/>
            </a:endParaRPr>
          </a:p>
          <a:p>
            <a:endParaRPr lang="en-GB" dirty="0"/>
          </a:p>
        </p:txBody>
      </p:sp>
    </p:spTree>
    <p:extLst>
      <p:ext uri="{BB962C8B-B14F-4D97-AF65-F5344CB8AC3E}">
        <p14:creationId xmlns:p14="http://schemas.microsoft.com/office/powerpoint/2010/main" val="22921440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Weber’s syndrome</a:t>
            </a:r>
            <a:endParaRPr lang="en-US" dirty="0"/>
          </a:p>
        </p:txBody>
      </p:sp>
      <p:sp>
        <p:nvSpPr>
          <p:cNvPr id="3" name="Content Placeholder 2"/>
          <p:cNvSpPr>
            <a:spLocks noGrp="1"/>
          </p:cNvSpPr>
          <p:nvPr>
            <p:ph idx="1"/>
          </p:nvPr>
        </p:nvSpPr>
        <p:spPr/>
        <p:txBody>
          <a:bodyPr>
            <a:normAutofit fontScale="85000" lnSpcReduction="20000"/>
          </a:bodyPr>
          <a:lstStyle/>
          <a:p>
            <a:pPr algn="just">
              <a:lnSpc>
                <a:spcPct val="150000"/>
              </a:lnSpc>
            </a:pPr>
            <a:r>
              <a:rPr lang="en-GB" dirty="0"/>
              <a:t>Occlusion of branch of posterior cerebral artery</a:t>
            </a:r>
          </a:p>
          <a:p>
            <a:pPr algn="just">
              <a:lnSpc>
                <a:spcPct val="150000"/>
              </a:lnSpc>
            </a:pPr>
            <a:r>
              <a:rPr lang="en-GB" dirty="0"/>
              <a:t>Damage:</a:t>
            </a:r>
          </a:p>
          <a:p>
            <a:pPr marL="0" indent="0" algn="just">
              <a:lnSpc>
                <a:spcPct val="150000"/>
              </a:lnSpc>
              <a:buNone/>
            </a:pPr>
            <a:r>
              <a:rPr lang="en-GB" dirty="0"/>
              <a:t>   - Corticospinal tract</a:t>
            </a:r>
          </a:p>
          <a:p>
            <a:pPr marL="0" indent="0" algn="just">
              <a:lnSpc>
                <a:spcPct val="150000"/>
              </a:lnSpc>
              <a:buNone/>
            </a:pPr>
            <a:r>
              <a:rPr lang="en-GB" dirty="0"/>
              <a:t>   - Motor nucleus of oculomotor nerve (inability to raise upper eyelid, </a:t>
            </a:r>
          </a:p>
          <a:p>
            <a:pPr marL="0" indent="0" algn="just">
              <a:lnSpc>
                <a:spcPct val="150000"/>
              </a:lnSpc>
              <a:buNone/>
            </a:pPr>
            <a:r>
              <a:rPr lang="en-GB" dirty="0"/>
              <a:t>     lateral strabismus, paralysis of all eye muscles except lateral rectus   </a:t>
            </a:r>
          </a:p>
          <a:p>
            <a:pPr marL="0" indent="0" algn="just">
              <a:lnSpc>
                <a:spcPct val="150000"/>
              </a:lnSpc>
              <a:buNone/>
            </a:pPr>
            <a:r>
              <a:rPr lang="en-GB" dirty="0"/>
              <a:t>     and superior oblique, pupil dilation because of interruption of </a:t>
            </a:r>
          </a:p>
          <a:p>
            <a:pPr marL="0" indent="0" algn="just">
              <a:lnSpc>
                <a:spcPct val="150000"/>
              </a:lnSpc>
              <a:buNone/>
            </a:pPr>
            <a:r>
              <a:rPr lang="en-GB" dirty="0"/>
              <a:t>     parasympathetic fibres)</a:t>
            </a:r>
          </a:p>
          <a:p>
            <a:endParaRPr lang="en-US" dirty="0"/>
          </a:p>
        </p:txBody>
      </p:sp>
    </p:spTree>
    <p:extLst>
      <p:ext uri="{BB962C8B-B14F-4D97-AF65-F5344CB8AC3E}">
        <p14:creationId xmlns:p14="http://schemas.microsoft.com/office/powerpoint/2010/main" val="43820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Medial Medullary Syndrome</a:t>
            </a:r>
            <a:endParaRPr lang="en-US" dirty="0"/>
          </a:p>
        </p:txBody>
      </p:sp>
      <p:sp>
        <p:nvSpPr>
          <p:cNvPr id="3" name="Content Placeholder 2"/>
          <p:cNvSpPr>
            <a:spLocks noGrp="1"/>
          </p:cNvSpPr>
          <p:nvPr>
            <p:ph idx="1"/>
          </p:nvPr>
        </p:nvSpPr>
        <p:spPr/>
        <p:txBody>
          <a:bodyPr>
            <a:normAutofit fontScale="92500" lnSpcReduction="20000"/>
          </a:bodyPr>
          <a:lstStyle/>
          <a:p>
            <a:pPr algn="just">
              <a:lnSpc>
                <a:spcPct val="200000"/>
              </a:lnSpc>
            </a:pPr>
            <a:r>
              <a:rPr lang="en-GB" dirty="0"/>
              <a:t>Occlusion of branches of vertebral and anterior spinal arteries</a:t>
            </a:r>
          </a:p>
          <a:p>
            <a:pPr algn="just">
              <a:lnSpc>
                <a:spcPct val="200000"/>
              </a:lnSpc>
            </a:pPr>
            <a:r>
              <a:rPr lang="en-GB" dirty="0"/>
              <a:t>Structures affected:  pyramidal tract, medial lemniscus, nucleus CN XII</a:t>
            </a:r>
          </a:p>
          <a:p>
            <a:pPr algn="just">
              <a:lnSpc>
                <a:spcPct val="200000"/>
              </a:lnSpc>
            </a:pPr>
            <a:r>
              <a:rPr lang="en-GB" dirty="0"/>
              <a:t>Contralateral arm or leg weakness</a:t>
            </a:r>
          </a:p>
          <a:p>
            <a:pPr algn="just">
              <a:lnSpc>
                <a:spcPct val="200000"/>
              </a:lnSpc>
            </a:pPr>
            <a:r>
              <a:rPr lang="en-GB" dirty="0"/>
              <a:t>Contralateral decreased proprioception/vibration sense</a:t>
            </a:r>
          </a:p>
          <a:p>
            <a:pPr algn="just">
              <a:lnSpc>
                <a:spcPct val="200000"/>
              </a:lnSpc>
            </a:pPr>
            <a:r>
              <a:rPr lang="en-GB" dirty="0"/>
              <a:t>Ipsilateral tongue weakness</a:t>
            </a:r>
          </a:p>
          <a:p>
            <a:endParaRPr lang="en-US" dirty="0"/>
          </a:p>
        </p:txBody>
      </p:sp>
    </p:spTree>
    <p:extLst>
      <p:ext uri="{BB962C8B-B14F-4D97-AF65-F5344CB8AC3E}">
        <p14:creationId xmlns:p14="http://schemas.microsoft.com/office/powerpoint/2010/main" val="2777393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lnSpc>
                <a:spcPct val="150000"/>
              </a:lnSpc>
            </a:pPr>
            <a:r>
              <a:rPr lang="en-GB" dirty="0"/>
              <a:t>Infarction of the pons is due to thrombosis or embolism of the basilar artery or its branches</a:t>
            </a:r>
          </a:p>
          <a:p>
            <a:pPr algn="just">
              <a:lnSpc>
                <a:spcPct val="150000"/>
              </a:lnSpc>
            </a:pPr>
            <a:r>
              <a:rPr lang="en-GB" dirty="0"/>
              <a:t>As in other parts of the brainstem, the midbrain can be a site for tumours, haemorrhage, or infarcts that will produce a wide variety of symptoms and signs</a:t>
            </a:r>
          </a:p>
          <a:p>
            <a:pPr algn="just">
              <a:lnSpc>
                <a:spcPct val="150000"/>
              </a:lnSpc>
            </a:pPr>
            <a:r>
              <a:rPr lang="en-GB" dirty="0"/>
              <a:t>Blockage of the cerebral aqueduct causing hydrocephalus</a:t>
            </a:r>
          </a:p>
          <a:p>
            <a:endParaRPr lang="en-US" dirty="0"/>
          </a:p>
        </p:txBody>
      </p:sp>
    </p:spTree>
    <p:extLst>
      <p:ext uri="{BB962C8B-B14F-4D97-AF65-F5344CB8AC3E}">
        <p14:creationId xmlns:p14="http://schemas.microsoft.com/office/powerpoint/2010/main" val="669272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32474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B60F3-9238-3F4E-94B8-D1E207643759}"/>
              </a:ext>
            </a:extLst>
          </p:cNvPr>
          <p:cNvSpPr>
            <a:spLocks noGrp="1"/>
          </p:cNvSpPr>
          <p:nvPr>
            <p:ph type="title"/>
          </p:nvPr>
        </p:nvSpPr>
        <p:spPr/>
        <p:txBody>
          <a:bodyPr/>
          <a:lstStyle/>
          <a:p>
            <a:r>
              <a:rPr lang="en-US" dirty="0">
                <a:latin typeface="+mn-lt"/>
              </a:rPr>
              <a:t>Midbrain</a:t>
            </a:r>
          </a:p>
        </p:txBody>
      </p:sp>
      <p:sp>
        <p:nvSpPr>
          <p:cNvPr id="3" name="Content Placeholder 2">
            <a:extLst>
              <a:ext uri="{FF2B5EF4-FFF2-40B4-BE49-F238E27FC236}">
                <a16:creationId xmlns:a16="http://schemas.microsoft.com/office/drawing/2014/main" id="{B8A73D25-E119-9C42-A0B6-0F1E84A985E9}"/>
              </a:ext>
            </a:extLst>
          </p:cNvPr>
          <p:cNvSpPr>
            <a:spLocks noGrp="1"/>
          </p:cNvSpPr>
          <p:nvPr>
            <p:ph sz="half" idx="1"/>
          </p:nvPr>
        </p:nvSpPr>
        <p:spPr/>
        <p:txBody>
          <a:bodyPr>
            <a:normAutofit fontScale="62500" lnSpcReduction="20000"/>
          </a:bodyPr>
          <a:lstStyle/>
          <a:p>
            <a:r>
              <a:rPr lang="en-GB" dirty="0"/>
              <a:t>On the lateral aspect of the midbrain, the superior and inferior brachia ascend in an anterolateral direction</a:t>
            </a:r>
          </a:p>
          <a:p>
            <a:r>
              <a:rPr lang="en-GB" dirty="0"/>
              <a:t>The </a:t>
            </a:r>
            <a:r>
              <a:rPr lang="en-GB" b="1" dirty="0"/>
              <a:t>superior</a:t>
            </a:r>
            <a:r>
              <a:rPr lang="en-GB" dirty="0"/>
              <a:t> </a:t>
            </a:r>
            <a:r>
              <a:rPr lang="en-GB" b="1" dirty="0"/>
              <a:t>brachium</a:t>
            </a:r>
            <a:r>
              <a:rPr lang="en-GB" dirty="0"/>
              <a:t> passes from the superior colliculus to the lateral geniculate body and the optic tract. </a:t>
            </a:r>
          </a:p>
          <a:p>
            <a:r>
              <a:rPr lang="en-GB" dirty="0"/>
              <a:t>The </a:t>
            </a:r>
            <a:r>
              <a:rPr lang="en-GB" b="1" dirty="0"/>
              <a:t>inferior</a:t>
            </a:r>
            <a:r>
              <a:rPr lang="en-GB" dirty="0"/>
              <a:t> </a:t>
            </a:r>
            <a:r>
              <a:rPr lang="en-GB" b="1" dirty="0"/>
              <a:t>brachium</a:t>
            </a:r>
            <a:r>
              <a:rPr lang="en-GB" dirty="0"/>
              <a:t> connects the inferior colliculus to the </a:t>
            </a:r>
            <a:r>
              <a:rPr lang="en-GB" b="1" dirty="0"/>
              <a:t>medial</a:t>
            </a:r>
            <a:r>
              <a:rPr lang="en-GB" dirty="0"/>
              <a:t> </a:t>
            </a:r>
            <a:r>
              <a:rPr lang="en-GB" b="1" dirty="0"/>
              <a:t>geniculate</a:t>
            </a:r>
            <a:r>
              <a:rPr lang="en-GB" dirty="0"/>
              <a:t> </a:t>
            </a:r>
            <a:r>
              <a:rPr lang="en-GB" b="1" dirty="0"/>
              <a:t>body</a:t>
            </a:r>
          </a:p>
          <a:p>
            <a:r>
              <a:rPr lang="en-GB" dirty="0"/>
              <a:t>On the anterior aspect of the midbrain, there is a deep depression in the midline, the </a:t>
            </a:r>
            <a:r>
              <a:rPr lang="en-GB" b="1" dirty="0"/>
              <a:t>interpeduncular</a:t>
            </a:r>
            <a:r>
              <a:rPr lang="en-GB" dirty="0"/>
              <a:t> </a:t>
            </a:r>
            <a:r>
              <a:rPr lang="en-GB" b="1" dirty="0"/>
              <a:t>fossa,</a:t>
            </a:r>
            <a:r>
              <a:rPr lang="en-GB" dirty="0"/>
              <a:t> which is bounded on either side by the </a:t>
            </a:r>
            <a:r>
              <a:rPr lang="en-GB" b="1" dirty="0"/>
              <a:t>crus</a:t>
            </a:r>
            <a:r>
              <a:rPr lang="en-GB" dirty="0"/>
              <a:t> </a:t>
            </a:r>
            <a:r>
              <a:rPr lang="en-GB" b="1" dirty="0" err="1"/>
              <a:t>cerebri</a:t>
            </a:r>
            <a:r>
              <a:rPr lang="en-GB" b="1" dirty="0"/>
              <a:t>.</a:t>
            </a:r>
            <a:r>
              <a:rPr lang="en-GB" dirty="0"/>
              <a:t> </a:t>
            </a:r>
          </a:p>
          <a:p>
            <a:r>
              <a:rPr lang="en-GB" dirty="0"/>
              <a:t>Many small blood vessels perforate the floor of the interpeduncular fossa, and this region is termed the </a:t>
            </a:r>
            <a:r>
              <a:rPr lang="en-GB" b="1" dirty="0"/>
              <a:t>posterior</a:t>
            </a:r>
            <a:r>
              <a:rPr lang="en-GB" dirty="0"/>
              <a:t> </a:t>
            </a:r>
            <a:r>
              <a:rPr lang="en-GB" b="1" dirty="0"/>
              <a:t>perforated</a:t>
            </a:r>
            <a:r>
              <a:rPr lang="en-GB" dirty="0"/>
              <a:t> </a:t>
            </a:r>
            <a:r>
              <a:rPr lang="en-GB" b="1" dirty="0"/>
              <a:t>substance.</a:t>
            </a:r>
          </a:p>
          <a:p>
            <a:r>
              <a:rPr lang="en-GB" dirty="0"/>
              <a:t>The oculomotor nerve emerges from a groove on the medial side of the crus </a:t>
            </a:r>
            <a:r>
              <a:rPr lang="en-GB" dirty="0" err="1"/>
              <a:t>cerebri</a:t>
            </a:r>
            <a:r>
              <a:rPr lang="en-GB" dirty="0"/>
              <a:t> and passes forward in the lateral wall of the cavernous sinus</a:t>
            </a:r>
            <a:endParaRPr lang="en-US" dirty="0"/>
          </a:p>
        </p:txBody>
      </p:sp>
      <p:pic>
        <p:nvPicPr>
          <p:cNvPr id="5" name="Content Placeholder 7">
            <a:extLst>
              <a:ext uri="{FF2B5EF4-FFF2-40B4-BE49-F238E27FC236}">
                <a16:creationId xmlns:a16="http://schemas.microsoft.com/office/drawing/2014/main" id="{FA36386C-957E-414E-B4D9-5F7FA709578C}"/>
              </a:ext>
            </a:extLst>
          </p:cNvPr>
          <p:cNvPicPr>
            <a:picLocks noGrp="1" noChangeAspect="1"/>
          </p:cNvPicPr>
          <p:nvPr>
            <p:ph sz="half" idx="2"/>
          </p:nvPr>
        </p:nvPicPr>
        <p:blipFill rotWithShape="1">
          <a:blip r:embed="rId2"/>
          <a:srcRect t="12451"/>
          <a:stretch/>
        </p:blipFill>
        <p:spPr>
          <a:xfrm>
            <a:off x="6172202" y="1825626"/>
            <a:ext cx="4457140" cy="4351337"/>
          </a:xfrm>
          <a:prstGeom prst="rect">
            <a:avLst/>
          </a:prstGeom>
        </p:spPr>
      </p:pic>
    </p:spTree>
    <p:extLst>
      <p:ext uri="{BB962C8B-B14F-4D97-AF65-F5344CB8AC3E}">
        <p14:creationId xmlns:p14="http://schemas.microsoft.com/office/powerpoint/2010/main" val="228562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94248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557670" y="635621"/>
            <a:ext cx="6732104" cy="5847486"/>
          </a:xfrm>
          <a:prstGeom prst="rect">
            <a:avLst/>
          </a:prstGeom>
        </p:spPr>
      </p:pic>
    </p:spTree>
    <p:extLst>
      <p:ext uri="{BB962C8B-B14F-4D97-AF65-F5344CB8AC3E}">
        <p14:creationId xmlns:p14="http://schemas.microsoft.com/office/powerpoint/2010/main" val="1014233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4">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791200" y="3695700"/>
            <a:ext cx="609600" cy="609600"/>
          </a:xfrm>
        </p:spPr>
      </p:pic>
      <p:pic>
        <p:nvPicPr>
          <p:cNvPr id="4" name="Picture 3"/>
          <p:cNvPicPr>
            <a:picLocks noChangeAspect="1"/>
          </p:cNvPicPr>
          <p:nvPr/>
        </p:nvPicPr>
        <p:blipFill>
          <a:blip r:embed="rId5"/>
          <a:stretch>
            <a:fillRect/>
          </a:stretch>
        </p:blipFill>
        <p:spPr>
          <a:xfrm>
            <a:off x="838200" y="0"/>
            <a:ext cx="10515600" cy="6858000"/>
          </a:xfrm>
          <a:prstGeom prst="rect">
            <a:avLst/>
          </a:prstGeom>
        </p:spPr>
      </p:pic>
    </p:spTree>
    <p:extLst>
      <p:ext uri="{BB962C8B-B14F-4D97-AF65-F5344CB8AC3E}">
        <p14:creationId xmlns:p14="http://schemas.microsoft.com/office/powerpoint/2010/main" val="2162259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1613</Words>
  <Application>Microsoft Office PowerPoint</Application>
  <PresentationFormat>Widescreen</PresentationFormat>
  <Paragraphs>278</Paragraphs>
  <Slides>70</Slides>
  <Notes>0</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70</vt:i4>
      </vt:variant>
    </vt:vector>
  </HeadingPairs>
  <TitlesOfParts>
    <vt:vector size="75" baseType="lpstr">
      <vt:lpstr>Arial</vt:lpstr>
      <vt:lpstr>Calibri</vt:lpstr>
      <vt:lpstr>Calibri Light</vt:lpstr>
      <vt:lpstr>Office Theme</vt:lpstr>
      <vt:lpstr>1_Office Theme</vt:lpstr>
      <vt:lpstr>Brainstem</vt:lpstr>
      <vt:lpstr>Introduction</vt:lpstr>
      <vt:lpstr>Functions:</vt:lpstr>
      <vt:lpstr>Midbrain</vt:lpstr>
      <vt:lpstr>PowerPoint Presentation</vt:lpstr>
      <vt:lpstr>Midbrain</vt:lpstr>
      <vt:lpstr>Midbrain</vt:lpstr>
      <vt:lpstr>PowerPoint Presentation</vt:lpstr>
      <vt:lpstr>PowerPoint Presentation</vt:lpstr>
      <vt:lpstr>PowerPoint Presentation</vt:lpstr>
      <vt:lpstr>PowerPoint Presentation</vt:lpstr>
      <vt:lpstr>Internal structure of the midbrain</vt:lpstr>
      <vt:lpstr>Internal structure of the midbrain</vt:lpstr>
      <vt:lpstr>Posterior</vt:lpstr>
      <vt:lpstr>PowerPoint Presentation</vt:lpstr>
      <vt:lpstr>PowerPoint Presentation</vt:lpstr>
      <vt:lpstr>Transverse section of the midbrain at the level of the inferior colliculi</vt:lpstr>
      <vt:lpstr>Transverse section of the midbrain at the level of the inferior colliculi</vt:lpstr>
      <vt:lpstr>Transverse section of the midbrain at the level of the inferior colliculi</vt:lpstr>
      <vt:lpstr>Transverse section of the midbrain at the level of the inferior colliculi</vt:lpstr>
      <vt:lpstr>Transverse section of the midbrain at the level of the superior colliculi</vt:lpstr>
      <vt:lpstr>Transverse section of the midbrain at the level of the superior colliculi</vt:lpstr>
      <vt:lpstr>Transverse section of the midbrain at the level of the superior colliculi</vt:lpstr>
      <vt:lpstr>Transverse section of the midbrain at the level of the superior colliculi</vt:lpstr>
      <vt:lpstr>Transverse section of the midbrain at the level of the superior colliculi</vt:lpstr>
      <vt:lpstr>PowerPoint Presentation</vt:lpstr>
      <vt:lpstr>The pons</vt:lpstr>
      <vt:lpstr>The pons</vt:lpstr>
      <vt:lpstr>Pons </vt:lpstr>
      <vt:lpstr>PowerPoint Presentation</vt:lpstr>
      <vt:lpstr>PowerPoint Presentation</vt:lpstr>
      <vt:lpstr>Pons </vt:lpstr>
      <vt:lpstr>Internal structure of the pons</vt:lpstr>
      <vt:lpstr>Transverse Section Through the Caudal Part</vt:lpstr>
      <vt:lpstr>Transverse section through the caudal part</vt:lpstr>
      <vt:lpstr>Transverse section through the caudal part</vt:lpstr>
      <vt:lpstr>Transverse section through the caudal part</vt:lpstr>
      <vt:lpstr>Transverse section through the cranial part</vt:lpstr>
      <vt:lpstr>Transverse section through the cranial part</vt:lpstr>
      <vt:lpstr>PowerPoint Presentation</vt:lpstr>
      <vt:lpstr>PowerPoint Presentation</vt:lpstr>
      <vt:lpstr>Medulla oblongata</vt:lpstr>
      <vt:lpstr>Medulla oblongata</vt:lpstr>
      <vt:lpstr>Medulla oblongata</vt:lpstr>
      <vt:lpstr>Medulla oblongata</vt:lpstr>
      <vt:lpstr>Medulla oblongata</vt:lpstr>
      <vt:lpstr>Internal structure of the medulla oblongata</vt:lpstr>
      <vt:lpstr>Internal structure of the medulla oblongata</vt:lpstr>
      <vt:lpstr>Level of Decussation of Pyramids</vt:lpstr>
      <vt:lpstr>Level of Decussation of Pyramids</vt:lpstr>
      <vt:lpstr>Level of Decussation of Lemnisci</vt:lpstr>
      <vt:lpstr>Level of Decussation of Lemnisci</vt:lpstr>
      <vt:lpstr>Level of Decussation of Lemnisci</vt:lpstr>
      <vt:lpstr>Level of the Olives</vt:lpstr>
      <vt:lpstr>Olivary Nuclear Complex</vt:lpstr>
      <vt:lpstr>Vestibulocochlear Nuclei</vt:lpstr>
      <vt:lpstr>The Nucleus Ambiguus</vt:lpstr>
      <vt:lpstr>Central grey Matter</vt:lpstr>
      <vt:lpstr>Central grey Matter</vt:lpstr>
      <vt:lpstr>Central grey Matter</vt:lpstr>
      <vt:lpstr>Central grey Matter</vt:lpstr>
      <vt:lpstr>Central grey Matter</vt:lpstr>
      <vt:lpstr>Level Just Inferior to the Pons</vt:lpstr>
      <vt:lpstr>PowerPoint Presentation</vt:lpstr>
      <vt:lpstr>Applied anatomy</vt:lpstr>
      <vt:lpstr>Weber’s syndrome</vt:lpstr>
      <vt:lpstr>Medial Medullary Syndrome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Brainstem</dc:title>
  <dc:creator>ThinkPad</dc:creator>
  <cp:lastModifiedBy>ThinkPad</cp:lastModifiedBy>
  <cp:revision>14</cp:revision>
  <dcterms:created xsi:type="dcterms:W3CDTF">2023-07-04T17:32:09Z</dcterms:created>
  <dcterms:modified xsi:type="dcterms:W3CDTF">2023-07-04T20:06:50Z</dcterms:modified>
</cp:coreProperties>
</file>