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13" r:id="rId3"/>
    <p:sldId id="287" r:id="rId4"/>
    <p:sldId id="288" r:id="rId5"/>
    <p:sldId id="322" r:id="rId6"/>
    <p:sldId id="289" r:id="rId7"/>
    <p:sldId id="315" r:id="rId8"/>
    <p:sldId id="276" r:id="rId9"/>
    <p:sldId id="308" r:id="rId10"/>
    <p:sldId id="291" r:id="rId11"/>
    <p:sldId id="292" r:id="rId12"/>
    <p:sldId id="323" r:id="rId13"/>
    <p:sldId id="293" r:id="rId14"/>
    <p:sldId id="328" r:id="rId15"/>
    <p:sldId id="325" r:id="rId16"/>
    <p:sldId id="326" r:id="rId17"/>
    <p:sldId id="327" r:id="rId18"/>
    <p:sldId id="329" r:id="rId19"/>
    <p:sldId id="295" r:id="rId20"/>
    <p:sldId id="296" r:id="rId21"/>
    <p:sldId id="324" r:id="rId22"/>
    <p:sldId id="297" r:id="rId23"/>
    <p:sldId id="318" r:id="rId24"/>
    <p:sldId id="319" r:id="rId25"/>
    <p:sldId id="266" r:id="rId26"/>
    <p:sldId id="298" r:id="rId27"/>
    <p:sldId id="301" r:id="rId28"/>
    <p:sldId id="302" r:id="rId29"/>
    <p:sldId id="303" r:id="rId30"/>
    <p:sldId id="309" r:id="rId31"/>
    <p:sldId id="310" r:id="rId32"/>
    <p:sldId id="280" r:id="rId33"/>
    <p:sldId id="312" r:id="rId34"/>
    <p:sldId id="279" r:id="rId35"/>
    <p:sldId id="281" r:id="rId36"/>
    <p:sldId id="32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E85E-90F6-4573-85CC-2E14E02C219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E251C-F22D-4ACA-981C-6014B632F0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43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CA1-1FB4-43E2-A3A0-ED369EFD4D0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04B4-BD52-4875-87B5-9B0E04E3A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20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CA1-1FB4-43E2-A3A0-ED369EFD4D0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04B4-BD52-4875-87B5-9B0E04E3A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37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CA1-1FB4-43E2-A3A0-ED369EFD4D0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04B4-BD52-4875-87B5-9B0E04E3A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94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CA1-1FB4-43E2-A3A0-ED369EFD4D0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04B4-BD52-4875-87B5-9B0E04E3A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1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CA1-1FB4-43E2-A3A0-ED369EFD4D0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04B4-BD52-4875-87B5-9B0E04E3A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38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CA1-1FB4-43E2-A3A0-ED369EFD4D0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04B4-BD52-4875-87B5-9B0E04E3A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27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CA1-1FB4-43E2-A3A0-ED369EFD4D0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04B4-BD52-4875-87B5-9B0E04E3A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62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CA1-1FB4-43E2-A3A0-ED369EFD4D0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04B4-BD52-4875-87B5-9B0E04E3A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97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CA1-1FB4-43E2-A3A0-ED369EFD4D0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04B4-BD52-4875-87B5-9B0E04E3A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284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CA1-1FB4-43E2-A3A0-ED369EFD4D0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04B4-BD52-4875-87B5-9B0E04E3A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51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CA1-1FB4-43E2-A3A0-ED369EFD4D0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04B4-BD52-4875-87B5-9B0E04E3A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49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99CA1-1FB4-43E2-A3A0-ED369EFD4D0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A04B4-BD52-4875-87B5-9B0E04E3A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45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324303"/>
          </a:xfrm>
        </p:spPr>
        <p:txBody>
          <a:bodyPr/>
          <a:lstStyle/>
          <a:p>
            <a:r>
              <a:rPr lang="en-GB" dirty="0" smtClean="0"/>
              <a:t>The Cerebellum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72000"/>
            <a:ext cx="9144000" cy="210469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Mrs H. Mwale</a:t>
            </a:r>
            <a:endParaRPr lang="en-GB" sz="3600" dirty="0"/>
          </a:p>
        </p:txBody>
      </p:sp>
      <p:pic>
        <p:nvPicPr>
          <p:cNvPr id="4" name="Picture 2" descr="C:\Users\Dr Anwar\Videos\Cerebell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424" y="1324304"/>
            <a:ext cx="5205151" cy="324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154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Topography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24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Two cerebellar hemispheres .</a:t>
            </a:r>
          </a:p>
          <a:p>
            <a:pPr marL="0" indent="0" algn="just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Median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vermis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Two surfaces</a:t>
            </a:r>
          </a:p>
          <a:p>
            <a:pPr lvl="1"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superior and inferior</a:t>
            </a:r>
          </a:p>
          <a:p>
            <a:pPr marL="0" indent="0" algn="just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 fissures: </a:t>
            </a:r>
          </a:p>
          <a:p>
            <a:pPr lvl="1"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Primary fissure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fissura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prima)</a:t>
            </a:r>
          </a:p>
          <a:p>
            <a:pPr lvl="1"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horizontal fissure</a:t>
            </a:r>
          </a:p>
          <a:p>
            <a:pPr lvl="1"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posterolateral fissure </a:t>
            </a:r>
          </a:p>
        </p:txBody>
      </p:sp>
    </p:spTree>
    <p:extLst>
      <p:ext uri="{BB962C8B-B14F-4D97-AF65-F5344CB8AC3E}">
        <p14:creationId xmlns:p14="http://schemas.microsoft.com/office/powerpoint/2010/main" val="238871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3055"/>
            <a:ext cx="10515600" cy="4943908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 lobes in each hemisphere </a:t>
            </a:r>
          </a:p>
          <a:p>
            <a:pPr lvl="1"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Anterior  </a:t>
            </a:r>
          </a:p>
          <a:p>
            <a:pPr lvl="1"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Posterior</a:t>
            </a:r>
          </a:p>
          <a:p>
            <a:pPr lvl="1"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Flocculonodular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lobes are separated by 2 fissures;</a:t>
            </a:r>
          </a:p>
          <a:p>
            <a:pPr lvl="1"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primary fissure </a:t>
            </a:r>
          </a:p>
          <a:p>
            <a:pPr lvl="1"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Posterior fissure</a:t>
            </a:r>
          </a:p>
        </p:txBody>
      </p:sp>
    </p:spTree>
    <p:extLst>
      <p:ext uri="{BB962C8B-B14F-4D97-AF65-F5344CB8AC3E}">
        <p14:creationId xmlns:p14="http://schemas.microsoft.com/office/powerpoint/2010/main" val="1537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erebellum and Brainst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359" y="848139"/>
            <a:ext cx="11763341" cy="532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5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0"/>
            <a:ext cx="724154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45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522" y="105154"/>
            <a:ext cx="8878956" cy="66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5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erebellum pp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78" y="701501"/>
            <a:ext cx="7898296" cy="592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269" y="661746"/>
            <a:ext cx="8680173" cy="65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6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7009" y="612050"/>
            <a:ext cx="9024730" cy="676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4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5299369"/>
              </p:ext>
            </p:extLst>
          </p:nvPr>
        </p:nvGraphicFramePr>
        <p:xfrm>
          <a:off x="1881810" y="742121"/>
          <a:ext cx="7739268" cy="58699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0598">
                  <a:extLst>
                    <a:ext uri="{9D8B030D-6E8A-4147-A177-3AD203B41FA5}">
                      <a16:colId xmlns:a16="http://schemas.microsoft.com/office/drawing/2014/main" val="1786026247"/>
                    </a:ext>
                  </a:extLst>
                </a:gridCol>
                <a:gridCol w="2102564">
                  <a:extLst>
                    <a:ext uri="{9D8B030D-6E8A-4147-A177-3AD203B41FA5}">
                      <a16:colId xmlns:a16="http://schemas.microsoft.com/office/drawing/2014/main" val="42735991"/>
                    </a:ext>
                  </a:extLst>
                </a:gridCol>
                <a:gridCol w="1889762">
                  <a:extLst>
                    <a:ext uri="{9D8B030D-6E8A-4147-A177-3AD203B41FA5}">
                      <a16:colId xmlns:a16="http://schemas.microsoft.com/office/drawing/2014/main" val="1878146564"/>
                    </a:ext>
                  </a:extLst>
                </a:gridCol>
                <a:gridCol w="1866344">
                  <a:extLst>
                    <a:ext uri="{9D8B030D-6E8A-4147-A177-3AD203B41FA5}">
                      <a16:colId xmlns:a16="http://schemas.microsoft.com/office/drawing/2014/main" val="789396638"/>
                    </a:ext>
                  </a:extLst>
                </a:gridCol>
              </a:tblGrid>
              <a:tr h="5045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ANATOMICAL  LOBE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FUNCTIONAL LOBE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PHYLOGENETIC LOBE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FUNCTION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4634208"/>
                  </a:ext>
                </a:extLst>
              </a:tr>
              <a:tr h="15366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Floculonudular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Vestibulocerebellum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Lobe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(Vestibular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N-Afferent N)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Archicerebellum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Maintain equilibrium and eye movement coordination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N-Fastigeal- effector 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4034736"/>
                  </a:ext>
                </a:extLst>
              </a:tr>
              <a:tr h="1278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Vermis &amp;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their </a:t>
                      </a:r>
                      <a:r>
                        <a:rPr lang="en-US" sz="1800" smtClean="0">
                          <a:solidFill>
                            <a:schemeClr val="tx1"/>
                          </a:solidFill>
                          <a:effectLst/>
                        </a:rPr>
                        <a:t>lateral extensions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Spinocerebellum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Paleocerebellum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Muscle tone and truncal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posture Maintenance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N-Interposed-effector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 (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Globose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 + Emboliform N)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2055854"/>
                  </a:ext>
                </a:extLst>
              </a:tr>
              <a:tr h="1278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Cerebellar Hemispheres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Cerebrocerebellum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Neocerebellum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Motor Planning and Motor Learning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N-Dentate- Effector 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2297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53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Internal Structures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Outer gray matter called cerebellar cortex, extensively folded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Inner white matter, showing a distinctive treelike pattern called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Arbor vitae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(tree of life)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 pairs of nuclei are contained within the white matter ,the deep cerebellar nuclei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8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Brief Development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The lips develop from the dorsolateral portions of the alar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plates of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rhombencephalon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forming the cerebellar primordia. 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Growth causes the 2 rhombic lips to fuse in the midline to form the cerebellar plate which covers the 4th ventricle caudal to the mesencephalon. </a:t>
            </a:r>
          </a:p>
        </p:txBody>
      </p:sp>
    </p:spTree>
    <p:extLst>
      <p:ext uri="{BB962C8B-B14F-4D97-AF65-F5344CB8AC3E}">
        <p14:creationId xmlns:p14="http://schemas.microsoft.com/office/powerpoint/2010/main" val="258404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0"/>
            <a:ext cx="6705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1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Deep Cerebellar Nuclei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include,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dentate nucleus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Emboliform nucleus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fastigial nucleus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globose nucleus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globose and emboliform are fused into the 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interposed nuclei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02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Cerebellar Nuclei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1143000"/>
            <a:ext cx="6934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3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cerebellar cortex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788232"/>
            <a:ext cx="10162308" cy="4721696"/>
          </a:xfrm>
        </p:spPr>
        <p:txBody>
          <a:bodyPr anchor="t">
            <a:no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Microscopically composed of three layers:</a:t>
            </a:r>
          </a:p>
          <a:p>
            <a:pPr lvl="1"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Outer molecular</a:t>
            </a:r>
          </a:p>
          <a:p>
            <a:pPr lvl="1"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Middle, Purkinje cell layer and </a:t>
            </a:r>
          </a:p>
          <a:p>
            <a:pPr lvl="1"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Inner,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ranule cell layer</a:t>
            </a:r>
          </a:p>
          <a:p>
            <a:pPr algn="just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Contains five types of neurons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 algn="just"/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molecular layer are the </a:t>
            </a:r>
            <a:r>
              <a:rPr lang="e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basket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stellate cells</a:t>
            </a:r>
          </a:p>
          <a:p>
            <a:pPr lvl="1" algn="just"/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I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purkinje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cell layer are the </a:t>
            </a:r>
            <a:r>
              <a:rPr lang="en-I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purkinje</a:t>
            </a:r>
            <a:r>
              <a:rPr lang="e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cells</a:t>
            </a:r>
          </a:p>
          <a:p>
            <a:pPr lvl="1" algn="just"/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granule cell layer are the </a:t>
            </a:r>
            <a:r>
              <a:rPr lang="e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granule cells 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golgi</a:t>
            </a:r>
            <a:r>
              <a:rPr lang="e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cells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Purkinje cell axons, are the only output from the cerebellar cortex, to the deep nuclei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2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06582"/>
            <a:ext cx="10515600" cy="547038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Purkinje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 - the only output neuron from the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cortex; utilizes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inhibit neurons in deep cerebellar nuclei</a:t>
            </a:r>
          </a:p>
          <a:p>
            <a:pPr algn="just"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Granule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Cells- intrinsic cells of cerebellar cortex;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glutamate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an excitatory transmitter; excites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Purkinje cells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axonal branches called “parallel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Basket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Cells- inhibitory interneuron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utilizes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inhibit Purkinje cells</a:t>
            </a:r>
          </a:p>
        </p:txBody>
      </p:sp>
    </p:spTree>
    <p:extLst>
      <p:ext uri="{BB962C8B-B14F-4D97-AF65-F5344CB8AC3E}">
        <p14:creationId xmlns:p14="http://schemas.microsoft.com/office/powerpoint/2010/main" val="471967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8"/>
          <a:stretch/>
        </p:blipFill>
        <p:spPr bwMode="auto">
          <a:xfrm>
            <a:off x="1556170" y="587829"/>
            <a:ext cx="5403927" cy="377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270898"/>
            <a:ext cx="5040560" cy="230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963896"/>
            <a:ext cx="3607196" cy="253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91686" y="3501008"/>
            <a:ext cx="16527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Basket made</a:t>
            </a:r>
          </a:p>
          <a:p>
            <a:r>
              <a:rPr lang="en-IN" dirty="0"/>
              <a:t>By axon of</a:t>
            </a:r>
          </a:p>
          <a:p>
            <a:r>
              <a:rPr lang="en-IN" dirty="0"/>
              <a:t>Basket cell</a:t>
            </a:r>
          </a:p>
        </p:txBody>
      </p:sp>
      <p:sp>
        <p:nvSpPr>
          <p:cNvPr id="6" name="Rectangle 5"/>
          <p:cNvSpPr/>
          <p:nvPr/>
        </p:nvSpPr>
        <p:spPr>
          <a:xfrm>
            <a:off x="7157480" y="5661248"/>
            <a:ext cx="1195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Basket Cell</a:t>
            </a:r>
          </a:p>
        </p:txBody>
      </p:sp>
      <p:sp>
        <p:nvSpPr>
          <p:cNvPr id="7" name="Rectangle 6"/>
          <p:cNvSpPr/>
          <p:nvPr/>
        </p:nvSpPr>
        <p:spPr>
          <a:xfrm>
            <a:off x="4836368" y="616530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/>
              <a:t>basket on</a:t>
            </a:r>
          </a:p>
          <a:p>
            <a:r>
              <a:rPr lang="en-IN" dirty="0"/>
              <a:t>Purkinje cell</a:t>
            </a:r>
          </a:p>
        </p:txBody>
      </p:sp>
      <p:cxnSp>
        <p:nvCxnSpPr>
          <p:cNvPr id="9" name="Straight Arrow Connector 8"/>
          <p:cNvCxnSpPr>
            <a:endCxn id="6" idx="1"/>
          </p:cNvCxnSpPr>
          <p:nvPr/>
        </p:nvCxnSpPr>
        <p:spPr bwMode="auto">
          <a:xfrm flipV="1">
            <a:off x="6312024" y="5845914"/>
            <a:ext cx="845456" cy="1846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151784" y="6396136"/>
            <a:ext cx="68458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0824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884238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Afferent Pathways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967365"/>
            <a:ext cx="853439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30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Efferent Pathways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entire output of the cerebellar cortex is through the axons of the Purkinje cells.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axons of the Purkinje cells end by synapsing on the neurons of the deep cerebellar nuclei.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axons of the neurons that form the cerebellar nuclei constitute the efferent outflow from the cerebellum.</a:t>
            </a:r>
          </a:p>
        </p:txBody>
      </p:sp>
    </p:spTree>
    <p:extLst>
      <p:ext uri="{BB962C8B-B14F-4D97-AF65-F5344CB8AC3E}">
        <p14:creationId xmlns:p14="http://schemas.microsoft.com/office/powerpoint/2010/main" val="10058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few Purkinje cell axons pass directly out of the cerebellum to the lateral vestibular nucleus.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efferent fibers from the cerebellum connect with the red nucleus, thalamus, vestibular complex, and reticular 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00" y="0"/>
            <a:ext cx="87045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15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Anatomy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Largest part of hindbrain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Occupies most of posterior cranial fossa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Lies behind pons &amp; medulla forming roof of 4th ventricle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Separated from posterior part of cerebrum by tentorium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cerebelli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4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Blood Supply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Three arteries supply blood to the cerebellum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superior cerebellar artery (SCA)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Anterior inferior cerebellar artery (AICA)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Posterior inferior cerebellar artery (PICA).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8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2400"/>
            <a:ext cx="6553200" cy="6477000"/>
          </a:xfrm>
        </p:spPr>
      </p:pic>
    </p:spTree>
    <p:extLst>
      <p:ext uri="{BB962C8B-B14F-4D97-AF65-F5344CB8AC3E}">
        <p14:creationId xmlns:p14="http://schemas.microsoft.com/office/powerpoint/2010/main" val="2179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Cerebellar dysfunction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Intention tremors:</a:t>
            </a:r>
          </a:p>
          <a:p>
            <a:pPr lvl="1"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Jerky movements with to and fro motion on reaching an object</a:t>
            </a:r>
          </a:p>
          <a:p>
            <a:pPr lvl="1"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Coarse tremor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occuring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4-6/sec.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Slow and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lalling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speech.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Drunken gait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73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3783" y="692727"/>
            <a:ext cx="9989126" cy="562494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Depending on the distribution of cerebellar lesion signs, the following two syndromes are often recognized: </a:t>
            </a:r>
          </a:p>
          <a:p>
            <a:pPr algn="just"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Archicerebellar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Syndrome: Incoordination of the muscles of equilibrium;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dysequilibrium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with wide-based gate; disturbances of stance and gait. Heel-to-toe walking is impaired.</a:t>
            </a:r>
          </a:p>
          <a:p>
            <a:pPr algn="just"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Neocerebellar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Syndrome: Incoordination of muscles for voluntary movements. Heel-to-shin movements and rapid alternating movements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diadochokinesis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are impaired.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 smtClean="0"/>
              <a:t>Cerebellar dysfunction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25563"/>
            <a:ext cx="10356273" cy="5186074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feature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Disturbance of posture</a:t>
            </a:r>
          </a:p>
          <a:p>
            <a:pPr lvl="2">
              <a:lnSpc>
                <a:spcPct val="11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Hypotonia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1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Face rotated towards opposite side</a:t>
            </a:r>
          </a:p>
          <a:p>
            <a:pPr lvl="2">
              <a:lnSpc>
                <a:spcPct val="11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Body weight thrown on healthy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leg,concavity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trunk towards affected side</a:t>
            </a:r>
          </a:p>
          <a:p>
            <a:pPr lvl="2">
              <a:lnSpc>
                <a:spcPct val="11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nystagmus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Ataxia</a:t>
            </a:r>
          </a:p>
          <a:p>
            <a:pPr lvl="2">
              <a:lnSpc>
                <a:spcPct val="11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Incoordination of movements</a:t>
            </a:r>
          </a:p>
          <a:p>
            <a:pPr lvl="2">
              <a:lnSpc>
                <a:spcPct val="11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Decomposition of movements (movement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occuring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stages)</a:t>
            </a:r>
          </a:p>
          <a:p>
            <a:pPr lvl="2">
              <a:lnSpc>
                <a:spcPct val="11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Dysmetria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movement is poorly carried out in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range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force ;past pointing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hypermetria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or falling short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hypometria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occurs</a:t>
            </a:r>
          </a:p>
          <a:p>
            <a:pPr lvl="2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7437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036" y="228601"/>
            <a:ext cx="9684328" cy="53553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test to assess cerebellar dysfunction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636" y="1196752"/>
            <a:ext cx="9836728" cy="511256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Finger nose test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Absent Rebound Phenomenon of Holmes</a:t>
            </a:r>
          </a:p>
          <a:p>
            <a:pPr algn="just">
              <a:lnSpc>
                <a:spcPct val="150000"/>
              </a:lnSpc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Adiadochokinesia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unable to carry out rapidly alternate and opposite movements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Heel-Knee/shin test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9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2484870"/>
            <a:ext cx="10515600" cy="1325563"/>
          </a:xfrm>
        </p:spPr>
        <p:txBody>
          <a:bodyPr/>
          <a:lstStyle/>
          <a:p>
            <a:pPr algn="ctr"/>
            <a:r>
              <a:rPr lang="en-GB" dirty="0" smtClean="0"/>
              <a:t>End…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75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1"/>
            <a:ext cx="77724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6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Connection to the Brain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8075" y="1862931"/>
            <a:ext cx="489585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06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Connection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 the Brain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Superior Cerebellar Peduncle (brachium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conjunctivum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Connects with midbrain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Middle Cerebellar Peduncle (brachium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pontis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Connects with pons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Inferior Cerebellar Peduncle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restiform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body) Connects with medulla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6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6848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cerebellum has 3 major functional roles including;</a:t>
            </a:r>
          </a:p>
          <a:p>
            <a:pPr algn="just"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Coordination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Movement-the cerebellum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controls the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timing and pattern of muscle activation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during movement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Maintenance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Equilibrium (in conjunction with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vestibular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system)</a:t>
            </a:r>
          </a:p>
          <a:p>
            <a:pPr algn="just">
              <a:lnSpc>
                <a:spcPct val="15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Regulation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Muscle Tone-modulates spinal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cord and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 stem mechanisms involved in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posture control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310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595745"/>
            <a:ext cx="10356273" cy="5846619"/>
          </a:xfrm>
        </p:spPr>
        <p:txBody>
          <a:bodyPr anchor="t">
            <a:normAutofit fontScale="92500"/>
          </a:bodyPr>
          <a:lstStyle/>
          <a:p>
            <a:pPr marL="0" indent="0" algn="just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CONTROL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OF VOLUNTARY MOVEMENT:</a:t>
            </a:r>
          </a:p>
          <a:p>
            <a:pPr algn="just">
              <a:lnSpc>
                <a:spcPct val="100000"/>
              </a:lnSpc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Act as a “comparator of a servo mechanism”</a:t>
            </a:r>
          </a:p>
          <a:p>
            <a:pPr algn="just">
              <a:lnSpc>
                <a:spcPct val="100000"/>
              </a:lnSpc>
              <a:spcBef>
                <a:spcPct val="50000"/>
              </a:spcBef>
            </a:pP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Cerebellum receives two types of information</a:t>
            </a:r>
          </a:p>
          <a:p>
            <a:pPr lvl="1" algn="just">
              <a:lnSpc>
                <a:spcPct val="100000"/>
              </a:lnSpc>
              <a:spcBef>
                <a:spcPct val="50000"/>
              </a:spcBef>
            </a:pPr>
            <a:r>
              <a:rPr lang="en-IN" sz="2800" dirty="0">
                <a:solidFill>
                  <a:srgbClr val="00000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intended plan of movement (direct information from the motor cortex)</a:t>
            </a:r>
          </a:p>
          <a:p>
            <a:pPr lvl="1" algn="just">
              <a:lnSpc>
                <a:spcPct val="100000"/>
              </a:lnSpc>
              <a:spcBef>
                <a:spcPct val="50000"/>
              </a:spcBef>
            </a:pPr>
            <a:r>
              <a:rPr lang="en-IN" sz="2800" dirty="0">
                <a:solidFill>
                  <a:srgbClr val="00000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what actual movements result (feedback from periphery)</a:t>
            </a:r>
          </a:p>
          <a:p>
            <a:pPr algn="just">
              <a:lnSpc>
                <a:spcPct val="100000"/>
              </a:lnSpc>
              <a:spcBef>
                <a:spcPct val="50000"/>
              </a:spcBef>
            </a:pP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These two are compared: an error is calculated</a:t>
            </a:r>
          </a:p>
          <a:p>
            <a:pPr algn="just">
              <a:lnSpc>
                <a:spcPct val="100000"/>
              </a:lnSpc>
              <a:spcBef>
                <a:spcPct val="50000"/>
              </a:spcBef>
            </a:pP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Corrective output signals goes to</a:t>
            </a:r>
          </a:p>
          <a:p>
            <a:pPr lvl="1" algn="just">
              <a:lnSpc>
                <a:spcPct val="100000"/>
              </a:lnSpc>
              <a:spcBef>
                <a:spcPct val="50000"/>
              </a:spcBef>
            </a:pPr>
            <a:r>
              <a:rPr lang="en-IN" sz="2800" dirty="0">
                <a:solidFill>
                  <a:srgbClr val="00000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motor cortex via thalamus</a:t>
            </a:r>
          </a:p>
          <a:p>
            <a:pPr lvl="1" algn="just">
              <a:lnSpc>
                <a:spcPct val="100000"/>
              </a:lnSpc>
              <a:spcBef>
                <a:spcPct val="50000"/>
              </a:spcBef>
            </a:pPr>
            <a:r>
              <a:rPr lang="en-IN" sz="2800" dirty="0">
                <a:solidFill>
                  <a:srgbClr val="00000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brain stem nuclei and then down to the anterior horn cell through extrapyramidal tracts</a:t>
            </a:r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endParaRPr lang="en-US" sz="18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endParaRPr lang="en-US" sz="1600" b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endParaRPr lang="en-US" sz="2000" b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0259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00" y="0"/>
            <a:ext cx="868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98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882</Words>
  <Application>Microsoft Office PowerPoint</Application>
  <PresentationFormat>Widescreen</PresentationFormat>
  <Paragraphs>136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Verdana</vt:lpstr>
      <vt:lpstr>Office Theme</vt:lpstr>
      <vt:lpstr>The Cerebellum</vt:lpstr>
      <vt:lpstr>Brief Development</vt:lpstr>
      <vt:lpstr>Anatomy</vt:lpstr>
      <vt:lpstr>PowerPoint Presentation</vt:lpstr>
      <vt:lpstr>Connection to the Brain</vt:lpstr>
      <vt:lpstr>Connection to the Brain</vt:lpstr>
      <vt:lpstr>Function </vt:lpstr>
      <vt:lpstr>PowerPoint Presentation</vt:lpstr>
      <vt:lpstr>PowerPoint Presentation</vt:lpstr>
      <vt:lpstr>Topography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Internal Structures</vt:lpstr>
      <vt:lpstr>PowerPoint Presentation</vt:lpstr>
      <vt:lpstr>Deep Cerebellar Nuclei</vt:lpstr>
      <vt:lpstr>Cerebellar Nuclei</vt:lpstr>
      <vt:lpstr>The cerebellar cortex</vt:lpstr>
      <vt:lpstr>PowerPoint Presentation</vt:lpstr>
      <vt:lpstr>PowerPoint Presentation</vt:lpstr>
      <vt:lpstr>Afferent Pathways</vt:lpstr>
      <vt:lpstr>Efferent Pathways</vt:lpstr>
      <vt:lpstr>PowerPoint Presentation</vt:lpstr>
      <vt:lpstr>PowerPoint Presentation</vt:lpstr>
      <vt:lpstr>Blood Supply</vt:lpstr>
      <vt:lpstr>PowerPoint Presentation</vt:lpstr>
      <vt:lpstr>Cerebellar dysfunction</vt:lpstr>
      <vt:lpstr>PowerPoint Presentation</vt:lpstr>
      <vt:lpstr>Cerebellar dysfunction</vt:lpstr>
      <vt:lpstr>Clinical test to assess cerebellar dysfunction</vt:lpstr>
      <vt:lpstr>End…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Cerebellum</dc:title>
  <dc:creator>namakau</dc:creator>
  <cp:lastModifiedBy>ThinkPad</cp:lastModifiedBy>
  <cp:revision>42</cp:revision>
  <dcterms:created xsi:type="dcterms:W3CDTF">2018-04-24T19:12:39Z</dcterms:created>
  <dcterms:modified xsi:type="dcterms:W3CDTF">2023-09-04T06:43:43Z</dcterms:modified>
</cp:coreProperties>
</file>