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307" r:id="rId6"/>
    <p:sldId id="308" r:id="rId7"/>
    <p:sldId id="310" r:id="rId8"/>
    <p:sldId id="259" r:id="rId9"/>
    <p:sldId id="277" r:id="rId10"/>
    <p:sldId id="260" r:id="rId11"/>
    <p:sldId id="305" r:id="rId12"/>
    <p:sldId id="304" r:id="rId13"/>
    <p:sldId id="311" r:id="rId14"/>
    <p:sldId id="261" r:id="rId15"/>
    <p:sldId id="278" r:id="rId16"/>
    <p:sldId id="279" r:id="rId17"/>
    <p:sldId id="262" r:id="rId18"/>
    <p:sldId id="263" r:id="rId19"/>
    <p:sldId id="281" r:id="rId20"/>
    <p:sldId id="280" r:id="rId21"/>
    <p:sldId id="282" r:id="rId22"/>
    <p:sldId id="283" r:id="rId23"/>
    <p:sldId id="306" r:id="rId24"/>
    <p:sldId id="284" r:id="rId25"/>
    <p:sldId id="264" r:id="rId26"/>
    <p:sldId id="265" r:id="rId27"/>
    <p:sldId id="266" r:id="rId28"/>
    <p:sldId id="285" r:id="rId29"/>
    <p:sldId id="286" r:id="rId30"/>
    <p:sldId id="267" r:id="rId31"/>
    <p:sldId id="269" r:id="rId32"/>
    <p:sldId id="268" r:id="rId33"/>
    <p:sldId id="270" r:id="rId34"/>
    <p:sldId id="271" r:id="rId35"/>
    <p:sldId id="272" r:id="rId36"/>
    <p:sldId id="273" r:id="rId37"/>
    <p:sldId id="287" r:id="rId38"/>
    <p:sldId id="288" r:id="rId39"/>
    <p:sldId id="274" r:id="rId40"/>
    <p:sldId id="275" r:id="rId41"/>
    <p:sldId id="289" r:id="rId42"/>
    <p:sldId id="291" r:id="rId43"/>
    <p:sldId id="292" r:id="rId44"/>
    <p:sldId id="302" r:id="rId45"/>
    <p:sldId id="290" r:id="rId46"/>
    <p:sldId id="293" r:id="rId47"/>
    <p:sldId id="294" r:id="rId48"/>
    <p:sldId id="295" r:id="rId49"/>
    <p:sldId id="296" r:id="rId50"/>
    <p:sldId id="297" r:id="rId51"/>
    <p:sldId id="300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03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7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2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8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6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3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8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3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5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54B1D-8F72-47A0-8E48-32EFDDF3C42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9123C-3060-4A94-82BD-F4FF505D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BLOOD SUPPLY TO THE BRAIN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H.Z.Mwale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0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2229"/>
            <a:ext cx="10515600" cy="4674734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Along its course within the skull, the internal carotid artery gives rise to many branches, ultimately dividing into its two terminal ones, the </a:t>
            </a:r>
            <a:r>
              <a:rPr lang="en-US" b="1" dirty="0" smtClean="0"/>
              <a:t>anterior</a:t>
            </a:r>
            <a:r>
              <a:rPr lang="en-US" dirty="0" smtClean="0"/>
              <a:t> and </a:t>
            </a:r>
            <a:r>
              <a:rPr lang="en-US" b="1" dirty="0" smtClean="0"/>
              <a:t>middle cerebral </a:t>
            </a:r>
            <a:r>
              <a:rPr lang="en-US" dirty="0" smtClean="0"/>
              <a:t>arteries.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It has about 4 segments corresponding to the related anatomical structure: Cervical, </a:t>
            </a:r>
            <a:r>
              <a:rPr lang="en-US" b="1" dirty="0" smtClean="0"/>
              <a:t>P</a:t>
            </a:r>
            <a:r>
              <a:rPr lang="en-US" dirty="0" smtClean="0"/>
              <a:t>etrous, </a:t>
            </a:r>
            <a:r>
              <a:rPr lang="en-US" b="1" dirty="0" smtClean="0"/>
              <a:t>C</a:t>
            </a:r>
            <a:r>
              <a:rPr lang="en-US" dirty="0" smtClean="0"/>
              <a:t>avernous, </a:t>
            </a:r>
            <a:r>
              <a:rPr lang="en-US" b="1" dirty="0" smtClean="0"/>
              <a:t>C</a:t>
            </a:r>
            <a:r>
              <a:rPr lang="en-US" dirty="0" smtClean="0"/>
              <a:t>erebral/intracranial  segments.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5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516" y="0"/>
            <a:ext cx="8240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2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113" y="0"/>
            <a:ext cx="776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299052"/>
            <a:ext cx="6241774" cy="603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5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7909"/>
            <a:ext cx="10515600" cy="4949054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/>
              <a:t>Cervical segment: </a:t>
            </a:r>
            <a:r>
              <a:rPr lang="en-US" altLang="en-US" dirty="0" smtClean="0"/>
              <a:t>Situated in the neck from the carotid bifurcation at the level of C4/C5 and ascends passing anterior to the transverse processes of cervical vertebrae C1-C3. </a:t>
            </a:r>
            <a:endParaRPr lang="en-US" altLang="en-US" b="1" dirty="0" smtClean="0"/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/>
              <a:t>Petrous segment:</a:t>
            </a:r>
            <a:r>
              <a:rPr lang="en-US" altLang="en-US" dirty="0" smtClean="0"/>
              <a:t> </a:t>
            </a:r>
            <a:r>
              <a:rPr lang="en-US" altLang="en-US" dirty="0"/>
              <a:t>inside the carotid canal, this segment </a:t>
            </a:r>
            <a:r>
              <a:rPr lang="en-US" altLang="en-US" dirty="0" smtClean="0"/>
              <a:t>courses </a:t>
            </a:r>
            <a:r>
              <a:rPr lang="en-US" altLang="en-US" dirty="0"/>
              <a:t>superiorly before taking an anteromedial course; after which it </a:t>
            </a:r>
            <a:r>
              <a:rPr lang="en-US" altLang="en-US" dirty="0" smtClean="0"/>
              <a:t>takes </a:t>
            </a:r>
            <a:r>
              <a:rPr lang="en-US" altLang="en-US" dirty="0"/>
              <a:t>a </a:t>
            </a:r>
            <a:r>
              <a:rPr lang="en-US" altLang="en-US" dirty="0" err="1"/>
              <a:t>superomedial</a:t>
            </a:r>
            <a:r>
              <a:rPr lang="en-US" altLang="en-US" dirty="0"/>
              <a:t> course advancing towards the </a:t>
            </a:r>
            <a:r>
              <a:rPr lang="en-US" altLang="en-US" b="1" dirty="0"/>
              <a:t>foramen </a:t>
            </a:r>
            <a:r>
              <a:rPr lang="en-US" altLang="en-US" b="1" dirty="0" err="1"/>
              <a:t>lacerum</a:t>
            </a:r>
            <a:r>
              <a:rPr lang="en-US" alt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888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0526"/>
            <a:ext cx="10515600" cy="5590903"/>
          </a:xfrm>
        </p:spPr>
        <p:txBody>
          <a:bodyPr>
            <a:normAutofit fontScale="70000" lnSpcReduction="20000"/>
          </a:bodyPr>
          <a:lstStyle/>
          <a:p>
            <a:pPr lvl="0" algn="just">
              <a:lnSpc>
                <a:spcPct val="170000"/>
              </a:lnSpc>
            </a:pPr>
            <a:r>
              <a:rPr lang="en-US" altLang="en-US" sz="4500" dirty="0" smtClean="0"/>
              <a:t>It passes over the foramen </a:t>
            </a:r>
            <a:r>
              <a:rPr lang="en-US" altLang="en-US" sz="4500" dirty="0" err="1" smtClean="0"/>
              <a:t>lacerum</a:t>
            </a:r>
            <a:r>
              <a:rPr lang="en-US" altLang="en-US" sz="4500" dirty="0" smtClean="0"/>
              <a:t> (not through it!) and ends at the </a:t>
            </a:r>
            <a:r>
              <a:rPr lang="en-US" altLang="en-US" sz="4500" dirty="0" err="1" smtClean="0"/>
              <a:t>petrolingual</a:t>
            </a:r>
            <a:r>
              <a:rPr lang="en-US" altLang="en-US" sz="4500" dirty="0" smtClean="0"/>
              <a:t> ligament</a:t>
            </a:r>
            <a:r>
              <a:rPr lang="en-US" altLang="en-US" sz="4500" dirty="0"/>
              <a:t> </a:t>
            </a:r>
            <a:r>
              <a:rPr lang="en-US" altLang="en-US" sz="4500" dirty="0" smtClean="0"/>
              <a:t>located on the wall of the cavernous sinus. </a:t>
            </a:r>
          </a:p>
          <a:p>
            <a:pPr algn="just">
              <a:lnSpc>
                <a:spcPct val="170000"/>
              </a:lnSpc>
            </a:pPr>
            <a:r>
              <a:rPr lang="en-US" altLang="en-US" sz="4500" b="1" dirty="0" smtClean="0"/>
              <a:t>Cavernous segment:</a:t>
            </a:r>
            <a:r>
              <a:rPr lang="en-US" altLang="en-US" sz="4500" dirty="0"/>
              <a:t> </a:t>
            </a:r>
            <a:r>
              <a:rPr lang="en-US" altLang="en-US" sz="4500" dirty="0" smtClean="0"/>
              <a:t>Courses superiorly, within the cavernous sinus, along the posterior clinoid process of the sphenoid bone, towards the anterior clinoid process before finally piercing the roof of the </a:t>
            </a:r>
            <a:r>
              <a:rPr lang="en-US" altLang="en-US" sz="4500" b="1" dirty="0" smtClean="0"/>
              <a:t>cavernous sinus</a:t>
            </a:r>
            <a:r>
              <a:rPr lang="en-US" altLang="en-US" sz="4500" dirty="0" smtClean="0"/>
              <a:t>. </a:t>
            </a:r>
          </a:p>
          <a:p>
            <a:pPr lvl="0" algn="just">
              <a:lnSpc>
                <a:spcPct val="150000"/>
              </a:lnSpc>
            </a:pPr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6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en-US" dirty="0"/>
              <a:t>Within the cavernous sinus, the internal carotid artery travels </a:t>
            </a:r>
            <a:r>
              <a:rPr lang="en-US" altLang="en-US" dirty="0" err="1"/>
              <a:t>superomedially</a:t>
            </a:r>
            <a:r>
              <a:rPr lang="en-US" altLang="en-US" dirty="0"/>
              <a:t> to the </a:t>
            </a:r>
            <a:r>
              <a:rPr lang="en-US" altLang="en-US" b="1" dirty="0" err="1"/>
              <a:t>abducens</a:t>
            </a:r>
            <a:r>
              <a:rPr lang="en-US" altLang="en-US" b="1" dirty="0"/>
              <a:t> nerve</a:t>
            </a:r>
            <a:r>
              <a:rPr lang="en-US" altLang="en-US" dirty="0"/>
              <a:t> and medially to the </a:t>
            </a:r>
            <a:r>
              <a:rPr lang="en-US" altLang="en-US" b="1" dirty="0"/>
              <a:t>oculomotor nerve</a:t>
            </a:r>
            <a:r>
              <a:rPr lang="en-US" altLang="en-US" dirty="0"/>
              <a:t>, </a:t>
            </a:r>
            <a:r>
              <a:rPr lang="en-US" altLang="en-US" b="1" dirty="0"/>
              <a:t>trochlear nerve</a:t>
            </a:r>
            <a:r>
              <a:rPr lang="en-US" altLang="en-US" dirty="0"/>
              <a:t>, and the  ophthalmic and maxillary divisions of the </a:t>
            </a:r>
            <a:r>
              <a:rPr lang="en-US" altLang="en-US" b="1" dirty="0"/>
              <a:t>trigeminal nerve</a:t>
            </a:r>
            <a:r>
              <a:rPr lang="en-US" alt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62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0343"/>
            <a:ext cx="10515600" cy="506662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/>
              <a:t>Cerebral segment:</a:t>
            </a:r>
            <a:r>
              <a:rPr lang="en-US" altLang="en-US" dirty="0" smtClean="0"/>
              <a:t> after exiting the cavernous sinus, this segment travels until the distal dural ring and then parallel and horizontal in an </a:t>
            </a:r>
            <a:r>
              <a:rPr lang="en-US" altLang="en-US" dirty="0" err="1" smtClean="0"/>
              <a:t>inferolateral</a:t>
            </a:r>
            <a:r>
              <a:rPr lang="en-US" altLang="en-US" dirty="0" smtClean="0"/>
              <a:t> position with respect to the </a:t>
            </a:r>
            <a:r>
              <a:rPr lang="en-US" altLang="en-US" b="1" dirty="0" smtClean="0"/>
              <a:t>optic nerve </a:t>
            </a:r>
            <a:r>
              <a:rPr lang="en-US" altLang="en-US" dirty="0" smtClean="0"/>
              <a:t>at which point it gives off the posterior communicating artery. 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The terminal part bifurcates into its terminal branches, anterior and middle cerebral arteries, before ending at the anterior perforated substance.</a:t>
            </a:r>
          </a:p>
        </p:txBody>
      </p:sp>
    </p:spTree>
    <p:extLst>
      <p:ext uri="{BB962C8B-B14F-4D97-AF65-F5344CB8AC3E}">
        <p14:creationId xmlns:p14="http://schemas.microsoft.com/office/powerpoint/2010/main" val="238812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 Branches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3669"/>
            <a:ext cx="10515600" cy="458506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</a:t>
            </a:r>
            <a:r>
              <a:rPr lang="en-US" b="1" dirty="0" smtClean="0"/>
              <a:t> anterior cerebral artery</a:t>
            </a:r>
            <a:r>
              <a:rPr lang="en-US" dirty="0" smtClean="0"/>
              <a:t> is a terminal branch of the internal carotid artery.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It courses towards the longitudinal cerebral fissure, where it anastomoses with its contralateral counterpart via the short </a:t>
            </a:r>
            <a:r>
              <a:rPr lang="en-US" b="1" dirty="0" smtClean="0"/>
              <a:t>anterior communicating artery.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As a result, they contribute to the formation of the circle of Willis. </a:t>
            </a:r>
          </a:p>
        </p:txBody>
      </p:sp>
    </p:spTree>
    <p:extLst>
      <p:ext uri="{BB962C8B-B14F-4D97-AF65-F5344CB8AC3E}">
        <p14:creationId xmlns:p14="http://schemas.microsoft.com/office/powerpoint/2010/main" val="418593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8458"/>
            <a:ext cx="10515600" cy="545850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paired arteries then course along the medial surface of the brain through the longitudinal cerebral fissure in a posterior direction along the genu of the corpus callosum.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E</a:t>
            </a:r>
            <a:r>
              <a:rPr lang="en-US" dirty="0" smtClean="0"/>
              <a:t>ventually, each of these vessels anastomose with the ipsilateral posterior cerebral artery.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anterior cerebral artery gives off cortical and central branches.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cortical branches</a:t>
            </a:r>
            <a:r>
              <a:rPr lang="en-US" dirty="0" smtClean="0"/>
              <a:t> include the parietal, orbital, and frontal branches.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1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Discuss the importance of blood circulation to the brain.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Describe major arteries that transport blood to the cerebrum and cerebellum.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Describe region supplied by each major artery.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Discuss clinical application related to arterial circulation of the brain.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41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5475"/>
            <a:ext cx="10515600" cy="398417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parietal branches</a:t>
            </a:r>
            <a:r>
              <a:rPr lang="en-US" dirty="0" smtClean="0"/>
              <a:t> supply the </a:t>
            </a:r>
            <a:r>
              <a:rPr lang="en-US" dirty="0" err="1" smtClean="0"/>
              <a:t>precuneus</a:t>
            </a:r>
            <a:r>
              <a:rPr lang="en-US" dirty="0" smtClean="0"/>
              <a:t>, while the </a:t>
            </a:r>
            <a:r>
              <a:rPr lang="en-US" b="1" dirty="0" smtClean="0"/>
              <a:t>orbital branches </a:t>
            </a:r>
            <a:r>
              <a:rPr lang="en-US" dirty="0" smtClean="0"/>
              <a:t>are responsible for the olfactory cortex, medial orbital gyrus, and gyrus rectus of the frontal lobe.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frontal branches </a:t>
            </a:r>
            <a:r>
              <a:rPr lang="en-US" dirty="0" smtClean="0"/>
              <a:t>provide blood to the paracentral lobule, medial frontal, cingulate gyri, and the corpus callosum.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9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977"/>
            <a:ext cx="10515600" cy="472698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central branches </a:t>
            </a:r>
            <a:r>
              <a:rPr lang="en-US" dirty="0" smtClean="0"/>
              <a:t>of the anterior cerebral artery supply the rostrum of the corpus callosum, the septum </a:t>
            </a:r>
            <a:r>
              <a:rPr lang="en-US" dirty="0" err="1" smtClean="0"/>
              <a:t>pellucidum</a:t>
            </a:r>
            <a:r>
              <a:rPr lang="en-US" dirty="0" smtClean="0"/>
              <a:t>, and areas surrounding the anterior part of the putamen (head of the caudate nucleus and local area of the internal capsule).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45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46" y="0"/>
            <a:ext cx="9445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18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" y="427892"/>
            <a:ext cx="12185537" cy="59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5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95" y="0"/>
            <a:ext cx="884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52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6469"/>
            <a:ext cx="10515600" cy="504049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</a:t>
            </a:r>
            <a:r>
              <a:rPr lang="en-US" b="1" dirty="0" smtClean="0"/>
              <a:t> middle cerebral artery (M)</a:t>
            </a:r>
            <a:r>
              <a:rPr lang="en-US" dirty="0" smtClean="0"/>
              <a:t> is the second and largest terminal branch of the internal carotid artery.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middle cerebral artery courses through the lateral fissure before coursing over the insula.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It subsequently divides to supply the lateral cortical surfaces along with the insula.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3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4583"/>
            <a:ext cx="10515600" cy="543238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It also has cortical and central branches, similar to the anterior cerebral artery.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cortical branches </a:t>
            </a:r>
            <a:r>
              <a:rPr lang="en-US" dirty="0" smtClean="0"/>
              <a:t>include the frontal, orbital, parietal, and temporal branches.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frontal arteries </a:t>
            </a:r>
            <a:r>
              <a:rPr lang="en-US" dirty="0" smtClean="0"/>
              <a:t>perfuse the inferior frontal, middle, and precentral gyri.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lateral orbital parts of the frontal lobe, as well as the frontal gyrus, are supplied by the </a:t>
            </a:r>
            <a:r>
              <a:rPr lang="en-US" b="1" dirty="0" smtClean="0"/>
              <a:t>orbital branches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60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263" y="692332"/>
            <a:ext cx="10515600" cy="576072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inferior parietal lobe, and the postcentral gyrus receive blood from the </a:t>
            </a:r>
            <a:r>
              <a:rPr lang="en-US" b="1" dirty="0" smtClean="0"/>
              <a:t>parietal branch</a:t>
            </a:r>
            <a:r>
              <a:rPr lang="en-US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Several temporal arteries then go on to perfuse the lateral aspect of the temporal lobe.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b="1" dirty="0" smtClean="0"/>
              <a:t>central branches </a:t>
            </a:r>
            <a:r>
              <a:rPr lang="en-US" dirty="0" smtClean="0"/>
              <a:t>are relatively small and include the </a:t>
            </a:r>
            <a:r>
              <a:rPr lang="en-US" b="1" dirty="0" err="1" smtClean="0"/>
              <a:t>lenticulostriate</a:t>
            </a:r>
            <a:r>
              <a:rPr lang="en-US" b="1" dirty="0" smtClean="0"/>
              <a:t> arteries </a:t>
            </a:r>
            <a:r>
              <a:rPr lang="en-US" dirty="0" smtClean="0"/>
              <a:t>that pass through the anterior perforated substance to supply the </a:t>
            </a:r>
            <a:r>
              <a:rPr lang="en-US" dirty="0" err="1" smtClean="0"/>
              <a:t>lentiform</a:t>
            </a:r>
            <a:r>
              <a:rPr lang="en-US" dirty="0" smtClean="0"/>
              <a:t> nucleus and the posterior limb of the internal capsule.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21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9" y="0"/>
            <a:ext cx="979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74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54" y="32691"/>
            <a:ext cx="9091749" cy="68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54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central nervous system requires constant oxygenation and nourishment.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brain has a particularly high oxygen demand – at rest it represents one fifth of the body’s total oxygen consumption.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O</a:t>
            </a:r>
            <a:r>
              <a:rPr lang="en-US" dirty="0" smtClean="0"/>
              <a:t>xygen deprivation as with ischemia can cause cell death within minutes.</a:t>
            </a:r>
          </a:p>
        </p:txBody>
      </p:sp>
    </p:spTree>
    <p:extLst>
      <p:ext uri="{BB962C8B-B14F-4D97-AF65-F5344CB8AC3E}">
        <p14:creationId xmlns:p14="http://schemas.microsoft.com/office/powerpoint/2010/main" val="3015589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Vertebral Arteries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Arise from the subclavian artery, and ascend to the brainstem via foramina passing through the transverse processes of the upper 6 cervical vertebrae.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Before they unite to form the basilar artery, they give off a few branches to the spinal cord and cerebellum.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At the level of the lower part of the pons the vertebral arteries unite to form the basilar artery. </a:t>
            </a:r>
          </a:p>
        </p:txBody>
      </p:sp>
    </p:spTree>
    <p:extLst>
      <p:ext uri="{BB962C8B-B14F-4D97-AF65-F5344CB8AC3E}">
        <p14:creationId xmlns:p14="http://schemas.microsoft.com/office/powerpoint/2010/main" val="3626983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Basilar artery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basilar artery runs from the lower to the upper end of the pons in the basilar canal giving off the following branches;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anterior inferior cerebellar artery (AICA).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artery to the labyrinth.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Pontine branches.</a:t>
            </a:r>
          </a:p>
        </p:txBody>
      </p:sp>
    </p:spTree>
    <p:extLst>
      <p:ext uri="{BB962C8B-B14F-4D97-AF65-F5344CB8AC3E}">
        <p14:creationId xmlns:p14="http://schemas.microsoft.com/office/powerpoint/2010/main" val="1549064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9714"/>
            <a:ext cx="10515600" cy="5329646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r>
              <a:rPr lang="en-US" dirty="0" smtClean="0"/>
              <a:t>The superior cerebellar artery. </a:t>
            </a:r>
          </a:p>
          <a:p>
            <a:pPr algn="just">
              <a:lnSpc>
                <a:spcPct val="170000"/>
              </a:lnSpc>
            </a:pPr>
            <a:r>
              <a:rPr lang="en-US" b="1" dirty="0" smtClean="0"/>
              <a:t>Occlusion of these branches gives a characteristic clinical picture that can be predicted from the anatomy of the structures of the posterior cranial fossa. </a:t>
            </a:r>
          </a:p>
          <a:p>
            <a:pPr algn="just">
              <a:lnSpc>
                <a:spcPct val="170000"/>
              </a:lnSpc>
            </a:pPr>
            <a:r>
              <a:rPr lang="en-US" dirty="0" smtClean="0"/>
              <a:t>The basilar artery ascends before dividing into the two </a:t>
            </a:r>
            <a:r>
              <a:rPr lang="en-US" b="1" dirty="0" smtClean="0"/>
              <a:t>posterior cerebral arteries (PCAs) </a:t>
            </a:r>
            <a:r>
              <a:rPr lang="en-US" dirty="0" smtClean="0"/>
              <a:t>at the superior border of the pons.</a:t>
            </a:r>
          </a:p>
        </p:txBody>
      </p:sp>
    </p:spTree>
    <p:extLst>
      <p:ext uri="{BB962C8B-B14F-4D97-AF65-F5344CB8AC3E}">
        <p14:creationId xmlns:p14="http://schemas.microsoft.com/office/powerpoint/2010/main" val="2909927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cerebral arteries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posterior cerebral arteries have central, posterior/choroidal and cortical branches.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/>
              <a:t>Central or perforating branches include; </a:t>
            </a:r>
          </a:p>
          <a:p>
            <a:pPr algn="just">
              <a:lnSpc>
                <a:spcPct val="150000"/>
              </a:lnSpc>
            </a:pPr>
            <a:r>
              <a:rPr lang="en-US" b="1" dirty="0" err="1" smtClean="0"/>
              <a:t>Thalamogeniculate</a:t>
            </a:r>
            <a:r>
              <a:rPr lang="en-US" b="1" dirty="0" smtClean="0"/>
              <a:t> branches </a:t>
            </a:r>
            <a:r>
              <a:rPr lang="en-US" dirty="0" smtClean="0"/>
              <a:t>pierce the posterior perforated substance and supply the medial portion of the thalamus and the walls of the third ventricles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65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7463"/>
            <a:ext cx="10515600" cy="54864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b="1" dirty="0" err="1" smtClean="0"/>
              <a:t>Peduncular</a:t>
            </a:r>
            <a:r>
              <a:rPr lang="en-US" b="1" dirty="0" smtClean="0"/>
              <a:t> perforating </a:t>
            </a:r>
            <a:r>
              <a:rPr lang="en-US" dirty="0" smtClean="0"/>
              <a:t>or</a:t>
            </a:r>
            <a:r>
              <a:rPr lang="en-US" b="1" dirty="0" smtClean="0"/>
              <a:t> </a:t>
            </a:r>
            <a:r>
              <a:rPr lang="en-US" b="1" dirty="0" err="1" smtClean="0"/>
              <a:t>postero</a:t>
            </a:r>
            <a:r>
              <a:rPr lang="en-US" b="1" dirty="0" smtClean="0"/>
              <a:t>-lateral ganglionic branches</a:t>
            </a:r>
            <a:r>
              <a:rPr lang="en-US" dirty="0" smtClean="0"/>
              <a:t>: supply the thalamus and cerebral peduncles.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/>
              <a:t>Posterior (choroidal) branches include;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Medial posterior choroidal branches which supply the choroid plexus of the third ventricle.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Lateral posterior choroidal branches: supply the cerebral peduncle, fornix, thalamus, caudate nucleus, and choroid plexus of the lateral ventricle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55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5577"/>
            <a:ext cx="10515600" cy="5641386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 smtClean="0"/>
              <a:t>Cortical branches include;</a:t>
            </a:r>
          </a:p>
          <a:p>
            <a:pPr algn="just">
              <a:lnSpc>
                <a:spcPct val="160000"/>
              </a:lnSpc>
            </a:pPr>
            <a:r>
              <a:rPr lang="en-US" dirty="0" smtClean="0"/>
              <a:t>Anterior temporal branches supplying the uncus and the anterior part of the fusiform gyrus.</a:t>
            </a:r>
          </a:p>
          <a:p>
            <a:pPr algn="just">
              <a:lnSpc>
                <a:spcPct val="160000"/>
              </a:lnSpc>
            </a:pPr>
            <a:r>
              <a:rPr lang="en-US" dirty="0" smtClean="0"/>
              <a:t>Posterior temporal, to the fusiform and the inferior temporal gyri</a:t>
            </a:r>
          </a:p>
          <a:p>
            <a:pPr algn="just">
              <a:lnSpc>
                <a:spcPct val="160000"/>
              </a:lnSpc>
            </a:pPr>
            <a:r>
              <a:rPr lang="en-US" dirty="0" smtClean="0"/>
              <a:t>Lateral occipital, which branches into the anterior, middle and posterior inferior temporal arteries</a:t>
            </a:r>
          </a:p>
        </p:txBody>
      </p:sp>
    </p:spTree>
    <p:extLst>
      <p:ext uri="{BB962C8B-B14F-4D97-AF65-F5344CB8AC3E}">
        <p14:creationId xmlns:p14="http://schemas.microsoft.com/office/powerpoint/2010/main" val="2383744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713923"/>
          </a:xfrm>
        </p:spPr>
        <p:txBody>
          <a:bodyPr/>
          <a:lstStyle/>
          <a:p>
            <a:pPr algn="just">
              <a:lnSpc>
                <a:spcPct val="160000"/>
              </a:lnSpc>
            </a:pPr>
            <a:r>
              <a:rPr lang="en-US" dirty="0" smtClean="0"/>
              <a:t>Medial occipital supplies the posterior part of the occipital lobe </a:t>
            </a:r>
            <a:r>
              <a:rPr lang="en-US" dirty="0" err="1" smtClean="0"/>
              <a:t>upto</a:t>
            </a:r>
            <a:r>
              <a:rPr lang="en-US" dirty="0" smtClean="0"/>
              <a:t> the calcarine sulcus</a:t>
            </a:r>
          </a:p>
          <a:p>
            <a:pPr algn="just">
              <a:lnSpc>
                <a:spcPct val="160000"/>
              </a:lnSpc>
            </a:pPr>
            <a:r>
              <a:rPr lang="en-US" dirty="0" smtClean="0"/>
              <a:t>Splenial, or the posterior </a:t>
            </a:r>
            <a:r>
              <a:rPr lang="en-US" dirty="0" err="1" smtClean="0"/>
              <a:t>pericallosal</a:t>
            </a:r>
            <a:r>
              <a:rPr lang="en-US" dirty="0" smtClean="0"/>
              <a:t> branch, sometimes anastomoses with the anterior cerebral artery (ACA).</a:t>
            </a:r>
          </a:p>
        </p:txBody>
      </p:sp>
    </p:spTree>
    <p:extLst>
      <p:ext uri="{BB962C8B-B14F-4D97-AF65-F5344CB8AC3E}">
        <p14:creationId xmlns:p14="http://schemas.microsoft.com/office/powerpoint/2010/main" val="63875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19" y="0"/>
            <a:ext cx="6657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5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762"/>
            <a:ext cx="107442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Circle of </a:t>
            </a:r>
            <a:r>
              <a:rPr lang="en-US" dirty="0"/>
              <a:t>W</a:t>
            </a:r>
            <a:r>
              <a:rPr lang="en-US" dirty="0" smtClean="0"/>
              <a:t>illis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cerebral arterial circle (of Willis) is a roughly pentagon-shaped circle of vessels at the base of the brain.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It is an important anastomosis among the four arteries (two vertebral and two internal carotid arteries) that supply the brain</a:t>
            </a:r>
          </a:p>
        </p:txBody>
      </p:sp>
    </p:spTree>
    <p:extLst>
      <p:ext uri="{BB962C8B-B14F-4D97-AF65-F5344CB8AC3E}">
        <p14:creationId xmlns:p14="http://schemas.microsoft.com/office/powerpoint/2010/main" val="27136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0526"/>
            <a:ext cx="10515600" cy="565621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blood supply to the brain is derived from the internal carotid and  branches of the vertebral arteries which  lie in the Subarachnoid  space.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These arteries arise in the neck, ascend cranially and enter the skull.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Within the cranium, the terminal branches of these arteries form an anastomotic circle at the base of the brain, called the </a:t>
            </a:r>
            <a:r>
              <a:rPr lang="en-US" b="1" dirty="0" smtClean="0"/>
              <a:t>Circle of Willis</a:t>
            </a:r>
            <a:r>
              <a:rPr lang="en-US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From this circle, branches arise which supply the majority of the cerebrum.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41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7646"/>
            <a:ext cx="10515600" cy="541931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They then divide and supply blood to the anterior, middle and posterior parts of the cerebral hemispheres </a:t>
            </a:r>
            <a:r>
              <a:rPr lang="en-US" b="1" dirty="0" smtClean="0"/>
              <a:t>(via anterior, middle and posterior cerebral arteries; ACAs, MCAs, PCAs respectively)</a:t>
            </a:r>
            <a:r>
              <a:rPr lang="en-US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In addition, the posterior and anterior cerebral circulations anastomose at the base of the brain in the </a:t>
            </a:r>
            <a:r>
              <a:rPr lang="en-US" b="1" dirty="0" smtClean="0"/>
              <a:t>circle of Willis</a:t>
            </a:r>
            <a:r>
              <a:rPr lang="en-US" dirty="0" smtClean="0"/>
              <a:t>,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anterior and posterior communicating arteries offering the potential to maintain cerebral circulation in the event of a major arterial occlusion.</a:t>
            </a:r>
          </a:p>
        </p:txBody>
      </p:sp>
    </p:spTree>
    <p:extLst>
      <p:ext uri="{BB962C8B-B14F-4D97-AF65-F5344CB8AC3E}">
        <p14:creationId xmlns:p14="http://schemas.microsoft.com/office/powerpoint/2010/main" val="992788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0080"/>
            <a:ext cx="10515600" cy="553688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arterial circle is formed sequentially in an anterior to posterior direction by the: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 smtClean="0"/>
              <a:t>Anterior communicating artery.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 smtClean="0"/>
              <a:t>Anterior cerebral arteries.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 smtClean="0"/>
              <a:t>Internal carotid arteries.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 smtClean="0"/>
              <a:t>Posterior communicating arteries.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 smtClean="0"/>
              <a:t>Posterior cerebral arteries.</a:t>
            </a:r>
          </a:p>
          <a:p>
            <a:pPr>
              <a:lnSpc>
                <a:spcPct val="150000"/>
              </a:lnSpc>
            </a:pPr>
            <a:r>
              <a:rPr lang="en-US" dirty="0"/>
              <a:t>The various components of the cerebral arterial circle give numerous small branches to the brain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58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06" y="0"/>
            <a:ext cx="90974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823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4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5" y="-24684"/>
            <a:ext cx="9010669" cy="69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49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Occlusion of </a:t>
            </a:r>
            <a:r>
              <a:rPr lang="en-US" b="1" dirty="0" smtClean="0"/>
              <a:t>Posterior Cerebral Artery </a:t>
            </a:r>
            <a:br>
              <a:rPr lang="en-US" b="1" dirty="0" smtClean="0"/>
            </a:br>
            <a:r>
              <a:rPr lang="en-US" b="1" dirty="0" smtClean="0"/>
              <a:t>(PCA) </a:t>
            </a:r>
            <a:r>
              <a:rPr lang="en-US" dirty="0" smtClean="0"/>
              <a:t>causes a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visual field defect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amnesic syndromes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disorders of language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/>
              <a:t>occasionally complex visual perceptual abnormalities.</a:t>
            </a:r>
          </a:p>
        </p:txBody>
      </p:sp>
    </p:spTree>
    <p:extLst>
      <p:ext uri="{BB962C8B-B14F-4D97-AF65-F5344CB8AC3E}">
        <p14:creationId xmlns:p14="http://schemas.microsoft.com/office/powerpoint/2010/main" val="2182525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Central perforating branches of the PCA supplying the midbrain, thalamus, subthalamus, posterior internal capsule, optic radiation and cerebral peduncle may occlude and produce midbrain syndromes resulting in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dirty="0" smtClean="0"/>
              <a:t>combination of cranial nerve palsies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dirty="0" smtClean="0"/>
              <a:t>motor abnormalities (thalamic involvement)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dirty="0" smtClean="0"/>
              <a:t>syndrome of pain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dysaesthesia</a:t>
            </a:r>
            <a:r>
              <a:rPr lang="en-US" dirty="0" smtClean="0"/>
              <a:t> that is hard to treat</a:t>
            </a:r>
          </a:p>
        </p:txBody>
      </p:sp>
    </p:spTree>
    <p:extLst>
      <p:ext uri="{BB962C8B-B14F-4D97-AF65-F5344CB8AC3E}">
        <p14:creationId xmlns:p14="http://schemas.microsoft.com/office/powerpoint/2010/main" val="411806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9086"/>
            <a:ext cx="10515600" cy="532787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mall perforating arteries that arise from both the PCA and MCA are commonly affected in hypertension when their occlusion produces small </a:t>
            </a:r>
            <a:r>
              <a:rPr lang="en-US" b="1" dirty="0" smtClean="0"/>
              <a:t>lacunar infarcts</a:t>
            </a:r>
            <a:r>
              <a:rPr lang="en-US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Apart from occlusion, </a:t>
            </a:r>
            <a:r>
              <a:rPr lang="en-US" b="1" dirty="0" err="1" smtClean="0"/>
              <a:t>haemorrhage</a:t>
            </a:r>
            <a:r>
              <a:rPr lang="en-US" b="1" dirty="0" smtClean="0"/>
              <a:t> </a:t>
            </a:r>
            <a:r>
              <a:rPr lang="en-US" dirty="0" smtClean="0"/>
              <a:t>from cerebral vessels can occur into the brain substance (intracerebral-</a:t>
            </a:r>
            <a:r>
              <a:rPr lang="en-US" altLang="zh-TW" dirty="0" smtClean="0"/>
              <a:t>bleeding into the parenchyma of the brain)</a:t>
            </a:r>
          </a:p>
          <a:p>
            <a:pPr algn="just">
              <a:lnSpc>
                <a:spcPct val="150000"/>
              </a:lnSpc>
            </a:pPr>
            <a:r>
              <a:rPr lang="en-US" altLang="zh-TW" dirty="0" err="1" smtClean="0"/>
              <a:t>Haemorrhage</a:t>
            </a:r>
            <a:r>
              <a:rPr lang="en-US" altLang="zh-TW" dirty="0" smtClean="0"/>
              <a:t> can also occur intraventricular (in the </a:t>
            </a:r>
            <a:r>
              <a:rPr lang="en-US" altLang="zh-TW" b="1" dirty="0" smtClean="0"/>
              <a:t>Ventricles).</a:t>
            </a:r>
            <a:r>
              <a:rPr lang="en-US" altLang="zh-TW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0524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2594"/>
            <a:ext cx="10515600" cy="501436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b="1" dirty="0" smtClean="0"/>
              <a:t>The epidural space</a:t>
            </a:r>
            <a:r>
              <a:rPr lang="en-US" dirty="0" smtClean="0"/>
              <a:t>: the space between the dura (the outermost membrane covering the brain and spinal cord) and skull, or the bony vertebrae that form the spinal canal. 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In the spine, the epidural space contains lymphatics, small arteries, and the epidural venous plexus. </a:t>
            </a:r>
          </a:p>
        </p:txBody>
      </p:sp>
    </p:spTree>
    <p:extLst>
      <p:ext uri="{BB962C8B-B14F-4D97-AF65-F5344CB8AC3E}">
        <p14:creationId xmlns:p14="http://schemas.microsoft.com/office/powerpoint/2010/main" val="2876104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5211"/>
            <a:ext cx="10515600" cy="530175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/>
              <a:t>The subdural space</a:t>
            </a:r>
            <a:r>
              <a:rPr lang="en-US" dirty="0" smtClean="0"/>
              <a:t>: The space between the dura mater and the arachnoid mater, this is a potential space in both the skull and the spine.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/>
              <a:t>The subarachnoid space</a:t>
            </a:r>
            <a:r>
              <a:rPr lang="en-US" dirty="0" smtClean="0"/>
              <a:t>: </a:t>
            </a:r>
            <a:r>
              <a:rPr lang="en-US" dirty="0"/>
              <a:t>between the arachnoid mater and the pia matter, this space contains the cerebrospinal fluid and blood </a:t>
            </a:r>
            <a:r>
              <a:rPr lang="en-US" dirty="0" smtClean="0"/>
              <a:t>vessels.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Such </a:t>
            </a:r>
            <a:r>
              <a:rPr lang="en-US" dirty="0" err="1" smtClean="0"/>
              <a:t>haemorrhage</a:t>
            </a:r>
            <a:r>
              <a:rPr lang="en-US" dirty="0" smtClean="0"/>
              <a:t> usually occurs in the context of trauma, hypertension or rupture of congenital aneurysms on the circle of Willis </a:t>
            </a:r>
            <a:r>
              <a:rPr lang="en-US" b="1" dirty="0" smtClean="0"/>
              <a:t>(</a:t>
            </a:r>
            <a:r>
              <a:rPr lang="en-US" b="1" i="1" dirty="0" smtClean="0"/>
              <a:t>berry aneurysms</a:t>
            </a:r>
            <a:r>
              <a:rPr lang="en-US" b="1" dirty="0" smtClean="0"/>
              <a:t>)</a:t>
            </a:r>
            <a:r>
              <a:rPr lang="en-US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9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5119" y="1825625"/>
            <a:ext cx="30217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2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Administrator\桌面\P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1939131"/>
            <a:ext cx="6727371" cy="494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9248"/>
            <a:ext cx="105156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512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404" y="-297"/>
            <a:ext cx="563319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95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85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5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82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95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34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8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86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5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5979" y="1825625"/>
            <a:ext cx="28800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07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30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27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4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94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79912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314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4" y="2546623"/>
            <a:ext cx="10515600" cy="1325563"/>
          </a:xfrm>
        </p:spPr>
        <p:txBody>
          <a:bodyPr/>
          <a:lstStyle/>
          <a:p>
            <a:pPr algn="ctr"/>
            <a:r>
              <a:rPr lang="en-US" i="1" dirty="0" smtClean="0"/>
              <a:t>Thank you for listening…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3176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791" y="432411"/>
            <a:ext cx="8648757" cy="61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Carotid Arteries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509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internal carotid arteries (ICA) originate at the </a:t>
            </a:r>
            <a:r>
              <a:rPr lang="en-US" b="1" dirty="0" smtClean="0"/>
              <a:t>carotid bifurcation</a:t>
            </a:r>
            <a:r>
              <a:rPr lang="en-US" dirty="0" smtClean="0"/>
              <a:t> of the left and right </a:t>
            </a:r>
            <a:r>
              <a:rPr lang="en-US" b="1" dirty="0" smtClean="0"/>
              <a:t>common carotid arteries</a:t>
            </a:r>
            <a:r>
              <a:rPr lang="en-US" dirty="0" smtClean="0"/>
              <a:t>, at the level of the fourth or fifth cervical vertebrae C4/C5.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Situated close to the carotid bifurcation are two anatomical structures called </a:t>
            </a:r>
            <a:r>
              <a:rPr lang="en-US" b="1" dirty="0" smtClean="0"/>
              <a:t>carotid sinus </a:t>
            </a:r>
            <a:r>
              <a:rPr lang="en-US" dirty="0" smtClean="0"/>
              <a:t>and </a:t>
            </a:r>
            <a:r>
              <a:rPr lang="en-US" b="1" dirty="0" smtClean="0"/>
              <a:t>carotid body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82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498824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The carotid sinus or bulb is a dilation acting as a baroreceptor for detecting blood pressure changes, while the carotid body acts as a chemoreceptor for acid-base disturbances.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internal carotid arteries move superiorly, within the </a:t>
            </a:r>
            <a:r>
              <a:rPr lang="en-US" b="1" dirty="0" smtClean="0"/>
              <a:t>carotid sheath</a:t>
            </a:r>
            <a:r>
              <a:rPr lang="en-US" dirty="0" smtClean="0"/>
              <a:t>, and enter the brain via the</a:t>
            </a:r>
            <a:r>
              <a:rPr lang="en-US" b="1" dirty="0" smtClean="0"/>
              <a:t> carotid canal</a:t>
            </a:r>
            <a:r>
              <a:rPr lang="en-US" dirty="0" smtClean="0"/>
              <a:t> of the temporal bone.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They do not supply any branches to the face or neck.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76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8298</TotalTime>
  <Words>1679</Words>
  <Application>Microsoft Office PowerPoint</Application>
  <PresentationFormat>Widescreen</PresentationFormat>
  <Paragraphs>110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Courier New</vt:lpstr>
      <vt:lpstr>新細明體</vt:lpstr>
      <vt:lpstr>Office Theme</vt:lpstr>
      <vt:lpstr>BLOOD SUPPLY TO THE BRAIN</vt:lpstr>
      <vt:lpstr>Objectives </vt:lpstr>
      <vt:lpstr>Introduction</vt:lpstr>
      <vt:lpstr>PowerPoint Presentation</vt:lpstr>
      <vt:lpstr>PowerPoint Presentation</vt:lpstr>
      <vt:lpstr>PowerPoint Presentation</vt:lpstr>
      <vt:lpstr>PowerPoint Presentation</vt:lpstr>
      <vt:lpstr>Internal Carotid Arteries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Terminal Branches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Vertebral Arteries</vt:lpstr>
      <vt:lpstr>The Basilar artery</vt:lpstr>
      <vt:lpstr>PowerPoint Presentation</vt:lpstr>
      <vt:lpstr>Posterior cerebral arteries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Circle of Willis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SUPPLY TO THE BRAIN</dc:title>
  <dc:creator>patience Hampango</dc:creator>
  <cp:lastModifiedBy>ThinkPad</cp:lastModifiedBy>
  <cp:revision>50</cp:revision>
  <dcterms:created xsi:type="dcterms:W3CDTF">2022-09-22T07:17:34Z</dcterms:created>
  <dcterms:modified xsi:type="dcterms:W3CDTF">2023-10-09T13:10:44Z</dcterms:modified>
</cp:coreProperties>
</file>