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9" r:id="rId13"/>
    <p:sldId id="271" r:id="rId14"/>
    <p:sldId id="272" r:id="rId15"/>
    <p:sldId id="277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3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9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9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1AFBD-33EF-480F-AE7E-9D49A8A6928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6F46-5A62-4CEB-A131-7A518DEF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MOUTH AND TEMPOROMANDIBULAR JOINT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133" y="3602038"/>
            <a:ext cx="9144000" cy="1655762"/>
          </a:xfrm>
        </p:spPr>
        <p:txBody>
          <a:bodyPr/>
          <a:lstStyle/>
          <a:p>
            <a:r>
              <a:rPr lang="en-US" dirty="0"/>
              <a:t>BY MUGUSA</a:t>
            </a:r>
          </a:p>
        </p:txBody>
      </p:sp>
    </p:spTree>
    <p:extLst>
      <p:ext uri="{BB962C8B-B14F-4D97-AF65-F5344CB8AC3E}">
        <p14:creationId xmlns:p14="http://schemas.microsoft.com/office/powerpoint/2010/main" val="423867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Mylohyoid muscles</a:t>
            </a:r>
          </a:p>
          <a:p>
            <a:r>
              <a:rPr lang="en-US" dirty="0"/>
              <a:t>Innervation: Nerve to mylohyoid from the inferior alveolar branch of mandibular nerve (V3)</a:t>
            </a:r>
          </a:p>
          <a:p>
            <a:r>
              <a:rPr lang="en-US" dirty="0" err="1"/>
              <a:t>Geniohyoid</a:t>
            </a:r>
            <a:r>
              <a:rPr lang="en-US" dirty="0"/>
              <a:t> muscles</a:t>
            </a:r>
          </a:p>
          <a:p>
            <a:r>
              <a:rPr lang="en-US" dirty="0"/>
              <a:t>Innervation: C1</a:t>
            </a:r>
          </a:p>
          <a:p>
            <a:r>
              <a:rPr lang="en-US" dirty="0"/>
              <a:t>Functions </a:t>
            </a:r>
          </a:p>
          <a:p>
            <a:r>
              <a:rPr lang="en-US" dirty="0"/>
              <a:t>Support and elevates floor or oral cavity</a:t>
            </a:r>
          </a:p>
          <a:p>
            <a:r>
              <a:rPr lang="en-US" dirty="0"/>
              <a:t>Depresses mandible when hyoid is fixed</a:t>
            </a:r>
          </a:p>
          <a:p>
            <a:r>
              <a:rPr lang="en-US" dirty="0"/>
              <a:t>Elevates and pulls hyoid forward when mandible is fixed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6019800" cy="47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9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Cleft palate:</a:t>
            </a:r>
          </a:p>
          <a:p>
            <a:r>
              <a:rPr lang="en-US" dirty="0"/>
              <a:t>Unilateral</a:t>
            </a:r>
          </a:p>
          <a:p>
            <a:r>
              <a:rPr lang="en-US" dirty="0"/>
              <a:t>Bilateral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Paralysis of the soft palate</a:t>
            </a:r>
          </a:p>
          <a:p>
            <a:r>
              <a:rPr lang="en-US" dirty="0"/>
              <a:t>The pharyngeal isthmus can not be closed during swallowing and speech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3187" y="1546578"/>
            <a:ext cx="4900613" cy="48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Temporalmandibular</a:t>
            </a:r>
            <a:r>
              <a:rPr lang="en-US" b="1" dirty="0"/>
              <a:t> joint (TMJ)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825625"/>
            <a:ext cx="646853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1.Joint definition</a:t>
            </a:r>
          </a:p>
          <a:p>
            <a:pPr marL="0" indent="0">
              <a:buNone/>
            </a:pPr>
            <a:r>
              <a:rPr lang="en-US" dirty="0"/>
              <a:t>Is an encapsulated, synovial joint</a:t>
            </a:r>
          </a:p>
          <a:p>
            <a:r>
              <a:rPr lang="en-US" dirty="0"/>
              <a:t>Classified as a </a:t>
            </a:r>
            <a:r>
              <a:rPr lang="en-US" dirty="0" err="1"/>
              <a:t>ginglymo-arthroidal</a:t>
            </a:r>
            <a:r>
              <a:rPr lang="en-US" dirty="0"/>
              <a:t> joint due to its ability to function as a hinge as well as a gliding type of joint.</a:t>
            </a:r>
          </a:p>
          <a:p>
            <a:endParaRPr lang="en-US" dirty="0"/>
          </a:p>
          <a:p>
            <a:r>
              <a:rPr lang="en-US" b="1" dirty="0"/>
              <a:t>2. Bones that make up the joint</a:t>
            </a:r>
          </a:p>
          <a:p>
            <a:r>
              <a:rPr lang="en-US" dirty="0"/>
              <a:t>    Mandible</a:t>
            </a:r>
          </a:p>
          <a:p>
            <a:r>
              <a:rPr lang="en-US" dirty="0"/>
              <a:t>    Maxilla</a:t>
            </a:r>
          </a:p>
          <a:p>
            <a:r>
              <a:rPr lang="en-US" dirty="0"/>
              <a:t>    Zygomatic arch</a:t>
            </a:r>
          </a:p>
          <a:p>
            <a:r>
              <a:rPr lang="en-US" dirty="0"/>
              <a:t>    Temporal bone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20800"/>
            <a:ext cx="6019800" cy="50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Tempolaris</a:t>
            </a:r>
            <a:endParaRPr lang="en-US" dirty="0"/>
          </a:p>
          <a:p>
            <a:r>
              <a:rPr lang="en-US" dirty="0"/>
              <a:t>Masseter</a:t>
            </a:r>
          </a:p>
          <a:p>
            <a:r>
              <a:rPr lang="en-US" dirty="0"/>
              <a:t>Medial pterygoid</a:t>
            </a:r>
          </a:p>
          <a:p>
            <a:r>
              <a:rPr lang="en-US" dirty="0"/>
              <a:t>Lateral pterygoid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066800"/>
            <a:ext cx="6019800" cy="543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84600"/>
            <a:ext cx="54578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Innervation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Sensory</a:t>
            </a:r>
          </a:p>
          <a:p>
            <a:r>
              <a:rPr lang="en-US" dirty="0" err="1"/>
              <a:t>Auriculo</a:t>
            </a:r>
            <a:r>
              <a:rPr lang="en-US" dirty="0"/>
              <a:t> temporal nerve</a:t>
            </a:r>
          </a:p>
          <a:p>
            <a:r>
              <a:rPr lang="en-US" dirty="0" err="1"/>
              <a:t>Messeteric</a:t>
            </a:r>
            <a:r>
              <a:rPr lang="en-US" dirty="0"/>
              <a:t> nerve</a:t>
            </a:r>
          </a:p>
          <a:p>
            <a:r>
              <a:rPr lang="en-US" b="1" dirty="0"/>
              <a:t>Motor</a:t>
            </a:r>
          </a:p>
          <a:p>
            <a:r>
              <a:rPr lang="en-US" dirty="0"/>
              <a:t>Mandibular division of trigeminal nerve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Vascularisation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Branches of external carotid artery</a:t>
            </a:r>
          </a:p>
          <a:p>
            <a:r>
              <a:rPr lang="en-US" dirty="0"/>
              <a:t>Superficial temporal artery</a:t>
            </a:r>
          </a:p>
          <a:p>
            <a:r>
              <a:rPr lang="en-US" dirty="0"/>
              <a:t>Deep auricular artery</a:t>
            </a:r>
          </a:p>
          <a:p>
            <a:r>
              <a:rPr lang="en-US" dirty="0"/>
              <a:t>Anterior tympanic artery</a:t>
            </a:r>
          </a:p>
          <a:p>
            <a:r>
              <a:rPr lang="en-US" dirty="0"/>
              <a:t>Ascending pharyngeal artery</a:t>
            </a:r>
          </a:p>
          <a:p>
            <a:r>
              <a:rPr lang="en-US" dirty="0"/>
              <a:t>Maxillary artery</a:t>
            </a:r>
          </a:p>
          <a:p>
            <a:pPr marL="0" indent="0">
              <a:buNone/>
            </a:pPr>
            <a:r>
              <a:rPr lang="en-US" b="1" dirty="0"/>
              <a:t>The blood supply to TMJ is superficial i.e. there is no blood supply inside the capsule</a:t>
            </a:r>
          </a:p>
          <a:p>
            <a:pPr marL="0" indent="0">
              <a:buNone/>
            </a:pPr>
            <a:r>
              <a:rPr lang="en-US" b="1" dirty="0"/>
              <a:t>TMJ takes it nourishment from the synovial fluid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5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5. Associated ligament</a:t>
            </a:r>
          </a:p>
          <a:p>
            <a:r>
              <a:rPr lang="en-US" dirty="0"/>
              <a:t>Lateral (Temporomandibular) ligament</a:t>
            </a:r>
          </a:p>
          <a:p>
            <a:r>
              <a:rPr lang="en-US" dirty="0" err="1"/>
              <a:t>Stylomandibular</a:t>
            </a:r>
            <a:r>
              <a:rPr lang="en-US" dirty="0"/>
              <a:t> ligament</a:t>
            </a:r>
          </a:p>
          <a:p>
            <a:r>
              <a:rPr lang="en-US" dirty="0" err="1"/>
              <a:t>Sphenomandibular</a:t>
            </a:r>
            <a:r>
              <a:rPr lang="en-US" dirty="0"/>
              <a:t> ligament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690687"/>
            <a:ext cx="5782733" cy="41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Rotational movements in first 20-25 mm of mouth opening</a:t>
            </a:r>
          </a:p>
          <a:p>
            <a:r>
              <a:rPr lang="en-US" dirty="0"/>
              <a:t>Transitional movement after that the mouth is excessively open.  </a:t>
            </a:r>
          </a:p>
          <a:p>
            <a:r>
              <a:rPr lang="en-US" dirty="0"/>
              <a:t>1</a:t>
            </a:r>
            <a:r>
              <a:rPr lang="en-US" b="1" dirty="0"/>
              <a:t>. Depression of </a:t>
            </a:r>
            <a:r>
              <a:rPr lang="en-US" b="1" dirty="0" err="1"/>
              <a:t>Mandble</a:t>
            </a:r>
            <a:endParaRPr lang="en-US" b="1" dirty="0"/>
          </a:p>
          <a:p>
            <a:r>
              <a:rPr lang="en-US" dirty="0"/>
              <a:t>Lateral pterygoid</a:t>
            </a:r>
          </a:p>
          <a:p>
            <a:r>
              <a:rPr lang="en-US" dirty="0" err="1"/>
              <a:t>Digrastric</a:t>
            </a:r>
            <a:endParaRPr lang="en-US" dirty="0"/>
          </a:p>
          <a:p>
            <a:r>
              <a:rPr lang="en-US" dirty="0" err="1"/>
              <a:t>Geniohyoid</a:t>
            </a:r>
            <a:endParaRPr lang="en-US" dirty="0"/>
          </a:p>
          <a:p>
            <a:r>
              <a:rPr lang="en-US" b="1" dirty="0"/>
              <a:t>2. Elevation of Mandible</a:t>
            </a:r>
          </a:p>
          <a:p>
            <a:r>
              <a:rPr lang="en-US" dirty="0" err="1"/>
              <a:t>Tempolaris</a:t>
            </a:r>
            <a:endParaRPr lang="en-US" dirty="0"/>
          </a:p>
          <a:p>
            <a:r>
              <a:rPr lang="en-US" dirty="0"/>
              <a:t>Masseter</a:t>
            </a:r>
          </a:p>
          <a:p>
            <a:r>
              <a:rPr lang="en-US" dirty="0"/>
              <a:t>Medial pterygoid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07" y="3212276"/>
            <a:ext cx="5456393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Protrusion of Mandible</a:t>
            </a:r>
          </a:p>
          <a:p>
            <a:r>
              <a:rPr lang="en-US" dirty="0"/>
              <a:t>Medial pterygoid</a:t>
            </a:r>
          </a:p>
          <a:p>
            <a:r>
              <a:rPr lang="en-US" dirty="0"/>
              <a:t>Lateral pterygoid</a:t>
            </a:r>
          </a:p>
          <a:p>
            <a:r>
              <a:rPr lang="en-US" b="1" dirty="0"/>
              <a:t>4. Retraction of Mandible</a:t>
            </a:r>
          </a:p>
          <a:p>
            <a:r>
              <a:rPr lang="en-US" dirty="0"/>
              <a:t>- Posterior </a:t>
            </a:r>
            <a:r>
              <a:rPr lang="en-US" dirty="0" err="1"/>
              <a:t>fibres</a:t>
            </a:r>
            <a:r>
              <a:rPr lang="en-US" dirty="0"/>
              <a:t> of </a:t>
            </a:r>
            <a:r>
              <a:rPr lang="en-US" dirty="0" err="1"/>
              <a:t>tempolaris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CLINICAL CORRELATES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derangement</a:t>
            </a:r>
          </a:p>
          <a:p>
            <a:r>
              <a:rPr lang="en-US" dirty="0"/>
              <a:t>Degenerative joint disease </a:t>
            </a:r>
          </a:p>
          <a:p>
            <a:r>
              <a:rPr lang="en-US" dirty="0"/>
              <a:t>Rheumatoid arthritis</a:t>
            </a:r>
          </a:p>
          <a:p>
            <a:r>
              <a:rPr lang="en-US" dirty="0"/>
              <a:t>Infectious arthritis</a:t>
            </a:r>
          </a:p>
          <a:p>
            <a:r>
              <a:rPr lang="en-US" dirty="0"/>
              <a:t>Mandibular dislocation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Extends from the lips to the  oropharyngeal isthmus</a:t>
            </a:r>
          </a:p>
          <a:p>
            <a:r>
              <a:rPr lang="en-US" dirty="0"/>
              <a:t>The oropharyngeal isthmus:</a:t>
            </a:r>
          </a:p>
          <a:p>
            <a:r>
              <a:rPr lang="en-US" dirty="0"/>
              <a:t>Is the junction of mouth and pharynx.</a:t>
            </a:r>
          </a:p>
          <a:p>
            <a:r>
              <a:rPr lang="en-US" dirty="0"/>
              <a:t>Is bounded:</a:t>
            </a:r>
          </a:p>
          <a:p>
            <a:r>
              <a:rPr lang="en-US" dirty="0"/>
              <a:t>Above by the soft palate and the palatoglossal folds</a:t>
            </a:r>
          </a:p>
          <a:p>
            <a:r>
              <a:rPr lang="en-US" dirty="0"/>
              <a:t>Below by the dorsum of the tongue  </a:t>
            </a:r>
          </a:p>
          <a:p>
            <a:r>
              <a:rPr lang="en-US" b="1" dirty="0"/>
              <a:t>Subdivided into Vestibule &amp; Oral cavity proper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17733" y="1828800"/>
            <a:ext cx="4937655" cy="4360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6" y="1473201"/>
            <a:ext cx="5357812" cy="49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9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WHAT IS HILTON’S LAW</a:t>
            </a:r>
          </a:p>
        </p:txBody>
      </p:sp>
    </p:spTree>
    <p:extLst>
      <p:ext uri="{BB962C8B-B14F-4D97-AF65-F5344CB8AC3E}">
        <p14:creationId xmlns:p14="http://schemas.microsoft.com/office/powerpoint/2010/main" val="245286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VESTIBULE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684588"/>
          </a:xfrm>
        </p:spPr>
        <p:txBody>
          <a:bodyPr/>
          <a:lstStyle/>
          <a:p>
            <a:r>
              <a:rPr lang="en-US" dirty="0"/>
              <a:t>Narrow space between teeth and gingival and lip and cheeks</a:t>
            </a:r>
          </a:p>
          <a:p>
            <a:r>
              <a:rPr lang="en-US" dirty="0"/>
              <a:t>Contains frenula, midline mucosal folds from upper and lower lips to the gums</a:t>
            </a:r>
          </a:p>
          <a:p>
            <a:r>
              <a:rPr lang="en-US" dirty="0"/>
              <a:t>Size is controlled by orbicularis </a:t>
            </a:r>
            <a:r>
              <a:rPr lang="en-US" dirty="0" err="1"/>
              <a:t>oris</a:t>
            </a:r>
            <a:r>
              <a:rPr lang="en-US" dirty="0"/>
              <a:t>, </a:t>
            </a:r>
            <a:r>
              <a:rPr lang="en-US" dirty="0" err="1"/>
              <a:t>buccinator,risorius</a:t>
            </a:r>
            <a:r>
              <a:rPr lang="en-US" dirty="0"/>
              <a:t> and muscles controlling lips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1473200"/>
            <a:ext cx="5357813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ORAL CAVITY PROPER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Anteriorly</a:t>
            </a:r>
            <a:r>
              <a:rPr lang="en-US" dirty="0"/>
              <a:t>: lips</a:t>
            </a:r>
          </a:p>
          <a:p>
            <a:r>
              <a:rPr lang="en-US" b="1" dirty="0"/>
              <a:t>Posteriorly</a:t>
            </a:r>
            <a:r>
              <a:rPr lang="en-US" dirty="0"/>
              <a:t>: oropharyngeal isthmus to oropharynx</a:t>
            </a:r>
          </a:p>
          <a:p>
            <a:r>
              <a:rPr lang="en-US" b="1" dirty="0"/>
              <a:t>Roof</a:t>
            </a:r>
            <a:r>
              <a:rPr lang="en-US" dirty="0"/>
              <a:t>: hard palate anteriorly and soft palate posteriorly</a:t>
            </a:r>
          </a:p>
          <a:p>
            <a:r>
              <a:rPr lang="en-US" b="1" dirty="0"/>
              <a:t>Floor</a:t>
            </a:r>
            <a:r>
              <a:rPr lang="en-US" dirty="0"/>
              <a:t>: mucosa beneath the tongue</a:t>
            </a:r>
          </a:p>
          <a:p>
            <a:r>
              <a:rPr lang="en-US" b="1" dirty="0"/>
              <a:t>Walls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370667"/>
            <a:ext cx="60198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7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wall: lips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684588"/>
          </a:xfrm>
        </p:spPr>
        <p:txBody>
          <a:bodyPr>
            <a:normAutofit fontScale="92500"/>
          </a:bodyPr>
          <a:lstStyle/>
          <a:p>
            <a:r>
              <a:rPr lang="en-US" dirty="0"/>
              <a:t>Orbicularis </a:t>
            </a:r>
            <a:r>
              <a:rPr lang="en-US" dirty="0" err="1"/>
              <a:t>oris</a:t>
            </a:r>
            <a:r>
              <a:rPr lang="en-US" dirty="0"/>
              <a:t> muscle</a:t>
            </a:r>
          </a:p>
          <a:p>
            <a:r>
              <a:rPr lang="en-US" dirty="0"/>
              <a:t>Fibers of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labii</a:t>
            </a:r>
            <a:r>
              <a:rPr lang="en-US" dirty="0"/>
              <a:t> </a:t>
            </a:r>
            <a:r>
              <a:rPr lang="en-US" dirty="0" err="1"/>
              <a:t>superioris</a:t>
            </a:r>
            <a:endParaRPr lang="en-US" dirty="0"/>
          </a:p>
          <a:p>
            <a:r>
              <a:rPr lang="en-US" dirty="0"/>
              <a:t>Depressor </a:t>
            </a:r>
            <a:r>
              <a:rPr lang="en-US" dirty="0" err="1"/>
              <a:t>anguli</a:t>
            </a:r>
            <a:r>
              <a:rPr lang="en-US" dirty="0"/>
              <a:t> </a:t>
            </a:r>
            <a:r>
              <a:rPr lang="en-US" dirty="0" err="1"/>
              <a:t>oris</a:t>
            </a:r>
            <a:endParaRPr lang="en-US" dirty="0"/>
          </a:p>
          <a:p>
            <a:r>
              <a:rPr lang="en-US" dirty="0"/>
              <a:t>Zygomaticus major.</a:t>
            </a:r>
          </a:p>
          <a:p>
            <a:r>
              <a:rPr lang="en-US" b="1" dirty="0"/>
              <a:t>Blood supply and drainage</a:t>
            </a:r>
            <a:r>
              <a:rPr lang="en-US" dirty="0"/>
              <a:t>: Superior and inferior labial arteries and veins</a:t>
            </a:r>
          </a:p>
          <a:p>
            <a:r>
              <a:rPr lang="en-US" b="1" dirty="0"/>
              <a:t>Nerve </a:t>
            </a:r>
            <a:r>
              <a:rPr lang="en-US" dirty="0" err="1"/>
              <a:t>supply:Branches</a:t>
            </a:r>
            <a:r>
              <a:rPr lang="en-US" dirty="0"/>
              <a:t> of  V2) superiorly and branches of  V3) inferiorly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1681163"/>
            <a:ext cx="6019800" cy="50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5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walls: cheeks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6268" y="2505075"/>
            <a:ext cx="581130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Lateral walls of the oral cavity form zygomatic </a:t>
            </a:r>
            <a:r>
              <a:rPr lang="en-US" dirty="0" err="1"/>
              <a:t>prominances</a:t>
            </a:r>
            <a:r>
              <a:rPr lang="en-US" dirty="0"/>
              <a:t> over zygomatic bones</a:t>
            </a:r>
          </a:p>
          <a:p>
            <a:r>
              <a:rPr lang="en-US" dirty="0"/>
              <a:t>Principal muscle is </a:t>
            </a:r>
            <a:r>
              <a:rPr lang="en-US" b="1" dirty="0"/>
              <a:t>buccinators</a:t>
            </a:r>
          </a:p>
          <a:p>
            <a:r>
              <a:rPr lang="en-US" dirty="0"/>
              <a:t>Buccal fat pad external to buccinators</a:t>
            </a:r>
          </a:p>
          <a:p>
            <a:r>
              <a:rPr lang="en-US" b="1" dirty="0" err="1"/>
              <a:t>Suppplied</a:t>
            </a:r>
            <a:r>
              <a:rPr lang="en-US" b="1" dirty="0"/>
              <a:t> </a:t>
            </a:r>
            <a:r>
              <a:rPr lang="en-US" dirty="0"/>
              <a:t>by buccal branches of maxillary artery</a:t>
            </a:r>
          </a:p>
          <a:p>
            <a:r>
              <a:rPr lang="en-US" b="1" dirty="0"/>
              <a:t>Innervated</a:t>
            </a:r>
            <a:r>
              <a:rPr lang="en-US" dirty="0"/>
              <a:t> by buccal branches of mandibular nerve (CN V3)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1845733"/>
            <a:ext cx="6019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5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Roof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684588"/>
          </a:xfrm>
        </p:spPr>
        <p:txBody>
          <a:bodyPr/>
          <a:lstStyle/>
          <a:p>
            <a:r>
              <a:rPr lang="en-US" dirty="0"/>
              <a:t>The roof is formed by the palate.</a:t>
            </a:r>
          </a:p>
          <a:p>
            <a:r>
              <a:rPr lang="en-US" dirty="0"/>
              <a:t>The palate forms roof of the oral cavity and floor of nasal cavities</a:t>
            </a:r>
          </a:p>
          <a:p>
            <a:r>
              <a:rPr lang="en-US" dirty="0"/>
              <a:t>Has two parts: </a:t>
            </a:r>
          </a:p>
          <a:p>
            <a:r>
              <a:rPr lang="en-US" b="1" dirty="0"/>
              <a:t>Hard (bony) palate anteriorly</a:t>
            </a:r>
          </a:p>
          <a:p>
            <a:r>
              <a:rPr lang="en-US" b="1" dirty="0"/>
              <a:t>Soft (muscular) palate posteriorly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032000"/>
            <a:ext cx="6019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HARD PALATE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Lies in the roof of the oral cavity</a:t>
            </a:r>
          </a:p>
          <a:p>
            <a:r>
              <a:rPr lang="en-US" dirty="0"/>
              <a:t>Forms the floor of the nasal cavity</a:t>
            </a:r>
          </a:p>
          <a:p>
            <a:r>
              <a:rPr lang="en-US" dirty="0"/>
              <a:t>Formed by:</a:t>
            </a:r>
          </a:p>
          <a:p>
            <a:r>
              <a:rPr lang="en-US" b="1" dirty="0"/>
              <a:t>Palatine processes of maxillae in front</a:t>
            </a:r>
          </a:p>
          <a:p>
            <a:r>
              <a:rPr lang="en-US" b="1" dirty="0"/>
              <a:t>Horizontal plates of palatine bones behind</a:t>
            </a:r>
          </a:p>
          <a:p>
            <a:r>
              <a:rPr lang="en-US" dirty="0"/>
              <a:t>Covered with periosteum and oral mucosa (inferiorly) and respiratory mucosa (superiorly)</a:t>
            </a:r>
          </a:p>
          <a:p>
            <a:r>
              <a:rPr lang="en-US" dirty="0"/>
              <a:t>Bounded by alveolar arches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505075"/>
            <a:ext cx="6019800" cy="4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SOFT PALATE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690688"/>
            <a:ext cx="5997575" cy="5167312"/>
          </a:xfrm>
        </p:spPr>
        <p:txBody>
          <a:bodyPr>
            <a:normAutofit/>
          </a:bodyPr>
          <a:lstStyle/>
          <a:p>
            <a:r>
              <a:rPr lang="en-US" dirty="0"/>
              <a:t>Moveable posterior third suspended from hard palate</a:t>
            </a:r>
          </a:p>
          <a:p>
            <a:r>
              <a:rPr lang="en-US" dirty="0"/>
              <a:t>No bone skeleton</a:t>
            </a:r>
          </a:p>
          <a:p>
            <a:r>
              <a:rPr lang="en-US" dirty="0"/>
              <a:t>Attaches to palate via aponeurotic palate</a:t>
            </a:r>
          </a:p>
          <a:p>
            <a:r>
              <a:rPr lang="en-US" dirty="0"/>
              <a:t>Muscular palate (tensor </a:t>
            </a:r>
            <a:r>
              <a:rPr lang="en-US" dirty="0" err="1"/>
              <a:t>veli</a:t>
            </a:r>
            <a:r>
              <a:rPr lang="en-US" dirty="0"/>
              <a:t> palatine) posteriorly</a:t>
            </a:r>
          </a:p>
          <a:p>
            <a:r>
              <a:rPr lang="en-US" dirty="0"/>
              <a:t>Posterior curved free </a:t>
            </a:r>
            <a:r>
              <a:rPr lang="en-US" dirty="0" err="1"/>
              <a:t>margine</a:t>
            </a:r>
            <a:r>
              <a:rPr lang="en-US" dirty="0"/>
              <a:t> has conical projection- uvula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67904" y="2505074"/>
            <a:ext cx="5062109" cy="41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4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600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MOUTH AND TEMPOROMANDIBULAR JOINT</vt:lpstr>
      <vt:lpstr>PowerPoint Presentation</vt:lpstr>
      <vt:lpstr>VESTIBULE</vt:lpstr>
      <vt:lpstr>ORAL CAVITY PROPER</vt:lpstr>
      <vt:lpstr>Anterior wall: lips</vt:lpstr>
      <vt:lpstr>Lateral walls: cheeks</vt:lpstr>
      <vt:lpstr>Roof </vt:lpstr>
      <vt:lpstr>HARD PALATE</vt:lpstr>
      <vt:lpstr>SOFT PALATE</vt:lpstr>
      <vt:lpstr>PowerPoint Presentation</vt:lpstr>
      <vt:lpstr>PowerPoint Presentation</vt:lpstr>
      <vt:lpstr>PowerPoint Presentation</vt:lpstr>
      <vt:lpstr>Temporalmandibular joint (TMJ)</vt:lpstr>
      <vt:lpstr>MUSCLES </vt:lpstr>
      <vt:lpstr>PowerPoint Presentation</vt:lpstr>
      <vt:lpstr>PowerPoint Presentation</vt:lpstr>
      <vt:lpstr>Movement</vt:lpstr>
      <vt:lpstr>PowerPoint Presentation</vt:lpstr>
      <vt:lpstr>CLINICAL CORRELATES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Uzmah Osman</cp:lastModifiedBy>
  <cp:revision>22</cp:revision>
  <dcterms:created xsi:type="dcterms:W3CDTF">2023-06-06T07:35:08Z</dcterms:created>
  <dcterms:modified xsi:type="dcterms:W3CDTF">2023-06-08T16:17:37Z</dcterms:modified>
</cp:coreProperties>
</file>