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23" r:id="rId3"/>
    <p:sldId id="325" r:id="rId4"/>
    <p:sldId id="311" r:id="rId5"/>
    <p:sldId id="313" r:id="rId6"/>
    <p:sldId id="314" r:id="rId7"/>
    <p:sldId id="315" r:id="rId8"/>
    <p:sldId id="324" r:id="rId9"/>
    <p:sldId id="317" r:id="rId10"/>
    <p:sldId id="310" r:id="rId11"/>
    <p:sldId id="308" r:id="rId12"/>
    <p:sldId id="316" r:id="rId13"/>
    <p:sldId id="307" r:id="rId14"/>
    <p:sldId id="318" r:id="rId15"/>
    <p:sldId id="319" r:id="rId16"/>
    <p:sldId id="291" r:id="rId17"/>
    <p:sldId id="292" r:id="rId18"/>
    <p:sldId id="320" r:id="rId19"/>
    <p:sldId id="322" r:id="rId20"/>
    <p:sldId id="321" r:id="rId21"/>
    <p:sldId id="257" r:id="rId22"/>
    <p:sldId id="272" r:id="rId23"/>
    <p:sldId id="274" r:id="rId24"/>
    <p:sldId id="275" r:id="rId25"/>
    <p:sldId id="277" r:id="rId26"/>
    <p:sldId id="280" r:id="rId27"/>
    <p:sldId id="281" r:id="rId28"/>
    <p:sldId id="259" r:id="rId29"/>
    <p:sldId id="260" r:id="rId30"/>
    <p:sldId id="30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086" y="17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566A6A-682A-4073-8AAC-5C7C5E47BCD9}" type="datetimeFigureOut">
              <a:rPr lang="en-US" smtClean="0"/>
              <a:pPr/>
              <a:t>5/31/2023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0119E8-1C1F-4383-BF6F-54AF75164E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56322" name="Notes Placeholder 2"/>
          <p:cNvSpPr>
            <a:spLocks noGrp="1" noChangeArrowheads="1"/>
          </p:cNvSpPr>
          <p:nvPr>
            <p:ph type="body" idx="4294967295"/>
          </p:nvPr>
        </p:nvSpPr>
        <p:spPr bwMode="auto">
          <a:noFill/>
          <a:ln/>
        </p:spPr>
        <p:txBody>
          <a:bodyPr wrap="square" numCol="1" anchor="t" anchorCtr="0" compatLnSpc="1">
            <a:prstTxWarp prst="textNoShape">
              <a:avLst/>
            </a:prstTxWarp>
          </a:bodyPr>
          <a:lstStyle/>
          <a:p>
            <a:pPr eaLnBrk="1" hangingPunct="1"/>
            <a:r>
              <a:rPr lang="en-US" smtClean="0"/>
              <a:t>Every motor cranial nerve has a UMN and a LMN </a:t>
            </a:r>
          </a:p>
          <a:p>
            <a:pPr eaLnBrk="1" hangingPunct="1"/>
            <a:r>
              <a:rPr lang="en-US" smtClean="0"/>
              <a:t>Upper part of the motor nucleus is innervated bilaterally – meaning both motor cortex are supplying it, while the lower part of the motor nucleus is innervated by the contralateral part </a:t>
            </a:r>
          </a:p>
          <a:p>
            <a:pPr eaLnBrk="1" hangingPunct="1"/>
            <a:r>
              <a:rPr lang="en-US" smtClean="0"/>
              <a:t>Facial nucleus along with the facial nerve is considered LMN</a:t>
            </a:r>
          </a:p>
          <a:p>
            <a:pPr eaLnBrk="1" hangingPunct="1"/>
            <a:r>
              <a:rPr lang="en-US" smtClean="0"/>
              <a:t>UMN is from the cortex till it synapses in the nucleus </a:t>
            </a:r>
          </a:p>
          <a:p>
            <a:pPr eaLnBrk="1" hangingPunct="1"/>
            <a:endParaRPr lang="en-US" smtClean="0"/>
          </a:p>
          <a:p>
            <a:pPr eaLnBrk="1" hangingPunct="1"/>
            <a:r>
              <a:rPr lang="en-US" smtClean="0"/>
              <a:t>LMN lesion – paralysis of the face – ipsi lateral half of the face is affected – same side lesion </a:t>
            </a:r>
          </a:p>
          <a:p>
            <a:pPr eaLnBrk="1" hangingPunct="1"/>
            <a:r>
              <a:rPr lang="en-US" smtClean="0"/>
              <a:t>UMN lesion – paralysis of the lower half of the face on the contra lateral side </a:t>
            </a:r>
          </a:p>
        </p:txBody>
      </p:sp>
      <p:sp>
        <p:nvSpPr>
          <p:cNvPr id="56323" name="Slide Number Placeholder 3"/>
          <p:cNvSpPr>
            <a:spLocks noGrp="1" noChangeArrowheads="1"/>
          </p:cNvSpPr>
          <p:nvPr>
            <p:ph type="sldNum" sz="quarter" idx="5"/>
          </p:nvPr>
        </p:nvSpPr>
        <p:spPr bwMode="auto">
          <a:noFill/>
          <a:ln>
            <a:miter lim="800000"/>
            <a:headEnd/>
            <a:tailEnd/>
          </a:ln>
        </p:spPr>
        <p:txBody>
          <a:bodyPr/>
          <a:lstStyle/>
          <a:p>
            <a:fld id="{E156CE06-6452-494C-8C77-A9E758EC472C}" type="slidenum">
              <a:rPr lang="en-US" altLang="zh-CN"/>
              <a:pPr/>
              <a:t>7</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0119E8-1C1F-4383-BF6F-54AF75164EBE}"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67586" name="Notes Placeholder 2"/>
          <p:cNvSpPr>
            <a:spLocks noGrp="1" noChangeArrowheads="1"/>
          </p:cNvSpPr>
          <p:nvPr>
            <p:ph type="body" idx="4294967295"/>
          </p:nvPr>
        </p:nvSpPr>
        <p:spPr bwMode="auto">
          <a:noFill/>
          <a:ln/>
        </p:spPr>
        <p:txBody>
          <a:bodyPr wrap="square" numCol="1" anchor="t" anchorCtr="0" compatLnSpc="1">
            <a:prstTxWarp prst="textNoShape">
              <a:avLst/>
            </a:prstTxWarp>
          </a:bodyPr>
          <a:lstStyle/>
          <a:p>
            <a:pPr eaLnBrk="1" hangingPunct="1"/>
            <a:r>
              <a:rPr lang="en-US" smtClean="0"/>
              <a:t>LMN lesion – affecting the nucleus or the nerve </a:t>
            </a:r>
          </a:p>
        </p:txBody>
      </p:sp>
      <p:sp>
        <p:nvSpPr>
          <p:cNvPr id="67587" name="Slide Number Placeholder 3"/>
          <p:cNvSpPr>
            <a:spLocks noGrp="1" noChangeArrowheads="1"/>
          </p:cNvSpPr>
          <p:nvPr>
            <p:ph type="sldNum" sz="quarter" idx="5"/>
          </p:nvPr>
        </p:nvSpPr>
        <p:spPr bwMode="auto">
          <a:noFill/>
          <a:ln>
            <a:miter lim="800000"/>
            <a:headEnd/>
            <a:tailEnd/>
          </a:ln>
        </p:spPr>
        <p:txBody>
          <a:bodyPr/>
          <a:lstStyle/>
          <a:p>
            <a:fld id="{3AAED1E1-9BBC-491F-B228-079986890F85}" type="slidenum">
              <a:rPr lang="en-US" altLang="zh-CN"/>
              <a:pPr/>
              <a:t>18</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69634" name="Notes Placeholder 2"/>
          <p:cNvSpPr>
            <a:spLocks noGrp="1" noChangeArrowheads="1"/>
          </p:cNvSpPr>
          <p:nvPr>
            <p:ph type="body" idx="4294967295"/>
          </p:nvPr>
        </p:nvSpPr>
        <p:spPr bwMode="auto">
          <a:noFill/>
          <a:ln/>
        </p:spPr>
        <p:txBody>
          <a:bodyPr wrap="square" numCol="1" anchor="t" anchorCtr="0" compatLnSpc="1">
            <a:prstTxWarp prst="textNoShape">
              <a:avLst/>
            </a:prstTxWarp>
          </a:bodyPr>
          <a:lstStyle/>
          <a:p>
            <a:pPr eaLnBrk="1" hangingPunct="1"/>
            <a:r>
              <a:rPr lang="en-US" smtClean="0"/>
              <a:t>Puff air – gently pat the cheek, no air should go out?</a:t>
            </a:r>
          </a:p>
        </p:txBody>
      </p:sp>
      <p:sp>
        <p:nvSpPr>
          <p:cNvPr id="69635" name="Slide Number Placeholder 3"/>
          <p:cNvSpPr>
            <a:spLocks noGrp="1" noChangeArrowheads="1"/>
          </p:cNvSpPr>
          <p:nvPr>
            <p:ph type="sldNum" sz="quarter" idx="5"/>
          </p:nvPr>
        </p:nvSpPr>
        <p:spPr bwMode="auto">
          <a:noFill/>
          <a:ln>
            <a:miter lim="800000"/>
            <a:headEnd/>
            <a:tailEnd/>
          </a:ln>
        </p:spPr>
        <p:txBody>
          <a:bodyPr/>
          <a:lstStyle/>
          <a:p>
            <a:fld id="{CE80F989-063B-4171-AC42-19D38AC7A5CC}" type="slidenum">
              <a:rPr lang="en-US" altLang="zh-CN"/>
              <a:pPr/>
              <a:t>20</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0119E8-1C1F-4383-BF6F-54AF75164EBE}"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A0521D-512E-4C35-AA05-CFD52814211F}"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5264C-3055-4F44-AC72-219F12F53D1C}" type="slidenum">
              <a:rPr lang="en-US" smtClean="0"/>
              <a:pPr/>
              <a:t>‹#›</a:t>
            </a:fld>
            <a:endParaRPr lang="en-US"/>
          </a:p>
        </p:txBody>
      </p:sp>
    </p:spTree>
    <p:extLst>
      <p:ext uri="{BB962C8B-B14F-4D97-AF65-F5344CB8AC3E}">
        <p14:creationId xmlns:p14="http://schemas.microsoft.com/office/powerpoint/2010/main" xmlns="" val="412244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0521D-512E-4C35-AA05-CFD52814211F}"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5264C-3055-4F44-AC72-219F12F53D1C}" type="slidenum">
              <a:rPr lang="en-US" smtClean="0"/>
              <a:pPr/>
              <a:t>‹#›</a:t>
            </a:fld>
            <a:endParaRPr lang="en-US"/>
          </a:p>
        </p:txBody>
      </p:sp>
    </p:spTree>
    <p:extLst>
      <p:ext uri="{BB962C8B-B14F-4D97-AF65-F5344CB8AC3E}">
        <p14:creationId xmlns:p14="http://schemas.microsoft.com/office/powerpoint/2010/main" xmlns="" val="244282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0521D-512E-4C35-AA05-CFD52814211F}"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5264C-3055-4F44-AC72-219F12F53D1C}" type="slidenum">
              <a:rPr lang="en-US" smtClean="0"/>
              <a:pPr/>
              <a:t>‹#›</a:t>
            </a:fld>
            <a:endParaRPr lang="en-US"/>
          </a:p>
        </p:txBody>
      </p:sp>
    </p:spTree>
    <p:extLst>
      <p:ext uri="{BB962C8B-B14F-4D97-AF65-F5344CB8AC3E}">
        <p14:creationId xmlns:p14="http://schemas.microsoft.com/office/powerpoint/2010/main" xmlns="" val="202212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0521D-512E-4C35-AA05-CFD52814211F}"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5264C-3055-4F44-AC72-219F12F53D1C}" type="slidenum">
              <a:rPr lang="en-US" smtClean="0"/>
              <a:pPr/>
              <a:t>‹#›</a:t>
            </a:fld>
            <a:endParaRPr lang="en-US"/>
          </a:p>
        </p:txBody>
      </p:sp>
    </p:spTree>
    <p:extLst>
      <p:ext uri="{BB962C8B-B14F-4D97-AF65-F5344CB8AC3E}">
        <p14:creationId xmlns:p14="http://schemas.microsoft.com/office/powerpoint/2010/main" xmlns="" val="335349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0521D-512E-4C35-AA05-CFD52814211F}"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5264C-3055-4F44-AC72-219F12F53D1C}" type="slidenum">
              <a:rPr lang="en-US" smtClean="0"/>
              <a:pPr/>
              <a:t>‹#›</a:t>
            </a:fld>
            <a:endParaRPr lang="en-US"/>
          </a:p>
        </p:txBody>
      </p:sp>
    </p:spTree>
    <p:extLst>
      <p:ext uri="{BB962C8B-B14F-4D97-AF65-F5344CB8AC3E}">
        <p14:creationId xmlns:p14="http://schemas.microsoft.com/office/powerpoint/2010/main" xmlns="" val="150147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A0521D-512E-4C35-AA05-CFD52814211F}"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5264C-3055-4F44-AC72-219F12F53D1C}" type="slidenum">
              <a:rPr lang="en-US" smtClean="0"/>
              <a:pPr/>
              <a:t>‹#›</a:t>
            </a:fld>
            <a:endParaRPr lang="en-US"/>
          </a:p>
        </p:txBody>
      </p:sp>
    </p:spTree>
    <p:extLst>
      <p:ext uri="{BB962C8B-B14F-4D97-AF65-F5344CB8AC3E}">
        <p14:creationId xmlns:p14="http://schemas.microsoft.com/office/powerpoint/2010/main" xmlns="" val="374893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A0521D-512E-4C35-AA05-CFD52814211F}"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05264C-3055-4F44-AC72-219F12F53D1C}" type="slidenum">
              <a:rPr lang="en-US" smtClean="0"/>
              <a:pPr/>
              <a:t>‹#›</a:t>
            </a:fld>
            <a:endParaRPr lang="en-US"/>
          </a:p>
        </p:txBody>
      </p:sp>
    </p:spTree>
    <p:extLst>
      <p:ext uri="{BB962C8B-B14F-4D97-AF65-F5344CB8AC3E}">
        <p14:creationId xmlns:p14="http://schemas.microsoft.com/office/powerpoint/2010/main" xmlns="" val="286296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A0521D-512E-4C35-AA05-CFD52814211F}"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05264C-3055-4F44-AC72-219F12F53D1C}" type="slidenum">
              <a:rPr lang="en-US" smtClean="0"/>
              <a:pPr/>
              <a:t>‹#›</a:t>
            </a:fld>
            <a:endParaRPr lang="en-US"/>
          </a:p>
        </p:txBody>
      </p:sp>
    </p:spTree>
    <p:extLst>
      <p:ext uri="{BB962C8B-B14F-4D97-AF65-F5344CB8AC3E}">
        <p14:creationId xmlns:p14="http://schemas.microsoft.com/office/powerpoint/2010/main" xmlns="" val="22427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0521D-512E-4C35-AA05-CFD52814211F}"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05264C-3055-4F44-AC72-219F12F53D1C}" type="slidenum">
              <a:rPr lang="en-US" smtClean="0"/>
              <a:pPr/>
              <a:t>‹#›</a:t>
            </a:fld>
            <a:endParaRPr lang="en-US"/>
          </a:p>
        </p:txBody>
      </p:sp>
    </p:spTree>
    <p:extLst>
      <p:ext uri="{BB962C8B-B14F-4D97-AF65-F5344CB8AC3E}">
        <p14:creationId xmlns:p14="http://schemas.microsoft.com/office/powerpoint/2010/main" xmlns="" val="244788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0521D-512E-4C35-AA05-CFD52814211F}"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5264C-3055-4F44-AC72-219F12F53D1C}" type="slidenum">
              <a:rPr lang="en-US" smtClean="0"/>
              <a:pPr/>
              <a:t>‹#›</a:t>
            </a:fld>
            <a:endParaRPr lang="en-US"/>
          </a:p>
        </p:txBody>
      </p:sp>
    </p:spTree>
    <p:extLst>
      <p:ext uri="{BB962C8B-B14F-4D97-AF65-F5344CB8AC3E}">
        <p14:creationId xmlns:p14="http://schemas.microsoft.com/office/powerpoint/2010/main" xmlns="" val="43670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0521D-512E-4C35-AA05-CFD52814211F}"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5264C-3055-4F44-AC72-219F12F53D1C}" type="slidenum">
              <a:rPr lang="en-US" smtClean="0"/>
              <a:pPr/>
              <a:t>‹#›</a:t>
            </a:fld>
            <a:endParaRPr lang="en-US"/>
          </a:p>
        </p:txBody>
      </p:sp>
    </p:spTree>
    <p:extLst>
      <p:ext uri="{BB962C8B-B14F-4D97-AF65-F5344CB8AC3E}">
        <p14:creationId xmlns:p14="http://schemas.microsoft.com/office/powerpoint/2010/main" xmlns="" val="248028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0521D-512E-4C35-AA05-CFD52814211F}" type="datetimeFigureOut">
              <a:rPr lang="en-US" smtClean="0"/>
              <a:pPr/>
              <a:t>5/31/2023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5264C-3055-4F44-AC72-219F12F53D1C}" type="slidenum">
              <a:rPr lang="en-US" smtClean="0"/>
              <a:pPr/>
              <a:t>‹#›</a:t>
            </a:fld>
            <a:endParaRPr lang="en-US"/>
          </a:p>
        </p:txBody>
      </p:sp>
    </p:spTree>
    <p:extLst>
      <p:ext uri="{BB962C8B-B14F-4D97-AF65-F5344CB8AC3E}">
        <p14:creationId xmlns:p14="http://schemas.microsoft.com/office/powerpoint/2010/main" xmlns="" val="2406971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0"/>
            <a:ext cx="9144000" cy="2743200"/>
          </a:xfrm>
        </p:spPr>
        <p:txBody>
          <a:bodyPr>
            <a:normAutofit fontScale="90000"/>
          </a:bodyPr>
          <a:lstStyle/>
          <a:p>
            <a:r>
              <a:rPr lang="en-US" sz="6600" b="1" dirty="0" smtClean="0">
                <a:latin typeface="Georgia" pitchFamily="18" charset="0"/>
              </a:rPr>
              <a:t>FACIAL NERVE AND THE PAROTID GLAND</a:t>
            </a:r>
            <a:endParaRPr lang="en-US" sz="6600" b="1" dirty="0">
              <a:latin typeface="Georgia" pitchFamily="18" charset="0"/>
            </a:endParaRPr>
          </a:p>
        </p:txBody>
      </p:sp>
      <p:sp>
        <p:nvSpPr>
          <p:cNvPr id="3" name="Subtitle 2"/>
          <p:cNvSpPr>
            <a:spLocks noGrp="1"/>
          </p:cNvSpPr>
          <p:nvPr>
            <p:ph type="subTitle" idx="1"/>
          </p:nvPr>
        </p:nvSpPr>
        <p:spPr>
          <a:xfrm>
            <a:off x="1371600" y="4572000"/>
            <a:ext cx="6400800" cy="1752600"/>
          </a:xfrm>
        </p:spPr>
        <p:txBody>
          <a:bodyPr/>
          <a:lstStyle/>
          <a:p>
            <a:r>
              <a:rPr lang="en-US" b="1" dirty="0" smtClean="0">
                <a:solidFill>
                  <a:schemeClr val="tx1"/>
                </a:solidFill>
                <a:latin typeface="Times New Roman" pitchFamily="18" charset="0"/>
                <a:cs typeface="Times New Roman" pitchFamily="18" charset="0"/>
              </a:rPr>
              <a:t>Mr. M. Banda</a:t>
            </a:r>
          </a:p>
          <a:p>
            <a:r>
              <a:rPr lang="en-US" b="1" dirty="0" smtClean="0">
                <a:solidFill>
                  <a:schemeClr val="tx1"/>
                </a:solidFill>
                <a:latin typeface="Times New Roman" pitchFamily="18" charset="0"/>
                <a:cs typeface="Times New Roman" pitchFamily="18" charset="0"/>
              </a:rPr>
              <a:t>University of Zambia</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40094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1824037" y="1676400"/>
            <a:ext cx="5495925" cy="43243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Relations</a:t>
            </a:r>
            <a:endParaRPr lang="en-US" b="1" dirty="0"/>
          </a:p>
        </p:txBody>
      </p:sp>
      <p:pic>
        <p:nvPicPr>
          <p:cNvPr id="3074" name="Picture 2"/>
          <p:cNvPicPr>
            <a:picLocks noGrp="1" noChangeAspect="1" noChangeArrowheads="1"/>
          </p:cNvPicPr>
          <p:nvPr>
            <p:ph idx="1"/>
          </p:nvPr>
        </p:nvPicPr>
        <p:blipFill>
          <a:blip r:embed="rId2"/>
          <a:srcRect/>
          <a:stretch>
            <a:fillRect/>
          </a:stretch>
        </p:blipFill>
        <p:spPr bwMode="auto">
          <a:xfrm>
            <a:off x="1219200" y="1371600"/>
            <a:ext cx="6164135" cy="4953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457200" y="1600200"/>
            <a:ext cx="8075613" cy="4660900"/>
            <a:chOff x="366713" y="1366838"/>
            <a:chExt cx="8075612" cy="4660900"/>
          </a:xfrm>
        </p:grpSpPr>
        <p:sp>
          <p:nvSpPr>
            <p:cNvPr id="58370" name="object 5"/>
            <p:cNvSpPr>
              <a:spLocks noChangeArrowheads="1"/>
            </p:cNvSpPr>
            <p:nvPr/>
          </p:nvSpPr>
          <p:spPr bwMode="auto">
            <a:xfrm>
              <a:off x="3810000" y="5602288"/>
              <a:ext cx="538163" cy="0"/>
            </a:xfrm>
            <a:custGeom>
              <a:avLst/>
              <a:gdLst/>
              <a:ahLst/>
              <a:cxnLst>
                <a:cxn ang="0">
                  <a:pos x="0" y="0"/>
                </a:cxn>
                <a:cxn ang="0">
                  <a:pos x="457200" y="0"/>
                </a:cxn>
              </a:cxnLst>
              <a:rect l="0" t="0" r="r" b="b"/>
              <a:pathLst>
                <a:path w="457200" h="1">
                  <a:moveTo>
                    <a:pt x="0" y="0"/>
                  </a:moveTo>
                  <a:lnTo>
                    <a:pt x="457200" y="0"/>
                  </a:lnTo>
                </a:path>
              </a:pathLst>
            </a:custGeom>
            <a:noFill/>
            <a:ln w="25400">
              <a:solidFill>
                <a:srgbClr val="FF2800"/>
              </a:solidFill>
              <a:miter lim="800000"/>
              <a:headEnd/>
              <a:tailEnd/>
            </a:ln>
          </p:spPr>
          <p:txBody>
            <a:bodyPr lIns="0" tIns="0" rIns="0" bIns="0"/>
            <a:lstStyle/>
            <a:p>
              <a:endParaRPr lang="en-US"/>
            </a:p>
          </p:txBody>
        </p:sp>
        <p:sp>
          <p:nvSpPr>
            <p:cNvPr id="58371" name="object 6"/>
            <p:cNvSpPr>
              <a:spLocks noChangeArrowheads="1"/>
            </p:cNvSpPr>
            <p:nvPr/>
          </p:nvSpPr>
          <p:spPr bwMode="auto">
            <a:xfrm>
              <a:off x="3810000" y="5715000"/>
              <a:ext cx="538163" cy="0"/>
            </a:xfrm>
            <a:custGeom>
              <a:avLst/>
              <a:gdLst/>
              <a:ahLst/>
              <a:cxnLst>
                <a:cxn ang="0">
                  <a:pos x="0" y="0"/>
                </a:cxn>
                <a:cxn ang="0">
                  <a:pos x="457200" y="0"/>
                </a:cxn>
              </a:cxnLst>
              <a:rect l="0" t="0" r="r" b="b"/>
              <a:pathLst>
                <a:path w="457200" h="1">
                  <a:moveTo>
                    <a:pt x="0" y="0"/>
                  </a:moveTo>
                  <a:lnTo>
                    <a:pt x="457200" y="0"/>
                  </a:lnTo>
                </a:path>
              </a:pathLst>
            </a:custGeom>
            <a:noFill/>
            <a:ln w="25400">
              <a:solidFill>
                <a:srgbClr val="FF2800"/>
              </a:solidFill>
              <a:prstDash val="dash"/>
              <a:miter lim="800000"/>
              <a:headEnd/>
              <a:tailEnd/>
            </a:ln>
          </p:spPr>
          <p:txBody>
            <a:bodyPr lIns="0" tIns="0" rIns="0" bIns="0"/>
            <a:lstStyle/>
            <a:p>
              <a:endParaRPr lang="en-US"/>
            </a:p>
          </p:txBody>
        </p:sp>
        <p:sp>
          <p:nvSpPr>
            <p:cNvPr id="58372" name="object 7"/>
            <p:cNvSpPr>
              <a:spLocks noChangeArrowheads="1"/>
            </p:cNvSpPr>
            <p:nvPr/>
          </p:nvSpPr>
          <p:spPr bwMode="auto">
            <a:xfrm>
              <a:off x="3810000" y="5827713"/>
              <a:ext cx="538163" cy="0"/>
            </a:xfrm>
            <a:custGeom>
              <a:avLst/>
              <a:gdLst/>
              <a:ahLst/>
              <a:cxnLst>
                <a:cxn ang="0">
                  <a:pos x="0" y="0"/>
                </a:cxn>
                <a:cxn ang="0">
                  <a:pos x="457200" y="0"/>
                </a:cxn>
              </a:cxnLst>
              <a:rect l="0" t="0" r="r" b="b"/>
              <a:pathLst>
                <a:path w="457200" h="1">
                  <a:moveTo>
                    <a:pt x="0" y="0"/>
                  </a:moveTo>
                  <a:lnTo>
                    <a:pt x="457200" y="0"/>
                  </a:lnTo>
                </a:path>
              </a:pathLst>
            </a:custGeom>
            <a:noFill/>
            <a:ln w="25400">
              <a:solidFill>
                <a:srgbClr val="F5EC00"/>
              </a:solidFill>
              <a:miter lim="800000"/>
              <a:headEnd/>
              <a:tailEnd/>
            </a:ln>
          </p:spPr>
          <p:txBody>
            <a:bodyPr lIns="0" tIns="0" rIns="0" bIns="0"/>
            <a:lstStyle/>
            <a:p>
              <a:endParaRPr lang="en-US"/>
            </a:p>
          </p:txBody>
        </p:sp>
        <p:sp>
          <p:nvSpPr>
            <p:cNvPr id="58373" name="object 8"/>
            <p:cNvSpPr txBox="1">
              <a:spLocks noChangeArrowheads="1"/>
            </p:cNvSpPr>
            <p:nvPr/>
          </p:nvSpPr>
          <p:spPr bwMode="auto">
            <a:xfrm>
              <a:off x="735013" y="5530850"/>
              <a:ext cx="3014662" cy="496888"/>
            </a:xfrm>
            <a:prstGeom prst="rect">
              <a:avLst/>
            </a:prstGeom>
            <a:noFill/>
            <a:ln w="9525">
              <a:noFill/>
              <a:miter lim="800000"/>
              <a:headEnd/>
              <a:tailEnd/>
            </a:ln>
          </p:spPr>
          <p:txBody>
            <a:bodyPr lIns="0" tIns="0" rIns="0" bIns="0">
              <a:spAutoFit/>
            </a:bodyPr>
            <a:lstStyle/>
            <a:p>
              <a:pPr marL="12700" indent="1149350">
                <a:lnSpc>
                  <a:spcPct val="120000"/>
                </a:lnSpc>
              </a:pPr>
              <a:r>
                <a:rPr lang="en-US" sz="900"/>
                <a:t>motor to skeletal muscles =  parasymp. motor to cardiac and  smooth muscle =</a:t>
              </a:r>
            </a:p>
            <a:p>
              <a:pPr marL="12700" indent="1149350">
                <a:spcBef>
                  <a:spcPts val="225"/>
                </a:spcBef>
              </a:pPr>
              <a:r>
                <a:rPr lang="en-US" sz="900"/>
                <a:t>sensory (afferent) =</a:t>
              </a:r>
            </a:p>
          </p:txBody>
        </p:sp>
        <p:sp>
          <p:nvSpPr>
            <p:cNvPr id="58374" name="object 9"/>
            <p:cNvSpPr>
              <a:spLocks noChangeArrowheads="1"/>
            </p:cNvSpPr>
            <p:nvPr/>
          </p:nvSpPr>
          <p:spPr bwMode="auto">
            <a:xfrm>
              <a:off x="415925" y="1511300"/>
              <a:ext cx="7562850" cy="3978275"/>
            </a:xfrm>
            <a:prstGeom prst="rect">
              <a:avLst/>
            </a:prstGeom>
            <a:blipFill dpi="0" rotWithShape="1">
              <a:blip r:embed="rId2"/>
              <a:srcRect/>
              <a:stretch>
                <a:fillRect/>
              </a:stretch>
            </a:blipFill>
            <a:ln w="9525">
              <a:noFill/>
              <a:miter lim="800000"/>
              <a:headEnd/>
              <a:tailEnd/>
            </a:ln>
          </p:spPr>
          <p:txBody>
            <a:bodyPr lIns="0" tIns="0" rIns="0" bIns="0"/>
            <a:lstStyle/>
            <a:p>
              <a:endParaRPr lang="en-US"/>
            </a:p>
          </p:txBody>
        </p:sp>
        <p:sp>
          <p:nvSpPr>
            <p:cNvPr id="58375" name="object 10"/>
            <p:cNvSpPr txBox="1">
              <a:spLocks noChangeArrowheads="1"/>
            </p:cNvSpPr>
            <p:nvPr/>
          </p:nvSpPr>
          <p:spPr bwMode="auto">
            <a:xfrm>
              <a:off x="1300163" y="1608138"/>
              <a:ext cx="522287" cy="347662"/>
            </a:xfrm>
            <a:prstGeom prst="rect">
              <a:avLst/>
            </a:prstGeom>
            <a:noFill/>
            <a:ln w="9525">
              <a:noFill/>
              <a:miter lim="800000"/>
              <a:headEnd/>
              <a:tailEnd/>
            </a:ln>
          </p:spPr>
          <p:txBody>
            <a:bodyPr lIns="0" tIns="0" rIns="0" bIns="0">
              <a:spAutoFit/>
            </a:bodyPr>
            <a:lstStyle/>
            <a:p>
              <a:pPr marL="12700" indent="22225" algn="just">
                <a:lnSpc>
                  <a:spcPts val="900"/>
                </a:lnSpc>
              </a:pPr>
              <a:r>
                <a:rPr lang="en-US" sz="900"/>
                <a:t>internal  aucostic  meatus</a:t>
              </a:r>
            </a:p>
          </p:txBody>
        </p:sp>
        <p:sp>
          <p:nvSpPr>
            <p:cNvPr id="58376" name="object 11"/>
            <p:cNvSpPr txBox="1">
              <a:spLocks noChangeArrowheads="1"/>
            </p:cNvSpPr>
            <p:nvPr/>
          </p:nvSpPr>
          <p:spPr bwMode="auto">
            <a:xfrm>
              <a:off x="1949450" y="1903413"/>
              <a:ext cx="642938" cy="230187"/>
            </a:xfrm>
            <a:prstGeom prst="rect">
              <a:avLst/>
            </a:prstGeom>
            <a:noFill/>
            <a:ln w="9525">
              <a:noFill/>
              <a:miter lim="800000"/>
              <a:headEnd/>
              <a:tailEnd/>
            </a:ln>
          </p:spPr>
          <p:txBody>
            <a:bodyPr lIns="0" tIns="0" rIns="0" bIns="0">
              <a:spAutoFit/>
            </a:bodyPr>
            <a:lstStyle/>
            <a:p>
              <a:pPr marL="130175" indent="-117475">
                <a:lnSpc>
                  <a:spcPts val="900"/>
                </a:lnSpc>
              </a:pPr>
              <a:r>
                <a:rPr lang="en-US" sz="900"/>
                <a:t>geniculate  gang.</a:t>
              </a:r>
            </a:p>
          </p:txBody>
        </p:sp>
        <p:sp>
          <p:nvSpPr>
            <p:cNvPr id="58377" name="object 12"/>
            <p:cNvSpPr txBox="1">
              <a:spLocks noChangeArrowheads="1"/>
            </p:cNvSpPr>
            <p:nvPr/>
          </p:nvSpPr>
          <p:spPr bwMode="auto">
            <a:xfrm>
              <a:off x="3055938" y="1720850"/>
              <a:ext cx="701675" cy="231775"/>
            </a:xfrm>
            <a:prstGeom prst="rect">
              <a:avLst/>
            </a:prstGeom>
            <a:noFill/>
            <a:ln w="9525">
              <a:noFill/>
              <a:miter lim="800000"/>
              <a:headEnd/>
              <a:tailEnd/>
            </a:ln>
          </p:spPr>
          <p:txBody>
            <a:bodyPr lIns="0" tIns="0" rIns="0" bIns="0">
              <a:spAutoFit/>
            </a:bodyPr>
            <a:lstStyle/>
            <a:p>
              <a:pPr marL="12700" indent="69850">
                <a:lnSpc>
                  <a:spcPts val="900"/>
                </a:lnSpc>
              </a:pPr>
              <a:r>
                <a:rPr lang="en-US" sz="900"/>
                <a:t>hiatus of  facial canal</a:t>
              </a:r>
            </a:p>
          </p:txBody>
        </p:sp>
        <p:sp>
          <p:nvSpPr>
            <p:cNvPr id="58378" name="object 13"/>
            <p:cNvSpPr txBox="1">
              <a:spLocks noChangeArrowheads="1"/>
            </p:cNvSpPr>
            <p:nvPr/>
          </p:nvSpPr>
          <p:spPr bwMode="auto">
            <a:xfrm>
              <a:off x="3152775" y="2006600"/>
              <a:ext cx="508000" cy="231775"/>
            </a:xfrm>
            <a:prstGeom prst="rect">
              <a:avLst/>
            </a:prstGeom>
            <a:noFill/>
            <a:ln w="9525">
              <a:noFill/>
              <a:miter lim="800000"/>
              <a:headEnd/>
              <a:tailEnd/>
            </a:ln>
          </p:spPr>
          <p:txBody>
            <a:bodyPr lIns="0" tIns="0" rIns="0" bIns="0">
              <a:spAutoFit/>
            </a:bodyPr>
            <a:lstStyle/>
            <a:p>
              <a:pPr marL="12700" indent="22225">
                <a:lnSpc>
                  <a:spcPts val="900"/>
                </a:lnSpc>
              </a:pPr>
              <a:r>
                <a:rPr lang="en-US" sz="900"/>
                <a:t>greater  petrosal</a:t>
              </a:r>
            </a:p>
          </p:txBody>
        </p:sp>
        <p:sp>
          <p:nvSpPr>
            <p:cNvPr id="58379" name="object 14"/>
            <p:cNvSpPr txBox="1">
              <a:spLocks noChangeArrowheads="1"/>
            </p:cNvSpPr>
            <p:nvPr/>
          </p:nvSpPr>
          <p:spPr bwMode="auto">
            <a:xfrm>
              <a:off x="3354388" y="2387600"/>
              <a:ext cx="523875" cy="231775"/>
            </a:xfrm>
            <a:prstGeom prst="rect">
              <a:avLst/>
            </a:prstGeom>
            <a:noFill/>
            <a:ln w="9525">
              <a:noFill/>
              <a:miter lim="800000"/>
              <a:headEnd/>
              <a:tailEnd/>
            </a:ln>
          </p:spPr>
          <p:txBody>
            <a:bodyPr lIns="0" tIns="0" rIns="0" bIns="0">
              <a:spAutoFit/>
            </a:bodyPr>
            <a:lstStyle/>
            <a:p>
              <a:pPr marL="19050" indent="-6350">
                <a:lnSpc>
                  <a:spcPts val="900"/>
                </a:lnSpc>
              </a:pPr>
              <a:r>
                <a:rPr lang="en-US" sz="900"/>
                <a:t>foramen  lacerum</a:t>
              </a:r>
            </a:p>
          </p:txBody>
        </p:sp>
        <p:sp>
          <p:nvSpPr>
            <p:cNvPr id="15" name="object 15"/>
            <p:cNvSpPr txBox="1"/>
            <p:nvPr/>
          </p:nvSpPr>
          <p:spPr>
            <a:xfrm>
              <a:off x="4325938" y="2381251"/>
              <a:ext cx="582613" cy="138112"/>
            </a:xfrm>
            <a:prstGeom prst="rect">
              <a:avLst/>
            </a:prstGeom>
          </p:spPr>
          <p:txBody>
            <a:bodyPr lIns="0" tIns="0" rIns="0" bIns="0">
              <a:spAutoFit/>
            </a:bodyPr>
            <a:lstStyle/>
            <a:p>
              <a:pPr marL="12700">
                <a:defRPr/>
              </a:pPr>
              <a:r>
                <a:rPr sz="900" spc="-5" dirty="0">
                  <a:latin typeface="Arial" panose="020B0604020202020204"/>
                  <a:cs typeface="Arial" panose="020B0604020202020204"/>
                </a:rPr>
                <a:t>pterygoid</a:t>
              </a:r>
              <a:endParaRPr sz="900">
                <a:latin typeface="Arial" panose="020B0604020202020204"/>
                <a:cs typeface="Arial" panose="020B0604020202020204"/>
              </a:endParaRPr>
            </a:p>
          </p:txBody>
        </p:sp>
        <p:sp>
          <p:nvSpPr>
            <p:cNvPr id="16" name="object 16"/>
            <p:cNvSpPr txBox="1"/>
            <p:nvPr/>
          </p:nvSpPr>
          <p:spPr>
            <a:xfrm>
              <a:off x="4441825" y="2459038"/>
              <a:ext cx="1098550" cy="257175"/>
            </a:xfrm>
            <a:prstGeom prst="rect">
              <a:avLst/>
            </a:prstGeom>
          </p:spPr>
          <p:txBody>
            <a:bodyPr lIns="0" tIns="0" rIns="0" bIns="0">
              <a:spAutoFit/>
            </a:bodyPr>
            <a:lstStyle/>
            <a:p>
              <a:pPr marL="12700">
                <a:lnSpc>
                  <a:spcPts val="990"/>
                </a:lnSpc>
                <a:tabLst>
                  <a:tab pos="450215" algn="l"/>
                </a:tabLst>
                <a:defRPr/>
              </a:pPr>
              <a:r>
                <a:rPr sz="900" dirty="0">
                  <a:latin typeface="Arial" panose="020B0604020202020204"/>
                  <a:cs typeface="Arial" panose="020B0604020202020204"/>
                </a:rPr>
                <a:t>canal	</a:t>
              </a:r>
              <a:r>
                <a:rPr sz="900" spc="-5" dirty="0">
                  <a:latin typeface="Arial" panose="020B0604020202020204"/>
                  <a:cs typeface="Arial" panose="020B0604020202020204"/>
                </a:rPr>
                <a:t>nerve</a:t>
              </a:r>
              <a:r>
                <a:rPr sz="900" spc="-95" dirty="0">
                  <a:latin typeface="Arial" panose="020B0604020202020204"/>
                  <a:cs typeface="Arial" panose="020B0604020202020204"/>
                </a:rPr>
                <a:t> </a:t>
              </a:r>
              <a:r>
                <a:rPr sz="900" spc="-5" dirty="0">
                  <a:latin typeface="Arial" panose="020B0604020202020204"/>
                  <a:cs typeface="Arial" panose="020B0604020202020204"/>
                </a:rPr>
                <a:t>of</a:t>
              </a:r>
              <a:endParaRPr sz="900">
                <a:latin typeface="Arial" panose="020B0604020202020204"/>
                <a:cs typeface="Arial" panose="020B0604020202020204"/>
              </a:endParaRPr>
            </a:p>
            <a:p>
              <a:pPr marL="393065">
                <a:lnSpc>
                  <a:spcPts val="990"/>
                </a:lnSpc>
                <a:defRPr/>
              </a:pPr>
              <a:r>
                <a:rPr sz="900" spc="-15" dirty="0">
                  <a:latin typeface="Arial" panose="020B0604020202020204"/>
                  <a:cs typeface="Arial" panose="020B0604020202020204"/>
                </a:rPr>
                <a:t>pter.</a:t>
              </a:r>
              <a:r>
                <a:rPr sz="900" spc="-90" dirty="0">
                  <a:latin typeface="Arial" panose="020B0604020202020204"/>
                  <a:cs typeface="Arial" panose="020B0604020202020204"/>
                </a:rPr>
                <a:t> </a:t>
              </a:r>
              <a:r>
                <a:rPr sz="900" dirty="0">
                  <a:latin typeface="Arial" panose="020B0604020202020204"/>
                  <a:cs typeface="Arial" panose="020B0604020202020204"/>
                </a:rPr>
                <a:t>canal</a:t>
              </a:r>
              <a:endParaRPr sz="900">
                <a:latin typeface="Arial" panose="020B0604020202020204"/>
                <a:cs typeface="Arial" panose="020B0604020202020204"/>
              </a:endParaRPr>
            </a:p>
          </p:txBody>
        </p:sp>
        <p:sp>
          <p:nvSpPr>
            <p:cNvPr id="58382" name="object 17"/>
            <p:cNvSpPr txBox="1">
              <a:spLocks noChangeArrowheads="1"/>
            </p:cNvSpPr>
            <p:nvPr/>
          </p:nvSpPr>
          <p:spPr bwMode="auto">
            <a:xfrm>
              <a:off x="5543550" y="2768600"/>
              <a:ext cx="949325" cy="231775"/>
            </a:xfrm>
            <a:prstGeom prst="rect">
              <a:avLst/>
            </a:prstGeom>
            <a:noFill/>
            <a:ln w="9525">
              <a:noFill/>
              <a:miter lim="800000"/>
              <a:headEnd/>
              <a:tailEnd/>
            </a:ln>
          </p:spPr>
          <p:txBody>
            <a:bodyPr lIns="0" tIns="0" rIns="0" bIns="0">
              <a:spAutoFit/>
            </a:bodyPr>
            <a:lstStyle/>
            <a:p>
              <a:pPr marL="261938" indent="-250825">
                <a:lnSpc>
                  <a:spcPts val="900"/>
                </a:lnSpc>
              </a:pPr>
              <a:r>
                <a:rPr lang="en-US" sz="900"/>
                <a:t>pterygopalatine  gang.</a:t>
              </a:r>
            </a:p>
          </p:txBody>
        </p:sp>
        <p:sp>
          <p:nvSpPr>
            <p:cNvPr id="58383" name="object 18"/>
            <p:cNvSpPr txBox="1">
              <a:spLocks noChangeArrowheads="1"/>
            </p:cNvSpPr>
            <p:nvPr/>
          </p:nvSpPr>
          <p:spPr bwMode="auto">
            <a:xfrm>
              <a:off x="7512050" y="2070100"/>
              <a:ext cx="560388" cy="138113"/>
            </a:xfrm>
            <a:prstGeom prst="rect">
              <a:avLst/>
            </a:prstGeom>
            <a:noFill/>
            <a:ln w="9525">
              <a:noFill/>
              <a:miter lim="800000"/>
              <a:headEnd/>
              <a:tailEnd/>
            </a:ln>
          </p:spPr>
          <p:txBody>
            <a:bodyPr lIns="0" tIns="0" rIns="0" bIns="0">
              <a:spAutoFit/>
            </a:bodyPr>
            <a:lstStyle/>
            <a:p>
              <a:pPr marL="12700"/>
              <a:r>
                <a:rPr lang="en-US" sz="900"/>
                <a:t>maxillary</a:t>
              </a:r>
            </a:p>
          </p:txBody>
        </p:sp>
        <p:sp>
          <p:nvSpPr>
            <p:cNvPr id="19" name="object 19"/>
            <p:cNvSpPr txBox="1"/>
            <p:nvPr/>
          </p:nvSpPr>
          <p:spPr>
            <a:xfrm>
              <a:off x="7948612" y="1852613"/>
              <a:ext cx="493713" cy="139700"/>
            </a:xfrm>
            <a:prstGeom prst="rect">
              <a:avLst/>
            </a:prstGeom>
          </p:spPr>
          <p:txBody>
            <a:bodyPr lIns="0" tIns="0" rIns="0" bIns="0">
              <a:spAutoFit/>
            </a:bodyPr>
            <a:lstStyle/>
            <a:p>
              <a:pPr marL="12700">
                <a:defRPr/>
              </a:pPr>
              <a:r>
                <a:rPr sz="900" spc="-5" dirty="0">
                  <a:latin typeface="Arial" panose="020B0604020202020204"/>
                  <a:cs typeface="Arial" panose="020B0604020202020204"/>
                </a:rPr>
                <a:t>lacrimal</a:t>
              </a:r>
              <a:endParaRPr sz="900">
                <a:latin typeface="Arial" panose="020B0604020202020204"/>
                <a:cs typeface="Arial" panose="020B0604020202020204"/>
              </a:endParaRPr>
            </a:p>
          </p:txBody>
        </p:sp>
        <p:sp>
          <p:nvSpPr>
            <p:cNvPr id="58385" name="object 20"/>
            <p:cNvSpPr txBox="1">
              <a:spLocks noChangeArrowheads="1"/>
            </p:cNvSpPr>
            <p:nvPr/>
          </p:nvSpPr>
          <p:spPr bwMode="auto">
            <a:xfrm>
              <a:off x="7948613" y="1592263"/>
              <a:ext cx="493712" cy="230187"/>
            </a:xfrm>
            <a:prstGeom prst="rect">
              <a:avLst/>
            </a:prstGeom>
            <a:noFill/>
            <a:ln w="9525">
              <a:noFill/>
              <a:miter lim="800000"/>
              <a:headEnd/>
              <a:tailEnd/>
            </a:ln>
          </p:spPr>
          <p:txBody>
            <a:bodyPr lIns="0" tIns="0" rIns="0" bIns="0">
              <a:spAutoFit/>
            </a:bodyPr>
            <a:lstStyle/>
            <a:p>
              <a:pPr marL="68263" indent="-57150">
                <a:lnSpc>
                  <a:spcPts val="900"/>
                </a:lnSpc>
              </a:pPr>
              <a:r>
                <a:rPr lang="en-US" sz="900"/>
                <a:t>lacrimal  gland</a:t>
              </a:r>
            </a:p>
          </p:txBody>
        </p:sp>
        <p:sp>
          <p:nvSpPr>
            <p:cNvPr id="58386" name="object 21"/>
            <p:cNvSpPr txBox="1">
              <a:spLocks noChangeArrowheads="1"/>
            </p:cNvSpPr>
            <p:nvPr/>
          </p:nvSpPr>
          <p:spPr bwMode="auto">
            <a:xfrm>
              <a:off x="2368550" y="1366838"/>
              <a:ext cx="582613" cy="230187"/>
            </a:xfrm>
            <a:prstGeom prst="rect">
              <a:avLst/>
            </a:prstGeom>
            <a:noFill/>
            <a:ln w="9525">
              <a:noFill/>
              <a:miter lim="800000"/>
              <a:headEnd/>
              <a:tailEnd/>
            </a:ln>
          </p:spPr>
          <p:txBody>
            <a:bodyPr lIns="0" tIns="0" rIns="0" bIns="0">
              <a:spAutoFit/>
            </a:bodyPr>
            <a:lstStyle/>
            <a:p>
              <a:pPr marL="12700" indent="12700">
                <a:lnSpc>
                  <a:spcPts val="900"/>
                </a:lnSpc>
              </a:pPr>
              <a:r>
                <a:rPr lang="en-US" sz="900"/>
                <a:t>temporal  branches</a:t>
              </a:r>
            </a:p>
          </p:txBody>
        </p:sp>
        <p:sp>
          <p:nvSpPr>
            <p:cNvPr id="58387" name="object 22"/>
            <p:cNvSpPr txBox="1">
              <a:spLocks noChangeArrowheads="1"/>
            </p:cNvSpPr>
            <p:nvPr/>
          </p:nvSpPr>
          <p:spPr bwMode="auto">
            <a:xfrm>
              <a:off x="5121275" y="1860550"/>
              <a:ext cx="635000" cy="230188"/>
            </a:xfrm>
            <a:prstGeom prst="rect">
              <a:avLst/>
            </a:prstGeom>
            <a:noFill/>
            <a:ln w="9525">
              <a:noFill/>
              <a:miter lim="800000"/>
              <a:headEnd/>
              <a:tailEnd/>
            </a:ln>
          </p:spPr>
          <p:txBody>
            <a:bodyPr lIns="0" tIns="0" rIns="0" bIns="0">
              <a:spAutoFit/>
            </a:bodyPr>
            <a:lstStyle/>
            <a:p>
              <a:pPr marL="33338" indent="-22225">
                <a:lnSpc>
                  <a:spcPts val="900"/>
                </a:lnSpc>
              </a:pPr>
              <a:r>
                <a:rPr lang="en-US" sz="900"/>
                <a:t>zygomatic  branches</a:t>
              </a:r>
            </a:p>
          </p:txBody>
        </p:sp>
        <p:sp>
          <p:nvSpPr>
            <p:cNvPr id="58388" name="object 23"/>
            <p:cNvSpPr txBox="1">
              <a:spLocks noChangeArrowheads="1"/>
            </p:cNvSpPr>
            <p:nvPr/>
          </p:nvSpPr>
          <p:spPr bwMode="auto">
            <a:xfrm>
              <a:off x="2051050" y="2457450"/>
              <a:ext cx="604838" cy="230188"/>
            </a:xfrm>
            <a:prstGeom prst="rect">
              <a:avLst/>
            </a:prstGeom>
            <a:noFill/>
            <a:ln w="9525">
              <a:noFill/>
              <a:miter lim="800000"/>
              <a:headEnd/>
              <a:tailEnd/>
            </a:ln>
          </p:spPr>
          <p:txBody>
            <a:bodyPr lIns="0" tIns="0" rIns="0" bIns="0">
              <a:spAutoFit/>
            </a:bodyPr>
            <a:lstStyle/>
            <a:p>
              <a:pPr marL="12700" indent="196850">
                <a:lnSpc>
                  <a:spcPts val="900"/>
                </a:lnSpc>
              </a:pPr>
              <a:r>
                <a:rPr lang="en-US" sz="900"/>
                <a:t>to  stapedius</a:t>
              </a:r>
            </a:p>
          </p:txBody>
        </p:sp>
        <p:sp>
          <p:nvSpPr>
            <p:cNvPr id="58389" name="object 24"/>
            <p:cNvSpPr txBox="1">
              <a:spLocks noChangeArrowheads="1"/>
            </p:cNvSpPr>
            <p:nvPr/>
          </p:nvSpPr>
          <p:spPr bwMode="auto">
            <a:xfrm>
              <a:off x="5389563" y="3713163"/>
              <a:ext cx="695325" cy="230187"/>
            </a:xfrm>
            <a:prstGeom prst="rect">
              <a:avLst/>
            </a:prstGeom>
            <a:noFill/>
            <a:ln w="9525">
              <a:noFill/>
              <a:miter lim="800000"/>
              <a:headEnd/>
              <a:tailEnd/>
            </a:ln>
          </p:spPr>
          <p:txBody>
            <a:bodyPr lIns="0" tIns="0" rIns="0" bIns="0">
              <a:spAutoFit/>
            </a:bodyPr>
            <a:lstStyle/>
            <a:p>
              <a:pPr marL="120650" indent="-107950">
                <a:lnSpc>
                  <a:spcPts val="900"/>
                </a:lnSpc>
              </a:pPr>
              <a:r>
                <a:rPr lang="en-US" sz="900"/>
                <a:t>mandibular  branch</a:t>
              </a:r>
            </a:p>
          </p:txBody>
        </p:sp>
        <p:sp>
          <p:nvSpPr>
            <p:cNvPr id="58390" name="object 25"/>
            <p:cNvSpPr txBox="1">
              <a:spLocks noChangeArrowheads="1"/>
            </p:cNvSpPr>
            <p:nvPr/>
          </p:nvSpPr>
          <p:spPr bwMode="auto">
            <a:xfrm>
              <a:off x="3343275" y="4076700"/>
              <a:ext cx="485775" cy="230188"/>
            </a:xfrm>
            <a:prstGeom prst="rect">
              <a:avLst/>
            </a:prstGeom>
            <a:noFill/>
            <a:ln w="9525">
              <a:noFill/>
              <a:miter lim="800000"/>
              <a:headEnd/>
              <a:tailEnd/>
            </a:ln>
          </p:spPr>
          <p:txBody>
            <a:bodyPr lIns="0" tIns="0" rIns="0" bIns="0">
              <a:spAutoFit/>
            </a:bodyPr>
            <a:lstStyle/>
            <a:p>
              <a:pPr marL="30163" indent="-19050">
                <a:lnSpc>
                  <a:spcPts val="900"/>
                </a:lnSpc>
              </a:pPr>
              <a:r>
                <a:rPr lang="en-US" sz="900"/>
                <a:t>cervical  branch</a:t>
              </a:r>
            </a:p>
          </p:txBody>
        </p:sp>
        <p:sp>
          <p:nvSpPr>
            <p:cNvPr id="58391" name="object 26"/>
            <p:cNvSpPr txBox="1">
              <a:spLocks noChangeArrowheads="1"/>
            </p:cNvSpPr>
            <p:nvPr/>
          </p:nvSpPr>
          <p:spPr bwMode="auto">
            <a:xfrm>
              <a:off x="6623050" y="3851275"/>
              <a:ext cx="709613" cy="231775"/>
            </a:xfrm>
            <a:prstGeom prst="rect">
              <a:avLst/>
            </a:prstGeom>
            <a:noFill/>
            <a:ln w="9525">
              <a:noFill/>
              <a:miter lim="800000"/>
              <a:headEnd/>
              <a:tailEnd/>
            </a:ln>
          </p:spPr>
          <p:txBody>
            <a:bodyPr lIns="0" tIns="0" rIns="0" bIns="0">
              <a:spAutoFit/>
            </a:bodyPr>
            <a:lstStyle/>
            <a:p>
              <a:pPr marL="61913" indent="-50800">
                <a:lnSpc>
                  <a:spcPts val="900"/>
                </a:lnSpc>
              </a:pPr>
              <a:r>
                <a:rPr lang="en-US" sz="900"/>
                <a:t>anterior 2/3  of tongue</a:t>
              </a:r>
            </a:p>
          </p:txBody>
        </p:sp>
        <p:sp>
          <p:nvSpPr>
            <p:cNvPr id="58392" name="object 27"/>
            <p:cNvSpPr txBox="1">
              <a:spLocks noChangeArrowheads="1"/>
            </p:cNvSpPr>
            <p:nvPr/>
          </p:nvSpPr>
          <p:spPr bwMode="auto">
            <a:xfrm>
              <a:off x="1849438" y="2846388"/>
              <a:ext cx="500062" cy="231775"/>
            </a:xfrm>
            <a:prstGeom prst="rect">
              <a:avLst/>
            </a:prstGeom>
            <a:noFill/>
            <a:ln w="9525">
              <a:noFill/>
              <a:miter lim="800000"/>
              <a:headEnd/>
              <a:tailEnd/>
            </a:ln>
          </p:spPr>
          <p:txBody>
            <a:bodyPr lIns="0" tIns="0" rIns="0" bIns="0">
              <a:spAutoFit/>
            </a:bodyPr>
            <a:lstStyle/>
            <a:p>
              <a:pPr marL="12700" indent="23813">
                <a:lnSpc>
                  <a:spcPts val="900"/>
                </a:lnSpc>
              </a:pPr>
              <a:r>
                <a:rPr lang="en-US" sz="900"/>
                <a:t>chorda  tympani</a:t>
              </a:r>
            </a:p>
          </p:txBody>
        </p:sp>
        <p:sp>
          <p:nvSpPr>
            <p:cNvPr id="58393" name="object 28"/>
            <p:cNvSpPr txBox="1">
              <a:spLocks noChangeArrowheads="1"/>
            </p:cNvSpPr>
            <p:nvPr/>
          </p:nvSpPr>
          <p:spPr bwMode="auto">
            <a:xfrm>
              <a:off x="5364163" y="5487988"/>
              <a:ext cx="911225" cy="230187"/>
            </a:xfrm>
            <a:prstGeom prst="rect">
              <a:avLst/>
            </a:prstGeom>
            <a:noFill/>
            <a:ln w="9525">
              <a:noFill/>
              <a:miter lim="800000"/>
              <a:headEnd/>
              <a:tailEnd/>
            </a:ln>
          </p:spPr>
          <p:txBody>
            <a:bodyPr lIns="0" tIns="0" rIns="0" bIns="0">
              <a:spAutoFit/>
            </a:bodyPr>
            <a:lstStyle/>
            <a:p>
              <a:pPr marL="247650" indent="-234950">
                <a:lnSpc>
                  <a:spcPts val="900"/>
                </a:lnSpc>
              </a:pPr>
              <a:r>
                <a:rPr lang="en-US" sz="900"/>
                <a:t>submandibular  gland</a:t>
              </a:r>
            </a:p>
          </p:txBody>
        </p:sp>
        <p:sp>
          <p:nvSpPr>
            <p:cNvPr id="58394" name="object 29"/>
            <p:cNvSpPr txBox="1">
              <a:spLocks noChangeArrowheads="1"/>
            </p:cNvSpPr>
            <p:nvPr/>
          </p:nvSpPr>
          <p:spPr bwMode="auto">
            <a:xfrm>
              <a:off x="1841500" y="4475163"/>
              <a:ext cx="5816600" cy="576262"/>
            </a:xfrm>
            <a:prstGeom prst="rect">
              <a:avLst/>
            </a:prstGeom>
            <a:noFill/>
            <a:ln w="9525">
              <a:noFill/>
              <a:miter lim="800000"/>
              <a:headEnd/>
              <a:tailEnd/>
            </a:ln>
          </p:spPr>
          <p:txBody>
            <a:bodyPr lIns="0" tIns="0" rIns="0" bIns="0">
              <a:spAutoFit/>
            </a:bodyPr>
            <a:lstStyle/>
            <a:p>
              <a:pPr marL="12700" indent="23813">
                <a:lnSpc>
                  <a:spcPts val="900"/>
                </a:lnSpc>
              </a:pPr>
              <a:r>
                <a:rPr lang="en-US" sz="900"/>
                <a:t>to post. belly of  digastric muscle</a:t>
              </a:r>
            </a:p>
            <a:p>
              <a:pPr marL="12700" indent="23813">
                <a:spcBef>
                  <a:spcPts val="38"/>
                </a:spcBef>
              </a:pPr>
              <a:endParaRPr lang="en-US" sz="700">
                <a:latin typeface="Times New Roman" pitchFamily="18" charset="0"/>
              </a:endParaRPr>
            </a:p>
            <a:p>
              <a:pPr marL="12700" indent="23813">
                <a:lnSpc>
                  <a:spcPts val="900"/>
                </a:lnSpc>
              </a:pPr>
              <a:r>
                <a:rPr lang="en-US" sz="900"/>
                <a:t>sublingual  gland</a:t>
              </a:r>
            </a:p>
            <a:p>
              <a:pPr marL="12700" indent="23813">
                <a:spcBef>
                  <a:spcPts val="38"/>
                </a:spcBef>
              </a:pPr>
              <a:endParaRPr lang="en-US" sz="700">
                <a:latin typeface="Times New Roman" pitchFamily="18" charset="0"/>
              </a:endParaRPr>
            </a:p>
            <a:p>
              <a:pPr marL="12700" indent="23813" algn="ctr">
                <a:lnSpc>
                  <a:spcPts val="900"/>
                </a:lnSpc>
              </a:pPr>
              <a:r>
                <a:rPr lang="en-US" sz="900"/>
                <a:t>submandibular  ganglion</a:t>
              </a:r>
            </a:p>
          </p:txBody>
        </p:sp>
        <p:sp>
          <p:nvSpPr>
            <p:cNvPr id="58395" name="object 30"/>
            <p:cNvSpPr txBox="1">
              <a:spLocks noChangeArrowheads="1"/>
            </p:cNvSpPr>
            <p:nvPr/>
          </p:nvSpPr>
          <p:spPr bwMode="auto">
            <a:xfrm>
              <a:off x="769938" y="3054350"/>
              <a:ext cx="5095875" cy="361950"/>
            </a:xfrm>
            <a:prstGeom prst="rect">
              <a:avLst/>
            </a:prstGeom>
            <a:noFill/>
            <a:ln w="9525">
              <a:noFill/>
              <a:miter lim="800000"/>
              <a:headEnd/>
              <a:tailEnd/>
            </a:ln>
          </p:spPr>
          <p:txBody>
            <a:bodyPr lIns="0" tIns="0" rIns="0" bIns="0">
              <a:spAutoFit/>
            </a:bodyPr>
            <a:lstStyle/>
            <a:p>
              <a:pPr marL="3846513" indent="69850">
                <a:lnSpc>
                  <a:spcPts val="900"/>
                </a:lnSpc>
              </a:pPr>
              <a:r>
                <a:rPr lang="en-US" sz="900"/>
                <a:t>buccal  branches</a:t>
              </a:r>
            </a:p>
            <a:p>
              <a:pPr marL="3846513" indent="69850">
                <a:spcBef>
                  <a:spcPts val="25"/>
                </a:spcBef>
              </a:pPr>
              <a:endParaRPr lang="en-US" sz="800">
                <a:latin typeface="Times New Roman" pitchFamily="18" charset="0"/>
              </a:endParaRPr>
            </a:p>
            <a:p>
              <a:pPr marL="3846513" indent="69850">
                <a:lnSpc>
                  <a:spcPts val="900"/>
                </a:lnSpc>
              </a:pPr>
              <a:r>
                <a:rPr lang="en-US" sz="900"/>
                <a:t>stylomastoid  foramen</a:t>
              </a:r>
            </a:p>
          </p:txBody>
        </p:sp>
        <p:sp>
          <p:nvSpPr>
            <p:cNvPr id="58396" name="object 31"/>
            <p:cNvSpPr txBox="1">
              <a:spLocks noChangeArrowheads="1"/>
            </p:cNvSpPr>
            <p:nvPr/>
          </p:nvSpPr>
          <p:spPr bwMode="auto">
            <a:xfrm>
              <a:off x="366713" y="2690813"/>
              <a:ext cx="546100" cy="231775"/>
            </a:xfrm>
            <a:prstGeom prst="rect">
              <a:avLst/>
            </a:prstGeom>
            <a:noFill/>
            <a:ln w="9525">
              <a:noFill/>
              <a:miter lim="800000"/>
              <a:headEnd/>
              <a:tailEnd/>
            </a:ln>
          </p:spPr>
          <p:txBody>
            <a:bodyPr lIns="0" tIns="0" rIns="0" bIns="0">
              <a:spAutoFit/>
            </a:bodyPr>
            <a:lstStyle/>
            <a:p>
              <a:pPr marL="52388" indent="-41275">
                <a:lnSpc>
                  <a:spcPts val="900"/>
                </a:lnSpc>
              </a:pPr>
              <a:r>
                <a:rPr lang="en-US" sz="900"/>
                <a:t>auricular  branch</a:t>
              </a:r>
            </a:p>
          </p:txBody>
        </p:sp>
      </p:grpSp>
      <p:sp>
        <p:nvSpPr>
          <p:cNvPr id="32" name="TextBox 31"/>
          <p:cNvSpPr txBox="1"/>
          <p:nvPr/>
        </p:nvSpPr>
        <p:spPr>
          <a:xfrm>
            <a:off x="2743200" y="457200"/>
            <a:ext cx="3384388" cy="707886"/>
          </a:xfrm>
          <a:prstGeom prst="rect">
            <a:avLst/>
          </a:prstGeom>
          <a:noFill/>
        </p:spPr>
        <p:txBody>
          <a:bodyPr wrap="none">
            <a:spAutoFit/>
          </a:bodyPr>
          <a:lstStyle/>
          <a:p>
            <a:pPr>
              <a:defRPr/>
            </a:pPr>
            <a:r>
              <a:rPr lang="en-US" sz="4000" b="1" dirty="0" smtClean="0">
                <a:solidFill>
                  <a:srgbClr val="800000"/>
                </a:solidFill>
                <a:effectLst>
                  <a:outerShdw blurRad="38100" dist="38100" dir="2700000" algn="tl">
                    <a:srgbClr val="000000">
                      <a:alpha val="43137"/>
                    </a:srgbClr>
                  </a:outerShdw>
                </a:effectLst>
                <a:latin typeface="Rockwell" pitchFamily="18" charset="0"/>
                <a:cs typeface="Arial" panose="020B0604020202020204" pitchFamily="34" charset="0"/>
                <a:sym typeface="+mn-ea"/>
              </a:rPr>
              <a:t>Facial Nerve</a:t>
            </a:r>
            <a:endParaRPr lang="en-US" sz="4000" b="1" dirty="0">
              <a:solidFill>
                <a:srgbClr val="800000"/>
              </a:solidFill>
              <a:effectLst>
                <a:outerShdw blurRad="38100" dist="38100" dir="2700000" algn="tl">
                  <a:srgbClr val="000000">
                    <a:alpha val="43137"/>
                  </a:srgbClr>
                </a:outerShdw>
              </a:effectLst>
              <a:latin typeface="Rockwell" pitchFamily="18"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Autonomic </a:t>
            </a:r>
            <a:r>
              <a:rPr lang="en-US" b="1" dirty="0" err="1" smtClean="0"/>
              <a:t>Lacrimal</a:t>
            </a:r>
            <a:r>
              <a:rPr lang="en-US" b="1" dirty="0" smtClean="0"/>
              <a:t> Fibers</a:t>
            </a:r>
            <a:endParaRPr lang="en-US" b="1" dirty="0"/>
          </a:p>
        </p:txBody>
      </p:sp>
      <p:pic>
        <p:nvPicPr>
          <p:cNvPr id="2050" name="Picture 2"/>
          <p:cNvPicPr>
            <a:picLocks noGrp="1" noChangeAspect="1" noChangeArrowheads="1"/>
          </p:cNvPicPr>
          <p:nvPr>
            <p:ph idx="1"/>
          </p:nvPr>
        </p:nvPicPr>
        <p:blipFill>
          <a:blip r:embed="rId2"/>
          <a:srcRect/>
          <a:stretch>
            <a:fillRect/>
          </a:stretch>
        </p:blipFill>
        <p:spPr bwMode="auto">
          <a:xfrm>
            <a:off x="685800" y="1371600"/>
            <a:ext cx="7696200" cy="48768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371600"/>
            <a:ext cx="8305800" cy="5029200"/>
          </a:xfrm>
        </p:spPr>
        <p:txBody>
          <a:bodyPr rtlCol="0">
            <a:noAutofit/>
          </a:bodyPr>
          <a:lstStyle/>
          <a:p>
            <a:pPr algn="just" fontAlgn="auto">
              <a:spcAft>
                <a:spcPts val="0"/>
              </a:spcAft>
              <a:defRPr/>
            </a:pPr>
            <a:r>
              <a:rPr lang="en-US" sz="1800" b="1" dirty="0" smtClean="0">
                <a:solidFill>
                  <a:srgbClr val="0000FF"/>
                </a:solidFill>
                <a:effectLst>
                  <a:outerShdw blurRad="38100" dist="38100" dir="2700000" algn="tl">
                    <a:srgbClr val="000000">
                      <a:alpha val="43137"/>
                    </a:srgbClr>
                  </a:outerShdw>
                </a:effectLst>
                <a:latin typeface="Rockwell" pitchFamily="18" charset="0"/>
              </a:rPr>
              <a:t>Presynaptic Parasympathetic</a:t>
            </a:r>
          </a:p>
          <a:p>
            <a:pPr algn="just" fontAlgn="auto">
              <a:spcAft>
                <a:spcPts val="0"/>
              </a:spcAft>
              <a:defRPr/>
            </a:pPr>
            <a:r>
              <a:rPr lang="en-US" sz="1800" dirty="0" smtClean="0">
                <a:solidFill>
                  <a:schemeClr val="tx1"/>
                </a:solidFill>
                <a:latin typeface="Rockwell" pitchFamily="18" charset="0"/>
              </a:rPr>
              <a:t>CN VII provides </a:t>
            </a:r>
            <a:r>
              <a:rPr lang="en-US" sz="1800" dirty="0" err="1" smtClean="0">
                <a:solidFill>
                  <a:schemeClr val="tx1"/>
                </a:solidFill>
                <a:latin typeface="Rockwell" pitchFamily="18" charset="0"/>
              </a:rPr>
              <a:t>presynaptic</a:t>
            </a:r>
            <a:r>
              <a:rPr lang="en-US" sz="1800" dirty="0" smtClean="0">
                <a:solidFill>
                  <a:schemeClr val="tx1"/>
                </a:solidFill>
                <a:latin typeface="Rockwell" pitchFamily="18" charset="0"/>
              </a:rPr>
              <a:t> parasympathetic fibers to the </a:t>
            </a:r>
            <a:r>
              <a:rPr lang="en-US" sz="1800" dirty="0" err="1" smtClean="0">
                <a:solidFill>
                  <a:schemeClr val="tx1"/>
                </a:solidFill>
                <a:latin typeface="Rockwell" pitchFamily="18" charset="0"/>
              </a:rPr>
              <a:t>pterygopalatine</a:t>
            </a:r>
            <a:r>
              <a:rPr lang="en-US" sz="1800" dirty="0" smtClean="0">
                <a:solidFill>
                  <a:schemeClr val="tx1"/>
                </a:solidFill>
                <a:latin typeface="Rockwell" pitchFamily="18" charset="0"/>
              </a:rPr>
              <a:t> ganglion for </a:t>
            </a:r>
            <a:r>
              <a:rPr lang="en-US" sz="1800" dirty="0" err="1" smtClean="0">
                <a:solidFill>
                  <a:schemeClr val="tx1"/>
                </a:solidFill>
                <a:latin typeface="Rockwell" pitchFamily="18" charset="0"/>
              </a:rPr>
              <a:t>innervation</a:t>
            </a:r>
            <a:r>
              <a:rPr lang="en-US" sz="1800" dirty="0" smtClean="0">
                <a:solidFill>
                  <a:schemeClr val="tx1"/>
                </a:solidFill>
                <a:latin typeface="Rockwell" pitchFamily="18" charset="0"/>
              </a:rPr>
              <a:t> of the </a:t>
            </a:r>
            <a:r>
              <a:rPr lang="en-US" sz="1800" dirty="0" err="1" smtClean="0">
                <a:solidFill>
                  <a:schemeClr val="tx1"/>
                </a:solidFill>
                <a:latin typeface="Rockwell" pitchFamily="18" charset="0"/>
              </a:rPr>
              <a:t>lacrimal</a:t>
            </a:r>
            <a:r>
              <a:rPr lang="en-US" sz="1800" dirty="0" smtClean="0">
                <a:solidFill>
                  <a:schemeClr val="tx1"/>
                </a:solidFill>
                <a:latin typeface="Rockwell" pitchFamily="18" charset="0"/>
              </a:rPr>
              <a:t> mucous glands and to the </a:t>
            </a:r>
            <a:r>
              <a:rPr lang="en-US" sz="1800" dirty="0" err="1" smtClean="0">
                <a:solidFill>
                  <a:schemeClr val="tx1"/>
                </a:solidFill>
                <a:latin typeface="Rockwell" pitchFamily="18" charset="0"/>
              </a:rPr>
              <a:t>submandibular</a:t>
            </a:r>
            <a:r>
              <a:rPr lang="en-US" sz="1800" dirty="0" smtClean="0">
                <a:solidFill>
                  <a:schemeClr val="tx1"/>
                </a:solidFill>
                <a:latin typeface="Rockwell" pitchFamily="18" charset="0"/>
              </a:rPr>
              <a:t> ganglion for </a:t>
            </a:r>
            <a:r>
              <a:rPr lang="en-US" sz="1800" dirty="0" err="1" smtClean="0">
                <a:solidFill>
                  <a:schemeClr val="tx1"/>
                </a:solidFill>
                <a:latin typeface="Rockwell" pitchFamily="18" charset="0"/>
              </a:rPr>
              <a:t>innervation</a:t>
            </a:r>
            <a:r>
              <a:rPr lang="en-US" sz="1800" dirty="0" smtClean="0">
                <a:solidFill>
                  <a:schemeClr val="tx1"/>
                </a:solidFill>
                <a:latin typeface="Rockwell" pitchFamily="18" charset="0"/>
              </a:rPr>
              <a:t> of the sublingual and </a:t>
            </a:r>
            <a:r>
              <a:rPr lang="en-US" sz="1800" dirty="0" err="1" smtClean="0">
                <a:solidFill>
                  <a:schemeClr val="tx1"/>
                </a:solidFill>
                <a:latin typeface="Rockwell" pitchFamily="18" charset="0"/>
              </a:rPr>
              <a:t>submandibular</a:t>
            </a:r>
            <a:r>
              <a:rPr lang="en-US" sz="1800" dirty="0" smtClean="0">
                <a:solidFill>
                  <a:schemeClr val="tx1"/>
                </a:solidFill>
                <a:latin typeface="Rockwell" pitchFamily="18" charset="0"/>
              </a:rPr>
              <a:t> salivary glands. The </a:t>
            </a:r>
            <a:r>
              <a:rPr lang="en-US" sz="1800" dirty="0" err="1" smtClean="0">
                <a:solidFill>
                  <a:schemeClr val="tx1"/>
                </a:solidFill>
                <a:latin typeface="Rockwell" pitchFamily="18" charset="0"/>
              </a:rPr>
              <a:t>pterygopalatine</a:t>
            </a:r>
            <a:r>
              <a:rPr lang="en-US" sz="1800" dirty="0" smtClean="0">
                <a:solidFill>
                  <a:schemeClr val="tx1"/>
                </a:solidFill>
                <a:latin typeface="Rockwell" pitchFamily="18" charset="0"/>
              </a:rPr>
              <a:t> ganglion is associated with the maxillary nerve (CN V</a:t>
            </a:r>
            <a:r>
              <a:rPr lang="en-US" sz="1800" baseline="-25000" dirty="0" smtClean="0">
                <a:solidFill>
                  <a:schemeClr val="tx1"/>
                </a:solidFill>
                <a:latin typeface="Rockwell" pitchFamily="18" charset="0"/>
              </a:rPr>
              <a:t>2</a:t>
            </a:r>
            <a:r>
              <a:rPr lang="en-US" sz="1800" dirty="0" smtClean="0">
                <a:solidFill>
                  <a:schemeClr val="tx1"/>
                </a:solidFill>
                <a:latin typeface="Rockwell" pitchFamily="18" charset="0"/>
              </a:rPr>
              <a:t>), which distributes its postsynaptic fibers, whereas the </a:t>
            </a:r>
            <a:r>
              <a:rPr lang="en-US" sz="1800" dirty="0" err="1" smtClean="0">
                <a:solidFill>
                  <a:schemeClr val="tx1"/>
                </a:solidFill>
                <a:latin typeface="Rockwell" pitchFamily="18" charset="0"/>
              </a:rPr>
              <a:t>submandibular</a:t>
            </a:r>
            <a:r>
              <a:rPr lang="en-US" sz="1800" dirty="0" smtClean="0">
                <a:solidFill>
                  <a:schemeClr val="tx1"/>
                </a:solidFill>
                <a:latin typeface="Rockwell" pitchFamily="18" charset="0"/>
              </a:rPr>
              <a:t> ganglion is associated with the </a:t>
            </a:r>
            <a:r>
              <a:rPr lang="en-US" sz="1800" dirty="0" err="1" smtClean="0">
                <a:solidFill>
                  <a:schemeClr val="tx1"/>
                </a:solidFill>
                <a:latin typeface="Rockwell" pitchFamily="18" charset="0"/>
              </a:rPr>
              <a:t>mandibular</a:t>
            </a:r>
            <a:r>
              <a:rPr lang="en-US" sz="1800" dirty="0" smtClean="0">
                <a:solidFill>
                  <a:schemeClr val="tx1"/>
                </a:solidFill>
                <a:latin typeface="Rockwell" pitchFamily="18" charset="0"/>
              </a:rPr>
              <a:t> nerve (CN V</a:t>
            </a:r>
            <a:r>
              <a:rPr lang="en-US" sz="1800" baseline="-25000" dirty="0" smtClean="0">
                <a:solidFill>
                  <a:schemeClr val="tx1"/>
                </a:solidFill>
                <a:latin typeface="Rockwell" pitchFamily="18" charset="0"/>
              </a:rPr>
              <a:t>3</a:t>
            </a:r>
            <a:r>
              <a:rPr lang="en-US" sz="1800" dirty="0" smtClean="0">
                <a:solidFill>
                  <a:schemeClr val="tx1"/>
                </a:solidFill>
                <a:latin typeface="Rockwell" pitchFamily="18" charset="0"/>
              </a:rPr>
              <a:t>). Parasympathetic fibers synapse in these ganglia, whereas sympathetic and other fibers pass through them.</a:t>
            </a:r>
          </a:p>
          <a:p>
            <a:pPr algn="just" fontAlgn="auto">
              <a:spcAft>
                <a:spcPts val="0"/>
              </a:spcAft>
              <a:defRPr/>
            </a:pPr>
            <a:endParaRPr lang="en-US" sz="1800" dirty="0" smtClean="0">
              <a:solidFill>
                <a:schemeClr val="tx1"/>
              </a:solidFill>
              <a:latin typeface="Rockwell" pitchFamily="18" charset="0"/>
            </a:endParaRPr>
          </a:p>
          <a:p>
            <a:pPr algn="just" fontAlgn="auto">
              <a:spcAft>
                <a:spcPts val="0"/>
              </a:spcAft>
              <a:defRPr/>
            </a:pPr>
            <a:r>
              <a:rPr lang="en-US" sz="1800" b="1" dirty="0" smtClean="0">
                <a:solidFill>
                  <a:srgbClr val="0000FF"/>
                </a:solidFill>
                <a:effectLst>
                  <a:outerShdw blurRad="38100" dist="38100" dir="2700000" algn="tl">
                    <a:srgbClr val="000000">
                      <a:alpha val="43137"/>
                    </a:srgbClr>
                  </a:outerShdw>
                </a:effectLst>
                <a:latin typeface="Rockwell" pitchFamily="18" charset="0"/>
              </a:rPr>
              <a:t>General Sensory </a:t>
            </a:r>
            <a:r>
              <a:rPr lang="en-US" sz="1800" dirty="0" smtClean="0">
                <a:solidFill>
                  <a:schemeClr val="tx1"/>
                </a:solidFill>
                <a:latin typeface="Rockwell" pitchFamily="18" charset="0"/>
              </a:rPr>
              <a:t>Some fibers from the geniculate ganglion supply a small area of the skin of the concha of the auricle, close to external acoustic meatus.</a:t>
            </a:r>
          </a:p>
          <a:p>
            <a:pPr algn="just" fontAlgn="auto">
              <a:spcAft>
                <a:spcPts val="0"/>
              </a:spcAft>
              <a:defRPr/>
            </a:pPr>
            <a:endParaRPr lang="en-US" sz="1800" dirty="0" smtClean="0">
              <a:solidFill>
                <a:schemeClr val="tx1"/>
              </a:solidFill>
              <a:latin typeface="Rockwell" pitchFamily="18" charset="0"/>
            </a:endParaRPr>
          </a:p>
          <a:p>
            <a:pPr algn="just" fontAlgn="auto">
              <a:spcAft>
                <a:spcPts val="0"/>
              </a:spcAft>
              <a:defRPr/>
            </a:pPr>
            <a:r>
              <a:rPr lang="en-US" sz="1800" b="1" dirty="0" smtClean="0">
                <a:solidFill>
                  <a:srgbClr val="0000FF"/>
                </a:solidFill>
                <a:effectLst>
                  <a:outerShdw blurRad="38100" dist="38100" dir="2700000" algn="tl">
                    <a:srgbClr val="000000">
                      <a:alpha val="43137"/>
                    </a:srgbClr>
                  </a:outerShdw>
                </a:effectLst>
                <a:latin typeface="Rockwell" pitchFamily="18" charset="0"/>
              </a:rPr>
              <a:t>Taste (Special Sensory) </a:t>
            </a:r>
            <a:r>
              <a:rPr lang="en-US" sz="1800" dirty="0" smtClean="0">
                <a:solidFill>
                  <a:schemeClr val="tx1"/>
                </a:solidFill>
                <a:latin typeface="Rockwell" pitchFamily="18" charset="0"/>
              </a:rPr>
              <a:t>Fibers carried by the </a:t>
            </a:r>
            <a:r>
              <a:rPr lang="en-US" sz="1800" dirty="0" err="1" smtClean="0">
                <a:solidFill>
                  <a:schemeClr val="tx1"/>
                </a:solidFill>
                <a:latin typeface="Rockwell" pitchFamily="18" charset="0"/>
              </a:rPr>
              <a:t>chorda</a:t>
            </a:r>
            <a:r>
              <a:rPr lang="en-US" sz="1800" dirty="0" smtClean="0">
                <a:solidFill>
                  <a:schemeClr val="tx1"/>
                </a:solidFill>
                <a:latin typeface="Rockwell" pitchFamily="18" charset="0"/>
              </a:rPr>
              <a:t> tympani join the lingual nerve to convey taste sensation from the anterior two thirds of the tongue and soft palate.</a:t>
            </a:r>
          </a:p>
        </p:txBody>
      </p:sp>
      <p:sp>
        <p:nvSpPr>
          <p:cNvPr id="5" name="TextBox 4"/>
          <p:cNvSpPr txBox="1"/>
          <p:nvPr/>
        </p:nvSpPr>
        <p:spPr>
          <a:xfrm>
            <a:off x="2971800" y="533400"/>
            <a:ext cx="3384388" cy="707886"/>
          </a:xfrm>
          <a:prstGeom prst="rect">
            <a:avLst/>
          </a:prstGeom>
          <a:noFill/>
        </p:spPr>
        <p:txBody>
          <a:bodyPr wrap="none">
            <a:spAutoFit/>
          </a:bodyPr>
          <a:lstStyle/>
          <a:p>
            <a:pPr>
              <a:defRPr/>
            </a:pPr>
            <a:r>
              <a:rPr lang="en-US" sz="4000" b="1" dirty="0" smtClean="0">
                <a:solidFill>
                  <a:srgbClr val="800000"/>
                </a:solidFill>
                <a:effectLst>
                  <a:outerShdw blurRad="38100" dist="38100" dir="2700000" algn="tl">
                    <a:srgbClr val="000000">
                      <a:alpha val="43137"/>
                    </a:srgbClr>
                  </a:outerShdw>
                </a:effectLst>
                <a:latin typeface="Rockwell" pitchFamily="18" charset="0"/>
                <a:cs typeface="Arial" panose="020B0604020202020204" pitchFamily="34" charset="0"/>
                <a:sym typeface="+mn-ea"/>
              </a:rPr>
              <a:t>Facial Nerve</a:t>
            </a:r>
            <a:endParaRPr lang="en-US" sz="4000" b="1" dirty="0">
              <a:solidFill>
                <a:srgbClr val="800000"/>
              </a:solidFill>
              <a:effectLst>
                <a:outerShdw blurRad="38100" dist="38100" dir="2700000" algn="tl">
                  <a:srgbClr val="000000">
                    <a:alpha val="43137"/>
                  </a:srgbClr>
                </a:outerShdw>
              </a:effectLst>
              <a:latin typeface="Rockwell" pitchFamily="18"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00000"/>
                </a:solidFill>
                <a:effectLst>
                  <a:outerShdw blurRad="38100" dist="38100" dir="2700000" algn="tl">
                    <a:srgbClr val="000000">
                      <a:alpha val="43137"/>
                    </a:srgbClr>
                  </a:outerShdw>
                </a:effectLst>
                <a:latin typeface="Rockwell" pitchFamily="18" charset="0"/>
                <a:ea typeface="+mn-ea"/>
                <a:cs typeface="Arial" panose="020B0604020202020204" pitchFamily="34" charset="0"/>
                <a:sym typeface="+mn-ea"/>
              </a:rPr>
              <a:t>Facial Nerve</a:t>
            </a:r>
            <a:endParaRPr lang="en-US" noProof="1"/>
          </a:p>
        </p:txBody>
      </p:sp>
      <p:pic>
        <p:nvPicPr>
          <p:cNvPr id="64514" name="Content Placeholder 3"/>
          <p:cNvPicPr>
            <a:picLocks noGrp="1" noChangeAspect="1" noChangeArrowheads="1"/>
          </p:cNvPicPr>
          <p:nvPr>
            <p:ph idx="1"/>
          </p:nvPr>
        </p:nvPicPr>
        <p:blipFill>
          <a:blip r:embed="rId2"/>
          <a:srcRect/>
          <a:stretch>
            <a:fillRect/>
          </a:stretch>
        </p:blipFill>
        <p:spPr>
          <a:xfrm>
            <a:off x="877888" y="1084263"/>
            <a:ext cx="6367462" cy="54895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lnSpcReduction="10000"/>
          </a:bodyPr>
          <a:lstStyle/>
          <a:p>
            <a:r>
              <a:rPr lang="en-US" dirty="0"/>
              <a:t>The </a:t>
            </a:r>
            <a:r>
              <a:rPr lang="en-US" b="1" dirty="0"/>
              <a:t>temporal branch </a:t>
            </a:r>
            <a:r>
              <a:rPr lang="en-US" b="1" dirty="0" smtClean="0"/>
              <a:t> </a:t>
            </a:r>
            <a:r>
              <a:rPr lang="en-US" dirty="0" smtClean="0"/>
              <a:t>ascends to </a:t>
            </a:r>
            <a:r>
              <a:rPr lang="en-US" dirty="0"/>
              <a:t>supply the </a:t>
            </a:r>
            <a:r>
              <a:rPr lang="en-US" dirty="0" smtClean="0"/>
              <a:t>auricular </a:t>
            </a:r>
            <a:r>
              <a:rPr lang="en-US" dirty="0"/>
              <a:t>muscles and </a:t>
            </a:r>
            <a:r>
              <a:rPr lang="en-US" dirty="0" err="1"/>
              <a:t>frontalis</a:t>
            </a:r>
            <a:r>
              <a:rPr lang="en-US" dirty="0"/>
              <a:t>. </a:t>
            </a:r>
            <a:endParaRPr lang="en-US" dirty="0" smtClean="0"/>
          </a:p>
          <a:p>
            <a:r>
              <a:rPr lang="en-US" dirty="0" smtClean="0"/>
              <a:t>The </a:t>
            </a:r>
            <a:r>
              <a:rPr lang="en-US" b="1" dirty="0" err="1" smtClean="0"/>
              <a:t>zygomatic</a:t>
            </a:r>
            <a:r>
              <a:rPr lang="en-US" b="1" dirty="0" smtClean="0"/>
              <a:t> branch </a:t>
            </a:r>
            <a:r>
              <a:rPr lang="en-US" dirty="0"/>
              <a:t>is directed towards the eye and supplies </a:t>
            </a:r>
            <a:r>
              <a:rPr lang="en-US" dirty="0" smtClean="0"/>
              <a:t>muscles above </a:t>
            </a:r>
            <a:r>
              <a:rPr lang="en-US" dirty="0"/>
              <a:t>and below the palpebral </a:t>
            </a:r>
            <a:r>
              <a:rPr lang="en-US" dirty="0" smtClean="0"/>
              <a:t>fissure</a:t>
            </a:r>
            <a:r>
              <a:rPr lang="en-US" dirty="0"/>
              <a:t>. </a:t>
            </a:r>
            <a:endParaRPr lang="en-US" dirty="0" smtClean="0"/>
          </a:p>
          <a:p>
            <a:r>
              <a:rPr lang="en-US" dirty="0" smtClean="0"/>
              <a:t>The </a:t>
            </a:r>
            <a:r>
              <a:rPr lang="en-US" b="1" dirty="0" err="1" smtClean="0"/>
              <a:t>buccal</a:t>
            </a:r>
            <a:r>
              <a:rPr lang="en-US" dirty="0" smtClean="0"/>
              <a:t> </a:t>
            </a:r>
            <a:r>
              <a:rPr lang="en-US" dirty="0"/>
              <a:t>runs horizontally forwards to innervate </a:t>
            </a:r>
            <a:r>
              <a:rPr lang="en-US" dirty="0" err="1"/>
              <a:t>buccinator</a:t>
            </a:r>
            <a:r>
              <a:rPr lang="en-US" dirty="0"/>
              <a:t> and </a:t>
            </a:r>
            <a:r>
              <a:rPr lang="en-US" dirty="0" smtClean="0"/>
              <a:t>the muscles </a:t>
            </a:r>
            <a:r>
              <a:rPr lang="en-US" dirty="0"/>
              <a:t>of the upper lip. </a:t>
            </a:r>
            <a:endParaRPr lang="en-US" dirty="0" smtClean="0"/>
          </a:p>
          <a:p>
            <a:r>
              <a:rPr lang="en-US" dirty="0" smtClean="0"/>
              <a:t>The </a:t>
            </a:r>
            <a:r>
              <a:rPr lang="en-US" b="1" dirty="0"/>
              <a:t>mandibular</a:t>
            </a:r>
            <a:r>
              <a:rPr lang="en-US" dirty="0"/>
              <a:t> branch supplies </a:t>
            </a:r>
            <a:r>
              <a:rPr lang="en-US" dirty="0" smtClean="0"/>
              <a:t>the muscles </a:t>
            </a:r>
            <a:r>
              <a:rPr lang="en-US" dirty="0"/>
              <a:t>of the lower </a:t>
            </a:r>
            <a:r>
              <a:rPr lang="en-US" dirty="0" smtClean="0"/>
              <a:t>lip</a:t>
            </a:r>
            <a:endParaRPr lang="en-US" dirty="0"/>
          </a:p>
          <a:p>
            <a:r>
              <a:rPr lang="en-US" dirty="0"/>
              <a:t>The </a:t>
            </a:r>
            <a:r>
              <a:rPr lang="en-US" b="1" dirty="0"/>
              <a:t>cervical</a:t>
            </a:r>
            <a:r>
              <a:rPr lang="en-US" dirty="0"/>
              <a:t> branch descends to supply </a:t>
            </a:r>
            <a:r>
              <a:rPr lang="en-US" dirty="0" smtClean="0"/>
              <a:t>the </a:t>
            </a:r>
            <a:r>
              <a:rPr lang="en-US" dirty="0" err="1" smtClean="0"/>
              <a:t>platysma</a:t>
            </a:r>
            <a:endParaRPr lang="en-US" dirty="0"/>
          </a:p>
        </p:txBody>
      </p:sp>
    </p:spTree>
    <p:extLst>
      <p:ext uri="{BB962C8B-B14F-4D97-AF65-F5344CB8AC3E}">
        <p14:creationId xmlns:p14="http://schemas.microsoft.com/office/powerpoint/2010/main" xmlns="" val="913168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fontScale="90000"/>
          </a:bodyPr>
          <a:lstStyle/>
          <a:p>
            <a:r>
              <a:rPr lang="en-US" b="1" dirty="0" smtClean="0"/>
              <a:t>Relationship of the facial nerve and the parotid gland</a:t>
            </a:r>
            <a:endParaRPr lang="en-US" b="1" dirty="0"/>
          </a:p>
        </p:txBody>
      </p:sp>
      <p:sp>
        <p:nvSpPr>
          <p:cNvPr id="3" name="Content Placeholder 2"/>
          <p:cNvSpPr>
            <a:spLocks noGrp="1"/>
          </p:cNvSpPr>
          <p:nvPr>
            <p:ph sz="half" idx="1"/>
          </p:nvPr>
        </p:nvSpPr>
        <p:spPr>
          <a:xfrm>
            <a:off x="0" y="1600200"/>
            <a:ext cx="4495800" cy="4724400"/>
          </a:xfrm>
        </p:spPr>
        <p:txBody>
          <a:bodyPr/>
          <a:lstStyle/>
          <a:p>
            <a:r>
              <a:rPr lang="en-US" dirty="0"/>
              <a:t>The intimate relationships between the facial nerve [VII] and the parotid gland mean that surgical removal of the parotid gland is a difficult dissection if all branches of the facial </a:t>
            </a:r>
            <a:r>
              <a:rPr lang="en-US" dirty="0" smtClean="0"/>
              <a:t>nerve </a:t>
            </a:r>
            <a:r>
              <a:rPr lang="en-US" dirty="0"/>
              <a:t>are to be spared. </a:t>
            </a:r>
          </a:p>
          <a:p>
            <a:endParaRPr lang="en-US" dirty="0"/>
          </a:p>
        </p:txBody>
      </p:sp>
      <p:pic>
        <p:nvPicPr>
          <p:cNvPr id="6" name="Picture 2"/>
          <p:cNvPicPr>
            <a:picLocks noGrp="1" noChangeAspect="1" noChangeArrowheads="1"/>
          </p:cNvPicPr>
          <p:nvPr>
            <p:ph sz="half" idx="2"/>
          </p:nvPr>
        </p:nvPicPr>
        <p:blipFill>
          <a:blip r:embed="rId2"/>
          <a:srcRect/>
          <a:stretch>
            <a:fillRect/>
          </a:stretch>
        </p:blipFill>
        <p:spPr bwMode="auto">
          <a:xfrm>
            <a:off x="4419600" y="2182954"/>
            <a:ext cx="4724400" cy="3608246"/>
          </a:xfrm>
          <a:prstGeom prst="rect">
            <a:avLst/>
          </a:prstGeom>
          <a:noFill/>
          <a:ln w="9525">
            <a:noFill/>
            <a:miter lim="800000"/>
            <a:headEnd/>
            <a:tailEnd/>
          </a:ln>
          <a:effectLst/>
        </p:spPr>
      </p:pic>
    </p:spTree>
    <p:extLst>
      <p:ext uri="{BB962C8B-B14F-4D97-AF65-F5344CB8AC3E}">
        <p14:creationId xmlns:p14="http://schemas.microsoft.com/office/powerpoint/2010/main" xmlns="" val="748482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defRPr/>
            </a:pPr>
            <a:r>
              <a:rPr lang="en-US" b="1" dirty="0" smtClean="0">
                <a:solidFill>
                  <a:srgbClr val="800000"/>
                </a:solidFill>
                <a:effectLst>
                  <a:outerShdw blurRad="38100" dist="38100" dir="2700000" algn="tl">
                    <a:srgbClr val="000000">
                      <a:alpha val="43137"/>
                    </a:srgbClr>
                  </a:outerShdw>
                </a:effectLst>
                <a:latin typeface="Rockwell" pitchFamily="18" charset="0"/>
              </a:rPr>
              <a:t>Facial Nerve Lesion</a:t>
            </a:r>
          </a:p>
        </p:txBody>
      </p:sp>
      <p:pic>
        <p:nvPicPr>
          <p:cNvPr id="44035" name="Picture 2"/>
          <p:cNvPicPr>
            <a:picLocks noGrp="1" noChangeAspect="1" noChangeArrowheads="1"/>
          </p:cNvPicPr>
          <p:nvPr>
            <p:ph idx="1"/>
          </p:nvPr>
        </p:nvPicPr>
        <p:blipFill>
          <a:blip r:embed="rId3"/>
          <a:srcRect/>
          <a:stretch>
            <a:fillRect/>
          </a:stretch>
        </p:blipFill>
        <p:spPr>
          <a:xfrm>
            <a:off x="1524000" y="1524000"/>
            <a:ext cx="5974537" cy="3878263"/>
          </a:xfrm>
          <a:ln w="88900" cap="sq" cmpd="thickThin">
            <a:solidFill>
              <a:srgbClr val="000000"/>
            </a:solidFill>
          </a:ln>
          <a:effectLst>
            <a:innerShdw blurRad="76200">
              <a:srgbClr val="000000"/>
            </a:innerShdw>
          </a:effectLst>
        </p:spPr>
      </p:pic>
      <p:sp>
        <p:nvSpPr>
          <p:cNvPr id="66563" name="TextBox 3"/>
          <p:cNvSpPr txBox="1">
            <a:spLocks noChangeArrowheads="1"/>
          </p:cNvSpPr>
          <p:nvPr/>
        </p:nvSpPr>
        <p:spPr bwMode="auto">
          <a:xfrm>
            <a:off x="295275" y="5867400"/>
            <a:ext cx="8532813" cy="708025"/>
          </a:xfrm>
          <a:prstGeom prst="rect">
            <a:avLst/>
          </a:prstGeom>
          <a:noFill/>
          <a:ln w="9525">
            <a:noFill/>
            <a:miter lim="800000"/>
            <a:headEnd/>
            <a:tailEnd/>
          </a:ln>
        </p:spPr>
        <p:txBody>
          <a:bodyPr wrap="none">
            <a:spAutoFit/>
          </a:bodyPr>
          <a:lstStyle/>
          <a:p>
            <a:r>
              <a:rPr lang="en-US" b="1">
                <a:solidFill>
                  <a:srgbClr val="0000FF"/>
                </a:solidFill>
                <a:latin typeface="Rockwell" pitchFamily="18" charset="0"/>
              </a:rPr>
              <a:t>UMN </a:t>
            </a:r>
            <a:r>
              <a:rPr lang="en-US">
                <a:solidFill>
                  <a:srgbClr val="0000FF"/>
                </a:solidFill>
                <a:latin typeface="Rockwell" pitchFamily="18" charset="0"/>
              </a:rPr>
              <a:t>L</a:t>
            </a:r>
            <a:r>
              <a:rPr lang="en-US" b="1">
                <a:solidFill>
                  <a:srgbClr val="0000FF"/>
                </a:solidFill>
                <a:latin typeface="Rockwell" pitchFamily="18" charset="0"/>
              </a:rPr>
              <a:t>esion </a:t>
            </a:r>
            <a:r>
              <a:rPr lang="en-US">
                <a:solidFill>
                  <a:srgbClr val="0000FF"/>
                </a:solidFill>
                <a:latin typeface="Rockwell" pitchFamily="18" charset="0"/>
              </a:rPr>
              <a:t>: </a:t>
            </a:r>
            <a:r>
              <a:rPr lang="en-US">
                <a:latin typeface="Rockwell" pitchFamily="18" charset="0"/>
              </a:rPr>
              <a:t>Lesion A - Contralateral lower half of the face is affected</a:t>
            </a:r>
          </a:p>
          <a:p>
            <a:r>
              <a:rPr lang="en-US" b="1">
                <a:solidFill>
                  <a:srgbClr val="0000FF"/>
                </a:solidFill>
                <a:latin typeface="Rockwell" pitchFamily="18" charset="0"/>
              </a:rPr>
              <a:t>LMN </a:t>
            </a:r>
            <a:r>
              <a:rPr lang="en-US">
                <a:solidFill>
                  <a:srgbClr val="0000FF"/>
                </a:solidFill>
                <a:latin typeface="Rockwell" pitchFamily="18" charset="0"/>
              </a:rPr>
              <a:t>L</a:t>
            </a:r>
            <a:r>
              <a:rPr lang="en-US" b="1">
                <a:solidFill>
                  <a:srgbClr val="0000FF"/>
                </a:solidFill>
                <a:latin typeface="Rockwell" pitchFamily="18" charset="0"/>
              </a:rPr>
              <a:t>esion </a:t>
            </a:r>
            <a:r>
              <a:rPr lang="en-US">
                <a:solidFill>
                  <a:srgbClr val="0000FF"/>
                </a:solidFill>
                <a:latin typeface="Rockwell" pitchFamily="18" charset="0"/>
              </a:rPr>
              <a:t>: </a:t>
            </a:r>
            <a:r>
              <a:rPr lang="en-US">
                <a:latin typeface="Rockwell" pitchFamily="18" charset="0"/>
              </a:rPr>
              <a:t>Lesion B - Ipsilateral complete half of the face is affected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p:cNvPicPr>
            <a:picLocks noChangeAspect="1" noChangeArrowheads="1"/>
          </p:cNvPicPr>
          <p:nvPr/>
        </p:nvPicPr>
        <p:blipFill>
          <a:blip r:embed="rId2"/>
          <a:srcRect/>
          <a:stretch>
            <a:fillRect/>
          </a:stretch>
        </p:blipFill>
        <p:spPr bwMode="auto">
          <a:xfrm>
            <a:off x="1341438" y="107950"/>
            <a:ext cx="6627812" cy="6740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Facial Nerve: Objectives</a:t>
            </a:r>
            <a:endParaRPr lang="en-US" dirty="0"/>
          </a:p>
        </p:txBody>
      </p:sp>
      <p:sp>
        <p:nvSpPr>
          <p:cNvPr id="3" name="Content Placeholder 2"/>
          <p:cNvSpPr>
            <a:spLocks noGrp="1"/>
          </p:cNvSpPr>
          <p:nvPr>
            <p:ph idx="1"/>
          </p:nvPr>
        </p:nvSpPr>
        <p:spPr/>
        <p:txBody>
          <a:bodyPr/>
          <a:lstStyle/>
          <a:p>
            <a:r>
              <a:rPr lang="en-US" b="1" dirty="0" smtClean="0"/>
              <a:t>Origin</a:t>
            </a:r>
          </a:p>
          <a:p>
            <a:r>
              <a:rPr lang="en-US" b="1" dirty="0" smtClean="0"/>
              <a:t>Course</a:t>
            </a:r>
          </a:p>
          <a:p>
            <a:r>
              <a:rPr lang="en-US" b="1" dirty="0" smtClean="0"/>
              <a:t>Branches</a:t>
            </a:r>
          </a:p>
          <a:p>
            <a:r>
              <a:rPr lang="en-US" b="1" dirty="0" smtClean="0"/>
              <a:t>Clinical correlates</a:t>
            </a:r>
            <a:endParaRPr lang="en-US" b="1" dirty="0"/>
          </a:p>
        </p:txBody>
      </p:sp>
      <p:pic>
        <p:nvPicPr>
          <p:cNvPr id="3074" name="Picture 2"/>
          <p:cNvPicPr>
            <a:picLocks noChangeAspect="1" noChangeArrowheads="1"/>
          </p:cNvPicPr>
          <p:nvPr/>
        </p:nvPicPr>
        <p:blipFill>
          <a:blip r:embed="rId2"/>
          <a:srcRect/>
          <a:stretch>
            <a:fillRect/>
          </a:stretch>
        </p:blipFill>
        <p:spPr bwMode="auto">
          <a:xfrm>
            <a:off x="3962400" y="1828800"/>
            <a:ext cx="5181600" cy="43434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smtClean="0">
                <a:solidFill>
                  <a:srgbClr val="800000"/>
                </a:solidFill>
                <a:effectLst>
                  <a:outerShdw blurRad="38100" dist="38100" dir="2700000" algn="tl">
                    <a:srgbClr val="000000">
                      <a:alpha val="43137"/>
                    </a:srgbClr>
                  </a:outerShdw>
                </a:effectLst>
                <a:latin typeface="Rockwell" pitchFamily="18" charset="0"/>
              </a:rPr>
              <a:t>Physical Examination for the  Facial Nerve</a:t>
            </a:r>
            <a:endParaRPr lang="en-US" b="1" dirty="0">
              <a:solidFill>
                <a:srgbClr val="800000"/>
              </a:solidFill>
              <a:effectLst>
                <a:outerShdw blurRad="38100" dist="38100" dir="2700000" algn="tl">
                  <a:srgbClr val="000000">
                    <a:alpha val="43137"/>
                  </a:srgbClr>
                </a:outerShdw>
              </a:effectLst>
              <a:latin typeface="Rockwell" pitchFamily="18" charset="0"/>
            </a:endParaRPr>
          </a:p>
        </p:txBody>
      </p:sp>
      <p:sp>
        <p:nvSpPr>
          <p:cNvPr id="68610" name="Content Placeholder 2"/>
          <p:cNvSpPr>
            <a:spLocks noGrp="1" noChangeArrowheads="1"/>
          </p:cNvSpPr>
          <p:nvPr>
            <p:ph sz="half" idx="1"/>
          </p:nvPr>
        </p:nvSpPr>
        <p:spPr>
          <a:xfrm>
            <a:off x="0" y="1600200"/>
            <a:ext cx="4572000" cy="5257800"/>
          </a:xfrm>
        </p:spPr>
        <p:txBody>
          <a:bodyPr>
            <a:normAutofit/>
          </a:bodyPr>
          <a:lstStyle/>
          <a:p>
            <a:pPr algn="just" eaLnBrk="1" hangingPunct="1">
              <a:buFont typeface="Wingdings" pitchFamily="2" charset="2"/>
              <a:buChar char="v"/>
            </a:pPr>
            <a:r>
              <a:rPr lang="en-US" sz="2000" dirty="0" smtClean="0">
                <a:latin typeface="Rockwell" pitchFamily="18" charset="0"/>
              </a:rPr>
              <a:t>Forehead wrinkling ( </a:t>
            </a:r>
            <a:r>
              <a:rPr lang="en-US" sz="2000" dirty="0" err="1" smtClean="0">
                <a:latin typeface="Rockwell" pitchFamily="18" charset="0"/>
              </a:rPr>
              <a:t>Frontalis</a:t>
            </a:r>
            <a:r>
              <a:rPr lang="en-US" sz="2000" dirty="0" smtClean="0">
                <a:latin typeface="Rockwell" pitchFamily="18" charset="0"/>
              </a:rPr>
              <a:t> muscle )</a:t>
            </a:r>
          </a:p>
          <a:p>
            <a:pPr algn="just" eaLnBrk="1" hangingPunct="1">
              <a:buFont typeface="Wingdings" pitchFamily="2" charset="2"/>
              <a:buChar char="v"/>
            </a:pPr>
            <a:endParaRPr lang="en-US" sz="2000" dirty="0" smtClean="0">
              <a:latin typeface="Rockwell" pitchFamily="18" charset="0"/>
            </a:endParaRPr>
          </a:p>
          <a:p>
            <a:pPr algn="just" eaLnBrk="1" hangingPunct="1">
              <a:buFont typeface="Wingdings" pitchFamily="2" charset="2"/>
              <a:buChar char="v"/>
            </a:pPr>
            <a:r>
              <a:rPr lang="en-US" sz="2000" dirty="0" smtClean="0">
                <a:latin typeface="Rockwell" pitchFamily="18" charset="0"/>
              </a:rPr>
              <a:t>Closure of eyelids ( </a:t>
            </a:r>
            <a:r>
              <a:rPr lang="en-US" sz="2000" dirty="0" err="1" smtClean="0">
                <a:latin typeface="Rockwell" pitchFamily="18" charset="0"/>
              </a:rPr>
              <a:t>Orbicularis</a:t>
            </a:r>
            <a:r>
              <a:rPr lang="en-US" sz="2000" dirty="0" smtClean="0">
                <a:latin typeface="Rockwell" pitchFamily="18" charset="0"/>
              </a:rPr>
              <a:t> </a:t>
            </a:r>
            <a:r>
              <a:rPr lang="en-US" sz="2000" dirty="0" err="1" smtClean="0">
                <a:latin typeface="Rockwell" pitchFamily="18" charset="0"/>
              </a:rPr>
              <a:t>oculi</a:t>
            </a:r>
            <a:r>
              <a:rPr lang="en-US" sz="2000" dirty="0" smtClean="0">
                <a:latin typeface="Rockwell" pitchFamily="18" charset="0"/>
              </a:rPr>
              <a:t> )</a:t>
            </a:r>
          </a:p>
          <a:p>
            <a:pPr algn="just" eaLnBrk="1" hangingPunct="1">
              <a:buFont typeface="Wingdings" pitchFamily="2" charset="2"/>
              <a:buChar char="v"/>
            </a:pPr>
            <a:endParaRPr lang="en-US" sz="2000" dirty="0" smtClean="0">
              <a:latin typeface="Rockwell" pitchFamily="18" charset="0"/>
            </a:endParaRPr>
          </a:p>
          <a:p>
            <a:pPr algn="just" eaLnBrk="1" hangingPunct="1">
              <a:buFont typeface="Wingdings" pitchFamily="2" charset="2"/>
              <a:buChar char="v"/>
            </a:pPr>
            <a:r>
              <a:rPr lang="en-US" sz="2000" dirty="0" smtClean="0">
                <a:latin typeface="Rockwell" pitchFamily="18" charset="0"/>
              </a:rPr>
              <a:t>Look for the </a:t>
            </a:r>
            <a:r>
              <a:rPr lang="en-US" sz="2000" dirty="0" err="1" smtClean="0">
                <a:latin typeface="Rockwell" pitchFamily="18" charset="0"/>
              </a:rPr>
              <a:t>Nasolabial</a:t>
            </a:r>
            <a:r>
              <a:rPr lang="en-US" sz="2000" dirty="0" smtClean="0">
                <a:latin typeface="Rockwell" pitchFamily="18" charset="0"/>
              </a:rPr>
              <a:t> fold</a:t>
            </a:r>
          </a:p>
          <a:p>
            <a:pPr algn="just" eaLnBrk="1" hangingPunct="1">
              <a:buFont typeface="Wingdings" pitchFamily="2" charset="2"/>
              <a:buChar char="v"/>
            </a:pPr>
            <a:endParaRPr lang="en-US" sz="2000" dirty="0" smtClean="0">
              <a:latin typeface="Rockwell" pitchFamily="18" charset="0"/>
            </a:endParaRPr>
          </a:p>
          <a:p>
            <a:pPr algn="just" eaLnBrk="1" hangingPunct="1">
              <a:buFont typeface="Wingdings" pitchFamily="2" charset="2"/>
              <a:buChar char="v"/>
            </a:pPr>
            <a:r>
              <a:rPr lang="en-US" sz="2000" dirty="0" smtClean="0">
                <a:latin typeface="Rockwell" pitchFamily="18" charset="0"/>
              </a:rPr>
              <a:t>Smiling or Showing teeth</a:t>
            </a:r>
          </a:p>
          <a:p>
            <a:pPr algn="just" eaLnBrk="1" hangingPunct="1">
              <a:buFont typeface="Wingdings" pitchFamily="2" charset="2"/>
              <a:buChar char="v"/>
            </a:pPr>
            <a:endParaRPr lang="en-US" sz="2000" dirty="0" smtClean="0">
              <a:latin typeface="Rockwell" pitchFamily="18" charset="0"/>
            </a:endParaRPr>
          </a:p>
          <a:p>
            <a:pPr algn="just" eaLnBrk="1" hangingPunct="1">
              <a:buFont typeface="Wingdings" pitchFamily="2" charset="2"/>
              <a:buChar char="v"/>
            </a:pPr>
            <a:r>
              <a:rPr lang="en-US" sz="2000" dirty="0" smtClean="0">
                <a:latin typeface="Rockwell" pitchFamily="18" charset="0"/>
              </a:rPr>
              <a:t>Whistling or Blowing ( </a:t>
            </a:r>
            <a:r>
              <a:rPr lang="en-US" sz="2000" dirty="0" err="1" smtClean="0">
                <a:latin typeface="Rockwell" pitchFamily="18" charset="0"/>
              </a:rPr>
              <a:t>Buccinator</a:t>
            </a:r>
            <a:r>
              <a:rPr lang="en-US" sz="2000" dirty="0" smtClean="0">
                <a:latin typeface="Rockwell" pitchFamily="18" charset="0"/>
              </a:rPr>
              <a:t> and </a:t>
            </a:r>
            <a:r>
              <a:rPr lang="en-US" sz="2000" dirty="0" err="1" smtClean="0">
                <a:latin typeface="Rockwell" pitchFamily="18" charset="0"/>
              </a:rPr>
              <a:t>Orbicularis</a:t>
            </a:r>
            <a:r>
              <a:rPr lang="en-US" sz="2000" dirty="0" smtClean="0">
                <a:latin typeface="Rockwell" pitchFamily="18" charset="0"/>
              </a:rPr>
              <a:t> </a:t>
            </a:r>
            <a:r>
              <a:rPr lang="en-US" sz="2000" dirty="0" err="1" smtClean="0">
                <a:latin typeface="Rockwell" pitchFamily="18" charset="0"/>
              </a:rPr>
              <a:t>oris</a:t>
            </a:r>
            <a:r>
              <a:rPr lang="en-US" sz="2000" dirty="0" smtClean="0">
                <a:latin typeface="Rockwell" pitchFamily="18" charset="0"/>
              </a:rPr>
              <a:t>)</a:t>
            </a:r>
          </a:p>
        </p:txBody>
      </p:sp>
      <p:pic>
        <p:nvPicPr>
          <p:cNvPr id="2050" name="Picture 2"/>
          <p:cNvPicPr>
            <a:picLocks noGrp="1" noChangeAspect="1" noChangeArrowheads="1"/>
          </p:cNvPicPr>
          <p:nvPr>
            <p:ph sz="half" idx="2"/>
          </p:nvPr>
        </p:nvPicPr>
        <p:blipFill>
          <a:blip r:embed="rId3"/>
          <a:srcRect/>
          <a:stretch>
            <a:fillRect/>
          </a:stretch>
        </p:blipFill>
        <p:spPr bwMode="auto">
          <a:xfrm>
            <a:off x="6781800" y="3657600"/>
            <a:ext cx="2209800" cy="16668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495800" y="5181600"/>
            <a:ext cx="2438400" cy="16764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4953000" y="1524000"/>
            <a:ext cx="2286000" cy="16002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4343400" y="3276600"/>
            <a:ext cx="2209800" cy="16764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Parotid Gland</a:t>
            </a:r>
            <a:endParaRPr lang="en-US" b="1" dirty="0"/>
          </a:p>
        </p:txBody>
      </p:sp>
      <p:sp>
        <p:nvSpPr>
          <p:cNvPr id="3" name="Content Placeholder 2"/>
          <p:cNvSpPr>
            <a:spLocks noGrp="1"/>
          </p:cNvSpPr>
          <p:nvPr>
            <p:ph sz="half" idx="1"/>
          </p:nvPr>
        </p:nvSpPr>
        <p:spPr>
          <a:xfrm>
            <a:off x="0" y="1295400"/>
            <a:ext cx="4495800" cy="5562600"/>
          </a:xfrm>
        </p:spPr>
        <p:txBody>
          <a:bodyPr>
            <a:normAutofit/>
          </a:bodyPr>
          <a:lstStyle/>
          <a:p>
            <a:r>
              <a:rPr lang="en-US" dirty="0"/>
              <a:t>The parotid is the largest of the salivary glands and is </a:t>
            </a:r>
            <a:r>
              <a:rPr lang="en-US" b="1" dirty="0" smtClean="0"/>
              <a:t>pyramidal in shape</a:t>
            </a:r>
          </a:p>
          <a:p>
            <a:r>
              <a:rPr lang="en-US" dirty="0" smtClean="0"/>
              <a:t>It </a:t>
            </a:r>
            <a:r>
              <a:rPr lang="en-US" dirty="0"/>
              <a:t>has an average </a:t>
            </a:r>
            <a:r>
              <a:rPr lang="en-US" b="1" dirty="0"/>
              <a:t>weight of 25 </a:t>
            </a:r>
            <a:r>
              <a:rPr lang="en-US" b="1" dirty="0" smtClean="0"/>
              <a:t>g</a:t>
            </a:r>
            <a:r>
              <a:rPr lang="en-US" dirty="0" smtClean="0"/>
              <a:t>, </a:t>
            </a:r>
            <a:r>
              <a:rPr lang="en-US" dirty="0"/>
              <a:t>is </a:t>
            </a:r>
            <a:r>
              <a:rPr lang="en-US" b="1" dirty="0" smtClean="0"/>
              <a:t>irregular</a:t>
            </a:r>
            <a:r>
              <a:rPr lang="en-US" b="1" dirty="0"/>
              <a:t>, </a:t>
            </a:r>
            <a:r>
              <a:rPr lang="en-US" b="1" dirty="0" smtClean="0"/>
              <a:t>lobulated and a </a:t>
            </a:r>
            <a:r>
              <a:rPr lang="en-US" b="1" dirty="0"/>
              <a:t>yellowish mass</a:t>
            </a:r>
            <a:endParaRPr lang="en-US" b="1" dirty="0" smtClean="0"/>
          </a:p>
          <a:p>
            <a:r>
              <a:rPr lang="en-US" dirty="0" smtClean="0"/>
              <a:t>Its </a:t>
            </a:r>
            <a:r>
              <a:rPr lang="en-US" dirty="0"/>
              <a:t>base faces laterally between the </a:t>
            </a:r>
            <a:r>
              <a:rPr lang="en-US" dirty="0" smtClean="0"/>
              <a:t>anterior border </a:t>
            </a:r>
            <a:r>
              <a:rPr lang="en-US" dirty="0"/>
              <a:t>of sternocleidomastoid and the ramus of the </a:t>
            </a:r>
            <a:r>
              <a:rPr lang="en-US" dirty="0" smtClean="0"/>
              <a:t>mandible</a:t>
            </a:r>
            <a:endParaRPr lang="en-US" dirty="0"/>
          </a:p>
        </p:txBody>
      </p:sp>
      <p:pic>
        <p:nvPicPr>
          <p:cNvPr id="6" name="Picture 2"/>
          <p:cNvPicPr>
            <a:picLocks noGrp="1" noChangeAspect="1" noChangeArrowheads="1"/>
          </p:cNvPicPr>
          <p:nvPr>
            <p:ph sz="half" idx="2"/>
          </p:nvPr>
        </p:nvPicPr>
        <p:blipFill>
          <a:blip r:embed="rId2"/>
          <a:srcRect/>
          <a:stretch>
            <a:fillRect/>
          </a:stretch>
        </p:blipFill>
        <p:spPr bwMode="auto">
          <a:xfrm>
            <a:off x="4419600" y="2182954"/>
            <a:ext cx="4724400" cy="3836846"/>
          </a:xfrm>
          <a:prstGeom prst="rect">
            <a:avLst/>
          </a:prstGeom>
          <a:noFill/>
          <a:ln w="9525">
            <a:noFill/>
            <a:miter lim="800000"/>
            <a:headEnd/>
            <a:tailEnd/>
          </a:ln>
          <a:effectLst/>
        </p:spPr>
      </p:pic>
    </p:spTree>
    <p:extLst>
      <p:ext uri="{BB962C8B-B14F-4D97-AF65-F5344CB8AC3E}">
        <p14:creationId xmlns:p14="http://schemas.microsoft.com/office/powerpoint/2010/main" xmlns="" val="1966450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Shape and Outline</a:t>
            </a:r>
            <a:endParaRPr lang="en-US" b="1" dirty="0"/>
          </a:p>
        </p:txBody>
      </p:sp>
      <p:sp>
        <p:nvSpPr>
          <p:cNvPr id="3" name="Content Placeholder 2"/>
          <p:cNvSpPr>
            <a:spLocks noGrp="1"/>
          </p:cNvSpPr>
          <p:nvPr>
            <p:ph sz="half" idx="1"/>
          </p:nvPr>
        </p:nvSpPr>
        <p:spPr>
          <a:xfrm>
            <a:off x="0" y="1600200"/>
            <a:ext cx="4495800" cy="4525963"/>
          </a:xfrm>
        </p:spPr>
        <p:txBody>
          <a:bodyPr>
            <a:normAutofit/>
          </a:bodyPr>
          <a:lstStyle/>
          <a:p>
            <a:r>
              <a:rPr lang="en-US" dirty="0"/>
              <a:t>The overall shape of the parotid gland is variable. </a:t>
            </a:r>
            <a:endParaRPr lang="en-US" dirty="0" smtClean="0"/>
          </a:p>
          <a:p>
            <a:r>
              <a:rPr lang="en-US" dirty="0" smtClean="0"/>
              <a:t>In </a:t>
            </a:r>
            <a:r>
              <a:rPr lang="en-US" dirty="0"/>
              <a:t>50% of cases it is roughly </a:t>
            </a:r>
            <a:r>
              <a:rPr lang="en-US" dirty="0" smtClean="0"/>
              <a:t>triangular, 30</a:t>
            </a:r>
            <a:r>
              <a:rPr lang="en-US" dirty="0"/>
              <a:t>% </a:t>
            </a:r>
            <a:r>
              <a:rPr lang="en-US" dirty="0" smtClean="0"/>
              <a:t> is of even width. </a:t>
            </a:r>
            <a:endParaRPr lang="en-US" dirty="0"/>
          </a:p>
          <a:p>
            <a:r>
              <a:rPr lang="en-US" dirty="0" smtClean="0"/>
              <a:t>The </a:t>
            </a:r>
            <a:r>
              <a:rPr lang="en-US" dirty="0"/>
              <a:t>upper and lower poles are rounded.</a:t>
            </a:r>
          </a:p>
          <a:p>
            <a:endParaRPr lang="en-US" dirty="0"/>
          </a:p>
        </p:txBody>
      </p:sp>
      <p:pic>
        <p:nvPicPr>
          <p:cNvPr id="7170" name="Picture 2"/>
          <p:cNvPicPr>
            <a:picLocks noGrp="1" noChangeAspect="1" noChangeArrowheads="1"/>
          </p:cNvPicPr>
          <p:nvPr>
            <p:ph sz="half" idx="2"/>
          </p:nvPr>
        </p:nvPicPr>
        <p:blipFill>
          <a:blip r:embed="rId3"/>
          <a:srcRect/>
          <a:stretch>
            <a:fillRect/>
          </a:stretch>
        </p:blipFill>
        <p:spPr bwMode="auto">
          <a:xfrm>
            <a:off x="4419600" y="1981200"/>
            <a:ext cx="4724400" cy="3015456"/>
          </a:xfrm>
          <a:prstGeom prst="rect">
            <a:avLst/>
          </a:prstGeom>
          <a:noFill/>
          <a:ln w="9525">
            <a:noFill/>
            <a:miter lim="800000"/>
            <a:headEnd/>
            <a:tailEnd/>
          </a:ln>
          <a:effectLst/>
        </p:spPr>
      </p:pic>
    </p:spTree>
    <p:extLst>
      <p:ext uri="{BB962C8B-B14F-4D97-AF65-F5344CB8AC3E}">
        <p14:creationId xmlns:p14="http://schemas.microsoft.com/office/powerpoint/2010/main" xmlns="" val="2747786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Boundaries</a:t>
            </a:r>
            <a:endParaRPr lang="en-US" b="1" dirty="0"/>
          </a:p>
        </p:txBody>
      </p:sp>
      <p:sp>
        <p:nvSpPr>
          <p:cNvPr id="3" name="Content Placeholder 2"/>
          <p:cNvSpPr>
            <a:spLocks noGrp="1"/>
          </p:cNvSpPr>
          <p:nvPr>
            <p:ph idx="1"/>
          </p:nvPr>
        </p:nvSpPr>
        <p:spPr/>
        <p:txBody>
          <a:bodyPr>
            <a:normAutofit fontScale="92500"/>
          </a:bodyPr>
          <a:lstStyle/>
          <a:p>
            <a:r>
              <a:rPr lang="en-US" dirty="0"/>
              <a:t>The concave </a:t>
            </a:r>
            <a:r>
              <a:rPr lang="en-US" b="1" dirty="0"/>
              <a:t>superior surface </a:t>
            </a:r>
            <a:r>
              <a:rPr lang="en-US" dirty="0"/>
              <a:t>is related to the cartilaginous part of the </a:t>
            </a:r>
            <a:r>
              <a:rPr lang="en-US" b="1" dirty="0"/>
              <a:t>external acoustic meatus </a:t>
            </a:r>
            <a:r>
              <a:rPr lang="en-US" dirty="0"/>
              <a:t>and posterior aspect of the </a:t>
            </a:r>
            <a:r>
              <a:rPr lang="en-US" b="1" dirty="0" err="1"/>
              <a:t>temporomandibular</a:t>
            </a:r>
            <a:r>
              <a:rPr lang="en-US" b="1" dirty="0"/>
              <a:t> joint</a:t>
            </a:r>
            <a:r>
              <a:rPr lang="en-US" dirty="0" smtClean="0"/>
              <a:t>.</a:t>
            </a:r>
          </a:p>
          <a:p>
            <a:r>
              <a:rPr lang="en-US" dirty="0" smtClean="0"/>
              <a:t> </a:t>
            </a:r>
            <a:r>
              <a:rPr lang="en-US" dirty="0"/>
              <a:t>Here the </a:t>
            </a:r>
            <a:r>
              <a:rPr lang="en-US" b="1" dirty="0" err="1"/>
              <a:t>auriculotemporal</a:t>
            </a:r>
            <a:r>
              <a:rPr lang="en-US" b="1" dirty="0"/>
              <a:t> nerve </a:t>
            </a:r>
            <a:r>
              <a:rPr lang="en-US" dirty="0"/>
              <a:t>curves round the neck of the mandible, embedded in the capsule of the gland. </a:t>
            </a:r>
            <a:endParaRPr lang="en-US" dirty="0" smtClean="0"/>
          </a:p>
          <a:p>
            <a:r>
              <a:rPr lang="en-US" dirty="0" smtClean="0"/>
              <a:t>The </a:t>
            </a:r>
            <a:r>
              <a:rPr lang="en-US" dirty="0"/>
              <a:t>apex overlaps the posterior belly of digastric and the carotid triangle to a variable extent.</a:t>
            </a:r>
          </a:p>
        </p:txBody>
      </p:sp>
    </p:spTree>
    <p:extLst>
      <p:ext uri="{BB962C8B-B14F-4D97-AF65-F5344CB8AC3E}">
        <p14:creationId xmlns:p14="http://schemas.microsoft.com/office/powerpoint/2010/main" xmlns="" val="2404808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Parotid Gland</a:t>
            </a:r>
            <a:endParaRPr lang="en-US" b="1" dirty="0"/>
          </a:p>
        </p:txBody>
      </p:sp>
      <p:sp>
        <p:nvSpPr>
          <p:cNvPr id="3" name="Content Placeholder 2"/>
          <p:cNvSpPr>
            <a:spLocks noGrp="1"/>
          </p:cNvSpPr>
          <p:nvPr>
            <p:ph sz="half" idx="1"/>
          </p:nvPr>
        </p:nvSpPr>
        <p:spPr>
          <a:xfrm>
            <a:off x="0" y="1295400"/>
            <a:ext cx="5181600" cy="5257800"/>
          </a:xfrm>
        </p:spPr>
        <p:txBody>
          <a:bodyPr>
            <a:normAutofit fontScale="92500" lnSpcReduction="10000"/>
          </a:bodyPr>
          <a:lstStyle/>
          <a:p>
            <a:r>
              <a:rPr lang="en-US" dirty="0"/>
              <a:t>The </a:t>
            </a:r>
            <a:r>
              <a:rPr lang="en-US" b="1" dirty="0"/>
              <a:t>superficial surface </a:t>
            </a:r>
            <a:r>
              <a:rPr lang="en-US" dirty="0"/>
              <a:t>is covered by skin and superficial fascia, which contains the facial branches of the </a:t>
            </a:r>
            <a:r>
              <a:rPr lang="en-US" b="1" dirty="0"/>
              <a:t>great auricular nerve</a:t>
            </a:r>
            <a:r>
              <a:rPr lang="en-US" dirty="0"/>
              <a:t>, superficial parotid lymph nodes and the posterior border of </a:t>
            </a:r>
            <a:r>
              <a:rPr lang="en-US" dirty="0" err="1"/>
              <a:t>platysma</a:t>
            </a:r>
            <a:r>
              <a:rPr lang="en-US" dirty="0"/>
              <a:t>. </a:t>
            </a:r>
            <a:endParaRPr lang="en-US" dirty="0" smtClean="0"/>
          </a:p>
          <a:p>
            <a:r>
              <a:rPr lang="en-US" dirty="0" smtClean="0"/>
              <a:t>It </a:t>
            </a:r>
            <a:r>
              <a:rPr lang="en-US" dirty="0"/>
              <a:t>extends upwards to the </a:t>
            </a:r>
            <a:r>
              <a:rPr lang="en-US" dirty="0" err="1"/>
              <a:t>zygomatic</a:t>
            </a:r>
            <a:r>
              <a:rPr lang="en-US" dirty="0"/>
              <a:t> arch, backwards to overlap sternocleidomastoid, downwards to its apex </a:t>
            </a:r>
            <a:r>
              <a:rPr lang="en-US" dirty="0" err="1"/>
              <a:t>posteroinferior</a:t>
            </a:r>
            <a:r>
              <a:rPr lang="en-US" dirty="0"/>
              <a:t> to the mandibular angle, and forwards to lie on masseter below the parotid duct</a:t>
            </a:r>
          </a:p>
        </p:txBody>
      </p:sp>
      <p:pic>
        <p:nvPicPr>
          <p:cNvPr id="8194" name="Picture 2"/>
          <p:cNvPicPr>
            <a:picLocks noGrp="1" noChangeAspect="1" noChangeArrowheads="1"/>
          </p:cNvPicPr>
          <p:nvPr>
            <p:ph sz="half" idx="2"/>
          </p:nvPr>
        </p:nvPicPr>
        <p:blipFill>
          <a:blip r:embed="rId2"/>
          <a:srcRect/>
          <a:stretch>
            <a:fillRect/>
          </a:stretch>
        </p:blipFill>
        <p:spPr bwMode="auto">
          <a:xfrm>
            <a:off x="5105400" y="2209800"/>
            <a:ext cx="4038600" cy="3170490"/>
          </a:xfrm>
          <a:prstGeom prst="rect">
            <a:avLst/>
          </a:prstGeom>
          <a:noFill/>
          <a:ln w="9525">
            <a:noFill/>
            <a:miter lim="800000"/>
            <a:headEnd/>
            <a:tailEnd/>
          </a:ln>
          <a:effectLst/>
        </p:spPr>
      </p:pic>
    </p:spTree>
    <p:extLst>
      <p:ext uri="{BB962C8B-B14F-4D97-AF65-F5344CB8AC3E}">
        <p14:creationId xmlns:p14="http://schemas.microsoft.com/office/powerpoint/2010/main" xmlns="" val="3675213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Parotid Gland</a:t>
            </a:r>
            <a:endParaRPr lang="en-US" b="1" dirty="0"/>
          </a:p>
        </p:txBody>
      </p:sp>
      <p:sp>
        <p:nvSpPr>
          <p:cNvPr id="3" name="Content Placeholder 2"/>
          <p:cNvSpPr>
            <a:spLocks noGrp="1"/>
          </p:cNvSpPr>
          <p:nvPr>
            <p:ph sz="half" idx="1"/>
          </p:nvPr>
        </p:nvSpPr>
        <p:spPr>
          <a:xfrm>
            <a:off x="0" y="1600200"/>
            <a:ext cx="5410200" cy="4800600"/>
          </a:xfrm>
        </p:spPr>
        <p:txBody>
          <a:bodyPr>
            <a:normAutofit/>
          </a:bodyPr>
          <a:lstStyle/>
          <a:p>
            <a:r>
              <a:rPr lang="en-US" dirty="0"/>
              <a:t>The gland may therefore be subdivided into a </a:t>
            </a:r>
            <a:r>
              <a:rPr lang="en-US" b="1" dirty="0"/>
              <a:t>larger superficial part </a:t>
            </a:r>
            <a:r>
              <a:rPr lang="en-US" dirty="0"/>
              <a:t>and a </a:t>
            </a:r>
            <a:r>
              <a:rPr lang="en-US" b="1" dirty="0"/>
              <a:t>smaller part</a:t>
            </a:r>
            <a:r>
              <a:rPr lang="en-US" dirty="0"/>
              <a:t>, the deep ‘lobe', deep to the ramus, the two being joined by an isthmus. </a:t>
            </a:r>
            <a:endParaRPr lang="en-US" dirty="0" smtClean="0"/>
          </a:p>
          <a:p>
            <a:r>
              <a:rPr lang="en-US" dirty="0" smtClean="0"/>
              <a:t>Branches </a:t>
            </a:r>
            <a:r>
              <a:rPr lang="en-US" dirty="0"/>
              <a:t>of the facial nerve emerge on the face from the anterior margin of this surface.</a:t>
            </a:r>
          </a:p>
          <a:p>
            <a:endParaRPr lang="en-US" dirty="0"/>
          </a:p>
        </p:txBody>
      </p:sp>
      <p:pic>
        <p:nvPicPr>
          <p:cNvPr id="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4782" y="1600200"/>
            <a:ext cx="3679218"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0649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Parotid Capsule</a:t>
            </a:r>
            <a:endParaRPr lang="en-US" dirty="0"/>
          </a:p>
        </p:txBody>
      </p:sp>
      <p:sp>
        <p:nvSpPr>
          <p:cNvPr id="3" name="Content Placeholder 2"/>
          <p:cNvSpPr>
            <a:spLocks noGrp="1"/>
          </p:cNvSpPr>
          <p:nvPr>
            <p:ph sz="half" idx="1"/>
          </p:nvPr>
        </p:nvSpPr>
        <p:spPr>
          <a:xfrm>
            <a:off x="0" y="1371600"/>
            <a:ext cx="5181600" cy="5029200"/>
          </a:xfrm>
        </p:spPr>
        <p:txBody>
          <a:bodyPr>
            <a:normAutofit/>
          </a:bodyPr>
          <a:lstStyle/>
          <a:p>
            <a:r>
              <a:rPr lang="en-US" dirty="0" smtClean="0"/>
              <a:t>The </a:t>
            </a:r>
            <a:r>
              <a:rPr lang="en-US" dirty="0"/>
              <a:t>parotid gland is enclosed within an unyielding parotid capsule, the deep part of which is derived from the </a:t>
            </a:r>
            <a:r>
              <a:rPr lang="en-US" b="1" dirty="0"/>
              <a:t>investing layer of deep cervical fascia </a:t>
            </a:r>
          </a:p>
          <a:p>
            <a:r>
              <a:rPr lang="en-US" dirty="0" smtClean="0"/>
              <a:t> </a:t>
            </a:r>
            <a:r>
              <a:rPr lang="en-US" dirty="0"/>
              <a:t>Any inflammation or tension within the parotid gland can cause an exquisite pain just in front of the </a:t>
            </a:r>
            <a:r>
              <a:rPr lang="en-US" dirty="0" err="1"/>
              <a:t>temporomandibular</a:t>
            </a:r>
            <a:r>
              <a:rPr lang="en-US" dirty="0"/>
              <a:t> joint. </a:t>
            </a:r>
            <a:endParaRPr lang="en-US" dirty="0" smtClean="0"/>
          </a:p>
          <a:p>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5105400" y="2438400"/>
            <a:ext cx="4038600" cy="2811452"/>
          </a:xfrm>
          <a:prstGeom prst="rect">
            <a:avLst/>
          </a:prstGeom>
          <a:noFill/>
          <a:ln w="9525">
            <a:noFill/>
            <a:miter lim="800000"/>
            <a:headEnd/>
            <a:tailEnd/>
          </a:ln>
          <a:effectLst/>
        </p:spPr>
      </p:pic>
    </p:spTree>
    <p:extLst>
      <p:ext uri="{BB962C8B-B14F-4D97-AF65-F5344CB8AC3E}">
        <p14:creationId xmlns:p14="http://schemas.microsoft.com/office/powerpoint/2010/main" xmlns="" val="101010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Parotid Capsule</a:t>
            </a:r>
            <a:endParaRPr lang="en-US" dirty="0"/>
          </a:p>
        </p:txBody>
      </p:sp>
      <p:sp>
        <p:nvSpPr>
          <p:cNvPr id="3" name="Content Placeholder 2"/>
          <p:cNvSpPr>
            <a:spLocks noGrp="1"/>
          </p:cNvSpPr>
          <p:nvPr>
            <p:ph idx="1"/>
          </p:nvPr>
        </p:nvSpPr>
        <p:spPr/>
        <p:txBody>
          <a:bodyPr/>
          <a:lstStyle/>
          <a:p>
            <a:r>
              <a:rPr lang="en-US" dirty="0"/>
              <a:t>This is caused by stretching of the capsule and stimulation of the great auricular nerve. </a:t>
            </a:r>
            <a:endParaRPr lang="en-US" dirty="0" smtClean="0"/>
          </a:p>
          <a:p>
            <a:r>
              <a:rPr lang="en-US" dirty="0" smtClean="0"/>
              <a:t>The </a:t>
            </a:r>
            <a:r>
              <a:rPr lang="en-US" dirty="0"/>
              <a:t>pain is usually exacerbated at mealtimes when the gustatory stimulus to the gland results in further turgor within the capsule, and is seen routinely in patients suffering from mumps or with parotid duct obstruction. </a:t>
            </a:r>
          </a:p>
          <a:p>
            <a:endParaRPr lang="en-US" dirty="0"/>
          </a:p>
        </p:txBody>
      </p:sp>
    </p:spTree>
    <p:extLst>
      <p:ext uri="{BB962C8B-B14F-4D97-AF65-F5344CB8AC3E}">
        <p14:creationId xmlns:p14="http://schemas.microsoft.com/office/powerpoint/2010/main" xmlns="" val="2891357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Parotid Duct</a:t>
            </a:r>
            <a:endParaRPr lang="en-US" b="1" dirty="0"/>
          </a:p>
        </p:txBody>
      </p:sp>
      <p:sp>
        <p:nvSpPr>
          <p:cNvPr id="3" name="Content Placeholder 2"/>
          <p:cNvSpPr>
            <a:spLocks noGrp="1"/>
          </p:cNvSpPr>
          <p:nvPr>
            <p:ph sz="half" idx="1"/>
          </p:nvPr>
        </p:nvSpPr>
        <p:spPr>
          <a:xfrm>
            <a:off x="0" y="1371600"/>
            <a:ext cx="4495800" cy="4953000"/>
          </a:xfrm>
        </p:spPr>
        <p:txBody>
          <a:bodyPr>
            <a:normAutofit fontScale="85000" lnSpcReduction="20000"/>
          </a:bodyPr>
          <a:lstStyle/>
          <a:p>
            <a:r>
              <a:rPr lang="en-US" dirty="0" smtClean="0"/>
              <a:t>The parotid duct leaves the anterior edge of the parotid gland midway between the </a:t>
            </a:r>
            <a:r>
              <a:rPr lang="en-US" b="1" dirty="0" smtClean="0"/>
              <a:t>zygomatic arch and the corner of the mouth</a:t>
            </a:r>
            <a:r>
              <a:rPr lang="en-US" dirty="0" smtClean="0"/>
              <a:t>. </a:t>
            </a:r>
          </a:p>
          <a:p>
            <a:r>
              <a:rPr lang="en-US" dirty="0" smtClean="0"/>
              <a:t>It crosses the face in a transverse direction and, after crossing the medial border of the masseter muscle, turns deeply into the </a:t>
            </a:r>
            <a:r>
              <a:rPr lang="en-US" dirty="0" err="1" smtClean="0"/>
              <a:t>buccal</a:t>
            </a:r>
            <a:r>
              <a:rPr lang="en-US" dirty="0" smtClean="0"/>
              <a:t> fat pad and pierces the </a:t>
            </a:r>
            <a:r>
              <a:rPr lang="en-US" dirty="0" err="1" smtClean="0"/>
              <a:t>buccinator</a:t>
            </a:r>
            <a:r>
              <a:rPr lang="en-US" dirty="0" smtClean="0"/>
              <a:t> muscle. </a:t>
            </a:r>
          </a:p>
          <a:p>
            <a:r>
              <a:rPr lang="en-US" dirty="0" smtClean="0"/>
              <a:t>It enters the inside of the mouth near the </a:t>
            </a:r>
            <a:r>
              <a:rPr lang="en-US" b="1" dirty="0" smtClean="0"/>
              <a:t>second upper molar tooth.  </a:t>
            </a:r>
          </a:p>
          <a:p>
            <a:endParaRPr lang="en-US" dirty="0"/>
          </a:p>
        </p:txBody>
      </p:sp>
      <p:pic>
        <p:nvPicPr>
          <p:cNvPr id="5" name="Picture 2"/>
          <p:cNvPicPr>
            <a:picLocks noGrp="1" noChangeAspect="1" noChangeArrowheads="1"/>
          </p:cNvPicPr>
          <p:nvPr>
            <p:ph sz="half" idx="2"/>
          </p:nvPr>
        </p:nvPicPr>
        <p:blipFill>
          <a:blip r:embed="rId2"/>
          <a:srcRect/>
          <a:stretch>
            <a:fillRect/>
          </a:stretch>
        </p:blipFill>
        <p:spPr bwMode="auto">
          <a:xfrm>
            <a:off x="4343400" y="2324242"/>
            <a:ext cx="4800600" cy="3543157"/>
          </a:xfrm>
          <a:prstGeom prst="rect">
            <a:avLst/>
          </a:prstGeom>
          <a:noFill/>
          <a:ln w="9525">
            <a:noFill/>
            <a:miter lim="800000"/>
            <a:headEnd/>
            <a:tailEnd/>
          </a:ln>
          <a:effectLst/>
        </p:spPr>
      </p:pic>
    </p:spTree>
    <p:extLst>
      <p:ext uri="{BB962C8B-B14F-4D97-AF65-F5344CB8AC3E}">
        <p14:creationId xmlns:p14="http://schemas.microsoft.com/office/powerpoint/2010/main" xmlns="" val="1711164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Important relationships </a:t>
            </a:r>
            <a:endParaRPr lang="en-US" b="1" dirty="0"/>
          </a:p>
        </p:txBody>
      </p:sp>
      <p:sp>
        <p:nvSpPr>
          <p:cNvPr id="3" name="Content Placeholder 2"/>
          <p:cNvSpPr>
            <a:spLocks noGrp="1"/>
          </p:cNvSpPr>
          <p:nvPr>
            <p:ph sz="half" idx="1"/>
          </p:nvPr>
        </p:nvSpPr>
        <p:spPr>
          <a:xfrm>
            <a:off x="0" y="1600200"/>
            <a:ext cx="4495800" cy="4800600"/>
          </a:xfrm>
        </p:spPr>
        <p:txBody>
          <a:bodyPr/>
          <a:lstStyle/>
          <a:p>
            <a:r>
              <a:rPr lang="en-US" dirty="0" smtClean="0"/>
              <a:t>Several major structures enter and pass through or pass just deep to the parotid gland.</a:t>
            </a:r>
          </a:p>
          <a:p>
            <a:r>
              <a:rPr lang="en-US" dirty="0" smtClean="0"/>
              <a:t> These include the </a:t>
            </a:r>
            <a:r>
              <a:rPr lang="en-US" b="1" dirty="0" smtClean="0"/>
              <a:t>facial nerve</a:t>
            </a:r>
            <a:r>
              <a:rPr lang="en-US" dirty="0" smtClean="0"/>
              <a:t>, the </a:t>
            </a:r>
            <a:r>
              <a:rPr lang="en-US" b="1" dirty="0" smtClean="0"/>
              <a:t>external carotid artery </a:t>
            </a:r>
            <a:r>
              <a:rPr lang="en-US" dirty="0" smtClean="0"/>
              <a:t>and its branches, and the </a:t>
            </a:r>
            <a:r>
              <a:rPr lang="en-US" b="1" dirty="0" smtClean="0"/>
              <a:t>retro-mandibular vein</a:t>
            </a:r>
            <a:r>
              <a:rPr lang="en-US" dirty="0" smtClean="0"/>
              <a:t> and its tributaries </a:t>
            </a:r>
            <a:endParaRPr lang="en-US" dirty="0"/>
          </a:p>
        </p:txBody>
      </p:sp>
      <p:pic>
        <p:nvPicPr>
          <p:cNvPr id="5" name="Picture 2"/>
          <p:cNvPicPr>
            <a:picLocks noGrp="1" noChangeAspect="1" noChangeArrowheads="1"/>
          </p:cNvPicPr>
          <p:nvPr>
            <p:ph sz="half" idx="2"/>
          </p:nvPr>
        </p:nvPicPr>
        <p:blipFill>
          <a:blip r:embed="rId2"/>
          <a:srcRect/>
          <a:stretch>
            <a:fillRect/>
          </a:stretch>
        </p:blipFill>
        <p:spPr bwMode="auto">
          <a:xfrm>
            <a:off x="4419600" y="2057400"/>
            <a:ext cx="4724400" cy="3733800"/>
          </a:xfrm>
          <a:prstGeom prst="rect">
            <a:avLst/>
          </a:prstGeom>
          <a:noFill/>
          <a:ln w="9525">
            <a:noFill/>
            <a:miter lim="800000"/>
            <a:headEnd/>
            <a:tailEnd/>
          </a:ln>
          <a:effectLst/>
        </p:spPr>
      </p:pic>
    </p:spTree>
    <p:extLst>
      <p:ext uri="{BB962C8B-B14F-4D97-AF65-F5344CB8AC3E}">
        <p14:creationId xmlns:p14="http://schemas.microsoft.com/office/powerpoint/2010/main" xmlns="" val="532441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sz="half" idx="1"/>
          </p:nvPr>
        </p:nvSpPr>
        <p:spPr>
          <a:xfrm>
            <a:off x="0" y="1600200"/>
            <a:ext cx="5715000" cy="5105400"/>
          </a:xfrm>
        </p:spPr>
        <p:txBody>
          <a:bodyPr>
            <a:normAutofit/>
          </a:bodyPr>
          <a:lstStyle/>
          <a:p>
            <a:r>
              <a:rPr lang="en-US" sz="3600" dirty="0" smtClean="0"/>
              <a:t>CN VII is the nerve of the 2</a:t>
            </a:r>
            <a:r>
              <a:rPr lang="en-US" sz="3600" baseline="30000" dirty="0" smtClean="0"/>
              <a:t>nd</a:t>
            </a:r>
            <a:r>
              <a:rPr lang="en-US" sz="3600" dirty="0" smtClean="0"/>
              <a:t> pharyngeal arch</a:t>
            </a:r>
          </a:p>
          <a:p>
            <a:r>
              <a:rPr lang="en-US" sz="3600" dirty="0" smtClean="0"/>
              <a:t>Supplies all the muscles that develop from the mesoderm of 2</a:t>
            </a:r>
            <a:r>
              <a:rPr lang="en-US" sz="3600" baseline="30000" dirty="0" smtClean="0"/>
              <a:t>nd</a:t>
            </a:r>
            <a:r>
              <a:rPr lang="en-US" sz="3600" dirty="0" smtClean="0"/>
              <a:t> pharyngeal arch</a:t>
            </a:r>
          </a:p>
          <a:p>
            <a:r>
              <a:rPr lang="en-US" sz="3600" dirty="0" smtClean="0"/>
              <a:t>CN VII is a mixed nerve</a:t>
            </a:r>
            <a:endParaRPr lang="en-US" sz="3600" dirty="0"/>
          </a:p>
        </p:txBody>
      </p:sp>
      <p:pic>
        <p:nvPicPr>
          <p:cNvPr id="5" name="Picture 2"/>
          <p:cNvPicPr>
            <a:picLocks noGrp="1" noChangeAspect="1" noChangeArrowheads="1"/>
          </p:cNvPicPr>
          <p:nvPr>
            <p:ph sz="half" idx="2"/>
          </p:nvPr>
        </p:nvPicPr>
        <p:blipFill>
          <a:blip r:embed="rId2"/>
          <a:srcRect l="40534" t="31989" r="14977" b="20870"/>
          <a:stretch>
            <a:fillRect/>
          </a:stretch>
        </p:blipFill>
        <p:spPr bwMode="auto">
          <a:xfrm rot="5400000">
            <a:off x="5584477" y="2645123"/>
            <a:ext cx="4038600" cy="240595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8000" dirty="0" smtClean="0">
                <a:latin typeface="Georgia" pitchFamily="18" charset="0"/>
              </a:rPr>
              <a:t>The End!</a:t>
            </a:r>
          </a:p>
          <a:p>
            <a:pPr algn="ctr">
              <a:buNone/>
            </a:pPr>
            <a:r>
              <a:rPr lang="en-US" sz="8000" dirty="0" smtClean="0">
                <a:latin typeface="Georgia" pitchFamily="18" charset="0"/>
              </a:rPr>
              <a:t>Thank you!</a:t>
            </a:r>
            <a:endParaRPr lang="en-US" sz="8000" dirty="0">
              <a:latin typeface="Georg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Facial Nerve</a:t>
            </a:r>
            <a:endParaRPr lang="en-US" b="1" dirty="0"/>
          </a:p>
        </p:txBody>
      </p:sp>
      <p:sp>
        <p:nvSpPr>
          <p:cNvPr id="3" name="Content Placeholder 2"/>
          <p:cNvSpPr>
            <a:spLocks noGrp="1"/>
          </p:cNvSpPr>
          <p:nvPr>
            <p:ph sz="half" idx="1"/>
          </p:nvPr>
        </p:nvSpPr>
        <p:spPr>
          <a:xfrm>
            <a:off x="0" y="1600200"/>
            <a:ext cx="4648200" cy="4525963"/>
          </a:xfrm>
        </p:spPr>
        <p:txBody>
          <a:bodyPr>
            <a:normAutofit/>
          </a:bodyPr>
          <a:lstStyle/>
          <a:p>
            <a:pPr marL="106363" indent="188913" algn="just">
              <a:lnSpc>
                <a:spcPct val="150000"/>
              </a:lnSpc>
              <a:buNone/>
            </a:pPr>
            <a:r>
              <a:rPr lang="en-US" b="1" dirty="0" smtClean="0">
                <a:solidFill>
                  <a:srgbClr val="0000FF"/>
                </a:solidFill>
                <a:latin typeface="Rockwell" pitchFamily="18" charset="0"/>
              </a:rPr>
              <a:t>Foramen:  </a:t>
            </a:r>
          </a:p>
          <a:p>
            <a:pPr marL="106363" indent="188913" algn="just">
              <a:lnSpc>
                <a:spcPct val="150000"/>
              </a:lnSpc>
            </a:pPr>
            <a:r>
              <a:rPr lang="en-US" dirty="0" smtClean="0">
                <a:latin typeface="Rockwell" pitchFamily="18" charset="0"/>
              </a:rPr>
              <a:t>Internal Acoustic </a:t>
            </a:r>
            <a:r>
              <a:rPr lang="en-US" dirty="0" err="1" smtClean="0">
                <a:latin typeface="Rockwell" pitchFamily="18" charset="0"/>
              </a:rPr>
              <a:t>Meatus</a:t>
            </a:r>
            <a:endParaRPr lang="en-US" dirty="0" smtClean="0">
              <a:latin typeface="Rockwell" pitchFamily="18" charset="0"/>
            </a:endParaRPr>
          </a:p>
          <a:p>
            <a:pPr marL="106363" indent="188913" algn="just">
              <a:lnSpc>
                <a:spcPct val="150000"/>
              </a:lnSpc>
              <a:buNone/>
            </a:pPr>
            <a:r>
              <a:rPr lang="en-US" b="1" dirty="0" smtClean="0">
                <a:solidFill>
                  <a:srgbClr val="0000FF"/>
                </a:solidFill>
                <a:latin typeface="Rockwell" pitchFamily="18" charset="0"/>
              </a:rPr>
              <a:t>Fiber Type:</a:t>
            </a:r>
          </a:p>
          <a:p>
            <a:pPr marL="106363" indent="188913" algn="just"/>
            <a:r>
              <a:rPr lang="en-US" dirty="0" smtClean="0">
                <a:latin typeface="Rockwell" pitchFamily="18" charset="0"/>
              </a:rPr>
              <a:t>Special sensory </a:t>
            </a:r>
            <a:r>
              <a:rPr lang="en-US" dirty="0" smtClean="0">
                <a:latin typeface="Rockwell" pitchFamily="18" charset="0"/>
              </a:rPr>
              <a:t>(taste) </a:t>
            </a:r>
            <a:endParaRPr lang="en-US" dirty="0" smtClean="0">
              <a:latin typeface="Rockwell" pitchFamily="18" charset="0"/>
            </a:endParaRPr>
          </a:p>
          <a:p>
            <a:pPr marL="106363" indent="188913" algn="just"/>
            <a:r>
              <a:rPr lang="en-US" dirty="0" smtClean="0">
                <a:latin typeface="Rockwell" pitchFamily="18" charset="0"/>
              </a:rPr>
              <a:t>General sensory  </a:t>
            </a:r>
          </a:p>
          <a:p>
            <a:pPr marL="106363" indent="188913" algn="just"/>
            <a:r>
              <a:rPr lang="en-US" dirty="0" err="1" smtClean="0">
                <a:latin typeface="Rockwell" pitchFamily="18" charset="0"/>
              </a:rPr>
              <a:t>Branchiomotor</a:t>
            </a:r>
            <a:r>
              <a:rPr lang="en-US" dirty="0" smtClean="0">
                <a:latin typeface="Rockwell" pitchFamily="18" charset="0"/>
              </a:rPr>
              <a:t>                   - Parasympathetic motor</a:t>
            </a:r>
          </a:p>
        </p:txBody>
      </p:sp>
      <p:grpSp>
        <p:nvGrpSpPr>
          <p:cNvPr id="6" name="Group 32"/>
          <p:cNvGrpSpPr>
            <a:grpSpLocks noGrp="1"/>
          </p:cNvGrpSpPr>
          <p:nvPr>
            <p:ph sz="half" idx="2"/>
          </p:nvPr>
        </p:nvGrpSpPr>
        <p:grpSpPr bwMode="auto">
          <a:xfrm>
            <a:off x="4648200" y="1600200"/>
            <a:ext cx="4038600" cy="4525963"/>
            <a:chOff x="4800600" y="1676400"/>
            <a:chExt cx="3700749" cy="3762375"/>
          </a:xfrm>
        </p:grpSpPr>
        <p:sp>
          <p:nvSpPr>
            <p:cNvPr id="7" name="object 17"/>
            <p:cNvSpPr>
              <a:spLocks noChangeArrowheads="1"/>
            </p:cNvSpPr>
            <p:nvPr/>
          </p:nvSpPr>
          <p:spPr bwMode="auto">
            <a:xfrm>
              <a:off x="4800600" y="1752600"/>
              <a:ext cx="3581400" cy="3686175"/>
            </a:xfrm>
            <a:prstGeom prst="rect">
              <a:avLst/>
            </a:prstGeom>
            <a:blipFill dpi="0" rotWithShape="1">
              <a:blip r:embed="rId2"/>
              <a:srcRect/>
              <a:stretch>
                <a:fillRect/>
              </a:stretch>
            </a:blipFill>
            <a:ln w="9525">
              <a:noFill/>
              <a:miter lim="800000"/>
              <a:headEnd/>
              <a:tailEnd/>
            </a:ln>
          </p:spPr>
          <p:txBody>
            <a:bodyPr lIns="0" tIns="0" rIns="0" bIns="0"/>
            <a:lstStyle/>
            <a:p>
              <a:endParaRPr lang="en-US"/>
            </a:p>
          </p:txBody>
        </p:sp>
        <p:grpSp>
          <p:nvGrpSpPr>
            <p:cNvPr id="8" name="Group 29"/>
            <p:cNvGrpSpPr>
              <a:grpSpLocks/>
            </p:cNvGrpSpPr>
            <p:nvPr/>
          </p:nvGrpSpPr>
          <p:grpSpPr bwMode="auto">
            <a:xfrm>
              <a:off x="7511100" y="1676400"/>
              <a:ext cx="990253" cy="304800"/>
              <a:chOff x="7544201" y="1371600"/>
              <a:chExt cx="1142599" cy="304800"/>
            </a:xfrm>
          </p:grpSpPr>
          <p:sp>
            <p:nvSpPr>
              <p:cNvPr id="9" name="Rounded Rectangle 8"/>
              <p:cNvSpPr/>
              <p:nvPr/>
            </p:nvSpPr>
            <p:spPr>
              <a:xfrm>
                <a:off x="7544201" y="1371600"/>
                <a:ext cx="1065693"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7621107" y="1524000"/>
                <a:ext cx="1065693"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cxnSp>
        <p:nvCxnSpPr>
          <p:cNvPr id="11" name="Straight Arrow Connector 10"/>
          <p:cNvCxnSpPr/>
          <p:nvPr/>
        </p:nvCxnSpPr>
        <p:spPr>
          <a:xfrm>
            <a:off x="4419600" y="2819400"/>
            <a:ext cx="2743200" cy="1295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Origin</a:t>
            </a:r>
            <a:endParaRPr lang="en-US" dirty="0"/>
          </a:p>
        </p:txBody>
      </p:sp>
      <p:sp>
        <p:nvSpPr>
          <p:cNvPr id="3" name="Content Placeholder 2"/>
          <p:cNvSpPr>
            <a:spLocks noGrp="1"/>
          </p:cNvSpPr>
          <p:nvPr>
            <p:ph sz="half" idx="1"/>
          </p:nvPr>
        </p:nvSpPr>
        <p:spPr>
          <a:xfrm>
            <a:off x="0" y="1143000"/>
            <a:ext cx="4800600" cy="5410200"/>
          </a:xfrm>
        </p:spPr>
        <p:txBody>
          <a:bodyPr>
            <a:normAutofit fontScale="77500" lnSpcReduction="20000"/>
          </a:bodyPr>
          <a:lstStyle/>
          <a:p>
            <a:pPr>
              <a:buFont typeface="Wingdings" pitchFamily="2" charset="2"/>
              <a:buChar char="v"/>
            </a:pPr>
            <a:r>
              <a:rPr lang="en-US" b="1" u="sng" dirty="0" smtClean="0">
                <a:solidFill>
                  <a:srgbClr val="0000FF"/>
                </a:solidFill>
                <a:latin typeface="Rockwell" pitchFamily="18" charset="0"/>
              </a:rPr>
              <a:t>Facial nucleus:</a:t>
            </a:r>
          </a:p>
          <a:p>
            <a:pPr>
              <a:buNone/>
            </a:pPr>
            <a:r>
              <a:rPr lang="en-US" dirty="0" smtClean="0">
                <a:latin typeface="Rockwell" pitchFamily="18" charset="0"/>
              </a:rPr>
              <a:t>  - muscles of facial expression</a:t>
            </a:r>
          </a:p>
          <a:p>
            <a:pPr>
              <a:buNone/>
            </a:pPr>
            <a:r>
              <a:rPr lang="en-US" dirty="0" smtClean="0">
                <a:latin typeface="Rockwell" pitchFamily="18" charset="0"/>
              </a:rPr>
              <a:t>  - post belly of </a:t>
            </a:r>
            <a:r>
              <a:rPr lang="en-US" dirty="0" err="1" smtClean="0">
                <a:latin typeface="Rockwell" pitchFamily="18" charset="0"/>
              </a:rPr>
              <a:t>digastric</a:t>
            </a:r>
            <a:r>
              <a:rPr lang="en-US" dirty="0" smtClean="0">
                <a:latin typeface="Rockwell" pitchFamily="18" charset="0"/>
              </a:rPr>
              <a:t>,</a:t>
            </a:r>
          </a:p>
          <a:p>
            <a:pPr>
              <a:buNone/>
            </a:pPr>
            <a:r>
              <a:rPr lang="en-US" dirty="0" smtClean="0">
                <a:latin typeface="Rockwell" pitchFamily="18" charset="0"/>
              </a:rPr>
              <a:t>  - </a:t>
            </a:r>
            <a:r>
              <a:rPr lang="en-US" dirty="0" err="1" smtClean="0">
                <a:latin typeface="Rockwell" pitchFamily="18" charset="0"/>
              </a:rPr>
              <a:t>stylohyoid</a:t>
            </a:r>
            <a:r>
              <a:rPr lang="en-US" dirty="0" smtClean="0">
                <a:latin typeface="Rockwell" pitchFamily="18" charset="0"/>
              </a:rPr>
              <a:t> and </a:t>
            </a:r>
            <a:r>
              <a:rPr lang="en-US" dirty="0" err="1" smtClean="0">
                <a:latin typeface="Rockwell" pitchFamily="18" charset="0"/>
              </a:rPr>
              <a:t>stapedius</a:t>
            </a:r>
            <a:endParaRPr lang="en-US" dirty="0" smtClean="0">
              <a:latin typeface="Rockwell" pitchFamily="18" charset="0"/>
            </a:endParaRPr>
          </a:p>
          <a:p>
            <a:pPr>
              <a:buFont typeface="Wingdings" pitchFamily="2" charset="2"/>
              <a:buChar char="v"/>
            </a:pPr>
            <a:r>
              <a:rPr lang="en-US" b="1" u="sng" dirty="0" smtClean="0">
                <a:solidFill>
                  <a:srgbClr val="0000FF"/>
                </a:solidFill>
                <a:latin typeface="Rockwell" pitchFamily="18" charset="0"/>
              </a:rPr>
              <a:t>Parasympathetic nerve fibers:</a:t>
            </a:r>
          </a:p>
          <a:p>
            <a:pPr>
              <a:buNone/>
            </a:pPr>
            <a:r>
              <a:rPr lang="en-US" dirty="0" smtClean="0">
                <a:latin typeface="Rockwell" pitchFamily="18" charset="0"/>
              </a:rPr>
              <a:t>    - Superior </a:t>
            </a:r>
            <a:r>
              <a:rPr lang="en-US" dirty="0" err="1" smtClean="0">
                <a:latin typeface="Rockwell" pitchFamily="18" charset="0"/>
              </a:rPr>
              <a:t>salivatory</a:t>
            </a:r>
            <a:r>
              <a:rPr lang="en-US" dirty="0" smtClean="0">
                <a:latin typeface="Rockwell" pitchFamily="18" charset="0"/>
              </a:rPr>
              <a:t> nucleus</a:t>
            </a:r>
          </a:p>
          <a:p>
            <a:pPr>
              <a:buNone/>
            </a:pPr>
            <a:r>
              <a:rPr lang="en-US" dirty="0" smtClean="0">
                <a:latin typeface="Rockwell" pitchFamily="18" charset="0"/>
              </a:rPr>
              <a:t>    - </a:t>
            </a:r>
            <a:r>
              <a:rPr lang="en-US" dirty="0" err="1" smtClean="0">
                <a:latin typeface="Rockwell" pitchFamily="18" charset="0"/>
              </a:rPr>
              <a:t>Lacrimal</a:t>
            </a:r>
            <a:r>
              <a:rPr lang="en-US" dirty="0" smtClean="0">
                <a:latin typeface="Rockwell" pitchFamily="18" charset="0"/>
              </a:rPr>
              <a:t> nucleus</a:t>
            </a:r>
          </a:p>
          <a:p>
            <a:pPr>
              <a:buFont typeface="Wingdings" pitchFamily="2" charset="2"/>
              <a:buChar char="v"/>
            </a:pPr>
            <a:r>
              <a:rPr lang="en-US" b="1" dirty="0" smtClean="0">
                <a:solidFill>
                  <a:schemeClr val="accent1">
                    <a:lumMod val="75000"/>
                  </a:schemeClr>
                </a:solidFill>
                <a:latin typeface="Rockwell" pitchFamily="18" charset="0"/>
              </a:rPr>
              <a:t>Nucleus of </a:t>
            </a:r>
            <a:r>
              <a:rPr lang="en-US" b="1" dirty="0" err="1" smtClean="0">
                <a:solidFill>
                  <a:schemeClr val="accent1">
                    <a:lumMod val="75000"/>
                  </a:schemeClr>
                </a:solidFill>
                <a:latin typeface="Rockwell" pitchFamily="18" charset="0"/>
              </a:rPr>
              <a:t>tractus</a:t>
            </a:r>
            <a:r>
              <a:rPr lang="en-US" b="1" dirty="0" smtClean="0">
                <a:solidFill>
                  <a:schemeClr val="accent1">
                    <a:lumMod val="75000"/>
                  </a:schemeClr>
                </a:solidFill>
                <a:latin typeface="Rockwell" pitchFamily="18" charset="0"/>
              </a:rPr>
              <a:t> </a:t>
            </a:r>
            <a:r>
              <a:rPr lang="en-US" b="1" dirty="0" err="1" smtClean="0">
                <a:solidFill>
                  <a:schemeClr val="accent1">
                    <a:lumMod val="75000"/>
                  </a:schemeClr>
                </a:solidFill>
                <a:latin typeface="Rockwell" pitchFamily="18" charset="0"/>
              </a:rPr>
              <a:t>solitarius</a:t>
            </a:r>
            <a:endParaRPr lang="en-US" b="1" dirty="0" smtClean="0">
              <a:solidFill>
                <a:schemeClr val="accent1">
                  <a:lumMod val="75000"/>
                </a:schemeClr>
              </a:solidFill>
              <a:latin typeface="Rockwell" pitchFamily="18" charset="0"/>
            </a:endParaRPr>
          </a:p>
          <a:p>
            <a:pPr>
              <a:buNone/>
            </a:pPr>
            <a:r>
              <a:rPr lang="en-US" dirty="0" smtClean="0">
                <a:latin typeface="Rockwell" pitchFamily="18" charset="0"/>
              </a:rPr>
              <a:t>    - Taste sensation for anterior 2/3</a:t>
            </a:r>
            <a:r>
              <a:rPr lang="en-US" baseline="30000" dirty="0" smtClean="0">
                <a:latin typeface="Rockwell" pitchFamily="18" charset="0"/>
              </a:rPr>
              <a:t>rd</a:t>
            </a:r>
            <a:r>
              <a:rPr lang="en-US" dirty="0" smtClean="0">
                <a:latin typeface="Rockwell" pitchFamily="18" charset="0"/>
              </a:rPr>
              <a:t> of tongue</a:t>
            </a:r>
          </a:p>
          <a:p>
            <a:pPr>
              <a:buFont typeface="Wingdings" pitchFamily="2" charset="2"/>
              <a:buChar char="v"/>
            </a:pPr>
            <a:r>
              <a:rPr lang="en-US" b="1" dirty="0" smtClean="0">
                <a:solidFill>
                  <a:schemeClr val="accent1"/>
                </a:solidFill>
                <a:latin typeface="Rockwell" pitchFamily="18" charset="0"/>
              </a:rPr>
              <a:t>Spinal </a:t>
            </a:r>
            <a:r>
              <a:rPr lang="en-US" b="1" dirty="0" err="1" smtClean="0">
                <a:solidFill>
                  <a:schemeClr val="accent1"/>
                </a:solidFill>
                <a:latin typeface="Rockwell" pitchFamily="18" charset="0"/>
              </a:rPr>
              <a:t>trigiminal</a:t>
            </a:r>
            <a:r>
              <a:rPr lang="en-US" b="1" dirty="0" smtClean="0">
                <a:solidFill>
                  <a:schemeClr val="accent1"/>
                </a:solidFill>
                <a:latin typeface="Rockwell" pitchFamily="18" charset="0"/>
              </a:rPr>
              <a:t> nucleus</a:t>
            </a:r>
          </a:p>
          <a:p>
            <a:pPr>
              <a:buNone/>
            </a:pPr>
            <a:r>
              <a:rPr lang="en-US" dirty="0" smtClean="0">
                <a:latin typeface="Rockwell" pitchFamily="18" charset="0"/>
              </a:rPr>
              <a:t>- General sensations from the skin of the </a:t>
            </a:r>
            <a:r>
              <a:rPr lang="en-US" dirty="0" err="1" smtClean="0">
                <a:latin typeface="Rockwell" pitchFamily="18" charset="0"/>
              </a:rPr>
              <a:t>concha</a:t>
            </a:r>
            <a:r>
              <a:rPr lang="en-US" dirty="0" smtClean="0">
                <a:latin typeface="Rockwell" pitchFamily="18" charset="0"/>
              </a:rPr>
              <a:t> of the auricle and the ext auditory </a:t>
            </a:r>
            <a:r>
              <a:rPr lang="en-US" dirty="0" err="1" smtClean="0">
                <a:latin typeface="Rockwell" pitchFamily="18" charset="0"/>
              </a:rPr>
              <a:t>meatus</a:t>
            </a:r>
            <a:endParaRPr lang="en-US" dirty="0" smtClean="0">
              <a:latin typeface="Rockwell" pitchFamily="18" charset="0"/>
            </a:endParaRPr>
          </a:p>
          <a:p>
            <a:pPr>
              <a:buNone/>
            </a:pP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800600" y="2209800"/>
            <a:ext cx="4343399" cy="291068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8"/>
          <p:cNvGrpSpPr>
            <a:grpSpLocks/>
          </p:cNvGrpSpPr>
          <p:nvPr/>
        </p:nvGrpSpPr>
        <p:grpSpPr bwMode="auto">
          <a:xfrm>
            <a:off x="304800" y="1447800"/>
            <a:ext cx="8610600" cy="4695825"/>
            <a:chOff x="304800" y="1447800"/>
            <a:chExt cx="8610600" cy="4695825"/>
          </a:xfrm>
        </p:grpSpPr>
        <p:sp>
          <p:nvSpPr>
            <p:cNvPr id="57346" name="Oval 34"/>
            <p:cNvSpPr>
              <a:spLocks noChangeArrowheads="1"/>
            </p:cNvSpPr>
            <p:nvPr/>
          </p:nvSpPr>
          <p:spPr bwMode="auto">
            <a:xfrm>
              <a:off x="5181600" y="2971800"/>
              <a:ext cx="457200" cy="381000"/>
            </a:xfrm>
            <a:prstGeom prst="ellipse">
              <a:avLst/>
            </a:prstGeom>
            <a:solidFill>
              <a:srgbClr val="FF9900"/>
            </a:solidFill>
            <a:ln w="9525">
              <a:solidFill>
                <a:srgbClr val="FF9900"/>
              </a:solidFill>
              <a:round/>
              <a:headEnd/>
              <a:tailEnd/>
            </a:ln>
          </p:spPr>
          <p:txBody>
            <a:bodyPr wrap="none" anchor="ctr"/>
            <a:lstStyle/>
            <a:p>
              <a:pPr eaLnBrk="0" hangingPunct="0"/>
              <a:endParaRPr lang="en-US"/>
            </a:p>
          </p:txBody>
        </p:sp>
        <p:sp>
          <p:nvSpPr>
            <p:cNvPr id="57347" name="Text Box 35"/>
            <p:cNvSpPr>
              <a:spLocks noChangeArrowheads="1"/>
            </p:cNvSpPr>
            <p:nvPr/>
          </p:nvSpPr>
          <p:spPr bwMode="auto">
            <a:xfrm>
              <a:off x="5791200" y="1447800"/>
              <a:ext cx="3124200" cy="641350"/>
            </a:xfrm>
            <a:prstGeom prst="rect">
              <a:avLst/>
            </a:prstGeom>
            <a:noFill/>
            <a:ln w="9525">
              <a:noFill/>
              <a:miter lim="800000"/>
              <a:headEnd/>
              <a:tailEnd/>
            </a:ln>
          </p:spPr>
          <p:txBody>
            <a:bodyPr/>
            <a:lstStyle/>
            <a:p>
              <a:pPr eaLnBrk="0" hangingPunct="0"/>
              <a:r>
                <a:rPr lang="en-US" sz="1800">
                  <a:latin typeface="Tahoma" pitchFamily="34" charset="0"/>
                </a:rPr>
                <a:t>Geniculate ganglion </a:t>
              </a:r>
            </a:p>
            <a:p>
              <a:pPr eaLnBrk="0" hangingPunct="0"/>
              <a:r>
                <a:rPr lang="en-US" sz="1800">
                  <a:latin typeface="Tahoma" pitchFamily="34" charset="0"/>
                </a:rPr>
                <a:t>(taste 1</a:t>
              </a:r>
              <a:r>
                <a:rPr lang="en-US" sz="1800" baseline="30000">
                  <a:latin typeface="Tahoma" pitchFamily="34" charset="0"/>
                </a:rPr>
                <a:t>st</a:t>
              </a:r>
              <a:r>
                <a:rPr lang="en-US" sz="1800">
                  <a:latin typeface="Tahoma" pitchFamily="34" charset="0"/>
                </a:rPr>
                <a:t> order cell bodies)</a:t>
              </a:r>
            </a:p>
          </p:txBody>
        </p:sp>
        <p:sp>
          <p:nvSpPr>
            <p:cNvPr id="57348" name="Line 37"/>
            <p:cNvSpPr>
              <a:spLocks noChangeShapeType="1"/>
            </p:cNvSpPr>
            <p:nvPr/>
          </p:nvSpPr>
          <p:spPr bwMode="auto">
            <a:xfrm flipH="1">
              <a:off x="5410200" y="2209800"/>
              <a:ext cx="609600" cy="990600"/>
            </a:xfrm>
            <a:prstGeom prst="line">
              <a:avLst/>
            </a:prstGeom>
            <a:noFill/>
            <a:ln w="9525">
              <a:solidFill>
                <a:srgbClr val="FF0000"/>
              </a:solidFill>
              <a:round/>
              <a:headEnd/>
              <a:tailEnd type="triangle" w="med" len="med"/>
            </a:ln>
          </p:spPr>
          <p:txBody>
            <a:bodyPr/>
            <a:lstStyle/>
            <a:p>
              <a:endParaRPr lang="en-US"/>
            </a:p>
          </p:txBody>
        </p:sp>
        <p:sp>
          <p:nvSpPr>
            <p:cNvPr id="57349" name="Oval 7"/>
            <p:cNvSpPr>
              <a:spLocks noChangeArrowheads="1"/>
            </p:cNvSpPr>
            <p:nvPr/>
          </p:nvSpPr>
          <p:spPr bwMode="auto">
            <a:xfrm>
              <a:off x="1600200" y="3898900"/>
              <a:ext cx="228600" cy="533400"/>
            </a:xfrm>
            <a:prstGeom prst="ellipse">
              <a:avLst/>
            </a:prstGeom>
            <a:solidFill>
              <a:srgbClr val="FF6600"/>
            </a:solidFill>
            <a:ln w="9525">
              <a:solidFill>
                <a:srgbClr val="000000"/>
              </a:solidFill>
              <a:round/>
              <a:headEnd/>
              <a:tailEnd/>
            </a:ln>
          </p:spPr>
          <p:txBody>
            <a:bodyPr wrap="none" anchor="ctr"/>
            <a:lstStyle/>
            <a:p>
              <a:pPr eaLnBrk="0" hangingPunct="0"/>
              <a:endParaRPr lang="en-US"/>
            </a:p>
          </p:txBody>
        </p:sp>
        <p:sp>
          <p:nvSpPr>
            <p:cNvPr id="57350" name="Text Box 18"/>
            <p:cNvSpPr>
              <a:spLocks noChangeArrowheads="1"/>
            </p:cNvSpPr>
            <p:nvPr/>
          </p:nvSpPr>
          <p:spPr bwMode="auto">
            <a:xfrm>
              <a:off x="304800" y="4037013"/>
              <a:ext cx="1295400" cy="915987"/>
            </a:xfrm>
            <a:prstGeom prst="rect">
              <a:avLst/>
            </a:prstGeom>
            <a:noFill/>
            <a:ln w="9525">
              <a:noFill/>
              <a:miter lim="800000"/>
              <a:headEnd/>
              <a:tailEnd/>
            </a:ln>
          </p:spPr>
          <p:txBody>
            <a:bodyPr/>
            <a:lstStyle/>
            <a:p>
              <a:pPr eaLnBrk="0" hangingPunct="0"/>
              <a:r>
                <a:rPr lang="en-US" sz="1800">
                  <a:solidFill>
                    <a:srgbClr val="009900"/>
                  </a:solidFill>
                  <a:latin typeface="Tahoma" pitchFamily="34" charset="0"/>
                </a:rPr>
                <a:t>Nucleus of</a:t>
              </a:r>
            </a:p>
            <a:p>
              <a:pPr eaLnBrk="0" hangingPunct="0"/>
              <a:r>
                <a:rPr lang="en-US" sz="1800">
                  <a:solidFill>
                    <a:srgbClr val="009900"/>
                  </a:solidFill>
                  <a:latin typeface="Tahoma" pitchFamily="34" charset="0"/>
                </a:rPr>
                <a:t>Tractus solitarious</a:t>
              </a:r>
            </a:p>
          </p:txBody>
        </p:sp>
        <p:sp>
          <p:nvSpPr>
            <p:cNvPr id="57351" name="Text Box 27"/>
            <p:cNvSpPr>
              <a:spLocks noChangeArrowheads="1"/>
            </p:cNvSpPr>
            <p:nvPr/>
          </p:nvSpPr>
          <p:spPr bwMode="auto">
            <a:xfrm>
              <a:off x="3032125" y="3384550"/>
              <a:ext cx="1782763" cy="641350"/>
            </a:xfrm>
            <a:prstGeom prst="rect">
              <a:avLst/>
            </a:prstGeom>
            <a:noFill/>
            <a:ln w="9525">
              <a:noFill/>
              <a:miter lim="800000"/>
              <a:headEnd/>
              <a:tailEnd/>
            </a:ln>
          </p:spPr>
          <p:txBody>
            <a:bodyPr wrap="none"/>
            <a:lstStyle/>
            <a:p>
              <a:pPr eaLnBrk="0" hangingPunct="0"/>
              <a:r>
                <a:rPr lang="en-US" sz="1800">
                  <a:latin typeface="Tahoma" pitchFamily="34" charset="0"/>
                </a:rPr>
                <a:t>Chorda tympani</a:t>
              </a:r>
            </a:p>
            <a:p>
              <a:pPr eaLnBrk="0" hangingPunct="0"/>
              <a:r>
                <a:rPr lang="en-US" sz="1800">
                  <a:latin typeface="Tahoma" pitchFamily="34" charset="0"/>
                </a:rPr>
                <a:t>nerve</a:t>
              </a:r>
            </a:p>
          </p:txBody>
        </p:sp>
        <p:sp>
          <p:nvSpPr>
            <p:cNvPr id="57352" name="Line 28"/>
            <p:cNvSpPr>
              <a:spLocks noChangeShapeType="1"/>
            </p:cNvSpPr>
            <p:nvPr/>
          </p:nvSpPr>
          <p:spPr bwMode="auto">
            <a:xfrm>
              <a:off x="4800600" y="3581400"/>
              <a:ext cx="762000" cy="381000"/>
            </a:xfrm>
            <a:prstGeom prst="line">
              <a:avLst/>
            </a:prstGeom>
            <a:noFill/>
            <a:ln w="9525">
              <a:solidFill>
                <a:srgbClr val="FF0000"/>
              </a:solidFill>
              <a:round/>
              <a:headEnd/>
              <a:tailEnd type="triangle" w="med" len="med"/>
            </a:ln>
          </p:spPr>
          <p:txBody>
            <a:bodyPr/>
            <a:lstStyle/>
            <a:p>
              <a:endParaRPr lang="en-US"/>
            </a:p>
          </p:txBody>
        </p:sp>
        <p:sp>
          <p:nvSpPr>
            <p:cNvPr id="57353" name="Text Box 29"/>
            <p:cNvSpPr>
              <a:spLocks noChangeArrowheads="1"/>
            </p:cNvSpPr>
            <p:nvPr/>
          </p:nvSpPr>
          <p:spPr bwMode="auto">
            <a:xfrm>
              <a:off x="1066800" y="5562600"/>
              <a:ext cx="1600200" cy="581025"/>
            </a:xfrm>
            <a:prstGeom prst="rect">
              <a:avLst/>
            </a:prstGeom>
            <a:noFill/>
            <a:ln w="9525">
              <a:noFill/>
              <a:miter lim="800000"/>
              <a:headEnd/>
              <a:tailEnd/>
            </a:ln>
          </p:spPr>
          <p:txBody>
            <a:bodyPr/>
            <a:lstStyle/>
            <a:p>
              <a:pPr eaLnBrk="0" hangingPunct="0"/>
              <a:r>
                <a:rPr lang="en-US" sz="1600">
                  <a:latin typeface="Tahoma" pitchFamily="34" charset="0"/>
                </a:rPr>
                <a:t>Taste from anterior tongue</a:t>
              </a:r>
            </a:p>
          </p:txBody>
        </p:sp>
        <p:grpSp>
          <p:nvGrpSpPr>
            <p:cNvPr id="3" name="Group 587"/>
            <p:cNvGrpSpPr>
              <a:grpSpLocks/>
            </p:cNvGrpSpPr>
            <p:nvPr/>
          </p:nvGrpSpPr>
          <p:grpSpPr bwMode="auto">
            <a:xfrm>
              <a:off x="1828800" y="2971800"/>
              <a:ext cx="3822700" cy="2667000"/>
              <a:chOff x="1104" y="2016"/>
              <a:chExt cx="2408" cy="1680"/>
            </a:xfrm>
          </p:grpSpPr>
          <p:sp>
            <p:nvSpPr>
              <p:cNvPr id="57355" name="Freeform 15"/>
              <p:cNvSpPr>
                <a:spLocks noChangeArrowheads="1"/>
              </p:cNvSpPr>
              <p:nvPr/>
            </p:nvSpPr>
            <p:spPr bwMode="auto">
              <a:xfrm>
                <a:off x="1104" y="2016"/>
                <a:ext cx="2408" cy="1248"/>
              </a:xfrm>
              <a:custGeom>
                <a:avLst/>
                <a:gdLst/>
                <a:ahLst/>
                <a:cxnLst>
                  <a:cxn ang="0">
                    <a:pos x="0" y="768"/>
                  </a:cxn>
                  <a:cxn ang="0">
                    <a:pos x="240" y="432"/>
                  </a:cxn>
                  <a:cxn ang="0">
                    <a:pos x="528" y="192"/>
                  </a:cxn>
                  <a:cxn ang="0">
                    <a:pos x="576" y="96"/>
                  </a:cxn>
                  <a:cxn ang="0">
                    <a:pos x="1152" y="48"/>
                  </a:cxn>
                  <a:cxn ang="0">
                    <a:pos x="1824" y="0"/>
                  </a:cxn>
                  <a:cxn ang="0">
                    <a:pos x="2256" y="48"/>
                  </a:cxn>
                  <a:cxn ang="0">
                    <a:pos x="2352" y="96"/>
                  </a:cxn>
                  <a:cxn ang="0">
                    <a:pos x="2400" y="336"/>
                  </a:cxn>
                  <a:cxn ang="0">
                    <a:pos x="2352" y="576"/>
                  </a:cxn>
                  <a:cxn ang="0">
                    <a:pos x="2064" y="768"/>
                  </a:cxn>
                  <a:cxn ang="0">
                    <a:pos x="1968" y="1152"/>
                  </a:cxn>
                  <a:cxn ang="0">
                    <a:pos x="1728" y="1248"/>
                  </a:cxn>
                </a:cxnLst>
                <a:rect l="0" t="0" r="r" b="b"/>
                <a:pathLst>
                  <a:path w="2408" h="1248">
                    <a:moveTo>
                      <a:pt x="0" y="768"/>
                    </a:moveTo>
                    <a:cubicBezTo>
                      <a:pt x="76" y="648"/>
                      <a:pt x="152" y="528"/>
                      <a:pt x="240" y="432"/>
                    </a:cubicBezTo>
                    <a:cubicBezTo>
                      <a:pt x="328" y="336"/>
                      <a:pt x="472" y="248"/>
                      <a:pt x="528" y="192"/>
                    </a:cubicBezTo>
                    <a:cubicBezTo>
                      <a:pt x="584" y="136"/>
                      <a:pt x="472" y="120"/>
                      <a:pt x="576" y="96"/>
                    </a:cubicBezTo>
                    <a:cubicBezTo>
                      <a:pt x="680" y="72"/>
                      <a:pt x="944" y="64"/>
                      <a:pt x="1152" y="48"/>
                    </a:cubicBezTo>
                    <a:cubicBezTo>
                      <a:pt x="1360" y="32"/>
                      <a:pt x="1640" y="0"/>
                      <a:pt x="1824" y="0"/>
                    </a:cubicBezTo>
                    <a:cubicBezTo>
                      <a:pt x="2008" y="0"/>
                      <a:pt x="2168" y="32"/>
                      <a:pt x="2256" y="48"/>
                    </a:cubicBezTo>
                    <a:cubicBezTo>
                      <a:pt x="2344" y="64"/>
                      <a:pt x="2328" y="48"/>
                      <a:pt x="2352" y="96"/>
                    </a:cubicBezTo>
                    <a:cubicBezTo>
                      <a:pt x="2376" y="144"/>
                      <a:pt x="2400" y="256"/>
                      <a:pt x="2400" y="336"/>
                    </a:cubicBezTo>
                    <a:cubicBezTo>
                      <a:pt x="2400" y="416"/>
                      <a:pt x="2408" y="504"/>
                      <a:pt x="2352" y="576"/>
                    </a:cubicBezTo>
                    <a:cubicBezTo>
                      <a:pt x="2296" y="648"/>
                      <a:pt x="2128" y="672"/>
                      <a:pt x="2064" y="768"/>
                    </a:cubicBezTo>
                    <a:cubicBezTo>
                      <a:pt x="2000" y="864"/>
                      <a:pt x="2024" y="1072"/>
                      <a:pt x="1968" y="1152"/>
                    </a:cubicBezTo>
                    <a:cubicBezTo>
                      <a:pt x="1912" y="1232"/>
                      <a:pt x="1820" y="1240"/>
                      <a:pt x="1728" y="1248"/>
                    </a:cubicBezTo>
                  </a:path>
                </a:pathLst>
              </a:custGeom>
              <a:noFill/>
              <a:ln w="38100">
                <a:solidFill>
                  <a:srgbClr val="FF6600"/>
                </a:solidFill>
                <a:prstDash val="sysDot"/>
                <a:round/>
                <a:headEnd/>
                <a:tailEnd/>
              </a:ln>
            </p:spPr>
            <p:txBody>
              <a:bodyPr/>
              <a:lstStyle/>
              <a:p>
                <a:pPr eaLnBrk="0" hangingPunct="0"/>
                <a:endParaRPr lang="en-US"/>
              </a:p>
            </p:txBody>
          </p:sp>
          <p:sp>
            <p:nvSpPr>
              <p:cNvPr id="57356" name="Freeform 32"/>
              <p:cNvSpPr>
                <a:spLocks noChangeArrowheads="1"/>
              </p:cNvSpPr>
              <p:nvPr/>
            </p:nvSpPr>
            <p:spPr bwMode="auto">
              <a:xfrm>
                <a:off x="1440" y="3232"/>
                <a:ext cx="1392" cy="464"/>
              </a:xfrm>
              <a:custGeom>
                <a:avLst/>
                <a:gdLst/>
                <a:ahLst/>
                <a:cxnLst>
                  <a:cxn ang="0">
                    <a:pos x="1392" y="32"/>
                  </a:cxn>
                  <a:cxn ang="0">
                    <a:pos x="1152" y="32"/>
                  </a:cxn>
                  <a:cxn ang="0">
                    <a:pos x="432" y="224"/>
                  </a:cxn>
                  <a:cxn ang="0">
                    <a:pos x="0" y="464"/>
                  </a:cxn>
                </a:cxnLst>
                <a:rect l="0" t="0" r="r" b="b"/>
                <a:pathLst>
                  <a:path w="1392" h="464">
                    <a:moveTo>
                      <a:pt x="1392" y="32"/>
                    </a:moveTo>
                    <a:cubicBezTo>
                      <a:pt x="1352" y="16"/>
                      <a:pt x="1312" y="0"/>
                      <a:pt x="1152" y="32"/>
                    </a:cubicBezTo>
                    <a:cubicBezTo>
                      <a:pt x="992" y="64"/>
                      <a:pt x="624" y="152"/>
                      <a:pt x="432" y="224"/>
                    </a:cubicBezTo>
                    <a:cubicBezTo>
                      <a:pt x="240" y="296"/>
                      <a:pt x="72" y="424"/>
                      <a:pt x="0" y="464"/>
                    </a:cubicBezTo>
                  </a:path>
                </a:pathLst>
              </a:custGeom>
              <a:noFill/>
              <a:ln w="38100">
                <a:solidFill>
                  <a:srgbClr val="FF6600"/>
                </a:solidFill>
                <a:prstDash val="sysDot"/>
                <a:round/>
                <a:headEnd/>
                <a:tailEnd/>
              </a:ln>
            </p:spPr>
            <p:txBody>
              <a:bodyPr/>
              <a:lstStyle/>
              <a:p>
                <a:pPr eaLnBrk="0" hangingPunct="0"/>
                <a:endParaRPr lang="en-US"/>
              </a:p>
            </p:txBody>
          </p:sp>
        </p:grpSp>
        <p:sp>
          <p:nvSpPr>
            <p:cNvPr id="57357" name="Text Box 41"/>
            <p:cNvSpPr>
              <a:spLocks noChangeArrowheads="1"/>
            </p:cNvSpPr>
            <p:nvPr/>
          </p:nvSpPr>
          <p:spPr bwMode="auto">
            <a:xfrm>
              <a:off x="2024063" y="3962400"/>
              <a:ext cx="1100137" cy="517525"/>
            </a:xfrm>
            <a:prstGeom prst="rect">
              <a:avLst/>
            </a:prstGeom>
            <a:noFill/>
            <a:ln w="9525">
              <a:noFill/>
              <a:miter lim="800000"/>
              <a:headEnd/>
              <a:tailEnd/>
            </a:ln>
          </p:spPr>
          <p:txBody>
            <a:bodyPr wrap="none"/>
            <a:lstStyle/>
            <a:p>
              <a:pPr eaLnBrk="0" hangingPunct="0"/>
              <a:r>
                <a:rPr lang="en-US" sz="1400">
                  <a:latin typeface="Tahoma" pitchFamily="34" charset="0"/>
                </a:rPr>
                <a:t>Nervous</a:t>
              </a:r>
            </a:p>
            <a:p>
              <a:pPr eaLnBrk="0" hangingPunct="0"/>
              <a:r>
                <a:rPr lang="en-US" sz="1400">
                  <a:latin typeface="Tahoma" pitchFamily="34" charset="0"/>
                </a:rPr>
                <a:t>intermedius</a:t>
              </a:r>
            </a:p>
          </p:txBody>
        </p:sp>
        <p:sp>
          <p:nvSpPr>
            <p:cNvPr id="57358" name="Line 42"/>
            <p:cNvSpPr>
              <a:spLocks noChangeShapeType="1"/>
            </p:cNvSpPr>
            <p:nvPr/>
          </p:nvSpPr>
          <p:spPr bwMode="auto">
            <a:xfrm flipH="1" flipV="1">
              <a:off x="2286000" y="3581400"/>
              <a:ext cx="152400" cy="457200"/>
            </a:xfrm>
            <a:prstGeom prst="line">
              <a:avLst/>
            </a:prstGeom>
            <a:noFill/>
            <a:ln w="9525">
              <a:solidFill>
                <a:srgbClr val="FF0000"/>
              </a:solidFill>
              <a:round/>
              <a:headEnd/>
              <a:tailEnd type="triangle" w="med" len="med"/>
            </a:ln>
          </p:spPr>
          <p:txBody>
            <a:bodyPr/>
            <a:lstStyle/>
            <a:p>
              <a:endParaRPr lang="en-US"/>
            </a:p>
          </p:txBody>
        </p:sp>
      </p:grpSp>
      <p:sp>
        <p:nvSpPr>
          <p:cNvPr id="57359" name="Oval 5"/>
          <p:cNvSpPr>
            <a:spLocks noChangeArrowheads="1"/>
          </p:cNvSpPr>
          <p:nvPr/>
        </p:nvSpPr>
        <p:spPr bwMode="auto">
          <a:xfrm>
            <a:off x="1981200" y="2514600"/>
            <a:ext cx="381000" cy="533400"/>
          </a:xfrm>
          <a:prstGeom prst="ellipse">
            <a:avLst/>
          </a:prstGeom>
          <a:solidFill>
            <a:srgbClr val="009900"/>
          </a:solidFill>
          <a:ln w="9525">
            <a:solidFill>
              <a:srgbClr val="000000"/>
            </a:solidFill>
            <a:round/>
            <a:headEnd/>
            <a:tailEnd/>
          </a:ln>
        </p:spPr>
        <p:txBody>
          <a:bodyPr wrap="none" anchor="ctr"/>
          <a:lstStyle/>
          <a:p>
            <a:pPr eaLnBrk="0" hangingPunct="0"/>
            <a:endParaRPr lang="en-US"/>
          </a:p>
        </p:txBody>
      </p:sp>
      <p:sp>
        <p:nvSpPr>
          <p:cNvPr id="57360" name="Freeform 8"/>
          <p:cNvSpPr>
            <a:spLocks noChangeArrowheads="1"/>
          </p:cNvSpPr>
          <p:nvPr/>
        </p:nvSpPr>
        <p:spPr bwMode="auto">
          <a:xfrm>
            <a:off x="2362200" y="2514600"/>
            <a:ext cx="3606800" cy="2755900"/>
          </a:xfrm>
          <a:custGeom>
            <a:avLst/>
            <a:gdLst/>
            <a:ahLst/>
            <a:cxnLst>
              <a:cxn ang="0">
                <a:pos x="0" y="152"/>
              </a:cxn>
              <a:cxn ang="0">
                <a:pos x="1728" y="152"/>
              </a:cxn>
              <a:cxn ang="0">
                <a:pos x="2160" y="152"/>
              </a:cxn>
              <a:cxn ang="0">
                <a:pos x="2256" y="1064"/>
              </a:cxn>
              <a:cxn ang="0">
                <a:pos x="2256" y="1736"/>
              </a:cxn>
            </a:cxnLst>
            <a:rect l="0" t="0" r="r" b="b"/>
            <a:pathLst>
              <a:path w="2272" h="1736">
                <a:moveTo>
                  <a:pt x="0" y="152"/>
                </a:moveTo>
                <a:cubicBezTo>
                  <a:pt x="684" y="152"/>
                  <a:pt x="1368" y="152"/>
                  <a:pt x="1728" y="152"/>
                </a:cubicBezTo>
                <a:cubicBezTo>
                  <a:pt x="2088" y="152"/>
                  <a:pt x="2072" y="0"/>
                  <a:pt x="2160" y="152"/>
                </a:cubicBezTo>
                <a:cubicBezTo>
                  <a:pt x="2248" y="304"/>
                  <a:pt x="2240" y="800"/>
                  <a:pt x="2256" y="1064"/>
                </a:cubicBezTo>
                <a:cubicBezTo>
                  <a:pt x="2272" y="1328"/>
                  <a:pt x="2256" y="1624"/>
                  <a:pt x="2256" y="1736"/>
                </a:cubicBezTo>
              </a:path>
            </a:pathLst>
          </a:custGeom>
          <a:noFill/>
          <a:ln w="38100">
            <a:solidFill>
              <a:srgbClr val="009900"/>
            </a:solidFill>
            <a:round/>
            <a:headEnd/>
            <a:tailEnd/>
          </a:ln>
        </p:spPr>
        <p:txBody>
          <a:bodyPr/>
          <a:lstStyle/>
          <a:p>
            <a:pPr eaLnBrk="0" hangingPunct="0"/>
            <a:endParaRPr lang="en-US"/>
          </a:p>
        </p:txBody>
      </p:sp>
      <p:sp>
        <p:nvSpPr>
          <p:cNvPr id="57361" name="Freeform 9"/>
          <p:cNvSpPr>
            <a:spLocks noChangeArrowheads="1"/>
          </p:cNvSpPr>
          <p:nvPr/>
        </p:nvSpPr>
        <p:spPr bwMode="auto">
          <a:xfrm>
            <a:off x="5930900" y="3797300"/>
            <a:ext cx="774700" cy="241300"/>
          </a:xfrm>
          <a:custGeom>
            <a:avLst/>
            <a:gdLst/>
            <a:ahLst/>
            <a:cxnLst>
              <a:cxn ang="0">
                <a:pos x="8" y="0"/>
              </a:cxn>
              <a:cxn ang="0">
                <a:pos x="56" y="96"/>
              </a:cxn>
              <a:cxn ang="0">
                <a:pos x="344" y="144"/>
              </a:cxn>
              <a:cxn ang="0">
                <a:pos x="488" y="144"/>
              </a:cxn>
            </a:cxnLst>
            <a:rect l="0" t="0" r="r" b="b"/>
            <a:pathLst>
              <a:path w="488" h="152">
                <a:moveTo>
                  <a:pt x="8" y="0"/>
                </a:moveTo>
                <a:cubicBezTo>
                  <a:pt x="4" y="36"/>
                  <a:pt x="0" y="72"/>
                  <a:pt x="56" y="96"/>
                </a:cubicBezTo>
                <a:cubicBezTo>
                  <a:pt x="112" y="120"/>
                  <a:pt x="272" y="136"/>
                  <a:pt x="344" y="144"/>
                </a:cubicBezTo>
                <a:cubicBezTo>
                  <a:pt x="416" y="152"/>
                  <a:pt x="464" y="144"/>
                  <a:pt x="488" y="144"/>
                </a:cubicBezTo>
              </a:path>
            </a:pathLst>
          </a:custGeom>
          <a:noFill/>
          <a:ln w="38100">
            <a:solidFill>
              <a:srgbClr val="009900"/>
            </a:solidFill>
            <a:round/>
            <a:headEnd/>
            <a:tailEnd/>
          </a:ln>
        </p:spPr>
        <p:txBody>
          <a:bodyPr/>
          <a:lstStyle/>
          <a:p>
            <a:pPr eaLnBrk="0" hangingPunct="0"/>
            <a:endParaRPr lang="en-US"/>
          </a:p>
        </p:txBody>
      </p:sp>
      <p:sp>
        <p:nvSpPr>
          <p:cNvPr id="57362" name="Text Box 16"/>
          <p:cNvSpPr>
            <a:spLocks noChangeArrowheads="1"/>
          </p:cNvSpPr>
          <p:nvPr/>
        </p:nvSpPr>
        <p:spPr bwMode="auto">
          <a:xfrm>
            <a:off x="228600" y="2330450"/>
            <a:ext cx="2057400" cy="646113"/>
          </a:xfrm>
          <a:prstGeom prst="rect">
            <a:avLst/>
          </a:prstGeom>
          <a:noFill/>
          <a:ln w="9525">
            <a:noFill/>
            <a:miter lim="800000"/>
            <a:headEnd/>
            <a:tailEnd/>
          </a:ln>
        </p:spPr>
        <p:txBody>
          <a:bodyPr/>
          <a:lstStyle/>
          <a:p>
            <a:pPr eaLnBrk="0" hangingPunct="0"/>
            <a:r>
              <a:rPr lang="en-US" sz="1800">
                <a:latin typeface="Tahoma" pitchFamily="34" charset="0"/>
              </a:rPr>
              <a:t>Branchial motor</a:t>
            </a:r>
          </a:p>
          <a:p>
            <a:pPr eaLnBrk="0" hangingPunct="0"/>
            <a:r>
              <a:rPr lang="en-US" sz="1800">
                <a:latin typeface="Tahoma" pitchFamily="34" charset="0"/>
              </a:rPr>
              <a:t>nucleus</a:t>
            </a:r>
          </a:p>
        </p:txBody>
      </p:sp>
      <p:sp>
        <p:nvSpPr>
          <p:cNvPr id="57363" name="Text Box 19"/>
          <p:cNvSpPr>
            <a:spLocks noChangeArrowheads="1"/>
          </p:cNvSpPr>
          <p:nvPr/>
        </p:nvSpPr>
        <p:spPr bwMode="auto">
          <a:xfrm>
            <a:off x="6781800" y="3657600"/>
            <a:ext cx="1600200" cy="641350"/>
          </a:xfrm>
          <a:prstGeom prst="rect">
            <a:avLst/>
          </a:prstGeom>
          <a:noFill/>
          <a:ln w="9525">
            <a:noFill/>
            <a:miter lim="800000"/>
            <a:headEnd/>
            <a:tailEnd/>
          </a:ln>
        </p:spPr>
        <p:txBody>
          <a:bodyPr/>
          <a:lstStyle/>
          <a:p>
            <a:pPr eaLnBrk="0" hangingPunct="0"/>
            <a:r>
              <a:rPr lang="en-US" sz="1800">
                <a:latin typeface="Tahoma" pitchFamily="34" charset="0"/>
              </a:rPr>
              <a:t>Nerve to stapedius</a:t>
            </a:r>
          </a:p>
        </p:txBody>
      </p:sp>
      <p:sp>
        <p:nvSpPr>
          <p:cNvPr id="57364" name="Oval 21"/>
          <p:cNvSpPr>
            <a:spLocks noChangeArrowheads="1"/>
          </p:cNvSpPr>
          <p:nvPr/>
        </p:nvSpPr>
        <p:spPr bwMode="auto">
          <a:xfrm>
            <a:off x="5715000" y="4038600"/>
            <a:ext cx="304800" cy="228600"/>
          </a:xfrm>
          <a:prstGeom prst="ellipse">
            <a:avLst/>
          </a:prstGeom>
          <a:noFill/>
          <a:ln w="38100">
            <a:solidFill>
              <a:srgbClr val="000000"/>
            </a:solidFill>
            <a:prstDash val="sysDot"/>
            <a:round/>
            <a:headEnd/>
            <a:tailEnd/>
          </a:ln>
        </p:spPr>
        <p:txBody>
          <a:bodyPr wrap="none" anchor="ctr"/>
          <a:lstStyle/>
          <a:p>
            <a:pPr eaLnBrk="0" hangingPunct="0"/>
            <a:endParaRPr lang="en-US"/>
          </a:p>
        </p:txBody>
      </p:sp>
      <p:sp>
        <p:nvSpPr>
          <p:cNvPr id="57365" name="Text Box 22"/>
          <p:cNvSpPr>
            <a:spLocks noChangeArrowheads="1"/>
          </p:cNvSpPr>
          <p:nvPr/>
        </p:nvSpPr>
        <p:spPr bwMode="auto">
          <a:xfrm>
            <a:off x="6934200" y="4387850"/>
            <a:ext cx="1600200" cy="641350"/>
          </a:xfrm>
          <a:prstGeom prst="rect">
            <a:avLst/>
          </a:prstGeom>
          <a:noFill/>
          <a:ln w="9525">
            <a:noFill/>
            <a:miter lim="800000"/>
            <a:headEnd/>
            <a:tailEnd/>
          </a:ln>
        </p:spPr>
        <p:txBody>
          <a:bodyPr/>
          <a:lstStyle/>
          <a:p>
            <a:pPr eaLnBrk="0" hangingPunct="0"/>
            <a:r>
              <a:rPr lang="en-US" sz="1800">
                <a:latin typeface="Tahoma" pitchFamily="34" charset="0"/>
              </a:rPr>
              <a:t>Stylomastoid foramen</a:t>
            </a:r>
          </a:p>
        </p:txBody>
      </p:sp>
      <p:sp>
        <p:nvSpPr>
          <p:cNvPr id="57366" name="Line 23"/>
          <p:cNvSpPr>
            <a:spLocks noChangeShapeType="1"/>
          </p:cNvSpPr>
          <p:nvPr/>
        </p:nvSpPr>
        <p:spPr bwMode="auto">
          <a:xfrm flipH="1" flipV="1">
            <a:off x="6019800" y="4191000"/>
            <a:ext cx="914400" cy="457200"/>
          </a:xfrm>
          <a:prstGeom prst="line">
            <a:avLst/>
          </a:prstGeom>
          <a:noFill/>
          <a:ln w="9525">
            <a:solidFill>
              <a:srgbClr val="FF0000"/>
            </a:solidFill>
            <a:round/>
            <a:headEnd/>
            <a:tailEnd type="triangle" w="med" len="med"/>
          </a:ln>
        </p:spPr>
        <p:txBody>
          <a:bodyPr/>
          <a:lstStyle/>
          <a:p>
            <a:endParaRPr lang="en-US"/>
          </a:p>
        </p:txBody>
      </p:sp>
      <p:sp>
        <p:nvSpPr>
          <p:cNvPr id="57367" name="Text Box 24"/>
          <p:cNvSpPr>
            <a:spLocks noChangeArrowheads="1"/>
          </p:cNvSpPr>
          <p:nvPr/>
        </p:nvSpPr>
        <p:spPr bwMode="auto">
          <a:xfrm>
            <a:off x="5791200" y="5362575"/>
            <a:ext cx="3200400" cy="825500"/>
          </a:xfrm>
          <a:prstGeom prst="rect">
            <a:avLst/>
          </a:prstGeom>
          <a:noFill/>
          <a:ln w="9525">
            <a:noFill/>
            <a:miter lim="800000"/>
            <a:headEnd/>
            <a:tailEnd/>
          </a:ln>
        </p:spPr>
        <p:txBody>
          <a:bodyPr/>
          <a:lstStyle/>
          <a:p>
            <a:pPr eaLnBrk="0" hangingPunct="0"/>
            <a:r>
              <a:rPr lang="en-US" sz="1600">
                <a:latin typeface="Tahoma" pitchFamily="34" charset="0"/>
              </a:rPr>
              <a:t>Pure branchial motor facial nerve</a:t>
            </a:r>
          </a:p>
          <a:p>
            <a:pPr eaLnBrk="0" hangingPunct="0"/>
            <a:r>
              <a:rPr lang="en-US" sz="1600">
                <a:latin typeface="Tahoma" pitchFamily="34" charset="0"/>
              </a:rPr>
              <a:t>Supply muscles of facial expression</a:t>
            </a:r>
          </a:p>
        </p:txBody>
      </p:sp>
      <p:sp>
        <p:nvSpPr>
          <p:cNvPr id="57368" name="Rectangle 25"/>
          <p:cNvSpPr>
            <a:spLocks noChangeArrowheads="1"/>
          </p:cNvSpPr>
          <p:nvPr/>
        </p:nvSpPr>
        <p:spPr bwMode="auto">
          <a:xfrm>
            <a:off x="4953000" y="4114800"/>
            <a:ext cx="304800" cy="609600"/>
          </a:xfrm>
          <a:prstGeom prst="rect">
            <a:avLst/>
          </a:prstGeom>
          <a:noFill/>
          <a:ln w="38100">
            <a:solidFill>
              <a:srgbClr val="000000"/>
            </a:solidFill>
            <a:prstDash val="lgDash"/>
            <a:miter lim="800000"/>
            <a:headEnd/>
            <a:tailEnd/>
          </a:ln>
        </p:spPr>
        <p:txBody>
          <a:bodyPr wrap="none" anchor="ctr"/>
          <a:lstStyle/>
          <a:p>
            <a:pPr eaLnBrk="0" hangingPunct="0"/>
            <a:endParaRPr lang="en-US"/>
          </a:p>
        </p:txBody>
      </p:sp>
      <p:sp>
        <p:nvSpPr>
          <p:cNvPr id="57369" name="Text Box 26"/>
          <p:cNvSpPr>
            <a:spLocks noChangeArrowheads="1"/>
          </p:cNvSpPr>
          <p:nvPr/>
        </p:nvSpPr>
        <p:spPr bwMode="auto">
          <a:xfrm>
            <a:off x="3810000" y="4052888"/>
            <a:ext cx="1143000" cy="366712"/>
          </a:xfrm>
          <a:prstGeom prst="rect">
            <a:avLst/>
          </a:prstGeom>
          <a:noFill/>
          <a:ln w="9525">
            <a:noFill/>
            <a:miter lim="800000"/>
            <a:headEnd/>
            <a:tailEnd/>
          </a:ln>
        </p:spPr>
        <p:txBody>
          <a:bodyPr/>
          <a:lstStyle/>
          <a:p>
            <a:pPr eaLnBrk="0" hangingPunct="0"/>
            <a:r>
              <a:rPr lang="en-US" sz="1800">
                <a:latin typeface="Tahoma" pitchFamily="34" charset="0"/>
              </a:rPr>
              <a:t>Ear drum</a:t>
            </a:r>
          </a:p>
        </p:txBody>
      </p:sp>
      <p:grpSp>
        <p:nvGrpSpPr>
          <p:cNvPr id="4" name="Group 604"/>
          <p:cNvGrpSpPr>
            <a:grpSpLocks/>
          </p:cNvGrpSpPr>
          <p:nvPr/>
        </p:nvGrpSpPr>
        <p:grpSpPr bwMode="auto">
          <a:xfrm>
            <a:off x="228600" y="2844800"/>
            <a:ext cx="8458200" cy="3146425"/>
            <a:chOff x="228600" y="2844800"/>
            <a:chExt cx="8458200" cy="3146425"/>
          </a:xfrm>
        </p:grpSpPr>
        <p:sp>
          <p:nvSpPr>
            <p:cNvPr id="57371" name="Text Box 31"/>
            <p:cNvSpPr>
              <a:spLocks noChangeArrowheads="1"/>
            </p:cNvSpPr>
            <p:nvPr/>
          </p:nvSpPr>
          <p:spPr bwMode="auto">
            <a:xfrm>
              <a:off x="2819400" y="5410200"/>
              <a:ext cx="2971800" cy="581025"/>
            </a:xfrm>
            <a:prstGeom prst="rect">
              <a:avLst/>
            </a:prstGeom>
            <a:noFill/>
            <a:ln w="9525">
              <a:noFill/>
              <a:miter lim="800000"/>
              <a:headEnd/>
              <a:tailEnd/>
            </a:ln>
          </p:spPr>
          <p:txBody>
            <a:bodyPr/>
            <a:lstStyle/>
            <a:p>
              <a:pPr eaLnBrk="0" hangingPunct="0"/>
              <a:r>
                <a:rPr lang="en-US" sz="1600">
                  <a:latin typeface="Tahoma" pitchFamily="34" charset="0"/>
                </a:rPr>
                <a:t>VE to submandibular gland and glands on the  mouth floor </a:t>
              </a:r>
            </a:p>
          </p:txBody>
        </p:sp>
        <p:sp>
          <p:nvSpPr>
            <p:cNvPr id="57372" name="Text Box 20"/>
            <p:cNvSpPr>
              <a:spLocks noChangeArrowheads="1"/>
            </p:cNvSpPr>
            <p:nvPr/>
          </p:nvSpPr>
          <p:spPr bwMode="auto">
            <a:xfrm>
              <a:off x="6781800" y="2971800"/>
              <a:ext cx="1905000" cy="641350"/>
            </a:xfrm>
            <a:prstGeom prst="rect">
              <a:avLst/>
            </a:prstGeom>
            <a:noFill/>
            <a:ln w="9525">
              <a:noFill/>
              <a:miter lim="800000"/>
              <a:headEnd/>
              <a:tailEnd/>
            </a:ln>
          </p:spPr>
          <p:txBody>
            <a:bodyPr/>
            <a:lstStyle/>
            <a:p>
              <a:pPr eaLnBrk="0" hangingPunct="0"/>
              <a:r>
                <a:rPr lang="en-US" sz="1800">
                  <a:latin typeface="Tahoma" pitchFamily="34" charset="0"/>
                </a:rPr>
                <a:t>Greater petrosal nerve</a:t>
              </a:r>
            </a:p>
          </p:txBody>
        </p:sp>
        <p:sp>
          <p:nvSpPr>
            <p:cNvPr id="57373" name="Oval 6"/>
            <p:cNvSpPr>
              <a:spLocks noChangeArrowheads="1"/>
            </p:cNvSpPr>
            <p:nvPr/>
          </p:nvSpPr>
          <p:spPr bwMode="auto">
            <a:xfrm>
              <a:off x="1676400" y="3289300"/>
              <a:ext cx="228600" cy="533400"/>
            </a:xfrm>
            <a:prstGeom prst="ellipse">
              <a:avLst/>
            </a:prstGeom>
            <a:solidFill>
              <a:srgbClr val="33CCFF"/>
            </a:solidFill>
            <a:ln w="9525">
              <a:solidFill>
                <a:srgbClr val="000000"/>
              </a:solidFill>
              <a:round/>
              <a:headEnd/>
              <a:tailEnd/>
            </a:ln>
          </p:spPr>
          <p:txBody>
            <a:bodyPr wrap="none" anchor="ctr"/>
            <a:lstStyle/>
            <a:p>
              <a:pPr eaLnBrk="0" hangingPunct="0"/>
              <a:endParaRPr lang="en-US"/>
            </a:p>
          </p:txBody>
        </p:sp>
        <p:sp>
          <p:nvSpPr>
            <p:cNvPr id="57374" name="Freeform 11"/>
            <p:cNvSpPr>
              <a:spLocks noChangeArrowheads="1"/>
            </p:cNvSpPr>
            <p:nvPr/>
          </p:nvSpPr>
          <p:spPr bwMode="auto">
            <a:xfrm>
              <a:off x="1905000" y="2844800"/>
              <a:ext cx="3962400" cy="2565400"/>
            </a:xfrm>
            <a:custGeom>
              <a:avLst/>
              <a:gdLst/>
              <a:ahLst/>
              <a:cxnLst>
                <a:cxn ang="0">
                  <a:pos x="0" y="464"/>
                </a:cxn>
                <a:cxn ang="0">
                  <a:pos x="336" y="320"/>
                </a:cxn>
                <a:cxn ang="0">
                  <a:pos x="672" y="80"/>
                </a:cxn>
                <a:cxn ang="0">
                  <a:pos x="2208" y="32"/>
                </a:cxn>
                <a:cxn ang="0">
                  <a:pos x="2400" y="272"/>
                </a:cxn>
                <a:cxn ang="0">
                  <a:pos x="2400" y="656"/>
                </a:cxn>
                <a:cxn ang="0">
                  <a:pos x="2064" y="944"/>
                </a:cxn>
                <a:cxn ang="0">
                  <a:pos x="2016" y="1424"/>
                </a:cxn>
                <a:cxn ang="0">
                  <a:pos x="2016" y="1616"/>
                </a:cxn>
              </a:cxnLst>
              <a:rect l="0" t="0" r="r" b="b"/>
              <a:pathLst>
                <a:path w="2496" h="1616">
                  <a:moveTo>
                    <a:pt x="0" y="464"/>
                  </a:moveTo>
                  <a:cubicBezTo>
                    <a:pt x="112" y="424"/>
                    <a:pt x="224" y="384"/>
                    <a:pt x="336" y="320"/>
                  </a:cubicBezTo>
                  <a:cubicBezTo>
                    <a:pt x="448" y="256"/>
                    <a:pt x="360" y="128"/>
                    <a:pt x="672" y="80"/>
                  </a:cubicBezTo>
                  <a:cubicBezTo>
                    <a:pt x="984" y="32"/>
                    <a:pt x="1920" y="0"/>
                    <a:pt x="2208" y="32"/>
                  </a:cubicBezTo>
                  <a:cubicBezTo>
                    <a:pt x="2496" y="64"/>
                    <a:pt x="2368" y="168"/>
                    <a:pt x="2400" y="272"/>
                  </a:cubicBezTo>
                  <a:cubicBezTo>
                    <a:pt x="2432" y="376"/>
                    <a:pt x="2456" y="544"/>
                    <a:pt x="2400" y="656"/>
                  </a:cubicBezTo>
                  <a:cubicBezTo>
                    <a:pt x="2344" y="768"/>
                    <a:pt x="2128" y="816"/>
                    <a:pt x="2064" y="944"/>
                  </a:cubicBezTo>
                  <a:cubicBezTo>
                    <a:pt x="2000" y="1072"/>
                    <a:pt x="2024" y="1312"/>
                    <a:pt x="2016" y="1424"/>
                  </a:cubicBezTo>
                  <a:cubicBezTo>
                    <a:pt x="2008" y="1536"/>
                    <a:pt x="2016" y="1584"/>
                    <a:pt x="2016" y="1616"/>
                  </a:cubicBezTo>
                </a:path>
              </a:pathLst>
            </a:custGeom>
            <a:noFill/>
            <a:ln w="38100">
              <a:solidFill>
                <a:srgbClr val="33CCFF"/>
              </a:solidFill>
              <a:prstDash val="sysDot"/>
              <a:round/>
              <a:headEnd/>
              <a:tailEnd/>
            </a:ln>
          </p:spPr>
          <p:txBody>
            <a:bodyPr/>
            <a:lstStyle/>
            <a:p>
              <a:pPr eaLnBrk="0" hangingPunct="0"/>
              <a:endParaRPr lang="en-US"/>
            </a:p>
          </p:txBody>
        </p:sp>
        <p:sp>
          <p:nvSpPr>
            <p:cNvPr id="57375" name="Text Box 17"/>
            <p:cNvSpPr>
              <a:spLocks noChangeArrowheads="1"/>
            </p:cNvSpPr>
            <p:nvPr/>
          </p:nvSpPr>
          <p:spPr bwMode="auto">
            <a:xfrm>
              <a:off x="228600" y="3168650"/>
              <a:ext cx="1600200" cy="641350"/>
            </a:xfrm>
            <a:prstGeom prst="rect">
              <a:avLst/>
            </a:prstGeom>
            <a:noFill/>
            <a:ln w="9525">
              <a:noFill/>
              <a:miter lim="800000"/>
              <a:headEnd/>
              <a:tailEnd/>
            </a:ln>
          </p:spPr>
          <p:txBody>
            <a:bodyPr/>
            <a:lstStyle/>
            <a:p>
              <a:pPr eaLnBrk="0" hangingPunct="0"/>
              <a:r>
                <a:rPr lang="en-US" sz="1800">
                  <a:solidFill>
                    <a:schemeClr val="accent2"/>
                  </a:solidFill>
                  <a:latin typeface="Tahoma" pitchFamily="34" charset="0"/>
                </a:rPr>
                <a:t>Sup. salivary</a:t>
              </a:r>
            </a:p>
            <a:p>
              <a:pPr eaLnBrk="0" hangingPunct="0"/>
              <a:r>
                <a:rPr lang="en-US" sz="1800">
                  <a:solidFill>
                    <a:schemeClr val="accent2"/>
                  </a:solidFill>
                  <a:latin typeface="Tahoma" pitchFamily="34" charset="0"/>
                </a:rPr>
                <a:t>nucleus</a:t>
              </a:r>
            </a:p>
          </p:txBody>
        </p:sp>
        <p:sp>
          <p:nvSpPr>
            <p:cNvPr id="57376" name="Freeform 12"/>
            <p:cNvSpPr>
              <a:spLocks noChangeArrowheads="1"/>
            </p:cNvSpPr>
            <p:nvPr/>
          </p:nvSpPr>
          <p:spPr bwMode="auto">
            <a:xfrm>
              <a:off x="5638800" y="2895600"/>
              <a:ext cx="1143000" cy="533400"/>
            </a:xfrm>
            <a:custGeom>
              <a:avLst/>
              <a:gdLst/>
              <a:ahLst/>
              <a:cxnLst>
                <a:cxn ang="0">
                  <a:pos x="0" y="0"/>
                </a:cxn>
                <a:cxn ang="0">
                  <a:pos x="144" y="144"/>
                </a:cxn>
                <a:cxn ang="0">
                  <a:pos x="624" y="288"/>
                </a:cxn>
              </a:cxnLst>
              <a:rect l="0" t="0" r="r" b="b"/>
              <a:pathLst>
                <a:path w="624" h="288">
                  <a:moveTo>
                    <a:pt x="0" y="0"/>
                  </a:moveTo>
                  <a:cubicBezTo>
                    <a:pt x="20" y="48"/>
                    <a:pt x="40" y="96"/>
                    <a:pt x="144" y="144"/>
                  </a:cubicBezTo>
                  <a:cubicBezTo>
                    <a:pt x="248" y="192"/>
                    <a:pt x="544" y="264"/>
                    <a:pt x="624" y="288"/>
                  </a:cubicBezTo>
                </a:path>
              </a:pathLst>
            </a:custGeom>
            <a:noFill/>
            <a:ln w="38100">
              <a:solidFill>
                <a:srgbClr val="33CCFF"/>
              </a:solidFill>
              <a:prstDash val="sysDot"/>
              <a:round/>
              <a:headEnd/>
              <a:tailEnd/>
            </a:ln>
          </p:spPr>
          <p:txBody>
            <a:bodyPr/>
            <a:lstStyle/>
            <a:p>
              <a:pPr eaLnBrk="0" hangingPunct="0"/>
              <a:endParaRPr lang="en-US"/>
            </a:p>
          </p:txBody>
        </p:sp>
      </p:grpSp>
      <p:sp>
        <p:nvSpPr>
          <p:cNvPr id="57377" name="Oval 38"/>
          <p:cNvSpPr>
            <a:spLocks noChangeArrowheads="1"/>
          </p:cNvSpPr>
          <p:nvPr/>
        </p:nvSpPr>
        <p:spPr bwMode="auto">
          <a:xfrm>
            <a:off x="3352800" y="2362200"/>
            <a:ext cx="304800" cy="914400"/>
          </a:xfrm>
          <a:prstGeom prst="ellipse">
            <a:avLst/>
          </a:prstGeom>
          <a:noFill/>
          <a:ln w="9525">
            <a:solidFill>
              <a:srgbClr val="000000"/>
            </a:solidFill>
            <a:prstDash val="sysDot"/>
            <a:round/>
            <a:headEnd/>
            <a:tailEnd/>
          </a:ln>
        </p:spPr>
        <p:txBody>
          <a:bodyPr wrap="none" anchor="ctr"/>
          <a:lstStyle/>
          <a:p>
            <a:pPr eaLnBrk="0" hangingPunct="0"/>
            <a:endParaRPr lang="en-US"/>
          </a:p>
        </p:txBody>
      </p:sp>
      <p:sp>
        <p:nvSpPr>
          <p:cNvPr id="57378" name="Text Box 39"/>
          <p:cNvSpPr>
            <a:spLocks noChangeArrowheads="1"/>
          </p:cNvSpPr>
          <p:nvPr/>
        </p:nvSpPr>
        <p:spPr bwMode="auto">
          <a:xfrm>
            <a:off x="3810000" y="1143000"/>
            <a:ext cx="1905000" cy="641350"/>
          </a:xfrm>
          <a:prstGeom prst="rect">
            <a:avLst/>
          </a:prstGeom>
          <a:noFill/>
          <a:ln w="9525">
            <a:noFill/>
            <a:miter lim="800000"/>
            <a:headEnd/>
            <a:tailEnd/>
          </a:ln>
        </p:spPr>
        <p:txBody>
          <a:bodyPr/>
          <a:lstStyle/>
          <a:p>
            <a:pPr eaLnBrk="0" hangingPunct="0"/>
            <a:r>
              <a:rPr lang="en-US" sz="1800">
                <a:latin typeface="Tahoma" pitchFamily="34" charset="0"/>
              </a:rPr>
              <a:t>Internal acoustic meatus</a:t>
            </a:r>
          </a:p>
        </p:txBody>
      </p:sp>
      <p:sp>
        <p:nvSpPr>
          <p:cNvPr id="57379" name="Line 40"/>
          <p:cNvSpPr>
            <a:spLocks noChangeShapeType="1"/>
          </p:cNvSpPr>
          <p:nvPr/>
        </p:nvSpPr>
        <p:spPr bwMode="auto">
          <a:xfrm flipH="1">
            <a:off x="3581400" y="1905000"/>
            <a:ext cx="685800" cy="609600"/>
          </a:xfrm>
          <a:prstGeom prst="line">
            <a:avLst/>
          </a:prstGeom>
          <a:noFill/>
          <a:ln w="9525">
            <a:solidFill>
              <a:srgbClr val="FF0000"/>
            </a:solidFill>
            <a:round/>
            <a:headEnd/>
            <a:tailEnd type="triangle" w="med" len="med"/>
          </a:ln>
        </p:spPr>
        <p:txBody>
          <a:bodyPr/>
          <a:lstStyle/>
          <a:p>
            <a:endParaRPr lang="en-US"/>
          </a:p>
        </p:txBody>
      </p:sp>
      <p:sp>
        <p:nvSpPr>
          <p:cNvPr id="38" name="TextBox 37"/>
          <p:cNvSpPr txBox="1"/>
          <p:nvPr/>
        </p:nvSpPr>
        <p:spPr>
          <a:xfrm>
            <a:off x="1600200" y="304800"/>
            <a:ext cx="4070350" cy="708025"/>
          </a:xfrm>
          <a:prstGeom prst="rect">
            <a:avLst/>
          </a:prstGeom>
          <a:noFill/>
        </p:spPr>
        <p:txBody>
          <a:bodyPr wrap="none">
            <a:spAutoFit/>
          </a:bodyPr>
          <a:lstStyle/>
          <a:p>
            <a:pPr>
              <a:defRPr/>
            </a:pPr>
            <a:r>
              <a:rPr lang="en-US" sz="4000" b="1" dirty="0">
                <a:solidFill>
                  <a:srgbClr val="800000"/>
                </a:solidFill>
                <a:effectLst>
                  <a:outerShdw blurRad="38100" dist="38100" dir="2700000" algn="tl">
                    <a:srgbClr val="000000">
                      <a:alpha val="43137"/>
                    </a:srgbClr>
                  </a:outerShdw>
                </a:effectLst>
                <a:latin typeface="Rockwell" pitchFamily="18" charset="0"/>
                <a:cs typeface="Arial" panose="020B0604020202020204" pitchFamily="34" charset="0"/>
              </a:rPr>
              <a:t>FACIAL NERVE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6629400" cy="838200"/>
          </a:xfrm>
        </p:spPr>
        <p:txBody>
          <a:bodyPr>
            <a:normAutofit fontScale="90000"/>
          </a:bodyPr>
          <a:lstStyle/>
          <a:p>
            <a:pPr eaLnBrk="1" hangingPunct="1">
              <a:defRPr/>
            </a:pPr>
            <a:r>
              <a:rPr lang="en-US" sz="3200" b="1" dirty="0" smtClean="0">
                <a:solidFill>
                  <a:srgbClr val="800000"/>
                </a:solidFill>
                <a:effectLst>
                  <a:outerShdw blurRad="38100" dist="38100" dir="2700000" algn="tl">
                    <a:srgbClr val="000000">
                      <a:alpha val="43137"/>
                    </a:srgbClr>
                  </a:outerShdw>
                </a:effectLst>
                <a:latin typeface="Rockwell" pitchFamily="18" charset="0"/>
              </a:rPr>
              <a:t>MOTOR NUCLEUS OF FACIAL NERVE</a:t>
            </a:r>
            <a:endParaRPr lang="en-US" sz="3200" b="1" dirty="0">
              <a:solidFill>
                <a:srgbClr val="800000"/>
              </a:solidFill>
              <a:effectLst>
                <a:outerShdw blurRad="38100" dist="38100" dir="2700000" algn="tl">
                  <a:srgbClr val="000000">
                    <a:alpha val="43137"/>
                  </a:srgbClr>
                </a:outerShdw>
              </a:effectLst>
              <a:latin typeface="Rockwell" pitchFamily="18" charset="0"/>
            </a:endParaRPr>
          </a:p>
        </p:txBody>
      </p:sp>
      <p:sp>
        <p:nvSpPr>
          <p:cNvPr id="3" name="Content Placeholder 2"/>
          <p:cNvSpPr>
            <a:spLocks noGrp="1"/>
          </p:cNvSpPr>
          <p:nvPr>
            <p:ph idx="1"/>
          </p:nvPr>
        </p:nvSpPr>
        <p:spPr/>
        <p:txBody>
          <a:bodyPr>
            <a:normAutofit lnSpcReduction="10000"/>
          </a:bodyPr>
          <a:lstStyle/>
          <a:p>
            <a:pPr algn="just" eaLnBrk="1" hangingPunct="1">
              <a:buFont typeface="Arial" pitchFamily="34" charset="0"/>
              <a:buNone/>
              <a:defRPr/>
            </a:pPr>
            <a:r>
              <a:rPr lang="en-US" sz="2400" b="1" u="sng" dirty="0" smtClean="0">
                <a:solidFill>
                  <a:srgbClr val="0000FF"/>
                </a:solidFill>
                <a:latin typeface="Rockwell" pitchFamily="18" charset="0"/>
              </a:rPr>
              <a:t>Innervation of motor nucleus:</a:t>
            </a:r>
          </a:p>
          <a:p>
            <a:pPr algn="just" eaLnBrk="1" hangingPunct="1">
              <a:buFont typeface="Arial" pitchFamily="34" charset="0"/>
              <a:buNone/>
              <a:defRPr/>
            </a:pPr>
            <a:endParaRPr lang="en-US" sz="2400" b="1" u="sng" dirty="0" smtClean="0">
              <a:solidFill>
                <a:srgbClr val="0000FF"/>
              </a:solidFill>
              <a:latin typeface="Rockwell" pitchFamily="18" charset="0"/>
            </a:endParaRPr>
          </a:p>
          <a:p>
            <a:pPr algn="just" eaLnBrk="1" hangingPunct="1">
              <a:buFont typeface="Wingdings" panose="05000000000000000000" pitchFamily="2" charset="2"/>
              <a:buChar char="v"/>
              <a:defRPr/>
            </a:pPr>
            <a:r>
              <a:rPr lang="en-US" sz="2400" dirty="0" smtClean="0">
                <a:latin typeface="Rockwell" pitchFamily="18" charset="0"/>
              </a:rPr>
              <a:t>The facial nucleus is subdivided into an upper and lower facial nuclei</a:t>
            </a:r>
          </a:p>
          <a:p>
            <a:pPr algn="just" eaLnBrk="1" hangingPunct="1">
              <a:buFont typeface="Wingdings" panose="05000000000000000000" pitchFamily="2" charset="2"/>
              <a:buChar char="v"/>
              <a:defRPr/>
            </a:pPr>
            <a:endParaRPr lang="en-US" sz="2400" dirty="0" smtClean="0">
              <a:latin typeface="Rockwell" pitchFamily="18" charset="0"/>
            </a:endParaRPr>
          </a:p>
          <a:p>
            <a:pPr algn="just" eaLnBrk="1" hangingPunct="1">
              <a:buFont typeface="Wingdings" panose="05000000000000000000" pitchFamily="2" charset="2"/>
              <a:buChar char="v"/>
              <a:defRPr/>
            </a:pPr>
            <a:r>
              <a:rPr lang="en-US" sz="2400" dirty="0" smtClean="0">
                <a:latin typeface="Rockwell" pitchFamily="18" charset="0"/>
              </a:rPr>
              <a:t>The upper facial nucleus recieves bilateral innervation  through </a:t>
            </a:r>
            <a:r>
              <a:rPr lang="en-US" sz="2400" i="1" dirty="0" smtClean="0">
                <a:latin typeface="Rockwell" pitchFamily="18" charset="0"/>
              </a:rPr>
              <a:t>corticobulbar fibers </a:t>
            </a:r>
            <a:r>
              <a:rPr lang="en-US" sz="2400" dirty="0" smtClean="0">
                <a:latin typeface="Rockwell" pitchFamily="18" charset="0"/>
              </a:rPr>
              <a:t>from the primary motor cortex</a:t>
            </a:r>
          </a:p>
          <a:p>
            <a:pPr algn="just" eaLnBrk="1" hangingPunct="1">
              <a:buFont typeface="Wingdings" panose="05000000000000000000" pitchFamily="2" charset="2"/>
              <a:buChar char="v"/>
              <a:defRPr/>
            </a:pPr>
            <a:endParaRPr lang="en-US" sz="2400" dirty="0" smtClean="0">
              <a:latin typeface="Rockwell" pitchFamily="18" charset="0"/>
            </a:endParaRPr>
          </a:p>
          <a:p>
            <a:pPr algn="just" eaLnBrk="1" hangingPunct="1">
              <a:buFont typeface="Wingdings" panose="05000000000000000000" pitchFamily="2" charset="2"/>
              <a:buChar char="v"/>
              <a:defRPr/>
            </a:pPr>
            <a:r>
              <a:rPr lang="en-US" sz="2400" dirty="0" smtClean="0">
                <a:latin typeface="Rockwell" pitchFamily="18" charset="0"/>
              </a:rPr>
              <a:t>The lower facial nucleus recieves only contralateral projections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Facial nerve  </a:t>
            </a:r>
            <a:br>
              <a:rPr lang="en-US" b="1" dirty="0"/>
            </a:br>
            <a:endParaRPr lang="en-US" b="1" dirty="0"/>
          </a:p>
        </p:txBody>
      </p:sp>
      <p:sp>
        <p:nvSpPr>
          <p:cNvPr id="3" name="Content Placeholder 2"/>
          <p:cNvSpPr>
            <a:spLocks noGrp="1"/>
          </p:cNvSpPr>
          <p:nvPr>
            <p:ph sz="half" idx="1"/>
          </p:nvPr>
        </p:nvSpPr>
        <p:spPr>
          <a:xfrm>
            <a:off x="0" y="1143000"/>
            <a:ext cx="5181600" cy="5715000"/>
          </a:xfrm>
        </p:spPr>
        <p:txBody>
          <a:bodyPr>
            <a:normAutofit/>
          </a:bodyPr>
          <a:lstStyle/>
          <a:p>
            <a:r>
              <a:rPr lang="en-US" dirty="0" smtClean="0"/>
              <a:t>The facial nerve exits the skull through the </a:t>
            </a:r>
            <a:r>
              <a:rPr lang="en-US" b="1" dirty="0" err="1" smtClean="0"/>
              <a:t>stylomastoid</a:t>
            </a:r>
            <a:r>
              <a:rPr lang="en-US" b="1" dirty="0" smtClean="0"/>
              <a:t> foramen </a:t>
            </a:r>
            <a:r>
              <a:rPr lang="en-US" dirty="0" smtClean="0"/>
              <a:t>and passes into the deep substance of the parotid gland, where it usually divides into </a:t>
            </a:r>
            <a:r>
              <a:rPr lang="en-US" b="1" dirty="0" smtClean="0"/>
              <a:t>upper and lower trunks</a:t>
            </a:r>
            <a:r>
              <a:rPr lang="en-US" dirty="0" smtClean="0"/>
              <a:t>. </a:t>
            </a:r>
          </a:p>
          <a:p>
            <a:r>
              <a:rPr lang="en-US" dirty="0" smtClean="0"/>
              <a:t>These pass through the substance of the parotid gland, where there may be further branching and anastomosing of the nerves.  </a:t>
            </a:r>
          </a:p>
        </p:txBody>
      </p:sp>
      <p:pic>
        <p:nvPicPr>
          <p:cNvPr id="5" name="Picture 2"/>
          <p:cNvPicPr>
            <a:picLocks noGrp="1" noChangeAspect="1" noChangeArrowheads="1"/>
          </p:cNvPicPr>
          <p:nvPr>
            <p:ph sz="half" idx="2"/>
          </p:nvPr>
        </p:nvPicPr>
        <p:blipFill>
          <a:blip r:embed="rId3"/>
          <a:srcRect/>
          <a:stretch>
            <a:fillRect/>
          </a:stretch>
        </p:blipFill>
        <p:spPr bwMode="auto">
          <a:xfrm>
            <a:off x="4800600" y="2209800"/>
            <a:ext cx="4343400" cy="2838621"/>
          </a:xfrm>
          <a:prstGeom prst="rect">
            <a:avLst/>
          </a:prstGeom>
          <a:noFill/>
          <a:ln w="9525">
            <a:noFill/>
            <a:miter lim="800000"/>
            <a:headEnd/>
            <a:tailEnd/>
          </a:ln>
          <a:effectLst/>
        </p:spPr>
      </p:pic>
    </p:spTree>
    <p:extLst>
      <p:ext uri="{BB962C8B-B14F-4D97-AF65-F5344CB8AC3E}">
        <p14:creationId xmlns:p14="http://schemas.microsoft.com/office/powerpoint/2010/main" xmlns="" val="237642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219200"/>
            <a:ext cx="8229600" cy="5334000"/>
          </a:xfrm>
        </p:spPr>
        <p:txBody>
          <a:bodyPr rtlCol="0">
            <a:noAutofit/>
          </a:bodyPr>
          <a:lstStyle/>
          <a:p>
            <a:pPr algn="just" fontAlgn="auto">
              <a:spcAft>
                <a:spcPts val="0"/>
              </a:spcAft>
              <a:buFont typeface="Wingdings" panose="05000000000000000000" pitchFamily="2" charset="2"/>
              <a:buChar char="v"/>
              <a:defRPr/>
            </a:pPr>
            <a:r>
              <a:rPr lang="en-US" sz="2400" dirty="0" smtClean="0">
                <a:solidFill>
                  <a:schemeClr val="tx1"/>
                </a:solidFill>
                <a:latin typeface="Rockwell" pitchFamily="18" charset="0"/>
              </a:rPr>
              <a:t>Then, after running the longest </a:t>
            </a:r>
            <a:r>
              <a:rPr lang="en-US" sz="2400" dirty="0" err="1" smtClean="0">
                <a:solidFill>
                  <a:schemeClr val="tx1"/>
                </a:solidFill>
                <a:latin typeface="Rockwell" pitchFamily="18" charset="0"/>
              </a:rPr>
              <a:t>intraosseous</a:t>
            </a:r>
            <a:r>
              <a:rPr lang="en-US" sz="2400" dirty="0" smtClean="0">
                <a:solidFill>
                  <a:schemeClr val="tx1"/>
                </a:solidFill>
                <a:latin typeface="Rockwell" pitchFamily="18" charset="0"/>
              </a:rPr>
              <a:t> course of any cranial nerve, CN VII emerges from the cranium via the </a:t>
            </a:r>
            <a:r>
              <a:rPr lang="en-US" sz="2400" dirty="0" err="1" smtClean="0">
                <a:solidFill>
                  <a:schemeClr val="tx1"/>
                </a:solidFill>
                <a:latin typeface="Rockwell" pitchFamily="18" charset="0"/>
              </a:rPr>
              <a:t>stylomastoid</a:t>
            </a:r>
            <a:r>
              <a:rPr lang="en-US" sz="2400" dirty="0" smtClean="0">
                <a:solidFill>
                  <a:schemeClr val="tx1"/>
                </a:solidFill>
                <a:latin typeface="Rockwell" pitchFamily="18" charset="0"/>
              </a:rPr>
              <a:t> foramen; gives off the posterior auricular branch; enters the parotid gland; and forms the </a:t>
            </a:r>
            <a:r>
              <a:rPr lang="en-US" sz="2400" b="1" dirty="0" smtClean="0">
                <a:solidFill>
                  <a:srgbClr val="0000FF"/>
                </a:solidFill>
                <a:effectLst>
                  <a:outerShdw blurRad="38100" dist="38100" dir="2700000" algn="tl">
                    <a:srgbClr val="000000">
                      <a:alpha val="43137"/>
                    </a:srgbClr>
                  </a:outerShdw>
                </a:effectLst>
                <a:latin typeface="Rockwell" pitchFamily="18" charset="0"/>
              </a:rPr>
              <a:t>parotid plexus</a:t>
            </a:r>
            <a:r>
              <a:rPr lang="en-US" sz="2400" dirty="0" smtClean="0">
                <a:solidFill>
                  <a:srgbClr val="0000FF"/>
                </a:solidFill>
                <a:effectLst>
                  <a:outerShdw blurRad="38100" dist="38100" dir="2700000" algn="tl">
                    <a:srgbClr val="000000">
                      <a:alpha val="43137"/>
                    </a:srgbClr>
                  </a:outerShdw>
                </a:effectLst>
                <a:latin typeface="Rockwell" pitchFamily="18" charset="0"/>
              </a:rPr>
              <a:t>, </a:t>
            </a:r>
            <a:r>
              <a:rPr lang="en-US" sz="2400" dirty="0" smtClean="0">
                <a:solidFill>
                  <a:schemeClr val="tx1"/>
                </a:solidFill>
                <a:latin typeface="Rockwell" pitchFamily="18" charset="0"/>
              </a:rPr>
              <a:t>which gives rise to the following five terminal motor branches: </a:t>
            </a:r>
            <a:r>
              <a:rPr lang="en-US" sz="2400" b="1" dirty="0" smtClean="0">
                <a:solidFill>
                  <a:srgbClr val="0000FF"/>
                </a:solidFill>
                <a:effectLst>
                  <a:outerShdw blurRad="38100" dist="38100" dir="2700000" algn="tl">
                    <a:srgbClr val="000000">
                      <a:alpha val="43137"/>
                    </a:srgbClr>
                  </a:outerShdw>
                </a:effectLst>
                <a:latin typeface="Rockwell" pitchFamily="18" charset="0"/>
              </a:rPr>
              <a:t>temporal, zygomatic, </a:t>
            </a:r>
            <a:r>
              <a:rPr lang="en-US" sz="2400" b="1" dirty="0" err="1" smtClean="0">
                <a:solidFill>
                  <a:srgbClr val="0000FF"/>
                </a:solidFill>
                <a:effectLst>
                  <a:outerShdw blurRad="38100" dist="38100" dir="2700000" algn="tl">
                    <a:srgbClr val="000000">
                      <a:alpha val="43137"/>
                    </a:srgbClr>
                  </a:outerShdw>
                </a:effectLst>
                <a:latin typeface="Rockwell" pitchFamily="18" charset="0"/>
              </a:rPr>
              <a:t>buccal</a:t>
            </a:r>
            <a:r>
              <a:rPr lang="en-US" sz="2400" b="1" dirty="0" smtClean="0">
                <a:solidFill>
                  <a:srgbClr val="0000FF"/>
                </a:solidFill>
                <a:effectLst>
                  <a:outerShdw blurRad="38100" dist="38100" dir="2700000" algn="tl">
                    <a:srgbClr val="000000">
                      <a:alpha val="43137"/>
                    </a:srgbClr>
                  </a:outerShdw>
                </a:effectLst>
                <a:latin typeface="Rockwell" pitchFamily="18" charset="0"/>
              </a:rPr>
              <a:t>, marginal mandibular,  and cervical</a:t>
            </a:r>
            <a:r>
              <a:rPr lang="en-US" sz="2400" dirty="0" smtClean="0">
                <a:solidFill>
                  <a:srgbClr val="0000FF"/>
                </a:solidFill>
                <a:effectLst>
                  <a:outerShdw blurRad="38100" dist="38100" dir="2700000" algn="tl">
                    <a:srgbClr val="000000">
                      <a:alpha val="43137"/>
                    </a:srgbClr>
                  </a:outerShdw>
                </a:effectLst>
                <a:latin typeface="Rockwell" pitchFamily="18" charset="0"/>
              </a:rPr>
              <a:t>. </a:t>
            </a:r>
          </a:p>
          <a:p>
            <a:pPr algn="just" fontAlgn="auto">
              <a:spcAft>
                <a:spcPts val="0"/>
              </a:spcAft>
              <a:buFont typeface="Wingdings" panose="05000000000000000000" pitchFamily="2" charset="2"/>
              <a:buChar char="v"/>
              <a:defRPr/>
            </a:pPr>
            <a:endParaRPr lang="en-US" sz="2400" dirty="0" smtClean="0">
              <a:solidFill>
                <a:schemeClr val="tx1"/>
              </a:solidFill>
              <a:latin typeface="Rockwell" pitchFamily="18" charset="0"/>
            </a:endParaRPr>
          </a:p>
          <a:p>
            <a:pPr algn="just" fontAlgn="auto">
              <a:spcAft>
                <a:spcPts val="0"/>
              </a:spcAft>
              <a:buFont typeface="Wingdings" panose="05000000000000000000" pitchFamily="2" charset="2"/>
              <a:buChar char="v"/>
              <a:defRPr/>
            </a:pPr>
            <a:r>
              <a:rPr lang="en-US" sz="2400" b="1" dirty="0" err="1" smtClean="0">
                <a:solidFill>
                  <a:srgbClr val="0000FF"/>
                </a:solidFill>
                <a:effectLst>
                  <a:outerShdw blurRad="38100" dist="38100" dir="2700000" algn="tl">
                    <a:srgbClr val="000000">
                      <a:alpha val="43137"/>
                    </a:srgbClr>
                  </a:outerShdw>
                </a:effectLst>
                <a:latin typeface="Rockwell" pitchFamily="18" charset="0"/>
              </a:rPr>
              <a:t>Branchial</a:t>
            </a:r>
            <a:r>
              <a:rPr lang="en-US" sz="2400" b="1" dirty="0" smtClean="0">
                <a:solidFill>
                  <a:srgbClr val="0000FF"/>
                </a:solidFill>
                <a:effectLst>
                  <a:outerShdw blurRad="38100" dist="38100" dir="2700000" algn="tl">
                    <a:srgbClr val="000000">
                      <a:alpha val="43137"/>
                    </a:srgbClr>
                  </a:outerShdw>
                </a:effectLst>
                <a:latin typeface="Rockwell" pitchFamily="18" charset="0"/>
              </a:rPr>
              <a:t> Motor </a:t>
            </a:r>
            <a:r>
              <a:rPr lang="en-US" sz="2400" dirty="0" smtClean="0">
                <a:solidFill>
                  <a:schemeClr val="tx1"/>
                </a:solidFill>
                <a:latin typeface="Rockwell" pitchFamily="18" charset="0"/>
              </a:rPr>
              <a:t>As the nerve of the 2nd pharyngeal arch, the facial nerve supplies striated muscles derived from its mesoderm, mainly the muscles of facial expression and auricular muscles. It also supplies the posterior bellies of the </a:t>
            </a:r>
            <a:r>
              <a:rPr lang="en-US" sz="2400" dirty="0" err="1" smtClean="0">
                <a:solidFill>
                  <a:schemeClr val="tx1"/>
                </a:solidFill>
                <a:latin typeface="Rockwell" pitchFamily="18" charset="0"/>
              </a:rPr>
              <a:t>digastric</a:t>
            </a:r>
            <a:r>
              <a:rPr lang="en-US" sz="2400" dirty="0" smtClean="0">
                <a:solidFill>
                  <a:schemeClr val="tx1"/>
                </a:solidFill>
                <a:latin typeface="Rockwell" pitchFamily="18" charset="0"/>
              </a:rPr>
              <a:t>, </a:t>
            </a:r>
            <a:r>
              <a:rPr lang="en-US" sz="2400" dirty="0" err="1" smtClean="0">
                <a:solidFill>
                  <a:schemeClr val="tx1"/>
                </a:solidFill>
                <a:latin typeface="Rockwell" pitchFamily="18" charset="0"/>
              </a:rPr>
              <a:t>stylohyoid</a:t>
            </a:r>
            <a:r>
              <a:rPr lang="en-US" sz="2400" dirty="0" smtClean="0">
                <a:solidFill>
                  <a:schemeClr val="tx1"/>
                </a:solidFill>
                <a:latin typeface="Rockwell" pitchFamily="18" charset="0"/>
              </a:rPr>
              <a:t>, and </a:t>
            </a:r>
            <a:r>
              <a:rPr lang="en-US" sz="2400" dirty="0" err="1" smtClean="0">
                <a:solidFill>
                  <a:schemeClr val="tx1"/>
                </a:solidFill>
                <a:latin typeface="Rockwell" pitchFamily="18" charset="0"/>
              </a:rPr>
              <a:t>stapedius</a:t>
            </a:r>
            <a:r>
              <a:rPr lang="en-US" sz="2400" dirty="0" smtClean="0">
                <a:solidFill>
                  <a:schemeClr val="tx1"/>
                </a:solidFill>
                <a:latin typeface="Rockwell" pitchFamily="18" charset="0"/>
              </a:rPr>
              <a:t> muscles.</a:t>
            </a:r>
          </a:p>
        </p:txBody>
      </p:sp>
      <p:sp>
        <p:nvSpPr>
          <p:cNvPr id="5" name="TextBox 4"/>
          <p:cNvSpPr txBox="1"/>
          <p:nvPr/>
        </p:nvSpPr>
        <p:spPr>
          <a:xfrm>
            <a:off x="1600200" y="304800"/>
            <a:ext cx="4070350" cy="708025"/>
          </a:xfrm>
          <a:prstGeom prst="rect">
            <a:avLst/>
          </a:prstGeom>
          <a:noFill/>
        </p:spPr>
        <p:txBody>
          <a:bodyPr wrap="none">
            <a:spAutoFit/>
          </a:bodyPr>
          <a:lstStyle/>
          <a:p>
            <a:pPr>
              <a:defRPr/>
            </a:pPr>
            <a:r>
              <a:rPr lang="en-US" sz="4000" b="1" dirty="0">
                <a:solidFill>
                  <a:srgbClr val="800000"/>
                </a:solidFill>
                <a:effectLst>
                  <a:outerShdw blurRad="38100" dist="38100" dir="2700000" algn="tl">
                    <a:srgbClr val="000000">
                      <a:alpha val="43137"/>
                    </a:srgbClr>
                  </a:outerShdw>
                </a:effectLst>
                <a:latin typeface="Rockwell" pitchFamily="18" charset="0"/>
                <a:cs typeface="Arial" panose="020B0604020202020204" pitchFamily="34" charset="0"/>
              </a:rPr>
              <a:t>FACIAL NERVE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2991</TotalTime>
  <Words>1449</Words>
  <Application>Microsoft Office PowerPoint</Application>
  <PresentationFormat>On-screen Show (4:3)</PresentationFormat>
  <Paragraphs>177</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FACIAL NERVE AND THE PAROTID GLAND</vt:lpstr>
      <vt:lpstr>Facial Nerve: Objectives</vt:lpstr>
      <vt:lpstr>Introduction</vt:lpstr>
      <vt:lpstr>Facial Nerve</vt:lpstr>
      <vt:lpstr>Origin</vt:lpstr>
      <vt:lpstr>Slide 6</vt:lpstr>
      <vt:lpstr>MOTOR NUCLEUS OF FACIAL NERVE</vt:lpstr>
      <vt:lpstr>Facial nerve   </vt:lpstr>
      <vt:lpstr>Slide 9</vt:lpstr>
      <vt:lpstr>Slide 10</vt:lpstr>
      <vt:lpstr>Relations</vt:lpstr>
      <vt:lpstr>Slide 12</vt:lpstr>
      <vt:lpstr>Autonomic Lacrimal Fibers</vt:lpstr>
      <vt:lpstr>Slide 14</vt:lpstr>
      <vt:lpstr>Facial Nerve</vt:lpstr>
      <vt:lpstr>Slide 16</vt:lpstr>
      <vt:lpstr>Relationship of the facial nerve and the parotid gland</vt:lpstr>
      <vt:lpstr>Facial Nerve Lesion</vt:lpstr>
      <vt:lpstr>Slide 19</vt:lpstr>
      <vt:lpstr>Physical Examination for the  Facial Nerve</vt:lpstr>
      <vt:lpstr>Parotid Gland</vt:lpstr>
      <vt:lpstr>Shape and Outline</vt:lpstr>
      <vt:lpstr>Boundaries</vt:lpstr>
      <vt:lpstr>Parotid Gland</vt:lpstr>
      <vt:lpstr>Parotid Gland</vt:lpstr>
      <vt:lpstr>Parotid Capsule</vt:lpstr>
      <vt:lpstr>Parotid Capsule</vt:lpstr>
      <vt:lpstr>Parotid Duct</vt:lpstr>
      <vt:lpstr>Important relationships </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PAROTID GLAND</dc:title>
  <dc:creator>Admin</dc:creator>
  <cp:lastModifiedBy>Windows User</cp:lastModifiedBy>
  <cp:revision>59</cp:revision>
  <dcterms:created xsi:type="dcterms:W3CDTF">2013-10-01T18:09:27Z</dcterms:created>
  <dcterms:modified xsi:type="dcterms:W3CDTF">2023-05-31T13:41:56Z</dcterms:modified>
</cp:coreProperties>
</file>