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66" r:id="rId3"/>
    <p:sldId id="257" r:id="rId4"/>
    <p:sldId id="284" r:id="rId5"/>
    <p:sldId id="285" r:id="rId6"/>
    <p:sldId id="260" r:id="rId7"/>
    <p:sldId id="261" r:id="rId8"/>
    <p:sldId id="259" r:id="rId9"/>
    <p:sldId id="258" r:id="rId10"/>
    <p:sldId id="264" r:id="rId11"/>
    <p:sldId id="262" r:id="rId12"/>
    <p:sldId id="263" r:id="rId13"/>
    <p:sldId id="265" r:id="rId14"/>
    <p:sldId id="267" r:id="rId15"/>
    <p:sldId id="268" r:id="rId16"/>
    <p:sldId id="300" r:id="rId17"/>
    <p:sldId id="269" r:id="rId18"/>
    <p:sldId id="283" r:id="rId19"/>
    <p:sldId id="298" r:id="rId20"/>
    <p:sldId id="274" r:id="rId21"/>
    <p:sldId id="275" r:id="rId22"/>
    <p:sldId id="287" r:id="rId23"/>
    <p:sldId id="281" r:id="rId24"/>
    <p:sldId id="299" r:id="rId25"/>
    <p:sldId id="290" r:id="rId26"/>
    <p:sldId id="286" r:id="rId27"/>
    <p:sldId id="296" r:id="rId28"/>
    <p:sldId id="270" r:id="rId29"/>
    <p:sldId id="280" r:id="rId30"/>
    <p:sldId id="273" r:id="rId31"/>
    <p:sldId id="282" r:id="rId32"/>
    <p:sldId id="271" r:id="rId33"/>
    <p:sldId id="289" r:id="rId34"/>
    <p:sldId id="272" r:id="rId35"/>
    <p:sldId id="276" r:id="rId36"/>
    <p:sldId id="277" r:id="rId37"/>
    <p:sldId id="278" r:id="rId38"/>
    <p:sldId id="279" r:id="rId39"/>
    <p:sldId id="292" r:id="rId40"/>
    <p:sldId id="295" r:id="rId41"/>
    <p:sldId id="293" r:id="rId42"/>
    <p:sldId id="294" r:id="rId43"/>
    <p:sldId id="291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253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83695-C088-4731-A9EB-A149534C9E27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EFEF1-2288-4413-8199-10A4077C8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16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EFEF1-2288-4413-8199-10A4077C83D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24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EE80-95A2-43E3-8EE5-4CCDFD32CF80}" type="datetime1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618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40A6-B8FB-4148-81AA-547A008436D7}" type="datetime1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818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7F4A-54F2-4084-BAD3-12F0640B329A}" type="datetime1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79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810E-8609-4F78-8303-8518080E327C}" type="datetime1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827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FA095-337B-4405-A84B-6C42C970CA06}" type="datetime1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59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3845-0F35-4681-A9CC-D422901BC7D7}" type="datetime1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732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77AD-D20E-41C6-9480-935FFEEBCCB3}" type="datetime1">
              <a:rPr lang="en-US" smtClean="0"/>
              <a:t>6/22/2023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69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6646F-8108-4017-86A5-E235102F422F}" type="datetime1">
              <a:rPr lang="en-US" smtClean="0"/>
              <a:t>6/22/2023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334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0172D-3AE2-498F-95E6-BA1B89E8C51A}" type="datetime1">
              <a:rPr lang="en-US" smtClean="0"/>
              <a:t>6/22/2023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455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2F94F-6854-4C76-ADDB-DAC3523E4D17}" type="datetime1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53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DFD54-9B0B-4503-A952-775861C61214}" type="datetime1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14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3F9FE-73C2-4FBE-BD23-885C9FA7BC72}" type="datetime1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EF5F3-7E57-49E8-B096-22F184C06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81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006" y="17526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NASAL CAVITY,  PARANASAL   SINUSES &amp; LACRIMAL APPARATUS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4739481"/>
            <a:ext cx="88153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BF722-E0A2-435A-8D05-261B8D39EAEE}" type="datetime1">
              <a:rPr lang="en-US" smtClean="0"/>
              <a:t>6/22/2023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76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Lateral wall structures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" y="6096000"/>
            <a:ext cx="914399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Sphenoethmoidal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recess, superior, middle &amp; inferior meatus &amp; sphenopalatine foramen</a:t>
            </a:r>
            <a:endParaRPr lang="en-US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8686799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1" y="5638801"/>
            <a:ext cx="1905001" cy="304800"/>
          </a:xfrm>
        </p:spPr>
        <p:txBody>
          <a:bodyPr/>
          <a:lstStyle/>
          <a:p>
            <a:fld id="{A3F75B29-F85E-44AF-97B8-58BB55C2FFD6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4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Sphenoethmoidal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recess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6400800"/>
            <a:ext cx="8001000" cy="426720"/>
          </a:xfrm>
        </p:spPr>
        <p:txBody>
          <a:bodyPr>
            <a:noAutofit/>
          </a:bodyPr>
          <a:lstStyle/>
          <a:p>
            <a:pPr algn="ctr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Opening of the sphenoid sinus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381999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E6B2E-0828-4A9D-9981-86B02629917D}" type="datetime1">
              <a:rPr lang="en-US" smtClean="0"/>
              <a:t>6/22/2023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60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4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Superior Meatus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324600"/>
            <a:ext cx="9067800" cy="533400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Opening of the posterior ethmoidal air cells.</a:t>
            </a:r>
          </a:p>
          <a:p>
            <a:pPr algn="ctr"/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40"/>
            <a:ext cx="9144000" cy="585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5FC42-5355-4F89-A616-46B07EFEA81E}" type="datetime1">
              <a:rPr lang="en-US" smtClean="0"/>
              <a:t>6/22/2023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5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Middle meatus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0"/>
            <a:ext cx="9144000" cy="6858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Opening of frontal sinus into the infundibulum, middle ethmoidal air cells on the ethmoidal bulla, anterior ethmoidal air cells &amp; maxillary sinus in the hiatus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semilunaris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533400"/>
            <a:ext cx="8382000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17D4E-F7D5-4570-A8CD-8AE3D7500300}" type="datetime1">
              <a:rPr lang="en-US" smtClean="0"/>
              <a:t>6/22/2023</a:t>
            </a:fld>
            <a:endParaRPr lang="en-US"/>
          </a:p>
        </p:txBody>
      </p:sp>
      <p:sp>
        <p:nvSpPr>
          <p:cNvPr id="7168" name="Slide Number Placeholder 716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1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Inferior Meatus</a:t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6477000"/>
            <a:ext cx="8229600" cy="381000"/>
          </a:xfrm>
        </p:spPr>
        <p:txBody>
          <a:bodyPr>
            <a:normAutofit fontScale="92500" lnSpcReduction="20000"/>
          </a:bodyPr>
          <a:lstStyle/>
          <a:p>
            <a:pPr algn="ctr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Opening of the nasolacrimal duct.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609600"/>
            <a:ext cx="8023225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297CE-99FA-4343-BBA2-E925B893DFA7}" type="datetime1">
              <a:rPr lang="en-US" smtClean="0"/>
              <a:t>6/22/2023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13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0165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Sphenopalatine Foramen</a:t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04560"/>
            <a:ext cx="9144000" cy="838200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Opening into the pterygopalatine fossa; transmits the sphenopalatine artery and nasopalatine nerve.</a:t>
            </a:r>
          </a:p>
          <a:p>
            <a:pPr algn="just"/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533400"/>
            <a:ext cx="8001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79067-3E2B-4B5C-A259-696D78F97C68}" type="datetime1">
              <a:rPr lang="en-US" smtClean="0"/>
              <a:t>6/22/2023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5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Nasal group of facial muscles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6646F-8108-4017-86A5-E235102F422F}" type="datetime1">
              <a:rPr lang="en-US" smtClean="0"/>
              <a:t>6/22/2023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16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0"/>
            <a:ext cx="7162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30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Subdivisions of mucous membrane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" y="910590"/>
            <a:ext cx="3124200" cy="57150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Vestibule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Respiratory Region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Olfactory Region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0A988-2034-42F6-A664-DED5DF90AB79}" type="datetime1">
              <a:rPr lang="en-US" smtClean="0"/>
              <a:t>6/22/2023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47800"/>
            <a:ext cx="6019800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455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Subdivision of MM cont’d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Vestibule</a:t>
            </a:r>
          </a:p>
          <a:p>
            <a:pPr lvl="1"/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Dilated part inside the nostril</a:t>
            </a:r>
          </a:p>
          <a:p>
            <a:pPr lvl="1"/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Bound by alar cartilages  </a:t>
            </a:r>
          </a:p>
          <a:p>
            <a:pPr lvl="1"/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lined by skin with hairs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Respiratory Region</a:t>
            </a:r>
          </a:p>
          <a:p>
            <a:pPr lvl="1"/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 two-thirds of the nasal </a:t>
            </a: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cavity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Warms, moistens, and cleans incoming air with its mucous membrane.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Olfactory Region</a:t>
            </a:r>
          </a:p>
          <a:p>
            <a:pPr lvl="1"/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superior nasal concha &amp; the upper one-third of the nasal septum.</a:t>
            </a:r>
          </a:p>
          <a:p>
            <a:pPr lvl="1"/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Innervation - olfactory nerves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7AFF6-ECC4-41F8-99CD-46A559EC6013}" type="datetime1">
              <a:rPr lang="en-US" smtClean="0"/>
              <a:t>6/22/2023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36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9624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Arteries – right lateral wall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6646F-8108-4017-86A5-E235102F422F}" type="datetime1">
              <a:rPr lang="en-US" smtClean="0"/>
              <a:t>6/22/2023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19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6241"/>
            <a:ext cx="8077200" cy="64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91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nose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5410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76400"/>
            <a:ext cx="3886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976938"/>
            <a:ext cx="1371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51754-5041-4355-9E4C-8FE0A5255AE2}" type="datetime1">
              <a:rPr lang="en-US" smtClean="0"/>
              <a:t>6/22/2023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8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Arteries – right  lateral wall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1" y="609600"/>
            <a:ext cx="8734129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-1"/>
            <a:ext cx="2286000" cy="226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5057E-F0B1-42AD-9FF9-C17F89E2BCF0}" type="datetime1">
              <a:rPr lang="en-US" smtClean="0"/>
              <a:t>6/22/2023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9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Blood supply – nasal septum</a:t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" y="685800"/>
            <a:ext cx="845820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0" y="6324600"/>
            <a:ext cx="52080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Lateral View of Nasal Septum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905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8752-D1A4-4A48-902D-B44CB5848794}" type="datetime1">
              <a:rPr lang="en-US" smtClean="0"/>
              <a:t>6/22/2023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21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367405" y="1906339"/>
            <a:ext cx="6618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plexus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8029275" y="1826663"/>
            <a:ext cx="607395" cy="159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Venous drainage of nasal cavity</a:t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62000"/>
            <a:ext cx="6248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6540500"/>
            <a:ext cx="878522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3400" y="6168350"/>
            <a:ext cx="1499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lateral wall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B2BB-A2A4-4128-9BD1-FD7152188C04}" type="datetime1">
              <a:rPr lang="en-US" smtClean="0"/>
              <a:t>6/22/2023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1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30480"/>
            <a:ext cx="8229600" cy="64008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Nerve supply – lateral wall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7924799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6544270"/>
            <a:ext cx="89611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(From Drake RL, </a:t>
            </a:r>
            <a:r>
              <a:rPr lang="en-US" sz="1200" b="1" i="0" u="none" strike="noStrike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Vogl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AW, Mitchell A (</a:t>
            </a:r>
            <a:r>
              <a:rPr lang="en-US" sz="1200" b="1" i="0" u="none" strike="noStrike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eds</a:t>
            </a:r>
            <a:r>
              <a:rPr lang="en-US" sz="1200" b="1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Gray’s Anatomy for Students, 2nd </a:t>
            </a:r>
            <a:r>
              <a:rPr lang="en-US" sz="1200" b="1" i="0" u="none" strike="noStrike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en-US" sz="1200" b="1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Elsevier, Churchill Livingstone. Copyright 2010.)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6951C-4516-4AEB-AAD9-5A93732C295B}" type="datetime1">
              <a:rPr lang="en-US" smtClean="0"/>
              <a:t>6/22/2023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0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Nerves of the right lateral nasal wall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6646F-8108-4017-86A5-E235102F422F}" type="datetime1">
              <a:rPr lang="en-US" smtClean="0"/>
              <a:t>6/22/2023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24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52474"/>
            <a:ext cx="80772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130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Neurovascular supply – lateral wall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3999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8529-2452-4806-8ABF-19CEC8641CD8}" type="datetime1">
              <a:rPr lang="en-US" smtClean="0"/>
              <a:t>6/22/2023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1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Nerve supply – medial wall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53963"/>
            <a:ext cx="67818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544270"/>
            <a:ext cx="899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(From Drake RL, </a:t>
            </a:r>
            <a:r>
              <a:rPr lang="en-US" sz="1200" b="1" i="0" u="none" strike="noStrike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Vogl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AW, Mitchell A (</a:t>
            </a:r>
            <a:r>
              <a:rPr lang="en-US" sz="1200" b="1" i="0" u="none" strike="noStrike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eds</a:t>
            </a:r>
            <a:r>
              <a:rPr lang="en-US" sz="1200" b="1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Gray’s Anatomy for Students, 2nd </a:t>
            </a:r>
            <a:r>
              <a:rPr lang="en-US" sz="1200" b="1" i="0" u="none" strike="noStrike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en-US" sz="1200" b="1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Elsevier, Churchill Livingstone. Copyright 2010.)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F5CD1-EC99-4F66-9006-F7A93331DD31}" type="datetime1">
              <a:rPr lang="en-US" smtClean="0"/>
              <a:t>6/22/2023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8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Neurovascular – medial wall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6646F-8108-4017-86A5-E235102F422F}" type="datetime1">
              <a:rPr lang="en-US" smtClean="0"/>
              <a:t>6/22/2023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27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33400"/>
            <a:ext cx="9067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516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Paranasal air sinuses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839D-C73C-4B37-B3BE-F494864216A6}" type="datetime1">
              <a:rPr lang="en-US" smtClean="0"/>
              <a:t>6/22/2023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5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avities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the interior of the 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maxilla, frontal, sphenoid, &amp; ethmoid bones.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ommunicate with the nasal cavity.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Function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ake the skull lighter (filled with air).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ct as resonating chambers for the voice.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ncrease the surface area of the nasal mucous membrane - help warming the air before entering the lung</a:t>
            </a:r>
          </a:p>
          <a:p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B0087-4E1A-41D3-9019-C94EA1747B77}" type="datetime1">
              <a:rPr lang="en-US" smtClean="0"/>
              <a:t>6/22/2023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0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382000" cy="52578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Opens on the face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anterior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nasal apertures (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nares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nostrils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Separated by into 2 by  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nasal septum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ommunicates with the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nasopharynx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posterior opening (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choanae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Vestibule</a:t>
            </a:r>
          </a:p>
          <a:p>
            <a:pPr lvl="1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slight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dilatation inside the aperture of each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nostril </a:t>
            </a:r>
          </a:p>
          <a:p>
            <a:pPr lvl="1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lined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largely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skin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containing hair, sebaceous glands, and sweat glands.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unction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warm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clean, humidify, filter the inhaled air for respiration, and help smell and taste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F8EC-1B3E-4534-9AAE-4D8FB7F9E16A}" type="datetime1">
              <a:rPr lang="en-US" smtClean="0"/>
              <a:t>6/22/2023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102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991600" cy="609600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Projection of the paranasal sinuses onto the skull</a:t>
            </a:r>
            <a:b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1"/>
            <a:ext cx="8153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5873620"/>
            <a:ext cx="8839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i="0" u="none" strike="noStrike" baseline="0" dirty="0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000" b="0" i="0" u="none" strike="noStrike" baseline="0" dirty="0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Anterior view, </a:t>
            </a:r>
            <a:r>
              <a:rPr lang="en-US" sz="2000" b="1" i="0" u="none" strike="noStrike" baseline="0" dirty="0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2000" b="0" i="0" u="none" strike="noStrike" baseline="0" dirty="0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lateral view.</a:t>
            </a:r>
          </a:p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Some of the pain of sinusitis is projected to the skin overlying the sinuses, it is helpful to know the projections of the sinuses onto the surface of the skull.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CC629-1A74-4A8A-A7C2-AC1CAA863302}" type="datetime1">
              <a:rPr lang="en-US" smtClean="0"/>
              <a:t>6/22/2023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61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axillary &amp; frontal sinuses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pneumatization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2099369"/>
            <a:ext cx="3276600" cy="38100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evelop gradually during the course of cranial growth 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pneumatization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thmoid sinuses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already pneumatized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birth, hence ethmoidal sinusitis common in children.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99" y="1600200"/>
            <a:ext cx="5888355" cy="4808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29200" y="6471642"/>
            <a:ext cx="1679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Anterior view.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F1602-815A-4947-AB19-8AE5C65E62C3}" type="datetime1">
              <a:rPr lang="en-US" smtClean="0"/>
              <a:t>6/22/2023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9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5238750"/>
            <a:ext cx="17335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40287-620A-482A-A0E3-7C69B9530DF3}" type="datetime1">
              <a:rPr lang="en-US" smtClean="0"/>
              <a:t>6/22/2023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6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Lateral wall of the right nasal cavity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778491"/>
            <a:ext cx="6096000" cy="5710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91440" y="1905000"/>
            <a:ext cx="41452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olored arrows in b: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nasolacrimal duct,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Yellow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frontal sinus,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range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maxillary sinus,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Green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anterior and posterior ethmoid cells,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sphenoid sinus;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1200" y="6304002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asolacrimal duct and paranasal sinuses emptying into the nasal cavity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3952-B4C1-4AE2-AC94-185BDD372724}" type="datetime1">
              <a:rPr lang="en-US" smtClean="0"/>
              <a:t>6/22/2023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67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7" y="0"/>
            <a:ext cx="730091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1" y="3505200"/>
            <a:ext cx="1843088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" y="6400800"/>
            <a:ext cx="845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Radiograph of cranium. dotted lines, pterygopalatine fossa; HP, hard palate; P, pharynx.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0CF8F-FB05-43DD-99D7-FF24060F8A95}" type="datetime1">
              <a:rPr lang="en-US" smtClean="0"/>
              <a:t>6/22/2023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3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Ethmoid air cells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umerous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ethmoidal air cells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Its infection may erode through the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thin orbital plate of the ethmoid bone (lamina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papyracea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into the orbit.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Subdivision</a:t>
            </a:r>
          </a:p>
          <a:p>
            <a:pPr lvl="1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Posterior ethmoidal air cells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drain into SNM.</a:t>
            </a:r>
          </a:p>
          <a:p>
            <a:pPr lvl="1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Middle ethmoidal air cells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drain into the summit of the ethmoidal bulla MNM.</a:t>
            </a:r>
          </a:p>
          <a:p>
            <a:pPr lvl="1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Anterior ethmoidal air cells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drain into the anterior aspect of the hiatus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semilunaris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MNM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6F9B2-7B71-42D1-87B8-DF4D8E1091F6}" type="datetime1">
              <a:rPr lang="en-US" smtClean="0"/>
              <a:t>6/22/2023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5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Frontal Sinus</a:t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Lies in the 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frontal bone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pens into the 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hiatus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semilunaris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MNC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by way of the frontonasal duct (or infundibulum).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Innervation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supraorbital branch of the ophthalmic nerve.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correlate 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Frontal sinusitis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 algn="just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Inflammation in the FS </a:t>
            </a:r>
          </a:p>
          <a:p>
            <a:pPr lvl="1" algn="just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May erode the thin bone of the ACF, producing meningitis or brain abscess.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E399E-EA40-4DD6-92A7-2E0E6526178F}" type="datetime1">
              <a:rPr lang="en-US" smtClean="0"/>
              <a:t>6/22/2023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9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Maxillary Sinus</a:t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argest of the paranasal air sinuses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nly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paranasal sinus that may be 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 at birth.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Lies in the maxilla bilaterally, lateral to the lateral wall of the nasal cavity and inferior to the floor of the orbit,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rains into the posterior aspect of the 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hiatus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semilunaris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MNM.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correlate 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Maxillary sinusitis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imics the clinical signs of 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maxillary tooth abscess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elated to an 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infected tooth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Infection may 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spread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from the maxillary sinus to the upper teeth and irritate the nerves to these teeth, causing toothache.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2D8C2-441D-40E6-954B-8F8AB5D66164}" type="datetime1">
              <a:rPr lang="en-US" smtClean="0"/>
              <a:t>6/22/2023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0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Sphenoidal Sinus</a:t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ontained within the 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body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the sphenoid bone.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Opens into the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sphenoethmoidal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recess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the NC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Innervation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ranches from the 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maxillary nerve 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osterior ethmoidal branch of the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nasociliary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nerve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ranssphenoidal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approach</a:t>
            </a:r>
          </a:p>
          <a:p>
            <a:pPr lvl="1"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ituitary gland lies above sphenoidal  sinus and can be reached by this method. </a:t>
            </a:r>
          </a:p>
          <a:p>
            <a:pPr lvl="1" algn="just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method follows the nasal septum through the body of the sphenoid.</a:t>
            </a:r>
          </a:p>
          <a:p>
            <a:pPr lvl="1" algn="just"/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must be taken 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to damage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cavernous sinus &amp; the internal carotid artery.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07B9-E9E9-468F-AE35-C0A2E3F0D410}" type="datetime1">
              <a:rPr lang="en-US" smtClean="0"/>
              <a:t>6/22/2023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75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Lacrimal apparatus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EE80-95A2-43E3-8EE5-4CCDFD32CF80}" type="datetime1">
              <a:rPr lang="en-US" smtClean="0"/>
              <a:t>6/22/2023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77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Skeleton of external nose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84582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2167-607B-4B04-BAA5-6746FA6B4CA0}" type="datetime1">
              <a:rPr lang="en-US" smtClean="0"/>
              <a:t>6/22/2023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708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6646F-8108-4017-86A5-E235102F422F}" type="datetime1">
              <a:rPr lang="en-US" smtClean="0"/>
              <a:t>6/22/2023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40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8" y="762000"/>
            <a:ext cx="8481391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92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Cont’d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229600" cy="5486400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Lacrimal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Gland</a:t>
            </a:r>
          </a:p>
          <a:p>
            <a:pPr lvl="1"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ies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upper lateral region of the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orbit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the lateral rectus and the levator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palpebrae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superioris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muscles.</a:t>
            </a:r>
          </a:p>
          <a:p>
            <a:pPr lvl="1"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drained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12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lacrimal ducts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which open into the superior conjunctival fornix.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Lacrimal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Canaliculi</a:t>
            </a:r>
          </a:p>
          <a:p>
            <a:pPr lvl="1"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curved canals </a:t>
            </a:r>
          </a:p>
          <a:p>
            <a:pPr lvl="1"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begin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a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lacrimal punctum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(or pore) in the margin of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eyelid </a:t>
            </a:r>
          </a:p>
          <a:p>
            <a:pPr lvl="1"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into the lacrimal sac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Lacrimal Sac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upper dilated end of the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nasolacrimal duct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opens into the inferior meatus of nasal cavity</a:t>
            </a:r>
          </a:p>
          <a:p>
            <a:pPr lvl="1"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810E-8609-4F78-8303-8518080E327C}" type="datetime1">
              <a:rPr lang="en-US" smtClean="0"/>
              <a:t>6/22/2023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3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Cont’d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Tears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produced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the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lacrimal gland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excretory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ductules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into the superior conjunctival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fornix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spread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evenly over the eyeball by blinking movements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accumulate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area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lacrimal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lake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nter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lacrimal canaliculi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 their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lacrimal puncta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summit of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lacrimal papilla)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drain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into the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lacrimal sac, nasolacrimal duct, &amp;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finally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inferior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nasal meatus.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810E-8609-4F78-8303-8518080E327C}" type="datetime1">
              <a:rPr lang="en-US" smtClean="0"/>
              <a:t>6/22/2023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33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END 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  YOU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55E4F-E796-48C2-92E7-152BE79C3EE1}" type="datetime1">
              <a:rPr lang="en-US" smtClean="0"/>
              <a:t>6/22/2023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6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Nasal cartilage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78486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24E-8EBF-4BF7-93BF-BE9D85EB3807}" type="datetime1">
              <a:rPr lang="en-US" smtClean="0"/>
              <a:t>6/22/2023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4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Roof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2819400" cy="4983163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Formed by: </a:t>
            </a:r>
          </a:p>
          <a:p>
            <a:pPr lvl="1"/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Nasal</a:t>
            </a:r>
          </a:p>
          <a:p>
            <a:pPr lvl="1"/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Frontal </a:t>
            </a:r>
          </a:p>
          <a:p>
            <a:pPr lvl="1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thmoid (cribriform plate) </a:t>
            </a:r>
          </a:p>
          <a:p>
            <a:pPr lvl="1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phenoid (body) bones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cribriform plate transmits the olfactory nerves.</a:t>
            </a: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8600"/>
            <a:ext cx="6477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2120D-683E-46F4-84D1-9BBBDAAFA84E}" type="datetime1">
              <a:rPr lang="en-US" smtClean="0"/>
              <a:t>6/22/2023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5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"/>
            <a:ext cx="8229600" cy="89916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Floor</a:t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3124200" cy="58674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ormed by: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alatine process of the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maxilla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orizontal plate of the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palatine bone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Contains incisive foramen which transmits:</a:t>
            </a:r>
          </a:p>
          <a:p>
            <a:pPr lvl="1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Nasopalatine nerve 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erminal branches of the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sphenopalatine artery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28601"/>
            <a:ext cx="6324600" cy="659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3AAD3-4B9A-42C7-A5BE-49FE8D2141FC}" type="datetime1">
              <a:rPr lang="en-US" smtClean="0"/>
              <a:t>6/22/2023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89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Medial Wall (Nasal Septum)</a:t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3124200" cy="58674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Primarily formed by:</a:t>
            </a:r>
          </a:p>
          <a:p>
            <a:pPr lvl="1"/>
            <a:r>
              <a:rPr lang="en-US" sz="22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Ethmoid bone </a:t>
            </a:r>
            <a:r>
              <a:rPr lang="en-US" sz="2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(perpendicular plate) </a:t>
            </a:r>
          </a:p>
          <a:p>
            <a:pPr lvl="1"/>
            <a:r>
              <a:rPr lang="en-US" sz="22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Vomer</a:t>
            </a:r>
          </a:p>
          <a:p>
            <a:pPr lvl="1"/>
            <a:r>
              <a:rPr lang="en-US" sz="22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septal cartilage</a:t>
            </a:r>
            <a:r>
              <a:rPr lang="en-US" sz="2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Also by:</a:t>
            </a:r>
          </a:p>
          <a:p>
            <a:pPr lvl="1"/>
            <a:r>
              <a:rPr lang="en-US" sz="2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Palatine processes</a:t>
            </a:r>
          </a:p>
          <a:p>
            <a:pPr lvl="1"/>
            <a:r>
              <a:rPr lang="en-US" sz="2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Maxillary bone</a:t>
            </a:r>
          </a:p>
          <a:p>
            <a:pPr lvl="1"/>
            <a:r>
              <a:rPr lang="en-US" sz="2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Nasal bone</a:t>
            </a:r>
          </a:p>
          <a:p>
            <a:pPr lvl="1"/>
            <a:r>
              <a:rPr lang="en-US" sz="2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Frontal bone  </a:t>
            </a:r>
          </a:p>
          <a:p>
            <a:pPr lvl="1"/>
            <a:r>
              <a:rPr lang="en-US" sz="2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Sphenoid bone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838200"/>
            <a:ext cx="6172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23AD3-1E0D-4F8C-93AD-19EDDC832016}" type="datetime1">
              <a:rPr lang="en-US" smtClean="0"/>
              <a:t>6/22/2023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6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Lateral Wall</a:t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3352800" cy="57912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ormed by:</a:t>
            </a:r>
          </a:p>
          <a:p>
            <a:pPr lvl="1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uperior &amp; middle nasal  conchae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ethmoid bone)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nferior nasal concha.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lso by: 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asal bone 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Lacrimal bone</a:t>
            </a:r>
          </a:p>
          <a:p>
            <a:pPr lvl="1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Frontal process &amp; nasal surface of the maxilla</a:t>
            </a:r>
          </a:p>
          <a:p>
            <a:pPr lvl="1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Palatine bone</a:t>
            </a:r>
          </a:p>
          <a:p>
            <a:pPr lvl="1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sphenoid bone (medial pterygoid plate)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836" y="685800"/>
            <a:ext cx="5871163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387F8-2024-442C-9386-969C2AAEC8FC}" type="datetime1">
              <a:rPr lang="en-US" smtClean="0"/>
              <a:t>6/22/2023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F5F3-7E57-49E8-B096-22F184C064A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30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46218</TotalTime>
  <Words>1234</Words>
  <Application>Microsoft Office PowerPoint</Application>
  <PresentationFormat>On-screen Show (4:3)</PresentationFormat>
  <Paragraphs>257</Paragraphs>
  <Slides>43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NASAL CAVITY,  PARANASAL   SINUSES &amp; LACRIMAL APPARATUS</vt:lpstr>
      <vt:lpstr>The nose</vt:lpstr>
      <vt:lpstr>Introduction </vt:lpstr>
      <vt:lpstr>Skeleton of external nose</vt:lpstr>
      <vt:lpstr>Nasal cartilage</vt:lpstr>
      <vt:lpstr>Roof </vt:lpstr>
      <vt:lpstr> Floor </vt:lpstr>
      <vt:lpstr> Medial Wall (Nasal Septum) </vt:lpstr>
      <vt:lpstr> Lateral Wall </vt:lpstr>
      <vt:lpstr>Lateral wall structures </vt:lpstr>
      <vt:lpstr>Sphenoethmoidal recess</vt:lpstr>
      <vt:lpstr>Superior Meatus </vt:lpstr>
      <vt:lpstr>Middle meatus </vt:lpstr>
      <vt:lpstr> Inferior Meatus </vt:lpstr>
      <vt:lpstr> Sphenopalatine Foramen </vt:lpstr>
      <vt:lpstr>Nasal group of facial muscles</vt:lpstr>
      <vt:lpstr>Subdivisions of mucous membrane</vt:lpstr>
      <vt:lpstr>Subdivision of MM cont’d </vt:lpstr>
      <vt:lpstr>Arteries – right lateral wall</vt:lpstr>
      <vt:lpstr>Arteries – right  lateral wall</vt:lpstr>
      <vt:lpstr>Blood supply – nasal septum </vt:lpstr>
      <vt:lpstr> Venous drainage of nasal cavity </vt:lpstr>
      <vt:lpstr>Nerve supply – lateral wall </vt:lpstr>
      <vt:lpstr>Nerves of the right lateral nasal wall</vt:lpstr>
      <vt:lpstr>Neurovascular supply – lateral wall</vt:lpstr>
      <vt:lpstr>Nerve supply – medial wall</vt:lpstr>
      <vt:lpstr>Neurovascular – medial wall</vt:lpstr>
      <vt:lpstr>Paranasal air sinuses</vt:lpstr>
      <vt:lpstr>Introduction </vt:lpstr>
      <vt:lpstr> Projection of the paranasal sinuses onto the skull </vt:lpstr>
      <vt:lpstr>Maxillary &amp; frontal sinuses pneumatization</vt:lpstr>
      <vt:lpstr>PowerPoint Presentation</vt:lpstr>
      <vt:lpstr>Lateral wall of the right nasal cavity</vt:lpstr>
      <vt:lpstr>PowerPoint Presentation</vt:lpstr>
      <vt:lpstr>Ethmoid air cells</vt:lpstr>
      <vt:lpstr>Frontal Sinus </vt:lpstr>
      <vt:lpstr> Maxillary Sinus </vt:lpstr>
      <vt:lpstr> Sphenoidal Sinus </vt:lpstr>
      <vt:lpstr>Lacrimal apparatus</vt:lpstr>
      <vt:lpstr>Introduction </vt:lpstr>
      <vt:lpstr>Cont’d</vt:lpstr>
      <vt:lpstr>Cont’d</vt:lpstr>
      <vt:lpstr>THE END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</dc:creator>
  <cp:lastModifiedBy>laptop</cp:lastModifiedBy>
  <cp:revision>60</cp:revision>
  <dcterms:created xsi:type="dcterms:W3CDTF">2023-05-17T06:41:43Z</dcterms:created>
  <dcterms:modified xsi:type="dcterms:W3CDTF">2023-06-26T05:38:37Z</dcterms:modified>
</cp:coreProperties>
</file>