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44" r:id="rId3"/>
    <p:sldId id="295" r:id="rId4"/>
    <p:sldId id="415" r:id="rId5"/>
    <p:sldId id="416" r:id="rId6"/>
    <p:sldId id="303" r:id="rId7"/>
    <p:sldId id="305" r:id="rId8"/>
    <p:sldId id="307" r:id="rId9"/>
    <p:sldId id="306" r:id="rId10"/>
    <p:sldId id="301" r:id="rId11"/>
    <p:sldId id="299" r:id="rId12"/>
    <p:sldId id="300" r:id="rId13"/>
    <p:sldId id="297" r:id="rId14"/>
    <p:sldId id="316" r:id="rId15"/>
    <p:sldId id="317" r:id="rId16"/>
    <p:sldId id="318" r:id="rId17"/>
    <p:sldId id="319" r:id="rId18"/>
    <p:sldId id="350" r:id="rId19"/>
    <p:sldId id="348" r:id="rId20"/>
    <p:sldId id="349" r:id="rId21"/>
    <p:sldId id="351" r:id="rId22"/>
    <p:sldId id="346" r:id="rId23"/>
    <p:sldId id="347" r:id="rId24"/>
    <p:sldId id="322" r:id="rId25"/>
    <p:sldId id="355" r:id="rId26"/>
    <p:sldId id="335" r:id="rId27"/>
    <p:sldId id="354" r:id="rId28"/>
    <p:sldId id="356" r:id="rId29"/>
    <p:sldId id="358" r:id="rId30"/>
    <p:sldId id="359" r:id="rId31"/>
    <p:sldId id="371" r:id="rId32"/>
    <p:sldId id="370" r:id="rId33"/>
    <p:sldId id="373" r:id="rId34"/>
    <p:sldId id="365" r:id="rId35"/>
    <p:sldId id="366" r:id="rId36"/>
    <p:sldId id="368" r:id="rId37"/>
    <p:sldId id="369" r:id="rId38"/>
    <p:sldId id="413" r:id="rId39"/>
    <p:sldId id="41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1F987-FACA-4A14-9BFE-F71CD8E008F5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BF2F2-EA95-488F-B7AF-DAE78DEE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30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96DD-7D35-4BFD-A94B-8446377D46CC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1D01-94AC-4407-8571-93E9E6AF6481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4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E927-70B6-4D83-A86B-5B3F9FE83365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9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4DC2-A3D4-40CE-9838-9B1A2697F742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1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0E25-6940-4312-8BC7-B5B31B996DED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2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79BC6-7621-4701-8536-B4009C13B662}" type="datetime1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5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9995D-05B5-40BE-A147-D89FCE45EAE7}" type="datetime1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0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8433C-8901-408A-ADC3-D72AC7D3DA4B}" type="datetime1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7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019B-75F6-42BF-9746-6CEC93D5B1ED}" type="datetime1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4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60BCD-D736-403B-AA0F-94AB4C4C258E}" type="datetime1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1628-DAEF-4AC1-92BA-5FD1F096FFAB}" type="datetime1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8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CCC2D-45CE-4C20-A8CC-F304E256162A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91CC1-C8C4-4543-847D-8637AD76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8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15" y="1267098"/>
            <a:ext cx="5434148" cy="2138362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latin typeface="Castellar" panose="020A0402060406010301" pitchFamily="18" charset="0"/>
              </a:rPr>
              <a:t>THE PHARYNX</a:t>
            </a:r>
            <a:endParaRPr lang="en-US" dirty="0">
              <a:latin typeface="Castellar" panose="020A0402060406010301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5818551"/>
            <a:ext cx="6988630" cy="1039449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3800" b="1" i="1" dirty="0" smtClean="0">
                <a:solidFill>
                  <a:srgbClr val="C00000"/>
                </a:solidFill>
                <a:latin typeface="Brush Script MT" panose="03060802040406070304" pitchFamily="66" charset="0"/>
              </a:rPr>
              <a:t>BY Mr. Mwape</a:t>
            </a:r>
            <a:r>
              <a:rPr lang="en-US" sz="5600" b="1" i="1" dirty="0" smtClean="0">
                <a:solidFill>
                  <a:srgbClr val="C00000"/>
                </a:solidFill>
                <a:latin typeface="Brush Script MT" panose="03060802040406070304" pitchFamily="66" charset="0"/>
              </a:rPr>
              <a:t> </a:t>
            </a:r>
            <a:r>
              <a:rPr lang="en-US" sz="4800" b="1" i="1" dirty="0" smtClean="0">
                <a:solidFill>
                  <a:srgbClr val="C00000"/>
                </a:solidFill>
                <a:latin typeface="Brush Script MT" panose="03060802040406070304" pitchFamily="66" charset="0"/>
              </a:rPr>
              <a:t>KABANGASHESHE</a:t>
            </a:r>
            <a:endParaRPr lang="en-US" sz="3200" b="1" i="1" dirty="0">
              <a:solidFill>
                <a:srgbClr val="C00000"/>
              </a:solidFill>
              <a:latin typeface="Brush Script MT" panose="030608020404060703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1"/>
            <a:ext cx="5913120" cy="1214846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Relations of the pharynx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4848"/>
            <a:ext cx="5799910" cy="564315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Medial </a:t>
            </a:r>
            <a:r>
              <a:rPr lang="en-US" sz="4400" dirty="0" smtClean="0"/>
              <a:t>Pterygoid </a:t>
            </a:r>
            <a:r>
              <a:rPr lang="en-US" sz="4400" dirty="0" smtClean="0"/>
              <a:t>plate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 err="1" smtClean="0"/>
              <a:t>Pterygo</a:t>
            </a:r>
            <a:r>
              <a:rPr lang="en-US" sz="4400" dirty="0" smtClean="0"/>
              <a:t>-mandibular </a:t>
            </a:r>
            <a:r>
              <a:rPr lang="en-US" sz="4400" dirty="0" smtClean="0"/>
              <a:t>raphe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Mandible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Tongue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Hyoid </a:t>
            </a:r>
            <a:r>
              <a:rPr lang="en-US" sz="4400" dirty="0" smtClean="0"/>
              <a:t>Bone </a:t>
            </a:r>
            <a:endParaRPr lang="en-US" sz="4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Thyroid and </a:t>
            </a:r>
            <a:r>
              <a:rPr lang="en-US" sz="4400" dirty="0" smtClean="0"/>
              <a:t>Cricoid </a:t>
            </a:r>
            <a:r>
              <a:rPr lang="en-US" sz="4400" dirty="0" smtClean="0"/>
              <a:t>cartilages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99463" y="0"/>
            <a:ext cx="6692537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5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5743" y="0"/>
            <a:ext cx="7380514" cy="888274"/>
          </a:xfrm>
        </p:spPr>
        <p:txBody>
          <a:bodyPr/>
          <a:lstStyle/>
          <a:p>
            <a:pPr algn="ctr"/>
            <a:r>
              <a:rPr lang="en-US" b="1" dirty="0" smtClean="0"/>
              <a:t>Take note in the diagram above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9714"/>
            <a:ext cx="12192000" cy="5878286"/>
          </a:xfrm>
        </p:spPr>
        <p:txBody>
          <a:bodyPr>
            <a:noAutofit/>
          </a:bodyPr>
          <a:lstStyle/>
          <a:p>
            <a:r>
              <a:rPr lang="en-US" sz="3600" dirty="0" smtClean="0"/>
              <a:t>Gaps </a:t>
            </a:r>
            <a:r>
              <a:rPr lang="en-US" sz="3600" dirty="0"/>
              <a:t>in the </a:t>
            </a:r>
            <a:r>
              <a:rPr lang="en-US" sz="3600" dirty="0" smtClean="0"/>
              <a:t>pharyngeal musculature </a:t>
            </a:r>
            <a:r>
              <a:rPr lang="en-US" sz="3600" dirty="0"/>
              <a:t>(</a:t>
            </a:r>
            <a:r>
              <a:rPr lang="en-US" sz="3600" dirty="0">
                <a:solidFill>
                  <a:srgbClr val="FF0000"/>
                </a:solidFill>
              </a:rPr>
              <a:t>1 to 4 in </a:t>
            </a:r>
            <a:r>
              <a:rPr lang="en-US" sz="3600" b="1" dirty="0">
                <a:solidFill>
                  <a:srgbClr val="FF0000"/>
                </a:solidFill>
              </a:rPr>
              <a:t>C</a:t>
            </a:r>
            <a:r>
              <a:rPr lang="en-US" sz="3600" dirty="0"/>
              <a:t>) allowing the entry of structures:</a:t>
            </a:r>
          </a:p>
          <a:p>
            <a:pPr marL="0" indent="0">
              <a:buNone/>
            </a:pPr>
            <a:r>
              <a:rPr lang="en-US" sz="3600" dirty="0"/>
              <a:t>1. </a:t>
            </a:r>
            <a:r>
              <a:rPr lang="en-US" sz="3600" b="1" dirty="0">
                <a:solidFill>
                  <a:srgbClr val="00B050"/>
                </a:solidFill>
              </a:rPr>
              <a:t>Superior</a:t>
            </a:r>
            <a:r>
              <a:rPr lang="en-US" sz="3600" dirty="0"/>
              <a:t> to the </a:t>
            </a:r>
            <a:r>
              <a:rPr lang="en-US" sz="3600" i="1" dirty="0" smtClean="0">
                <a:solidFill>
                  <a:srgbClr val="FF0000"/>
                </a:solidFill>
              </a:rPr>
              <a:t>Superior </a:t>
            </a:r>
            <a:r>
              <a:rPr lang="en-US" sz="3600" i="1" dirty="0">
                <a:solidFill>
                  <a:srgbClr val="FF0000"/>
                </a:solidFill>
              </a:rPr>
              <a:t>C</a:t>
            </a:r>
            <a:r>
              <a:rPr lang="en-US" sz="3600" i="1" dirty="0" smtClean="0">
                <a:solidFill>
                  <a:srgbClr val="FF0000"/>
                </a:solidFill>
              </a:rPr>
              <a:t>onstrictor </a:t>
            </a:r>
            <a:r>
              <a:rPr lang="en-US" sz="3600" i="1" dirty="0">
                <a:solidFill>
                  <a:srgbClr val="FF0000"/>
                </a:solidFill>
              </a:rPr>
              <a:t>M</a:t>
            </a:r>
            <a:r>
              <a:rPr lang="en-US" sz="3600" i="1" dirty="0" smtClean="0">
                <a:solidFill>
                  <a:srgbClr val="FF0000"/>
                </a:solidFill>
              </a:rPr>
              <a:t>uscle</a:t>
            </a:r>
            <a:r>
              <a:rPr lang="en-US" sz="3600" dirty="0"/>
              <a:t>: </a:t>
            </a:r>
            <a:r>
              <a:rPr lang="en-US" sz="3600" dirty="0" err="1"/>
              <a:t>L</a:t>
            </a:r>
            <a:r>
              <a:rPr lang="en-US" sz="3600" dirty="0" err="1" smtClean="0"/>
              <a:t>evator</a:t>
            </a:r>
            <a:r>
              <a:rPr lang="en-US" sz="3600" dirty="0" smtClean="0"/>
              <a:t> </a:t>
            </a:r>
            <a:r>
              <a:rPr lang="en-US" sz="3600" dirty="0" err="1"/>
              <a:t>V</a:t>
            </a:r>
            <a:r>
              <a:rPr lang="en-US" sz="3600" dirty="0" err="1" smtClean="0"/>
              <a:t>eli</a:t>
            </a:r>
            <a:r>
              <a:rPr lang="en-US" sz="3600" dirty="0" smtClean="0"/>
              <a:t> palatine muscle &amp; Pharyngotympanic (</a:t>
            </a:r>
            <a:r>
              <a:rPr lang="en-US" sz="3600" i="1" dirty="0" smtClean="0"/>
              <a:t>Auditory</a:t>
            </a:r>
            <a:r>
              <a:rPr lang="en-US" sz="3600" dirty="0"/>
              <a:t>) tube</a:t>
            </a:r>
          </a:p>
          <a:p>
            <a:pPr marL="0" indent="0">
              <a:buNone/>
            </a:pPr>
            <a:r>
              <a:rPr lang="en-US" sz="3600" dirty="0"/>
              <a:t>2.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Between the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uperior &amp; 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Middle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constrictors</a:t>
            </a:r>
            <a:r>
              <a:rPr lang="en-US" sz="3600" dirty="0"/>
              <a:t>: S</a:t>
            </a:r>
            <a:r>
              <a:rPr lang="en-US" sz="3600" dirty="0" smtClean="0"/>
              <a:t>tylopharyngeus </a:t>
            </a:r>
            <a:r>
              <a:rPr lang="en-US" sz="3600" dirty="0" smtClean="0"/>
              <a:t>Muscle</a:t>
            </a:r>
            <a:r>
              <a:rPr lang="en-US" sz="3600" dirty="0"/>
              <a:t>, CN </a:t>
            </a:r>
            <a:r>
              <a:rPr lang="en-US" sz="3600" dirty="0" smtClean="0"/>
              <a:t>IX</a:t>
            </a:r>
            <a:r>
              <a:rPr lang="en-US" sz="3600" dirty="0"/>
              <a:t> </a:t>
            </a:r>
            <a:r>
              <a:rPr lang="en-US" sz="3600" dirty="0" smtClean="0"/>
              <a:t>&amp; </a:t>
            </a:r>
            <a:r>
              <a:rPr lang="en-US" sz="3600" dirty="0"/>
              <a:t>S</a:t>
            </a:r>
            <a:r>
              <a:rPr lang="en-US" sz="3600" dirty="0" smtClean="0"/>
              <a:t>tylohyoid </a:t>
            </a:r>
            <a:r>
              <a:rPr lang="en-US" sz="3600" dirty="0"/>
              <a:t>ligament</a:t>
            </a:r>
          </a:p>
          <a:p>
            <a:pPr marL="0" indent="0">
              <a:buNone/>
            </a:pPr>
            <a:r>
              <a:rPr lang="en-US" sz="3600" dirty="0"/>
              <a:t>3. </a:t>
            </a:r>
            <a:r>
              <a:rPr lang="en-US" sz="3600" b="1" dirty="0">
                <a:solidFill>
                  <a:srgbClr val="0070C0"/>
                </a:solidFill>
              </a:rPr>
              <a:t>Between the middle </a:t>
            </a:r>
            <a:r>
              <a:rPr lang="en-US" sz="3600" b="1" dirty="0" smtClean="0">
                <a:solidFill>
                  <a:srgbClr val="0070C0"/>
                </a:solidFill>
              </a:rPr>
              <a:t>&amp; </a:t>
            </a:r>
            <a:r>
              <a:rPr lang="en-US" sz="3600" b="1" dirty="0">
                <a:solidFill>
                  <a:srgbClr val="0070C0"/>
                </a:solidFill>
              </a:rPr>
              <a:t>I</a:t>
            </a:r>
            <a:r>
              <a:rPr lang="en-US" sz="3600" b="1" dirty="0" smtClean="0">
                <a:solidFill>
                  <a:srgbClr val="0070C0"/>
                </a:solidFill>
              </a:rPr>
              <a:t>nferior </a:t>
            </a:r>
            <a:r>
              <a:rPr lang="en-US" sz="3600" b="1" dirty="0">
                <a:solidFill>
                  <a:srgbClr val="0070C0"/>
                </a:solidFill>
              </a:rPr>
              <a:t>constrictors</a:t>
            </a:r>
            <a:r>
              <a:rPr lang="en-US" sz="3600" dirty="0"/>
              <a:t>: </a:t>
            </a:r>
            <a:r>
              <a:rPr lang="en-US" sz="3600" dirty="0" smtClean="0"/>
              <a:t>Internal </a:t>
            </a:r>
            <a:r>
              <a:rPr lang="en-US" sz="3600" dirty="0"/>
              <a:t>branch </a:t>
            </a:r>
            <a:r>
              <a:rPr lang="en-US" sz="3600" dirty="0" smtClean="0"/>
              <a:t>of superior </a:t>
            </a:r>
            <a:r>
              <a:rPr lang="en-US" sz="3600" dirty="0"/>
              <a:t>laryngeal nerve and superior laryngeal artery and nerve</a:t>
            </a:r>
          </a:p>
          <a:p>
            <a:pPr marL="0" indent="0">
              <a:buNone/>
            </a:pPr>
            <a:r>
              <a:rPr lang="en-US" sz="3600" dirty="0"/>
              <a:t>4.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Inferior to the inferior constrictor muscle</a:t>
            </a:r>
            <a:r>
              <a:rPr lang="en-US" sz="3600" dirty="0"/>
              <a:t>: </a:t>
            </a:r>
            <a:r>
              <a:rPr lang="en-US" sz="3600" dirty="0" smtClean="0"/>
              <a:t>Recurrent laryngeal nerve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7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81497" cy="953589"/>
          </a:xfrm>
        </p:spPr>
        <p:txBody>
          <a:bodyPr/>
          <a:lstStyle/>
          <a:p>
            <a:r>
              <a:rPr lang="en-US" b="1" dirty="0" smtClean="0"/>
              <a:t>Cont`d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953588"/>
            <a:ext cx="5617029" cy="5904411"/>
          </a:xfrm>
        </p:spPr>
        <p:txBody>
          <a:bodyPr>
            <a:noAutofit/>
          </a:bodyPr>
          <a:lstStyle/>
          <a:p>
            <a:r>
              <a:rPr lang="en-US" sz="3600" dirty="0" smtClean="0"/>
              <a:t>On either side, the </a:t>
            </a:r>
            <a:r>
              <a:rPr lang="en-US" sz="3600" dirty="0" smtClean="0"/>
              <a:t>Pharynx </a:t>
            </a:r>
            <a:r>
              <a:rPr lang="en-US" sz="3600" dirty="0" smtClean="0"/>
              <a:t>is related to the </a:t>
            </a:r>
            <a:r>
              <a:rPr lang="en-US" sz="3600" b="1" dirty="0" smtClean="0">
                <a:solidFill>
                  <a:srgbClr val="FF0000"/>
                </a:solidFill>
              </a:rPr>
              <a:t>styloid process </a:t>
            </a:r>
            <a:r>
              <a:rPr lang="en-US" sz="3600" dirty="0">
                <a:solidFill>
                  <a:srgbClr val="FF0000"/>
                </a:solidFill>
              </a:rPr>
              <a:t>&amp;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Muscles Attached </a:t>
            </a:r>
            <a:r>
              <a:rPr lang="en-US" sz="3600" dirty="0" smtClean="0">
                <a:solidFill>
                  <a:srgbClr val="FF0000"/>
                </a:solidFill>
              </a:rPr>
              <a:t>to it</a:t>
            </a:r>
          </a:p>
          <a:p>
            <a:r>
              <a:rPr lang="en-US" sz="3600" dirty="0" smtClean="0"/>
              <a:t>Related to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</a:rPr>
              <a:t>common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</a:rPr>
              <a:t>carotid, internal carotid, external carotid arteries and cranial nerves. </a:t>
            </a:r>
          </a:p>
          <a:p>
            <a:r>
              <a:rPr lang="en-US" sz="3600" dirty="0"/>
              <a:t>Communicates on each side with middle ear through </a:t>
            </a:r>
            <a:r>
              <a:rPr lang="en-US" sz="3600" b="1" i="1" dirty="0" smtClean="0">
                <a:solidFill>
                  <a:srgbClr val="0070C0"/>
                </a:solidFill>
              </a:rPr>
              <a:t>Auditory Tube</a:t>
            </a:r>
            <a:r>
              <a:rPr lang="en-US" sz="3600" dirty="0"/>
              <a:t>.</a:t>
            </a:r>
            <a:endParaRPr lang="en-US" sz="3600" b="1" i="1" dirty="0" smtClean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181600" cy="437144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546"/>
            <a:ext cx="10515600" cy="124033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  <a:t>Subdivisions of The Pharynx - 3</a:t>
            </a:r>
            <a:endParaRPr lang="en-US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1110343"/>
            <a:ext cx="6061167" cy="57476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From above-downwards :</a:t>
            </a:r>
            <a:endParaRPr lang="en-US" sz="3200" dirty="0"/>
          </a:p>
          <a:p>
            <a:pPr marL="0" indent="0">
              <a:buNone/>
            </a:pPr>
            <a:r>
              <a:rPr lang="en-US" sz="3200" b="1" dirty="0">
                <a:solidFill>
                  <a:srgbClr val="0070C0"/>
                </a:solidFill>
              </a:rPr>
              <a:t>1. </a:t>
            </a:r>
            <a:r>
              <a:rPr lang="en-US" sz="3200" b="1" dirty="0" smtClean="0">
                <a:solidFill>
                  <a:srgbClr val="0070C0"/>
                </a:solidFill>
              </a:rPr>
              <a:t>Nasopharynx </a:t>
            </a:r>
            <a:r>
              <a:rPr lang="en-US" sz="3200" dirty="0" smtClean="0"/>
              <a:t>- posterior apertures (</a:t>
            </a:r>
            <a:r>
              <a:rPr lang="en-US" sz="3200" i="1" dirty="0" err="1">
                <a:solidFill>
                  <a:srgbClr val="FF0000"/>
                </a:solidFill>
              </a:rPr>
              <a:t>C</a:t>
            </a:r>
            <a:r>
              <a:rPr lang="en-US" sz="3200" i="1" dirty="0" err="1" smtClean="0">
                <a:solidFill>
                  <a:srgbClr val="FF0000"/>
                </a:solidFill>
              </a:rPr>
              <a:t>hoanae</a:t>
            </a:r>
            <a:r>
              <a:rPr lang="en-US" sz="3200" dirty="0" smtClean="0"/>
              <a:t>) open into the nasopharynx.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rgbClr val="C00000"/>
                </a:solidFill>
              </a:rPr>
              <a:t>2</a:t>
            </a:r>
            <a:r>
              <a:rPr lang="en-US" sz="3200" b="1" dirty="0">
                <a:solidFill>
                  <a:srgbClr val="C00000"/>
                </a:solidFill>
              </a:rPr>
              <a:t>. </a:t>
            </a:r>
            <a:r>
              <a:rPr lang="en-US" sz="3200" b="1" dirty="0" smtClean="0">
                <a:solidFill>
                  <a:srgbClr val="C00000"/>
                </a:solidFill>
              </a:rPr>
              <a:t>Oropharynx </a:t>
            </a:r>
            <a:r>
              <a:rPr lang="en-US" sz="3200" dirty="0" smtClean="0"/>
              <a:t>-</a:t>
            </a:r>
            <a:r>
              <a:rPr lang="en-US" altLang="en-US" sz="3200" dirty="0" smtClean="0"/>
              <a:t>Posterior opening (</a:t>
            </a:r>
            <a:r>
              <a:rPr lang="en-US" altLang="en-US" sz="3200" b="1" dirty="0" smtClean="0"/>
              <a:t>oropharyngeal isthmus</a:t>
            </a:r>
            <a:r>
              <a:rPr lang="en-US" altLang="en-US" sz="3200" dirty="0" smtClean="0"/>
              <a:t>) opens into oropharynx.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Laryngopharynx </a:t>
            </a:r>
            <a:r>
              <a:rPr lang="en-US" sz="3200" dirty="0" smtClean="0"/>
              <a:t>- </a:t>
            </a:r>
            <a:r>
              <a:rPr lang="en-US" altLang="en-US" sz="3200" dirty="0" smtClean="0"/>
              <a:t>superior aperture of the larynx (</a:t>
            </a:r>
            <a:r>
              <a:rPr lang="en-US" altLang="en-US" sz="3200" i="1" dirty="0" smtClean="0">
                <a:solidFill>
                  <a:srgbClr val="FF0000"/>
                </a:solidFill>
              </a:rPr>
              <a:t>laryngeal inlet</a:t>
            </a:r>
            <a:r>
              <a:rPr lang="en-US" altLang="en-US" sz="3200" dirty="0" smtClean="0"/>
              <a:t>) opens into the Laryngopharynx.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84847"/>
            <a:ext cx="5181600" cy="36328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17" y="0"/>
            <a:ext cx="3851366" cy="120178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1. Nasopharynx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966652"/>
            <a:ext cx="6453051" cy="5891348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The </a:t>
            </a:r>
            <a:r>
              <a:rPr lang="en-US" sz="3200" b="1" dirty="0"/>
              <a:t>N</a:t>
            </a:r>
            <a:r>
              <a:rPr lang="en-US" sz="3200" b="1" dirty="0" smtClean="0"/>
              <a:t>asopharynx</a:t>
            </a:r>
            <a:r>
              <a:rPr lang="en-US" sz="3200" dirty="0"/>
              <a:t> is </a:t>
            </a:r>
            <a:r>
              <a:rPr lang="en-US" sz="3200" dirty="0" smtClean="0"/>
              <a:t>located between </a:t>
            </a:r>
            <a:r>
              <a:rPr lang="en-US" sz="3200" dirty="0"/>
              <a:t>the </a:t>
            </a:r>
            <a:r>
              <a:rPr lang="en-US" sz="3200" b="1" dirty="0" smtClean="0">
                <a:solidFill>
                  <a:srgbClr val="002060"/>
                </a:solidFill>
              </a:rPr>
              <a:t>Base </a:t>
            </a:r>
            <a:r>
              <a:rPr lang="en-US" sz="3200" b="1" dirty="0">
                <a:solidFill>
                  <a:srgbClr val="002060"/>
                </a:solidFill>
              </a:rPr>
              <a:t>of the </a:t>
            </a:r>
            <a:r>
              <a:rPr lang="en-US" sz="3200" b="1" dirty="0" smtClean="0">
                <a:solidFill>
                  <a:srgbClr val="002060"/>
                </a:solidFill>
              </a:rPr>
              <a:t>Skull </a:t>
            </a:r>
            <a:r>
              <a:rPr lang="en-US" sz="3200" dirty="0" smtClean="0"/>
              <a:t>&amp; </a:t>
            </a:r>
            <a:r>
              <a:rPr lang="en-US" sz="3200" dirty="0"/>
              <a:t>the </a:t>
            </a:r>
            <a:r>
              <a:rPr lang="en-US" sz="3200" b="1" dirty="0" smtClean="0">
                <a:solidFill>
                  <a:srgbClr val="C00000"/>
                </a:solidFill>
              </a:rPr>
              <a:t>Soft </a:t>
            </a:r>
            <a:r>
              <a:rPr lang="en-US" sz="3200" b="1" dirty="0">
                <a:solidFill>
                  <a:srgbClr val="C00000"/>
                </a:solidFill>
              </a:rPr>
              <a:t>P</a:t>
            </a:r>
            <a:r>
              <a:rPr lang="en-US" sz="3200" b="1" dirty="0" smtClean="0">
                <a:solidFill>
                  <a:srgbClr val="C00000"/>
                </a:solidFill>
              </a:rPr>
              <a:t>alate</a:t>
            </a:r>
            <a:r>
              <a:rPr lang="en-US" sz="3200" b="1" dirty="0">
                <a:solidFill>
                  <a:srgbClr val="C00000"/>
                </a:solidFill>
              </a:rPr>
              <a:t>. 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r>
              <a:rPr lang="en-US" sz="3200" dirty="0" smtClean="0"/>
              <a:t>It`s </a:t>
            </a:r>
            <a:r>
              <a:rPr lang="en-US" sz="3200" dirty="0"/>
              <a:t>C</a:t>
            </a:r>
            <a:r>
              <a:rPr lang="en-US" sz="3200" dirty="0" smtClean="0"/>
              <a:t>ontinuous </a:t>
            </a:r>
            <a:r>
              <a:rPr lang="en-US" sz="3200" dirty="0"/>
              <a:t>with the </a:t>
            </a:r>
            <a:r>
              <a:rPr lang="en-US" sz="3200" dirty="0" smtClean="0"/>
              <a:t>Nasal Cavity &amp;  Perform </a:t>
            </a:r>
            <a:r>
              <a:rPr lang="en-US" sz="3200" dirty="0"/>
              <a:t>a R</a:t>
            </a:r>
            <a:r>
              <a:rPr lang="en-US" sz="3200" dirty="0" smtClean="0"/>
              <a:t>espiratory </a:t>
            </a:r>
            <a:r>
              <a:rPr lang="en-US" sz="3200" dirty="0"/>
              <a:t>function by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conditioning inspired air &amp;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propagating it into the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Larynx</a:t>
            </a:r>
            <a:r>
              <a:rPr lang="en-US" sz="3200" dirty="0"/>
              <a:t>.</a:t>
            </a:r>
          </a:p>
          <a:p>
            <a:r>
              <a:rPr lang="en-US" sz="3200" dirty="0" smtClean="0"/>
              <a:t>The </a:t>
            </a:r>
            <a:r>
              <a:rPr lang="en-US" sz="3200" b="1" dirty="0" err="1" smtClean="0">
                <a:solidFill>
                  <a:srgbClr val="0070C0"/>
                </a:solidFill>
              </a:rPr>
              <a:t>Postero</a:t>
            </a:r>
            <a:r>
              <a:rPr lang="en-US" sz="3200" b="1" dirty="0" smtClean="0">
                <a:solidFill>
                  <a:srgbClr val="0070C0"/>
                </a:solidFill>
              </a:rPr>
              <a:t>-superior Nasopharynx </a:t>
            </a:r>
            <a:r>
              <a:rPr lang="en-US" sz="3200" dirty="0" smtClean="0"/>
              <a:t>contains pharyngeal (</a:t>
            </a:r>
            <a:r>
              <a:rPr lang="en-US" sz="3200" b="1" dirty="0"/>
              <a:t>A</a:t>
            </a:r>
            <a:r>
              <a:rPr lang="en-US" sz="3200" b="1" dirty="0" smtClean="0"/>
              <a:t>denoid </a:t>
            </a:r>
            <a:r>
              <a:rPr lang="en-US" sz="3200" b="1" dirty="0"/>
              <a:t>T</a:t>
            </a:r>
            <a:r>
              <a:rPr lang="en-US" sz="3200" b="1" dirty="0" smtClean="0"/>
              <a:t>onsils)</a:t>
            </a:r>
            <a:r>
              <a:rPr lang="en-US" sz="3200" dirty="0" smtClean="0"/>
              <a:t>, </a:t>
            </a:r>
            <a:r>
              <a:rPr lang="en-US" sz="3200" dirty="0"/>
              <a:t>which enlarge between </a:t>
            </a:r>
            <a:r>
              <a:rPr lang="en-US" sz="3200" b="1" dirty="0">
                <a:solidFill>
                  <a:srgbClr val="FF0000"/>
                </a:solidFill>
              </a:rPr>
              <a:t>3-8 years of age &amp;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then regress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r>
              <a:rPr lang="en-US" sz="3200" dirty="0" smtClean="0"/>
              <a:t> </a:t>
            </a:r>
          </a:p>
          <a:p>
            <a:r>
              <a:rPr lang="en-US" sz="3200" b="1" dirty="0" smtClean="0"/>
              <a:t>Tubal </a:t>
            </a:r>
            <a:r>
              <a:rPr lang="en-US" sz="3200" b="1" dirty="0"/>
              <a:t>T</a:t>
            </a:r>
            <a:r>
              <a:rPr lang="en-US" sz="3200" b="1" dirty="0" smtClean="0"/>
              <a:t>onsil </a:t>
            </a:r>
            <a:r>
              <a:rPr lang="en-US" sz="3200" dirty="0" smtClean="0"/>
              <a:t>are also present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near opening of pharyngotympanic Tube. </a:t>
            </a:r>
          </a:p>
          <a:p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0400" y="2095879"/>
            <a:ext cx="5181600" cy="36328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1123406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CLINICAL RELEVANCE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61989"/>
            <a:ext cx="12192000" cy="4246925"/>
          </a:xfrm>
        </p:spPr>
        <p:txBody>
          <a:bodyPr>
            <a:normAutofit/>
          </a:bodyPr>
          <a:lstStyle/>
          <a:p>
            <a:r>
              <a:rPr lang="en-US" b="1" dirty="0"/>
              <a:t> </a:t>
            </a:r>
            <a:r>
              <a:rPr lang="en-US" sz="3600" b="1" dirty="0" smtClean="0"/>
              <a:t>Enlarged</a:t>
            </a:r>
            <a:r>
              <a:rPr lang="en-US" sz="3600" dirty="0"/>
              <a:t> </a:t>
            </a:r>
            <a:r>
              <a:rPr lang="en-US" sz="3600" b="1" dirty="0"/>
              <a:t>A</a:t>
            </a:r>
            <a:r>
              <a:rPr lang="en-US" sz="3600" b="1" dirty="0" smtClean="0"/>
              <a:t>denoid </a:t>
            </a:r>
            <a:r>
              <a:rPr lang="en-US" sz="3600" b="1" dirty="0"/>
              <a:t>T</a:t>
            </a:r>
            <a:r>
              <a:rPr lang="en-US" sz="3600" b="1" dirty="0" smtClean="0"/>
              <a:t>onsils</a:t>
            </a:r>
            <a:r>
              <a:rPr lang="en-US" sz="3600" dirty="0"/>
              <a:t> can become pathologically enlarged due to </a:t>
            </a:r>
            <a:r>
              <a:rPr lang="en-US" sz="3600" i="1" dirty="0">
                <a:solidFill>
                  <a:srgbClr val="FF0000"/>
                </a:solidFill>
              </a:rPr>
              <a:t>viral infections of the upper respiratory tract</a:t>
            </a:r>
            <a:r>
              <a:rPr lang="en-US" sz="3600" dirty="0"/>
              <a:t>. </a:t>
            </a:r>
            <a:endParaRPr lang="en-US" sz="3600" dirty="0" smtClean="0"/>
          </a:p>
          <a:p>
            <a:r>
              <a:rPr lang="en-US" sz="3600" dirty="0" smtClean="0"/>
              <a:t>In </a:t>
            </a:r>
            <a:r>
              <a:rPr lang="en-US" sz="3600" dirty="0"/>
              <a:t>the case of recurrent infections, they can become chronically enlarged. </a:t>
            </a:r>
            <a:endParaRPr lang="en-US" sz="3600" dirty="0" smtClean="0"/>
          </a:p>
          <a:p>
            <a:r>
              <a:rPr lang="en-US" sz="3600" dirty="0" smtClean="0"/>
              <a:t>When </a:t>
            </a:r>
            <a:r>
              <a:rPr lang="en-US" sz="3600" dirty="0"/>
              <a:t>enlarged, the adenoids can obstruct the opening of the </a:t>
            </a:r>
            <a:r>
              <a:rPr lang="en-US" sz="3600" b="1" dirty="0">
                <a:solidFill>
                  <a:srgbClr val="FF0000"/>
                </a:solidFill>
              </a:rPr>
              <a:t>Eustachian tube</a:t>
            </a:r>
            <a:r>
              <a:rPr lang="en-US" sz="3600" dirty="0"/>
              <a:t> – which is located close to the adenoid tonsils in the nasopharynx</a:t>
            </a:r>
            <a:r>
              <a:rPr lang="en-US" sz="3600" dirty="0" smtClean="0"/>
              <a:t>. </a:t>
            </a:r>
            <a:endParaRPr lang="en-US" sz="3600" b="1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0AA5-D324-4068-8497-30DF6AA788AA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6949440" cy="1015728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2.Oropharynx -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iddle </a:t>
            </a:r>
            <a:r>
              <a:rPr lang="en-US" b="1" dirty="0">
                <a:solidFill>
                  <a:srgbClr val="FF0000"/>
                </a:solidFill>
              </a:rPr>
              <a:t>part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15728"/>
            <a:ext cx="6309360" cy="5842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L</a:t>
            </a:r>
            <a:r>
              <a:rPr lang="en-US" sz="3200" dirty="0" smtClean="0"/>
              <a:t>ocated </a:t>
            </a:r>
            <a:r>
              <a:rPr lang="en-US" sz="3200" dirty="0"/>
              <a:t>between 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3200" i="1" dirty="0" smtClean="0">
                <a:solidFill>
                  <a:schemeClr val="accent2">
                    <a:lumMod val="50000"/>
                  </a:schemeClr>
                </a:solidFill>
              </a:rPr>
              <a:t>oft 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3200" i="1" dirty="0" smtClean="0">
                <a:solidFill>
                  <a:schemeClr val="accent2">
                    <a:lumMod val="50000"/>
                  </a:schemeClr>
                </a:solidFill>
              </a:rPr>
              <a:t>alate &amp; 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3200" i="1" dirty="0" smtClean="0">
                <a:solidFill>
                  <a:schemeClr val="accent2">
                    <a:lumMod val="50000"/>
                  </a:schemeClr>
                </a:solidFill>
              </a:rPr>
              <a:t>uperior 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</a:rPr>
              <a:t>B</a:t>
            </a:r>
            <a:r>
              <a:rPr lang="en-US" sz="3200" i="1" dirty="0" smtClean="0">
                <a:solidFill>
                  <a:schemeClr val="accent2">
                    <a:lumMod val="50000"/>
                  </a:schemeClr>
                </a:solidFill>
              </a:rPr>
              <a:t>order 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</a:rPr>
              <a:t>of E</a:t>
            </a:r>
            <a:r>
              <a:rPr lang="en-US" sz="3200" i="1" dirty="0" smtClean="0">
                <a:solidFill>
                  <a:schemeClr val="accent2">
                    <a:lumMod val="50000"/>
                  </a:schemeClr>
                </a:solidFill>
              </a:rPr>
              <a:t>piglottis</a:t>
            </a:r>
            <a:r>
              <a:rPr lang="en-US" sz="3200" dirty="0" smtClean="0"/>
              <a:t>. </a:t>
            </a:r>
            <a:r>
              <a:rPr lang="en-US" sz="3600" b="1" dirty="0" smtClean="0"/>
              <a:t>Contains</a:t>
            </a:r>
            <a:r>
              <a:rPr lang="en-US" sz="3200" dirty="0"/>
              <a:t>:</a:t>
            </a:r>
            <a:r>
              <a:rPr lang="en-US" sz="3200" dirty="0" smtClean="0"/>
              <a:t> 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Posterior </a:t>
            </a:r>
            <a:r>
              <a:rPr lang="en-US" sz="3200" b="1" dirty="0">
                <a:solidFill>
                  <a:srgbClr val="C00000"/>
                </a:solidFill>
              </a:rPr>
              <a:t>1/3</a:t>
            </a:r>
            <a:r>
              <a:rPr lang="en-US" sz="3200" dirty="0"/>
              <a:t> of the </a:t>
            </a:r>
            <a:r>
              <a:rPr lang="en-US" sz="3200" dirty="0" smtClean="0"/>
              <a:t>Tongue</a:t>
            </a:r>
            <a:r>
              <a:rPr lang="en-US" sz="32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Lingual </a:t>
            </a:r>
            <a:r>
              <a:rPr lang="en-US" sz="3200" b="1" dirty="0" smtClean="0"/>
              <a:t>Tonsils </a:t>
            </a:r>
            <a:r>
              <a:rPr lang="en-US" sz="3200" dirty="0"/>
              <a:t>– </a:t>
            </a:r>
            <a:r>
              <a:rPr lang="en-US" sz="3200" dirty="0" smtClean="0"/>
              <a:t>Lymphoid </a:t>
            </a:r>
            <a:r>
              <a:rPr lang="en-US" sz="3200" dirty="0"/>
              <a:t>T</a:t>
            </a:r>
            <a:r>
              <a:rPr lang="en-US" sz="3200" dirty="0" smtClean="0"/>
              <a:t>issue </a:t>
            </a:r>
            <a:r>
              <a:rPr lang="en-US" sz="3200" dirty="0"/>
              <a:t>at the </a:t>
            </a:r>
            <a:r>
              <a:rPr lang="en-US" sz="3200" i="1" dirty="0" smtClean="0">
                <a:solidFill>
                  <a:srgbClr val="00B050"/>
                </a:solidFill>
              </a:rPr>
              <a:t>Base </a:t>
            </a:r>
            <a:r>
              <a:rPr lang="en-US" sz="3200" i="1" dirty="0">
                <a:solidFill>
                  <a:srgbClr val="00B050"/>
                </a:solidFill>
              </a:rPr>
              <a:t>of the </a:t>
            </a:r>
            <a:r>
              <a:rPr lang="en-US" sz="3200" i="1" dirty="0" smtClean="0">
                <a:solidFill>
                  <a:srgbClr val="00B050"/>
                </a:solidFill>
              </a:rPr>
              <a:t>Tongue.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Palatine Tonsils </a:t>
            </a:r>
            <a:r>
              <a:rPr lang="en-US" sz="3200" dirty="0" smtClean="0"/>
              <a:t>– Tonsillar </a:t>
            </a:r>
            <a:r>
              <a:rPr lang="en-US" sz="3200" dirty="0"/>
              <a:t>F</a:t>
            </a:r>
            <a:r>
              <a:rPr lang="en-US" sz="3200" dirty="0" smtClean="0"/>
              <a:t>ossa (Between the Palatoglossal &amp; </a:t>
            </a:r>
            <a:r>
              <a:rPr lang="en-US" sz="3200" i="1" dirty="0" err="1" smtClean="0">
                <a:solidFill>
                  <a:srgbClr val="FF0000"/>
                </a:solidFill>
              </a:rPr>
              <a:t>Palato</a:t>
            </a:r>
            <a:r>
              <a:rPr lang="en-US" sz="3200" i="1" dirty="0" smtClean="0">
                <a:solidFill>
                  <a:srgbClr val="FF0000"/>
                </a:solidFill>
              </a:rPr>
              <a:t>-pharyngeal </a:t>
            </a:r>
            <a:r>
              <a:rPr lang="en-US" sz="3200" i="1" dirty="0">
                <a:solidFill>
                  <a:srgbClr val="FF0000"/>
                </a:solidFill>
              </a:rPr>
              <a:t>A</a:t>
            </a:r>
            <a:r>
              <a:rPr lang="en-US" sz="3200" i="1" dirty="0" smtClean="0">
                <a:solidFill>
                  <a:srgbClr val="FF0000"/>
                </a:solidFill>
              </a:rPr>
              <a:t>rches </a:t>
            </a:r>
            <a:r>
              <a:rPr lang="en-US" sz="3200" dirty="0" smtClean="0"/>
              <a:t>of the oral cavity)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>
                <a:solidFill>
                  <a:srgbClr val="FF0000"/>
                </a:solidFill>
              </a:rPr>
              <a:t>Superior Constrictor Muscle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5"/>
            <a:ext cx="5568244" cy="448486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416629" cy="901337"/>
          </a:xfrm>
        </p:spPr>
        <p:txBody>
          <a:bodyPr/>
          <a:lstStyle/>
          <a:p>
            <a:r>
              <a:rPr lang="en-US" b="1" dirty="0" smtClean="0"/>
              <a:t>Cont`d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06722"/>
            <a:ext cx="6975566" cy="6051278"/>
          </a:xfrm>
        </p:spPr>
        <p:txBody>
          <a:bodyPr>
            <a:normAutofit/>
          </a:bodyPr>
          <a:lstStyle/>
          <a:p>
            <a:pPr marL="137160" indent="0" algn="just">
              <a:lnSpc>
                <a:spcPct val="15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GB" sz="3600" dirty="0" smtClean="0"/>
              <a:t>The interval </a:t>
            </a:r>
            <a:r>
              <a:rPr lang="en-GB" sz="3600" dirty="0"/>
              <a:t>between the </a:t>
            </a:r>
            <a:r>
              <a:rPr lang="en-GB" sz="3600" b="1" dirty="0">
                <a:solidFill>
                  <a:srgbClr val="FF0000"/>
                </a:solidFill>
              </a:rPr>
              <a:t>T</a:t>
            </a:r>
            <a:r>
              <a:rPr lang="en-GB" sz="3600" b="1" dirty="0" smtClean="0">
                <a:solidFill>
                  <a:srgbClr val="FF0000"/>
                </a:solidFill>
              </a:rPr>
              <a:t>wo </a:t>
            </a:r>
            <a:r>
              <a:rPr lang="en-GB" sz="3600" b="1" dirty="0">
                <a:solidFill>
                  <a:srgbClr val="FF0000"/>
                </a:solidFill>
              </a:rPr>
              <a:t>P</a:t>
            </a:r>
            <a:r>
              <a:rPr lang="en-GB" sz="3600" b="1" dirty="0" smtClean="0">
                <a:solidFill>
                  <a:srgbClr val="FF0000"/>
                </a:solidFill>
              </a:rPr>
              <a:t>alatoglossal </a:t>
            </a:r>
            <a:r>
              <a:rPr lang="en-GB" sz="3600" b="1" dirty="0">
                <a:solidFill>
                  <a:srgbClr val="FF0000"/>
                </a:solidFill>
              </a:rPr>
              <a:t>A</a:t>
            </a:r>
            <a:r>
              <a:rPr lang="en-GB" sz="3600" b="1" dirty="0" smtClean="0">
                <a:solidFill>
                  <a:srgbClr val="FF0000"/>
                </a:solidFill>
              </a:rPr>
              <a:t>rches</a:t>
            </a:r>
            <a:r>
              <a:rPr lang="en-GB" sz="3600" dirty="0" smtClean="0"/>
              <a:t> </a:t>
            </a:r>
            <a:r>
              <a:rPr lang="en-GB" sz="3600" dirty="0"/>
              <a:t>is called the </a:t>
            </a:r>
            <a:r>
              <a:rPr lang="en-GB" sz="3600" b="1" dirty="0"/>
              <a:t>O</a:t>
            </a:r>
            <a:r>
              <a:rPr lang="en-GB" sz="3600" b="1" dirty="0" smtClean="0"/>
              <a:t>ropharyngeal </a:t>
            </a:r>
            <a:r>
              <a:rPr lang="en-GB" sz="3600" b="1" dirty="0"/>
              <a:t>I</a:t>
            </a:r>
            <a:r>
              <a:rPr lang="en-GB" sz="3600" b="1" dirty="0" smtClean="0"/>
              <a:t>sthmus.</a:t>
            </a:r>
            <a:endParaRPr lang="en-GB" sz="3600" b="1" dirty="0"/>
          </a:p>
          <a:p>
            <a:r>
              <a:rPr lang="en-GB" sz="3600" dirty="0"/>
              <a:t>It marks the boundary between the M</a:t>
            </a:r>
            <a:r>
              <a:rPr lang="en-GB" sz="3600" dirty="0" smtClean="0"/>
              <a:t>outh &amp; Pharynx</a:t>
            </a:r>
          </a:p>
          <a:p>
            <a:r>
              <a:rPr lang="en-US" sz="3600" dirty="0" smtClean="0"/>
              <a:t>The </a:t>
            </a:r>
            <a:r>
              <a:rPr lang="en-US" sz="3600" i="1" dirty="0">
                <a:solidFill>
                  <a:srgbClr val="FF0000"/>
                </a:solidFill>
              </a:rPr>
              <a:t>O</a:t>
            </a:r>
            <a:r>
              <a:rPr lang="en-US" sz="3600" i="1" dirty="0" smtClean="0">
                <a:solidFill>
                  <a:srgbClr val="FF0000"/>
                </a:solidFill>
              </a:rPr>
              <a:t>ropharynx </a:t>
            </a:r>
            <a:r>
              <a:rPr lang="en-US" sz="3600" dirty="0"/>
              <a:t>is involved in the </a:t>
            </a:r>
            <a:r>
              <a:rPr lang="en-US" sz="3600" dirty="0" smtClean="0">
                <a:solidFill>
                  <a:srgbClr val="0070C0"/>
                </a:solidFill>
              </a:rPr>
              <a:t>Voluntary &amp; </a:t>
            </a:r>
            <a:r>
              <a:rPr lang="en-US" sz="3600" dirty="0">
                <a:solidFill>
                  <a:srgbClr val="0070C0"/>
                </a:solidFill>
              </a:rPr>
              <a:t>I</a:t>
            </a:r>
            <a:r>
              <a:rPr lang="en-US" sz="3600" dirty="0" smtClean="0">
                <a:solidFill>
                  <a:srgbClr val="0070C0"/>
                </a:solidFill>
              </a:rPr>
              <a:t>nvoluntary </a:t>
            </a:r>
            <a:r>
              <a:rPr lang="en-US" sz="3600" dirty="0">
                <a:solidFill>
                  <a:srgbClr val="0070C0"/>
                </a:solidFill>
              </a:rPr>
              <a:t>phases of </a:t>
            </a:r>
            <a:r>
              <a:rPr lang="en-US" sz="3600" b="1" dirty="0">
                <a:solidFill>
                  <a:srgbClr val="0070C0"/>
                </a:solidFill>
              </a:rPr>
              <a:t>swallowing</a:t>
            </a:r>
            <a:r>
              <a:rPr lang="en-US" sz="3600" dirty="0"/>
              <a:t>.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5566" y="2114252"/>
            <a:ext cx="5181600" cy="34362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23"/>
            <a:ext cx="10515600" cy="1325563"/>
          </a:xfrm>
        </p:spPr>
        <p:txBody>
          <a:bodyPr/>
          <a:lstStyle/>
          <a:p>
            <a:r>
              <a:rPr lang="en-US" b="1" dirty="0" smtClean="0"/>
              <a:t>Tonsils found in the </a:t>
            </a:r>
            <a:r>
              <a:rPr lang="en-US" b="1" dirty="0" err="1"/>
              <a:t>N</a:t>
            </a:r>
            <a:r>
              <a:rPr lang="en-US" b="1" dirty="0" err="1" smtClean="0"/>
              <a:t>aso</a:t>
            </a:r>
            <a:r>
              <a:rPr lang="en-US" b="1" dirty="0" smtClean="0"/>
              <a:t> &amp; </a:t>
            </a:r>
            <a:r>
              <a:rPr lang="en-US" b="1" dirty="0"/>
              <a:t>O</a:t>
            </a:r>
            <a:r>
              <a:rPr lang="en-US" b="1" dirty="0" smtClean="0"/>
              <a:t>ral pharynx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50786"/>
            <a:ext cx="5460274" cy="5167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C00000"/>
                </a:solidFill>
              </a:rPr>
              <a:t>Consists </a:t>
            </a:r>
            <a:r>
              <a:rPr lang="en-US" sz="4400" dirty="0">
                <a:solidFill>
                  <a:srgbClr val="C00000"/>
                </a:solidFill>
              </a:rPr>
              <a:t>of </a:t>
            </a:r>
            <a:r>
              <a:rPr lang="en-US" sz="4400" dirty="0" smtClean="0">
                <a:solidFill>
                  <a:srgbClr val="C00000"/>
                </a:solidFill>
              </a:rPr>
              <a:t>(</a:t>
            </a:r>
            <a:r>
              <a:rPr lang="en-US" sz="4400" dirty="0">
                <a:solidFill>
                  <a:srgbClr val="C00000"/>
                </a:solidFill>
              </a:rPr>
              <a:t>from top to bottom):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Pharyngeal </a:t>
            </a:r>
            <a:r>
              <a:rPr lang="en-US" sz="4400" dirty="0" smtClean="0"/>
              <a:t>Tonsil</a:t>
            </a:r>
            <a:endParaRPr lang="en-US" sz="4400" dirty="0"/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Tubal </a:t>
            </a:r>
            <a:r>
              <a:rPr lang="en-US" sz="4400" dirty="0" smtClean="0"/>
              <a:t>Tonsils </a:t>
            </a:r>
            <a:r>
              <a:rPr lang="en-US" sz="4400" dirty="0"/>
              <a:t>(x2)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Palatine </a:t>
            </a:r>
            <a:r>
              <a:rPr lang="en-US" sz="4400" dirty="0" smtClean="0"/>
              <a:t>Tonsils </a:t>
            </a:r>
            <a:r>
              <a:rPr lang="en-US" sz="4400" dirty="0"/>
              <a:t>(x2)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Lingual </a:t>
            </a:r>
            <a:r>
              <a:rPr lang="en-US" sz="4400" dirty="0" smtClean="0"/>
              <a:t>Tonsil</a:t>
            </a:r>
            <a:endParaRPr lang="en-US" sz="44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39" r="1307" b="2279"/>
          <a:stretch/>
        </p:blipFill>
        <p:spPr>
          <a:xfrm>
            <a:off x="5943600" y="1502229"/>
            <a:ext cx="6165669" cy="448056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6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Waldeyer's</a:t>
            </a:r>
            <a:r>
              <a:rPr lang="en-US" b="1" dirty="0" smtClean="0">
                <a:solidFill>
                  <a:srgbClr val="C00000"/>
                </a:solidFill>
              </a:rPr>
              <a:t> Tonsillar Ring</a:t>
            </a:r>
            <a:r>
              <a:rPr lang="en-US" dirty="0"/>
              <a:t> (</a:t>
            </a:r>
            <a:r>
              <a:rPr lang="en-US" b="1" dirty="0"/>
              <a:t>pharyngeal lymphoid ring</a:t>
            </a:r>
            <a:r>
              <a:rPr lang="en-US" dirty="0"/>
              <a:t>, </a:t>
            </a:r>
            <a:r>
              <a:rPr lang="en-US" b="1" dirty="0"/>
              <a:t>Waldeyer's lymphatic ring</a:t>
            </a:r>
            <a:r>
              <a:rPr lang="en-US" dirty="0"/>
              <a:t>, or </a:t>
            </a:r>
            <a:r>
              <a:rPr lang="en-US" b="1" dirty="0"/>
              <a:t>T</a:t>
            </a:r>
            <a:r>
              <a:rPr lang="en-US" b="1" dirty="0" smtClean="0"/>
              <a:t>onsillar </a:t>
            </a:r>
            <a:r>
              <a:rPr lang="en-US" b="1" dirty="0"/>
              <a:t>ring</a:t>
            </a:r>
            <a:r>
              <a:rPr lang="en-US" dirty="0"/>
              <a:t>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1325564"/>
            <a:ext cx="6270171" cy="5532436"/>
          </a:xfrm>
        </p:spPr>
        <p:txBody>
          <a:bodyPr>
            <a:normAutofit/>
          </a:bodyPr>
          <a:lstStyle/>
          <a:p>
            <a:r>
              <a:rPr lang="en-US" sz="3600" dirty="0"/>
              <a:t>This is a ringed arrangement of </a:t>
            </a:r>
            <a:r>
              <a:rPr lang="en-US" sz="3600" dirty="0">
                <a:solidFill>
                  <a:srgbClr val="FF0000"/>
                </a:solidFill>
              </a:rPr>
              <a:t>lymphoid organs in the pharynx</a:t>
            </a:r>
            <a:r>
              <a:rPr lang="en-US" sz="3600" dirty="0"/>
              <a:t>. Waldeyer's ring surrounds the </a:t>
            </a:r>
            <a:r>
              <a:rPr lang="en-US" sz="3600" b="1" i="1" dirty="0" err="1" smtClean="0">
                <a:solidFill>
                  <a:srgbClr val="0070C0"/>
                </a:solidFill>
              </a:rPr>
              <a:t>Naso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</a:rPr>
              <a:t>&amp;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</a:rPr>
              <a:t>Oropharynx</a:t>
            </a:r>
            <a:endParaRPr lang="en-US" sz="3600" b="1" i="1" dirty="0"/>
          </a:p>
          <a:p>
            <a:r>
              <a:rPr lang="en-US" sz="3600" dirty="0" smtClean="0"/>
              <a:t>With </a:t>
            </a:r>
            <a:r>
              <a:rPr lang="en-US" sz="3600" dirty="0"/>
              <a:t>some of its </a:t>
            </a:r>
            <a:r>
              <a:rPr lang="en-US" sz="3600" b="1" i="1" dirty="0" smtClean="0">
                <a:solidFill>
                  <a:srgbClr val="C00000"/>
                </a:solidFill>
              </a:rPr>
              <a:t>Tonsillar </a:t>
            </a:r>
            <a:r>
              <a:rPr lang="en-US" sz="3600" b="1" i="1" dirty="0">
                <a:solidFill>
                  <a:srgbClr val="C00000"/>
                </a:solidFill>
              </a:rPr>
              <a:t>T</a:t>
            </a:r>
            <a:r>
              <a:rPr lang="en-US" sz="3600" b="1" i="1" dirty="0" smtClean="0">
                <a:solidFill>
                  <a:srgbClr val="C00000"/>
                </a:solidFill>
              </a:rPr>
              <a:t>issue </a:t>
            </a:r>
            <a:r>
              <a:rPr lang="en-US" sz="3600" dirty="0"/>
              <a:t>located above &amp;</a:t>
            </a:r>
            <a:r>
              <a:rPr lang="en-US" sz="3600" dirty="0" smtClean="0"/>
              <a:t> </a:t>
            </a:r>
            <a:r>
              <a:rPr lang="en-US" sz="3600" dirty="0"/>
              <a:t>some below the soft palate </a:t>
            </a:r>
            <a:r>
              <a:rPr lang="en-US" sz="3600" dirty="0" smtClean="0"/>
              <a:t>(&amp; </a:t>
            </a:r>
            <a:r>
              <a:rPr lang="en-US" sz="3600" dirty="0"/>
              <a:t>to the back </a:t>
            </a:r>
            <a:r>
              <a:rPr lang="en-US" sz="3600" dirty="0" smtClean="0"/>
              <a:t>of the</a:t>
            </a:r>
            <a:r>
              <a:rPr lang="en-US" sz="3600" dirty="0"/>
              <a:t> mouth cavity).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5366" y="1825626"/>
            <a:ext cx="4448434" cy="376237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2880" y="0"/>
            <a:ext cx="10515600" cy="1646238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THE PHARYNX 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2400"/>
            <a:ext cx="12192000" cy="5435600"/>
          </a:xfrm>
        </p:spPr>
        <p:txBody>
          <a:bodyPr>
            <a:noAutofit/>
          </a:bodyPr>
          <a:lstStyle/>
          <a:p>
            <a:pPr lvl="0"/>
            <a:r>
              <a:rPr lang="en-US" sz="4800" dirty="0" smtClean="0"/>
              <a:t>Is </a:t>
            </a:r>
            <a:r>
              <a:rPr lang="en-US" sz="4800" b="1" dirty="0" smtClean="0">
                <a:solidFill>
                  <a:srgbClr val="FF0000"/>
                </a:solidFill>
              </a:rPr>
              <a:t>funnel-shaped</a:t>
            </a:r>
            <a:r>
              <a:rPr lang="en-US" sz="4800" dirty="0"/>
              <a:t> </a:t>
            </a:r>
          </a:p>
          <a:p>
            <a:pPr lvl="0"/>
            <a:r>
              <a:rPr lang="en-US" sz="4800" dirty="0" smtClean="0"/>
              <a:t>Wider superior end</a:t>
            </a:r>
          </a:p>
          <a:p>
            <a:pPr lvl="0"/>
            <a:r>
              <a:rPr lang="en-US" sz="4800" dirty="0" smtClean="0"/>
              <a:t> Origin; </a:t>
            </a:r>
            <a:r>
              <a:rPr lang="en-US" sz="4800" dirty="0"/>
              <a:t>L</a:t>
            </a:r>
            <a:r>
              <a:rPr lang="en-US" sz="4800" dirty="0" smtClean="0"/>
              <a:t>ower </a:t>
            </a:r>
            <a:r>
              <a:rPr lang="en-US" sz="4800" dirty="0"/>
              <a:t>surface of the </a:t>
            </a:r>
            <a:r>
              <a:rPr lang="en-US" sz="4800" b="1" dirty="0" smtClean="0">
                <a:solidFill>
                  <a:srgbClr val="C00000"/>
                </a:solidFill>
              </a:rPr>
              <a:t>Skull</a:t>
            </a:r>
            <a:r>
              <a:rPr lang="en-US" sz="4800" b="1" dirty="0">
                <a:solidFill>
                  <a:srgbClr val="C00000"/>
                </a:solidFill>
              </a:rPr>
              <a:t> B</a:t>
            </a:r>
            <a:r>
              <a:rPr lang="en-US" sz="4800" b="1" dirty="0" smtClean="0">
                <a:solidFill>
                  <a:srgbClr val="C00000"/>
                </a:solidFill>
              </a:rPr>
              <a:t>ase</a:t>
            </a:r>
          </a:p>
          <a:p>
            <a:pPr lvl="0"/>
            <a:r>
              <a:rPr lang="en-US" sz="4800" dirty="0" smtClean="0"/>
              <a:t>Narrow inferior end</a:t>
            </a:r>
          </a:p>
          <a:p>
            <a:pPr lvl="0"/>
            <a:r>
              <a:rPr lang="en-US" sz="4800" dirty="0" smtClean="0"/>
              <a:t>Extend up-to: </a:t>
            </a:r>
            <a:r>
              <a:rPr lang="en-US" sz="4800" dirty="0"/>
              <a:t>L</a:t>
            </a:r>
            <a:r>
              <a:rPr lang="en-US" sz="4800" dirty="0" smtClean="0"/>
              <a:t>evel </a:t>
            </a:r>
            <a:r>
              <a:rPr lang="en-US" sz="4800" dirty="0"/>
              <a:t>of the </a:t>
            </a:r>
            <a:r>
              <a:rPr lang="en-US" sz="4800" b="1" dirty="0" smtClean="0">
                <a:solidFill>
                  <a:srgbClr val="FF0000"/>
                </a:solidFill>
              </a:rPr>
              <a:t>6</a:t>
            </a:r>
            <a:r>
              <a:rPr lang="en-US" sz="48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4800" b="1" dirty="0" smtClean="0">
                <a:solidFill>
                  <a:srgbClr val="FF0000"/>
                </a:solidFill>
              </a:rPr>
              <a:t>  </a:t>
            </a:r>
            <a:r>
              <a:rPr lang="en-US" sz="4800" b="1" dirty="0">
                <a:solidFill>
                  <a:srgbClr val="FF0000"/>
                </a:solidFill>
              </a:rPr>
              <a:t>C</a:t>
            </a:r>
            <a:r>
              <a:rPr lang="en-US" sz="4800" b="1" dirty="0" smtClean="0">
                <a:solidFill>
                  <a:srgbClr val="FF0000"/>
                </a:solidFill>
              </a:rPr>
              <a:t>ervical </a:t>
            </a:r>
            <a:r>
              <a:rPr lang="en-US" sz="4800" b="1" dirty="0">
                <a:solidFill>
                  <a:srgbClr val="FF0000"/>
                </a:solidFill>
              </a:rPr>
              <a:t>vertebra (</a:t>
            </a:r>
            <a:r>
              <a:rPr lang="en-US" sz="4800" b="1" dirty="0" smtClean="0">
                <a:solidFill>
                  <a:srgbClr val="FF0000"/>
                </a:solidFill>
              </a:rPr>
              <a:t>C6); </a:t>
            </a:r>
            <a:r>
              <a:rPr lang="en-US" sz="4800" dirty="0" smtClean="0"/>
              <a:t>Where </a:t>
            </a:r>
            <a:r>
              <a:rPr lang="en-US" sz="4800" i="1" dirty="0" smtClean="0">
                <a:solidFill>
                  <a:srgbClr val="C00000"/>
                </a:solidFill>
              </a:rPr>
              <a:t>Esophagus</a:t>
            </a:r>
            <a:r>
              <a:rPr lang="en-US" sz="4800" dirty="0" smtClean="0"/>
              <a:t> commences posteriorly.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867989" cy="1071154"/>
          </a:xfrm>
        </p:spPr>
        <p:txBody>
          <a:bodyPr/>
          <a:lstStyle/>
          <a:p>
            <a:r>
              <a:rPr lang="en-US" b="1" dirty="0" smtClean="0"/>
              <a:t>Cont`d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71155"/>
            <a:ext cx="5181600" cy="5650320"/>
          </a:xfrm>
        </p:spPr>
        <p:txBody>
          <a:bodyPr>
            <a:noAutofit/>
          </a:bodyPr>
          <a:lstStyle/>
          <a:p>
            <a:r>
              <a:rPr lang="en-US" sz="4000" dirty="0"/>
              <a:t>The </a:t>
            </a:r>
            <a:r>
              <a:rPr lang="en-US" sz="4000" dirty="0" smtClean="0"/>
              <a:t>Tonsils </a:t>
            </a:r>
            <a:r>
              <a:rPr lang="en-US" sz="4000" dirty="0"/>
              <a:t>are classified as </a:t>
            </a:r>
            <a:r>
              <a:rPr lang="en-US" sz="4000" b="1" dirty="0" smtClean="0"/>
              <a:t>Mucosa-Associated </a:t>
            </a:r>
            <a:r>
              <a:rPr lang="en-US" sz="4000" b="1" dirty="0"/>
              <a:t>L</a:t>
            </a:r>
            <a:r>
              <a:rPr lang="en-US" sz="4000" b="1" dirty="0" smtClean="0"/>
              <a:t>ymphoid </a:t>
            </a:r>
            <a:r>
              <a:rPr lang="en-US" sz="4000" b="1" dirty="0"/>
              <a:t>T</a:t>
            </a:r>
            <a:r>
              <a:rPr lang="en-US" sz="4000" b="1" dirty="0" smtClean="0"/>
              <a:t>issue</a:t>
            </a:r>
            <a:r>
              <a:rPr lang="en-US" sz="4000" dirty="0"/>
              <a:t> (</a:t>
            </a:r>
            <a:r>
              <a:rPr lang="en-US" sz="4000" dirty="0" smtClean="0"/>
              <a:t>MALT) &amp; Therefore </a:t>
            </a:r>
            <a:r>
              <a:rPr lang="en-US" sz="4000" dirty="0"/>
              <a:t>contain </a:t>
            </a:r>
            <a:r>
              <a:rPr lang="en-US" sz="4000" b="1" dirty="0" smtClean="0"/>
              <a:t>T-cells</a:t>
            </a:r>
            <a:r>
              <a:rPr lang="en-US" sz="4000" dirty="0"/>
              <a:t>, </a:t>
            </a:r>
            <a:r>
              <a:rPr lang="en-US" sz="4000" dirty="0" smtClean="0">
                <a:solidFill>
                  <a:srgbClr val="FF0000"/>
                </a:solidFill>
              </a:rPr>
              <a:t>B-cells</a:t>
            </a:r>
            <a:r>
              <a:rPr lang="en-US" sz="4000" dirty="0" smtClean="0"/>
              <a:t> &amp; </a:t>
            </a:r>
            <a:r>
              <a:rPr lang="en-US" sz="4000" dirty="0">
                <a:solidFill>
                  <a:srgbClr val="00B0F0"/>
                </a:solidFill>
              </a:rPr>
              <a:t>M</a:t>
            </a:r>
            <a:r>
              <a:rPr lang="en-US" sz="4000" dirty="0" smtClean="0">
                <a:solidFill>
                  <a:srgbClr val="00B0F0"/>
                </a:solidFill>
              </a:rPr>
              <a:t>acrophages</a:t>
            </a:r>
            <a:r>
              <a:rPr lang="en-US" sz="4000" dirty="0">
                <a:solidFill>
                  <a:srgbClr val="00B0F0"/>
                </a:solidFill>
              </a:rPr>
              <a:t>. </a:t>
            </a:r>
            <a:endParaRPr lang="en-US" sz="4000" dirty="0" smtClean="0">
              <a:solidFill>
                <a:srgbClr val="00B0F0"/>
              </a:solidFill>
            </a:endParaRPr>
          </a:p>
          <a:p>
            <a:r>
              <a:rPr lang="en-US" sz="4000" dirty="0" smtClean="0"/>
              <a:t>They </a:t>
            </a:r>
            <a:r>
              <a:rPr lang="en-US" sz="4000" dirty="0"/>
              <a:t>have an important role in fighting </a:t>
            </a:r>
            <a:r>
              <a:rPr lang="en-US" sz="4000" dirty="0" smtClean="0"/>
              <a:t>infection.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825626"/>
            <a:ext cx="5334000" cy="40445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8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82"/>
            <a:ext cx="4506686" cy="1098638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Clinical Application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924288"/>
            <a:ext cx="5564777" cy="5933712"/>
          </a:xfrm>
        </p:spPr>
        <p:txBody>
          <a:bodyPr>
            <a:normAutofit fontScale="92500"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Tonsillitis</a:t>
            </a:r>
            <a:r>
              <a:rPr lang="en-US" sz="3600" dirty="0" smtClean="0"/>
              <a:t> refers </a:t>
            </a:r>
            <a:r>
              <a:rPr lang="en-US" sz="3600" dirty="0"/>
              <a:t>to inflammation of the palatine tonsils. </a:t>
            </a:r>
            <a:endParaRPr lang="en-US" sz="3600" dirty="0" smtClean="0"/>
          </a:p>
          <a:p>
            <a:r>
              <a:rPr lang="en-US" sz="3600" dirty="0" smtClean="0"/>
              <a:t>A </a:t>
            </a:r>
            <a:r>
              <a:rPr lang="en-US" sz="3600" dirty="0"/>
              <a:t>complication of bacterial tonsillitis is a</a:t>
            </a:r>
            <a:r>
              <a:rPr lang="en-US" sz="3600" b="1" dirty="0"/>
              <a:t> </a:t>
            </a:r>
            <a:r>
              <a:rPr lang="en-US" sz="3600" b="1" dirty="0" err="1">
                <a:solidFill>
                  <a:srgbClr val="FF0000"/>
                </a:solidFill>
              </a:rPr>
              <a:t>P</a:t>
            </a:r>
            <a:r>
              <a:rPr lang="en-US" sz="3600" b="1" dirty="0" err="1" smtClean="0">
                <a:solidFill>
                  <a:srgbClr val="FF0000"/>
                </a:solidFill>
              </a:rPr>
              <a:t>eritonsillar</a:t>
            </a:r>
            <a:r>
              <a:rPr lang="en-US" sz="3600" b="1" dirty="0" smtClean="0">
                <a:solidFill>
                  <a:srgbClr val="FF0000"/>
                </a:solidFill>
              </a:rPr>
              <a:t> Abscess</a:t>
            </a:r>
            <a:r>
              <a:rPr lang="en-US" sz="3600" b="1" dirty="0">
                <a:solidFill>
                  <a:srgbClr val="FF0000"/>
                </a:solidFill>
              </a:rPr>
              <a:t> </a:t>
            </a:r>
            <a:r>
              <a:rPr lang="en-US" sz="3600" dirty="0" smtClean="0">
                <a:solidFill>
                  <a:srgbClr val="FF0000"/>
                </a:solidFill>
              </a:rPr>
              <a:t>(Quinsy</a:t>
            </a:r>
            <a:r>
              <a:rPr lang="en-US" sz="3600" dirty="0"/>
              <a:t>); a collection pus in the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</a:rPr>
              <a:t>Peritonsilar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</a:rPr>
              <a:t>pace</a:t>
            </a:r>
            <a:r>
              <a:rPr lang="en-US" sz="3600" dirty="0"/>
              <a:t>. </a:t>
            </a:r>
            <a:endParaRPr lang="en-US" sz="3600" dirty="0" smtClean="0"/>
          </a:p>
          <a:p>
            <a:r>
              <a:rPr lang="en-US" sz="3600" dirty="0" smtClean="0"/>
              <a:t>Tonsils can only be removed if they cause respiratory problems especially in pediatrics.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0444" y="2359378"/>
            <a:ext cx="4357511" cy="328506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7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055326" cy="1332411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3.Laryngopharynx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6538"/>
            <a:ext cx="5852160" cy="5881461"/>
          </a:xfrm>
        </p:spPr>
        <p:txBody>
          <a:bodyPr>
            <a:normAutofit/>
          </a:bodyPr>
          <a:lstStyle/>
          <a:p>
            <a:r>
              <a:rPr lang="en-US" sz="4000" dirty="0"/>
              <a:t>The most distal part of the P</a:t>
            </a:r>
            <a:r>
              <a:rPr lang="en-US" sz="4000" dirty="0" smtClean="0"/>
              <a:t>harynx. </a:t>
            </a:r>
          </a:p>
          <a:p>
            <a:r>
              <a:rPr lang="en-US" sz="4000" dirty="0" smtClean="0"/>
              <a:t>It</a:t>
            </a:r>
            <a:r>
              <a:rPr lang="en-US" sz="4000" dirty="0"/>
              <a:t> is located between the superior border of the epiglottis and inferior border of the cricoid cartilage (C6). </a:t>
            </a:r>
            <a:endParaRPr lang="en-US" sz="4000" dirty="0" smtClean="0"/>
          </a:p>
          <a:p>
            <a:r>
              <a:rPr lang="en-US" sz="4000" dirty="0" smtClean="0"/>
              <a:t>It </a:t>
            </a:r>
            <a:r>
              <a:rPr lang="en-US" sz="4000" dirty="0"/>
              <a:t>is continuous inferiorly with </a:t>
            </a:r>
            <a:r>
              <a:rPr lang="en-US" sz="4000" dirty="0" smtClean="0"/>
              <a:t> the</a:t>
            </a:r>
            <a:r>
              <a:rPr lang="en-US" sz="4000" dirty="0"/>
              <a:t> </a:t>
            </a:r>
            <a:r>
              <a:rPr lang="en-US" sz="4000" dirty="0" smtClean="0">
                <a:solidFill>
                  <a:srgbClr val="C00000"/>
                </a:solidFill>
              </a:rPr>
              <a:t>Esophagus</a:t>
            </a:r>
            <a:r>
              <a:rPr lang="en-US" sz="4000" dirty="0" smtClean="0"/>
              <a:t>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86400" y="300763"/>
            <a:ext cx="6705600" cy="623814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9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3069771" cy="1110343"/>
          </a:xfrm>
        </p:spPr>
        <p:txBody>
          <a:bodyPr/>
          <a:lstStyle/>
          <a:p>
            <a:r>
              <a:rPr lang="en-US" b="1" dirty="0" smtClean="0"/>
              <a:t>Cont`d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66651"/>
            <a:ext cx="5956663" cy="5754824"/>
          </a:xfrm>
        </p:spPr>
        <p:txBody>
          <a:bodyPr>
            <a:normAutofit/>
          </a:bodyPr>
          <a:lstStyle/>
          <a:p>
            <a:r>
              <a:rPr lang="en-US" sz="4000" dirty="0"/>
              <a:t>It is found posterior to the larynx and communicates with it via the laryngeal </a:t>
            </a:r>
            <a:r>
              <a:rPr lang="en-US" sz="4000" dirty="0" smtClean="0"/>
              <a:t>inlet </a:t>
            </a:r>
            <a:r>
              <a:rPr lang="en-US" sz="4000" dirty="0"/>
              <a:t>lateral to which one can find the </a:t>
            </a:r>
            <a:r>
              <a:rPr lang="en-US" sz="4000" b="1" dirty="0">
                <a:solidFill>
                  <a:srgbClr val="C00000"/>
                </a:solidFill>
              </a:rPr>
              <a:t>P</a:t>
            </a:r>
            <a:r>
              <a:rPr lang="en-US" sz="4000" b="1" dirty="0" smtClean="0">
                <a:solidFill>
                  <a:srgbClr val="C00000"/>
                </a:solidFill>
              </a:rPr>
              <a:t>iriform </a:t>
            </a:r>
            <a:r>
              <a:rPr lang="en-US" sz="4000" b="1" dirty="0">
                <a:solidFill>
                  <a:srgbClr val="C00000"/>
                </a:solidFill>
              </a:rPr>
              <a:t>F</a:t>
            </a:r>
            <a:r>
              <a:rPr lang="en-US" sz="4000" b="1" dirty="0" smtClean="0">
                <a:solidFill>
                  <a:srgbClr val="C00000"/>
                </a:solidFill>
              </a:rPr>
              <a:t>ossae</a:t>
            </a:r>
            <a:r>
              <a:rPr lang="en-US" sz="4000" dirty="0"/>
              <a:t>.</a:t>
            </a:r>
          </a:p>
          <a:p>
            <a:r>
              <a:rPr lang="en-US" sz="4000" dirty="0"/>
              <a:t>The laryngopharynx contains the middle and inferior</a:t>
            </a:r>
            <a:r>
              <a:rPr lang="en-US" sz="4000" b="1" dirty="0"/>
              <a:t> </a:t>
            </a:r>
            <a:r>
              <a:rPr lang="en-US" sz="4000" b="1" dirty="0" smtClean="0">
                <a:solidFill>
                  <a:srgbClr val="C00000"/>
                </a:solidFill>
              </a:rPr>
              <a:t>Pharyngeal Constrictors</a:t>
            </a:r>
            <a:r>
              <a:rPr lang="en-US" sz="4000" dirty="0" smtClean="0">
                <a:solidFill>
                  <a:srgbClr val="C00000"/>
                </a:solidFill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4594" y="679269"/>
            <a:ext cx="6244046" cy="591747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3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3064"/>
            <a:ext cx="5525589" cy="109728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CLINICAL ANATOMY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0344"/>
            <a:ext cx="12192000" cy="5066619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 smtClean="0">
                <a:solidFill>
                  <a:srgbClr val="C00000"/>
                </a:solidFill>
              </a:rPr>
              <a:t>Piriform </a:t>
            </a:r>
            <a:r>
              <a:rPr lang="en-US" b="1" dirty="0">
                <a:solidFill>
                  <a:srgbClr val="C00000"/>
                </a:solidFill>
              </a:rPr>
              <a:t>F</a:t>
            </a:r>
            <a:r>
              <a:rPr lang="en-US" b="1" dirty="0" smtClean="0">
                <a:solidFill>
                  <a:srgbClr val="C00000"/>
                </a:solidFill>
              </a:rPr>
              <a:t>ossae </a:t>
            </a:r>
            <a:r>
              <a:rPr lang="en-US" dirty="0"/>
              <a:t>are dangerous sites for perforation </a:t>
            </a:r>
            <a:r>
              <a:rPr lang="en-US" dirty="0" smtClean="0"/>
              <a:t>by an </a:t>
            </a:r>
            <a:r>
              <a:rPr lang="en-US" dirty="0"/>
              <a:t>endoscope.</a:t>
            </a:r>
          </a:p>
          <a:p>
            <a:r>
              <a:rPr lang="en-US" dirty="0" smtClean="0"/>
              <a:t>A </a:t>
            </a:r>
            <a:r>
              <a:rPr lang="en-US" dirty="0"/>
              <a:t>malignant tumor of the laryngopharynx (hypopharynx</a:t>
            </a:r>
            <a:r>
              <a:rPr lang="en-US" dirty="0" smtClean="0"/>
              <a:t>) may </a:t>
            </a:r>
            <a:r>
              <a:rPr lang="en-US" dirty="0"/>
              <a:t>grow in the space provided by the piriform </a:t>
            </a:r>
            <a:r>
              <a:rPr lang="en-US" dirty="0" smtClean="0"/>
              <a:t>fossa without </a:t>
            </a:r>
            <a:r>
              <a:rPr lang="en-US" dirty="0"/>
              <a:t>producing symptoms until the patient </a:t>
            </a:r>
            <a:r>
              <a:rPr lang="en-US" dirty="0" smtClean="0"/>
              <a:t>presents with </a:t>
            </a:r>
            <a:r>
              <a:rPr lang="en-US" dirty="0"/>
              <a:t>metastatic lymphadenopathy.</a:t>
            </a:r>
          </a:p>
          <a:p>
            <a:r>
              <a:rPr lang="en-US" dirty="0" smtClean="0"/>
              <a:t>The </a:t>
            </a:r>
            <a:r>
              <a:rPr lang="en-US" dirty="0"/>
              <a:t>ingested foreign bodies (for example, fish bones</a:t>
            </a:r>
            <a:r>
              <a:rPr lang="en-US" dirty="0" smtClean="0"/>
              <a:t>, safety </a:t>
            </a:r>
            <a:r>
              <a:rPr lang="en-US" dirty="0"/>
              <a:t>pins) are sometimes lodged into the piriform fossa.</a:t>
            </a:r>
          </a:p>
          <a:p>
            <a:r>
              <a:rPr lang="en-US" dirty="0"/>
              <a:t>If care is not taken, the removal of foreign bodies </a:t>
            </a:r>
            <a:r>
              <a:rPr lang="en-US" dirty="0" smtClean="0"/>
              <a:t>may damage </a:t>
            </a:r>
            <a:r>
              <a:rPr lang="en-US" dirty="0"/>
              <a:t>the internal laryngeal nerve leading to </a:t>
            </a:r>
            <a:r>
              <a:rPr lang="en-US" dirty="0" smtClean="0"/>
              <a:t>anesthesia in </a:t>
            </a:r>
            <a:r>
              <a:rPr lang="en-US" dirty="0"/>
              <a:t>the </a:t>
            </a:r>
            <a:r>
              <a:rPr lang="en-US" dirty="0" err="1"/>
              <a:t>supraglottic</a:t>
            </a:r>
            <a:r>
              <a:rPr lang="en-US" dirty="0"/>
              <a:t> part of the larynx and subsequent </a:t>
            </a:r>
            <a:r>
              <a:rPr lang="en-US" dirty="0" smtClean="0"/>
              <a:t>loss of </a:t>
            </a:r>
            <a:r>
              <a:rPr lang="en-US" b="1" dirty="0"/>
              <a:t>protective cough </a:t>
            </a:r>
            <a:r>
              <a:rPr lang="en-US" b="1" dirty="0" smtClean="0"/>
              <a:t>reflex</a:t>
            </a:r>
            <a:r>
              <a:rPr lang="en-US" b="1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B7B7-518E-4602-8F64-CDA423A9B4CC}" type="datetime1">
              <a:rPr lang="en-US" smtClean="0"/>
              <a:t>6/9/2023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4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82"/>
            <a:ext cx="1841863" cy="876094"/>
          </a:xfrm>
        </p:spPr>
        <p:txBody>
          <a:bodyPr/>
          <a:lstStyle/>
          <a:p>
            <a:r>
              <a:rPr lang="en-US" b="1" dirty="0" smtClean="0"/>
              <a:t>Cont`d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80597"/>
            <a:ext cx="5181600" cy="59649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</a:rPr>
              <a:t>A.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</a:rPr>
              <a:t>Pharyngo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-Basilar 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Fascia </a:t>
            </a:r>
            <a:r>
              <a:rPr lang="en-US" sz="3600" dirty="0" smtClean="0"/>
              <a:t>– </a:t>
            </a:r>
            <a:r>
              <a:rPr lang="en-US" sz="3600" dirty="0"/>
              <a:t>lines internal surfaces of the pharyngeal muscles attaching the pharynx </a:t>
            </a:r>
            <a:r>
              <a:rPr lang="en-US" sz="3600" dirty="0" smtClean="0"/>
              <a:t>to; </a:t>
            </a:r>
            <a:r>
              <a:rPr lang="en-US" sz="3600" dirty="0"/>
              <a:t>the base of the skull to the auditory tubes to the </a:t>
            </a:r>
            <a:r>
              <a:rPr lang="en-US" sz="3600" b="1" dirty="0">
                <a:solidFill>
                  <a:srgbClr val="002060"/>
                </a:solidFill>
              </a:rPr>
              <a:t>P</a:t>
            </a:r>
            <a:r>
              <a:rPr lang="en-US" sz="3600" b="1" dirty="0" smtClean="0">
                <a:solidFill>
                  <a:srgbClr val="002060"/>
                </a:solidFill>
              </a:rPr>
              <a:t>osterior </a:t>
            </a:r>
            <a:r>
              <a:rPr lang="en-US" sz="3600" b="1" dirty="0">
                <a:solidFill>
                  <a:srgbClr val="002060"/>
                </a:solidFill>
              </a:rPr>
              <a:t>N</a:t>
            </a:r>
            <a:r>
              <a:rPr lang="en-US" sz="3600" b="1" dirty="0" smtClean="0">
                <a:solidFill>
                  <a:srgbClr val="002060"/>
                </a:solidFill>
              </a:rPr>
              <a:t>asal Apertures </a:t>
            </a:r>
            <a:r>
              <a:rPr lang="en-US" sz="3600" dirty="0" smtClean="0"/>
              <a:t>(</a:t>
            </a:r>
            <a:r>
              <a:rPr lang="en-US" sz="3600" b="1" i="1" dirty="0" err="1"/>
              <a:t>C</a:t>
            </a:r>
            <a:r>
              <a:rPr lang="en-US" sz="3600" b="1" i="1" dirty="0" err="1" smtClean="0"/>
              <a:t>hoanae</a:t>
            </a:r>
            <a:r>
              <a:rPr lang="en-US" sz="3600" dirty="0"/>
              <a:t>)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B. </a:t>
            </a:r>
            <a:r>
              <a:rPr lang="en-US" sz="3600" b="1" dirty="0" err="1" smtClean="0">
                <a:solidFill>
                  <a:srgbClr val="FF0000"/>
                </a:solidFill>
              </a:rPr>
              <a:t>Bucco</a:t>
            </a:r>
            <a:r>
              <a:rPr lang="en-US" sz="3600" b="1" dirty="0" smtClean="0">
                <a:solidFill>
                  <a:srgbClr val="FF0000"/>
                </a:solidFill>
              </a:rPr>
              <a:t>-Pharyngeal </a:t>
            </a:r>
            <a:r>
              <a:rPr lang="en-US" sz="3600" b="1" dirty="0" smtClean="0">
                <a:solidFill>
                  <a:srgbClr val="FF0000"/>
                </a:solidFill>
              </a:rPr>
              <a:t>Fascia </a:t>
            </a:r>
            <a:r>
              <a:rPr lang="en-US" sz="3600" dirty="0" smtClean="0"/>
              <a:t>– </a:t>
            </a:r>
            <a:r>
              <a:rPr lang="en-US" sz="3600" dirty="0"/>
              <a:t>covers external surface of </a:t>
            </a:r>
            <a:r>
              <a:rPr lang="en-US" sz="3600" dirty="0" smtClean="0"/>
              <a:t>Buccinators &amp; </a:t>
            </a:r>
            <a:r>
              <a:rPr lang="en-US" sz="3600" dirty="0"/>
              <a:t>P</a:t>
            </a:r>
            <a:r>
              <a:rPr lang="en-US" sz="3600" dirty="0" smtClean="0"/>
              <a:t>haryngeal </a:t>
            </a:r>
            <a:r>
              <a:rPr lang="en-US" sz="3600" dirty="0"/>
              <a:t>muscles. 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110"/>
          <a:stretch/>
        </p:blipFill>
        <p:spPr>
          <a:xfrm>
            <a:off x="6243842" y="1959429"/>
            <a:ext cx="5303724" cy="4786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02" r="1524"/>
          <a:stretch/>
        </p:blipFill>
        <p:spPr>
          <a:xfrm>
            <a:off x="6191794" y="-883"/>
            <a:ext cx="4493623" cy="186887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68834" cy="1045029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Muscles </a:t>
            </a:r>
            <a:r>
              <a:rPr lang="en-US" b="1" dirty="0">
                <a:solidFill>
                  <a:srgbClr val="FF0000"/>
                </a:solidFill>
              </a:rPr>
              <a:t>of the </a:t>
            </a:r>
            <a:r>
              <a:rPr lang="en-US" b="1" dirty="0" smtClean="0">
                <a:solidFill>
                  <a:srgbClr val="FF0000"/>
                </a:solidFill>
              </a:rPr>
              <a:t>Pharynx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5029"/>
            <a:ext cx="5577840" cy="5812971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Muscles of the </a:t>
            </a:r>
            <a:r>
              <a:rPr lang="en-US" sz="3600" dirty="0" smtClean="0">
                <a:solidFill>
                  <a:srgbClr val="FF0000"/>
                </a:solidFill>
              </a:rPr>
              <a:t>Pharynx</a:t>
            </a:r>
            <a:r>
              <a:rPr lang="en-US" sz="3600" dirty="0" smtClean="0"/>
              <a:t> </a:t>
            </a:r>
            <a:r>
              <a:rPr lang="en-US" sz="3600" dirty="0"/>
              <a:t>differ from rest </a:t>
            </a:r>
            <a:r>
              <a:rPr lang="en-US" sz="3600" dirty="0" smtClean="0"/>
              <a:t>of GIT muscles  </a:t>
            </a:r>
            <a:r>
              <a:rPr lang="en-US" sz="3600" dirty="0"/>
              <a:t>as 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Longitudinal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muscles are placed 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inside</a:t>
            </a:r>
            <a:r>
              <a:rPr lang="en-US" sz="3600" dirty="0" smtClean="0"/>
              <a:t>, </a:t>
            </a:r>
            <a:r>
              <a:rPr lang="en-US" sz="3600" dirty="0"/>
              <a:t>while </a:t>
            </a:r>
            <a:r>
              <a:rPr lang="en-US" sz="3600" b="1" dirty="0"/>
              <a:t>circular muscles (constrictors) are incomplete anteriorly &amp; arranged in </a:t>
            </a:r>
            <a:r>
              <a:rPr lang="en-US" sz="3600" b="1" dirty="0"/>
              <a:t>3</a:t>
            </a:r>
            <a:r>
              <a:rPr lang="en-US" sz="3600" b="1" dirty="0" smtClean="0"/>
              <a:t> </a:t>
            </a:r>
            <a:r>
              <a:rPr lang="en-US" sz="3600" b="1" dirty="0"/>
              <a:t>layers overlapping each other. </a:t>
            </a:r>
          </a:p>
          <a:p>
            <a:pPr marL="594360" indent="-457200" algn="just">
              <a:lnSpc>
                <a:spcPct val="15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en-GB" sz="3600" dirty="0"/>
              <a:t>Fibers of these muscles run in a somewhat circular </a:t>
            </a:r>
            <a:r>
              <a:rPr lang="en-GB" sz="3600" dirty="0" smtClean="0"/>
              <a:t>direction. </a:t>
            </a:r>
          </a:p>
          <a:p>
            <a:pPr marL="594360" indent="-457200" algn="just">
              <a:lnSpc>
                <a:spcPct val="15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en-GB" sz="3600" dirty="0" smtClean="0"/>
              <a:t>The </a:t>
            </a:r>
            <a:r>
              <a:rPr lang="en-GB" sz="3600" b="1" i="1" u="sng" dirty="0" smtClean="0">
                <a:solidFill>
                  <a:schemeClr val="accent2">
                    <a:lumMod val="50000"/>
                  </a:schemeClr>
                </a:solidFill>
              </a:rPr>
              <a:t>3 Constrictor Muscles </a:t>
            </a:r>
            <a:r>
              <a:rPr lang="en-GB" sz="3600" dirty="0" smtClean="0"/>
              <a:t>extend </a:t>
            </a:r>
            <a:r>
              <a:rPr lang="en-GB" sz="3600" dirty="0"/>
              <a:t>around the pharyngeal wall to be inserted into a </a:t>
            </a:r>
            <a:r>
              <a:rPr lang="en-GB" sz="3600" i="1" dirty="0" smtClean="0">
                <a:solidFill>
                  <a:srgbClr val="C00000"/>
                </a:solidFill>
              </a:rPr>
              <a:t>Fibrous </a:t>
            </a:r>
            <a:r>
              <a:rPr lang="en-GB" sz="3600" i="1" dirty="0" smtClean="0">
                <a:solidFill>
                  <a:srgbClr val="C00000"/>
                </a:solidFill>
              </a:rPr>
              <a:t>Band (Raphe) </a:t>
            </a:r>
            <a:endParaRPr lang="en-GB" sz="3600" i="1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26</a:t>
            </a:fld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/>
          <a:srcRect l="4733" t="12868" r="1789"/>
          <a:stretch/>
        </p:blipFill>
        <p:spPr>
          <a:xfrm>
            <a:off x="5695407" y="431074"/>
            <a:ext cx="6496594" cy="64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1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0"/>
            <a:ext cx="10515600" cy="96665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Constrictor Muscles – Circular outer muscles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79269"/>
            <a:ext cx="6257109" cy="6178732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There </a:t>
            </a:r>
            <a:r>
              <a:rPr lang="en-US" sz="3200" dirty="0"/>
              <a:t>are three circular pharyngeal constrictor muscles;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The Superior, Middle &amp; Inferior </a:t>
            </a:r>
            <a:r>
              <a:rPr lang="en-US" sz="3200" b="1" dirty="0" smtClean="0"/>
              <a:t>Pharyngeal </a:t>
            </a:r>
            <a:r>
              <a:rPr lang="en-US" sz="3200" b="1" dirty="0" smtClean="0"/>
              <a:t>Constrictors</a:t>
            </a:r>
            <a:r>
              <a:rPr lang="en-US" sz="3200" dirty="0" smtClean="0"/>
              <a:t>. </a:t>
            </a:r>
          </a:p>
          <a:p>
            <a:r>
              <a:rPr lang="en-US" sz="3200" dirty="0" smtClean="0"/>
              <a:t>They </a:t>
            </a:r>
            <a:r>
              <a:rPr lang="en-US" sz="3200" dirty="0"/>
              <a:t>are stacked like glasses, which form an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incomplete muscular circle as they attach anteriorly to structures in the neck.</a:t>
            </a:r>
          </a:p>
          <a:p>
            <a:r>
              <a:rPr lang="en-US" sz="3200" dirty="0">
                <a:solidFill>
                  <a:srgbClr val="C00000"/>
                </a:solidFill>
              </a:rPr>
              <a:t>C</a:t>
            </a:r>
            <a:r>
              <a:rPr lang="en-US" sz="3200" dirty="0" smtClean="0">
                <a:solidFill>
                  <a:srgbClr val="C00000"/>
                </a:solidFill>
              </a:rPr>
              <a:t>ircular constrictor muscles </a:t>
            </a:r>
            <a:r>
              <a:rPr lang="en-US" sz="3200" dirty="0">
                <a:solidFill>
                  <a:srgbClr val="C00000"/>
                </a:solidFill>
              </a:rPr>
              <a:t>contract</a:t>
            </a:r>
            <a:r>
              <a:rPr lang="en-US" sz="3200" dirty="0"/>
              <a:t> </a:t>
            </a:r>
            <a:r>
              <a:rPr lang="en-US" sz="3200" b="1" i="1" dirty="0"/>
              <a:t>S</a:t>
            </a:r>
            <a:r>
              <a:rPr lang="en-US" sz="3200" b="1" i="1" dirty="0" smtClean="0"/>
              <a:t>equentially</a:t>
            </a:r>
            <a:r>
              <a:rPr lang="en-US" sz="3200" dirty="0"/>
              <a:t> from </a:t>
            </a:r>
            <a:r>
              <a:rPr lang="en-US" sz="3200" dirty="0" smtClean="0"/>
              <a:t>superior</a:t>
            </a:r>
            <a:r>
              <a:rPr lang="en-US" sz="3200" dirty="0"/>
              <a:t>-</a:t>
            </a:r>
            <a:r>
              <a:rPr lang="en-US" sz="3200" dirty="0" smtClean="0"/>
              <a:t>to-inferior </a:t>
            </a:r>
            <a:r>
              <a:rPr lang="en-US" sz="3200" dirty="0"/>
              <a:t>to constrict the </a:t>
            </a:r>
            <a:r>
              <a:rPr lang="en-US" sz="3200" dirty="0" smtClean="0"/>
              <a:t>Lumen </a:t>
            </a:r>
            <a:r>
              <a:rPr lang="en-US" sz="3200" dirty="0" smtClean="0"/>
              <a:t>&amp; P</a:t>
            </a:r>
            <a:r>
              <a:rPr lang="en-US" sz="3200" dirty="0" smtClean="0"/>
              <a:t>ropel </a:t>
            </a:r>
            <a:r>
              <a:rPr lang="en-US" sz="3200" dirty="0"/>
              <a:t>the </a:t>
            </a:r>
            <a:r>
              <a:rPr lang="en-US" sz="3200" dirty="0" smtClean="0"/>
              <a:t>Bolus </a:t>
            </a:r>
            <a:r>
              <a:rPr lang="en-US" sz="3200" dirty="0"/>
              <a:t>of food inferiorly into the </a:t>
            </a:r>
            <a:r>
              <a:rPr lang="en-US" sz="3200" i="1" dirty="0">
                <a:solidFill>
                  <a:srgbClr val="FF0000"/>
                </a:solidFill>
              </a:rPr>
              <a:t>E</a:t>
            </a:r>
            <a:r>
              <a:rPr lang="en-US" sz="3200" i="1" dirty="0" smtClean="0">
                <a:solidFill>
                  <a:srgbClr val="FF0000"/>
                </a:solidFill>
              </a:rPr>
              <a:t>sophagus.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523" t="14209" r="2236"/>
          <a:stretch/>
        </p:blipFill>
        <p:spPr>
          <a:xfrm>
            <a:off x="6257109" y="822959"/>
            <a:ext cx="5812971" cy="603504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1084218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Superior </a:t>
            </a:r>
            <a:r>
              <a:rPr lang="en-US" b="1" dirty="0" smtClean="0">
                <a:solidFill>
                  <a:srgbClr val="C00000"/>
                </a:solidFill>
              </a:rPr>
              <a:t>Pharyngeal </a:t>
            </a:r>
            <a:r>
              <a:rPr lang="en-US" b="1" dirty="0">
                <a:solidFill>
                  <a:srgbClr val="C00000"/>
                </a:solidFill>
              </a:rPr>
              <a:t>C</a:t>
            </a:r>
            <a:r>
              <a:rPr lang="en-US" b="1" dirty="0" smtClean="0">
                <a:solidFill>
                  <a:srgbClr val="C00000"/>
                </a:solidFill>
              </a:rPr>
              <a:t>onstrictor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75210"/>
            <a:ext cx="5969726" cy="598278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</a:t>
            </a:r>
            <a:r>
              <a:rPr lang="en-US" sz="3600" dirty="0"/>
              <a:t>uppermost pharyngeal constrictor. It is located in the </a:t>
            </a:r>
            <a:r>
              <a:rPr lang="en-US" sz="3600" dirty="0"/>
              <a:t>O</a:t>
            </a:r>
            <a:r>
              <a:rPr lang="en-US" sz="3600" dirty="0" smtClean="0"/>
              <a:t>ropharynx</a:t>
            </a:r>
            <a:r>
              <a:rPr lang="en-US" sz="3600" dirty="0"/>
              <a:t>.</a:t>
            </a:r>
          </a:p>
          <a:p>
            <a:pPr marL="457200" lvl="1" indent="0">
              <a:buNone/>
            </a:pPr>
            <a:r>
              <a:rPr lang="en-US" sz="3200" b="1" dirty="0" smtClean="0"/>
              <a:t>Origin: </a:t>
            </a:r>
            <a:r>
              <a:rPr lang="en-US" sz="3200" i="1" dirty="0" smtClean="0">
                <a:solidFill>
                  <a:srgbClr val="C00000"/>
                </a:solidFill>
              </a:rPr>
              <a:t>Pterygo-mandibular </a:t>
            </a:r>
            <a:r>
              <a:rPr lang="en-US" sz="3200" i="1" dirty="0">
                <a:solidFill>
                  <a:srgbClr val="C00000"/>
                </a:solidFill>
              </a:rPr>
              <a:t>ligament</a:t>
            </a:r>
            <a:r>
              <a:rPr lang="en-US" sz="3200" dirty="0"/>
              <a:t>, </a:t>
            </a:r>
            <a:r>
              <a:rPr lang="en-US" sz="3200" dirty="0" smtClean="0"/>
              <a:t>Alveolar </a:t>
            </a:r>
            <a:r>
              <a:rPr lang="en-US" sz="3200" dirty="0"/>
              <a:t>process of </a:t>
            </a:r>
            <a:r>
              <a:rPr lang="en-US" sz="3200" dirty="0" smtClean="0"/>
              <a:t>mandible, </a:t>
            </a:r>
            <a:r>
              <a:rPr lang="en-US" sz="3200" dirty="0"/>
              <a:t>M</a:t>
            </a:r>
            <a:r>
              <a:rPr lang="en-US" sz="3200" dirty="0" smtClean="0"/>
              <a:t>edial </a:t>
            </a:r>
            <a:r>
              <a:rPr lang="en-US" sz="3200" dirty="0"/>
              <a:t>P</a:t>
            </a:r>
            <a:r>
              <a:rPr lang="en-US" sz="3200" dirty="0" smtClean="0"/>
              <a:t>terygoid </a:t>
            </a:r>
            <a:r>
              <a:rPr lang="en-US" sz="3200" dirty="0"/>
              <a:t>P</a:t>
            </a:r>
            <a:r>
              <a:rPr lang="en-US" sz="3200" dirty="0" smtClean="0"/>
              <a:t>late </a:t>
            </a:r>
            <a:r>
              <a:rPr lang="en-US" sz="3200" dirty="0"/>
              <a:t>&amp;</a:t>
            </a:r>
            <a:r>
              <a:rPr lang="en-US" sz="3200" dirty="0" smtClean="0"/>
              <a:t> </a:t>
            </a:r>
            <a:r>
              <a:rPr lang="en-US" sz="3200" dirty="0"/>
              <a:t>P</a:t>
            </a:r>
            <a:r>
              <a:rPr lang="en-US" sz="3200" dirty="0" smtClean="0"/>
              <a:t>terygoid </a:t>
            </a:r>
            <a:r>
              <a:rPr lang="en-US" sz="3200" dirty="0"/>
              <a:t>H</a:t>
            </a:r>
            <a:r>
              <a:rPr lang="en-US" sz="3200" dirty="0" smtClean="0"/>
              <a:t>amulus </a:t>
            </a:r>
            <a:r>
              <a:rPr lang="en-US" sz="3200" dirty="0"/>
              <a:t>of the </a:t>
            </a:r>
            <a:r>
              <a:rPr lang="en-US" sz="3200" dirty="0" smtClean="0"/>
              <a:t>Sphenoid </a:t>
            </a:r>
            <a:r>
              <a:rPr lang="en-US" sz="3200" dirty="0"/>
              <a:t>B</a:t>
            </a:r>
            <a:r>
              <a:rPr lang="en-US" sz="3200" dirty="0" smtClean="0"/>
              <a:t>one</a:t>
            </a:r>
            <a:r>
              <a:rPr lang="en-US" sz="3200" dirty="0"/>
              <a:t>.</a:t>
            </a:r>
          </a:p>
          <a:p>
            <a:pPr marL="457200" lvl="1" indent="0">
              <a:buNone/>
            </a:pPr>
            <a:r>
              <a:rPr lang="en-US" sz="3200" b="1" dirty="0" smtClean="0"/>
              <a:t>Insertion: </a:t>
            </a:r>
            <a:r>
              <a:rPr lang="en-US" sz="3200" dirty="0"/>
              <a:t>P</a:t>
            </a:r>
            <a:r>
              <a:rPr lang="en-US" sz="3200" dirty="0" smtClean="0"/>
              <a:t>osteriorly </a:t>
            </a:r>
            <a:r>
              <a:rPr lang="en-US" sz="3200" dirty="0"/>
              <a:t>into to the </a:t>
            </a:r>
            <a:r>
              <a:rPr lang="en-US" sz="3200" dirty="0">
                <a:solidFill>
                  <a:srgbClr val="C00000"/>
                </a:solidFill>
              </a:rPr>
              <a:t>P</a:t>
            </a:r>
            <a:r>
              <a:rPr lang="en-US" sz="3200" dirty="0" smtClean="0">
                <a:solidFill>
                  <a:srgbClr val="C00000"/>
                </a:solidFill>
              </a:rPr>
              <a:t>haryngeal </a:t>
            </a:r>
            <a:r>
              <a:rPr lang="en-US" sz="3200" dirty="0">
                <a:solidFill>
                  <a:srgbClr val="C00000"/>
                </a:solidFill>
              </a:rPr>
              <a:t>T</a:t>
            </a:r>
            <a:r>
              <a:rPr lang="en-US" sz="3200" dirty="0" smtClean="0">
                <a:solidFill>
                  <a:srgbClr val="C00000"/>
                </a:solidFill>
              </a:rPr>
              <a:t>ubercle </a:t>
            </a:r>
            <a:r>
              <a:rPr lang="en-US" sz="3200" dirty="0"/>
              <a:t>of </a:t>
            </a:r>
            <a:r>
              <a:rPr lang="en-US" sz="3200" dirty="0" smtClean="0"/>
              <a:t> </a:t>
            </a:r>
            <a:r>
              <a:rPr lang="en-US" sz="3200" dirty="0"/>
              <a:t>O</a:t>
            </a:r>
            <a:r>
              <a:rPr lang="en-US" sz="3200" dirty="0" smtClean="0"/>
              <a:t>cciput &amp; </a:t>
            </a:r>
            <a:r>
              <a:rPr lang="en-US" sz="3200" dirty="0"/>
              <a:t>T</a:t>
            </a:r>
            <a:r>
              <a:rPr lang="en-US" sz="3200" dirty="0" smtClean="0"/>
              <a:t>he</a:t>
            </a:r>
            <a:r>
              <a:rPr lang="en-US" sz="3200" dirty="0"/>
              <a:t> </a:t>
            </a:r>
            <a:r>
              <a:rPr lang="en-US" sz="3200" dirty="0" smtClean="0"/>
              <a:t>Median </a:t>
            </a:r>
            <a:r>
              <a:rPr lang="en-US" sz="3200" dirty="0"/>
              <a:t>P</a:t>
            </a:r>
            <a:r>
              <a:rPr lang="en-US" sz="3200" dirty="0" smtClean="0"/>
              <a:t>haryngeal </a:t>
            </a:r>
            <a:r>
              <a:rPr lang="en-US" sz="3200" dirty="0"/>
              <a:t>R</a:t>
            </a:r>
            <a:r>
              <a:rPr lang="en-US" sz="3200" dirty="0" smtClean="0"/>
              <a:t>aphe</a:t>
            </a:r>
            <a:r>
              <a:rPr lang="en-US" sz="32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4182"/>
          <a:stretch/>
        </p:blipFill>
        <p:spPr>
          <a:xfrm>
            <a:off x="5969727" y="875211"/>
            <a:ext cx="6222274" cy="59827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6858000" cy="107115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Middle pharyngeal constrictor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06721"/>
            <a:ext cx="6518366" cy="6051279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L</a:t>
            </a:r>
            <a:r>
              <a:rPr lang="en-US" sz="3200" dirty="0" smtClean="0"/>
              <a:t>ocated</a:t>
            </a:r>
            <a:r>
              <a:rPr lang="en-US" sz="3200" dirty="0"/>
              <a:t> in the </a:t>
            </a:r>
            <a:r>
              <a:rPr lang="en-US" sz="3200" i="1" dirty="0">
                <a:solidFill>
                  <a:srgbClr val="FF0000"/>
                </a:solidFill>
              </a:rPr>
              <a:t>L</a:t>
            </a:r>
            <a:r>
              <a:rPr lang="en-US" sz="3200" i="1" dirty="0" smtClean="0">
                <a:solidFill>
                  <a:srgbClr val="FF0000"/>
                </a:solidFill>
              </a:rPr>
              <a:t>aryngopharynx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Originates from </a:t>
            </a:r>
            <a:r>
              <a:rPr lang="en-US" sz="3200" b="1" dirty="0" smtClean="0">
                <a:solidFill>
                  <a:srgbClr val="0070C0"/>
                </a:solidFill>
              </a:rPr>
              <a:t>Stylohyoid</a:t>
            </a:r>
            <a:r>
              <a:rPr lang="en-US" sz="3200" dirty="0" smtClean="0"/>
              <a:t> </a:t>
            </a:r>
            <a:r>
              <a:rPr lang="en-US" sz="3200" b="1" dirty="0">
                <a:solidFill>
                  <a:srgbClr val="0070C0"/>
                </a:solidFill>
              </a:rPr>
              <a:t>ligament</a:t>
            </a:r>
            <a:r>
              <a:rPr lang="en-US" sz="3200" dirty="0"/>
              <a:t> &amp;</a:t>
            </a:r>
            <a:r>
              <a:rPr lang="en-US" sz="3200" dirty="0" smtClean="0"/>
              <a:t> Horns </a:t>
            </a:r>
            <a:r>
              <a:rPr lang="en-US" sz="3200" dirty="0"/>
              <a:t>of the </a:t>
            </a:r>
            <a:r>
              <a:rPr lang="en-US" sz="3200" dirty="0" smtClean="0"/>
              <a:t>Hyoid </a:t>
            </a:r>
            <a:r>
              <a:rPr lang="en-US" sz="3200" dirty="0"/>
              <a:t>bone.</a:t>
            </a:r>
          </a:p>
          <a:p>
            <a:pPr marL="594360" indent="-457200" algn="just">
              <a:lnSpc>
                <a:spcPct val="15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en-US" sz="3200" dirty="0"/>
              <a:t>Inserts posteriorly into </a:t>
            </a:r>
            <a:r>
              <a:rPr lang="en-US" sz="3200" i="1" dirty="0">
                <a:solidFill>
                  <a:srgbClr val="FF0000"/>
                </a:solidFill>
              </a:rPr>
              <a:t>P</a:t>
            </a:r>
            <a:r>
              <a:rPr lang="en-US" sz="3200" i="1" dirty="0" smtClean="0">
                <a:solidFill>
                  <a:srgbClr val="FF0000"/>
                </a:solidFill>
              </a:rPr>
              <a:t>haryngeal </a:t>
            </a:r>
            <a:r>
              <a:rPr lang="en-US" sz="3200" i="1" dirty="0" smtClean="0">
                <a:solidFill>
                  <a:srgbClr val="FF0000"/>
                </a:solidFill>
              </a:rPr>
              <a:t>Raphe.</a:t>
            </a:r>
            <a:endParaRPr lang="en-GB" sz="3200" i="1" dirty="0">
              <a:solidFill>
                <a:srgbClr val="FF0000"/>
              </a:solidFill>
            </a:endParaRPr>
          </a:p>
          <a:p>
            <a:pPr marL="594360" indent="-457200" algn="just">
              <a:lnSpc>
                <a:spcPct val="15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en-GB" sz="3200" dirty="0" smtClean="0"/>
              <a:t>The </a:t>
            </a:r>
            <a:r>
              <a:rPr lang="en-GB" sz="3200" dirty="0"/>
              <a:t>R</a:t>
            </a:r>
            <a:r>
              <a:rPr lang="en-GB" sz="3200" dirty="0" smtClean="0"/>
              <a:t>aphe </a:t>
            </a:r>
            <a:r>
              <a:rPr lang="en-GB" sz="3200" dirty="0"/>
              <a:t>extends </a:t>
            </a:r>
            <a:r>
              <a:rPr lang="en-GB" sz="3200" dirty="0" smtClean="0"/>
              <a:t>from </a:t>
            </a:r>
            <a:r>
              <a:rPr lang="en-GB" sz="3200" b="1" i="1" u="sng" dirty="0" smtClean="0">
                <a:solidFill>
                  <a:srgbClr val="FF0000"/>
                </a:solidFill>
              </a:rPr>
              <a:t>Pharyngeal Tubercle</a:t>
            </a:r>
            <a:r>
              <a:rPr lang="en-GB" sz="3200" dirty="0" smtClean="0"/>
              <a:t> </a:t>
            </a:r>
            <a:r>
              <a:rPr lang="en-GB" sz="3200" dirty="0"/>
              <a:t>on the </a:t>
            </a:r>
            <a:r>
              <a:rPr lang="en-GB" sz="3200" dirty="0" smtClean="0"/>
              <a:t>Basilar </a:t>
            </a:r>
            <a:r>
              <a:rPr lang="en-GB" sz="3200" dirty="0"/>
              <a:t>part of the </a:t>
            </a:r>
            <a:r>
              <a:rPr lang="en-GB" sz="3200" dirty="0" smtClean="0"/>
              <a:t>Occipital </a:t>
            </a:r>
            <a:r>
              <a:rPr lang="en-GB" sz="3200" dirty="0"/>
              <a:t>B</a:t>
            </a:r>
            <a:r>
              <a:rPr lang="en-GB" sz="3200" dirty="0" smtClean="0"/>
              <a:t>one of skull </a:t>
            </a:r>
            <a:r>
              <a:rPr lang="en-GB" sz="3200" dirty="0"/>
              <a:t>down to the </a:t>
            </a:r>
            <a:r>
              <a:rPr lang="en-GB" sz="3200" b="1" i="1" u="sng" dirty="0" smtClean="0"/>
              <a:t>Oesophagus</a:t>
            </a:r>
            <a:endParaRPr lang="en-GB" sz="3200" b="1" i="1" u="sng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891" t="14398" r="2605" b="2233"/>
          <a:stretch/>
        </p:blipFill>
        <p:spPr>
          <a:xfrm>
            <a:off x="6518366" y="705394"/>
            <a:ext cx="5577840" cy="579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362200" cy="863600"/>
          </a:xfrm>
        </p:spPr>
        <p:txBody>
          <a:bodyPr>
            <a:noAutofit/>
          </a:bodyPr>
          <a:lstStyle/>
          <a:p>
            <a:r>
              <a:rPr lang="en-US" altLang="en-US" sz="4800" b="1" dirty="0" smtClean="0"/>
              <a:t>Cont`d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23406"/>
            <a:ext cx="6019800" cy="559806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Shared </a:t>
            </a:r>
            <a:r>
              <a:rPr lang="en-US" sz="3600" dirty="0"/>
              <a:t>by </a:t>
            </a:r>
            <a:r>
              <a:rPr lang="en-US" sz="3600" b="1" i="1" dirty="0" smtClean="0">
                <a:solidFill>
                  <a:srgbClr val="FF0000"/>
                </a:solidFill>
              </a:rPr>
              <a:t>Digestive</a:t>
            </a:r>
            <a:r>
              <a:rPr lang="en-US" sz="3600" b="1" dirty="0" smtClean="0"/>
              <a:t> </a:t>
            </a:r>
            <a:r>
              <a:rPr lang="en-US" sz="3600" dirty="0"/>
              <a:t>&amp;</a:t>
            </a:r>
            <a:r>
              <a:rPr lang="en-US" sz="3600" dirty="0" smtClean="0"/>
              <a:t> </a:t>
            </a:r>
            <a:r>
              <a:rPr lang="en-US" sz="3600" b="1" i="1" dirty="0" smtClean="0">
                <a:solidFill>
                  <a:srgbClr val="FF0000"/>
                </a:solidFill>
              </a:rPr>
              <a:t>Respiratory </a:t>
            </a:r>
            <a:r>
              <a:rPr lang="en-US" sz="3600" b="1" i="1" dirty="0">
                <a:solidFill>
                  <a:srgbClr val="FF0000"/>
                </a:solidFill>
              </a:rPr>
              <a:t>S</a:t>
            </a:r>
            <a:r>
              <a:rPr lang="en-US" sz="3600" b="1" i="1" dirty="0" smtClean="0">
                <a:solidFill>
                  <a:srgbClr val="FF0000"/>
                </a:solidFill>
              </a:rPr>
              <a:t>ystem</a:t>
            </a:r>
            <a:r>
              <a:rPr lang="en-US" sz="36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en-US" sz="3600" dirty="0" smtClean="0"/>
              <a:t>The </a:t>
            </a:r>
            <a:r>
              <a:rPr lang="en-US" altLang="en-US" sz="3600" dirty="0"/>
              <a:t>P</a:t>
            </a:r>
            <a:r>
              <a:rPr lang="en-US" altLang="en-US" sz="3600" dirty="0" smtClean="0"/>
              <a:t>harynx is attached above to the </a:t>
            </a:r>
            <a:r>
              <a:rPr lang="en-US" altLang="en-US" sz="3600" b="1" i="1" dirty="0">
                <a:solidFill>
                  <a:schemeClr val="accent2">
                    <a:lumMod val="50000"/>
                  </a:schemeClr>
                </a:solidFill>
              </a:rPr>
              <a:t>B</a:t>
            </a:r>
            <a:r>
              <a:rPr lang="en-US" altLang="en-US" sz="3600" b="1" i="1" dirty="0" smtClean="0">
                <a:solidFill>
                  <a:schemeClr val="accent2">
                    <a:lumMod val="50000"/>
                  </a:schemeClr>
                </a:solidFill>
              </a:rPr>
              <a:t>ase of the Skull </a:t>
            </a:r>
            <a:r>
              <a:rPr lang="en-US" altLang="en-US" sz="3600" i="1" dirty="0" smtClean="0">
                <a:solidFill>
                  <a:srgbClr val="C00000"/>
                </a:solidFill>
              </a:rPr>
              <a:t>&amp;</a:t>
            </a:r>
            <a:r>
              <a:rPr lang="en-US" altLang="en-US" sz="3600" dirty="0" smtClean="0"/>
              <a:t> is continuous below, approximately at the </a:t>
            </a:r>
            <a:r>
              <a:rPr lang="en-US" altLang="en-US" sz="3600" b="1" dirty="0" smtClean="0"/>
              <a:t>level of 6</a:t>
            </a:r>
            <a:r>
              <a:rPr lang="en-US" altLang="en-US" sz="3600" b="1" baseline="30000" dirty="0" smtClean="0"/>
              <a:t>th</a:t>
            </a:r>
            <a:r>
              <a:rPr lang="en-US" altLang="en-US" sz="3600" b="1" dirty="0" smtClean="0"/>
              <a:t> Vertebra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705394"/>
            <a:ext cx="6111240" cy="576072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8A308-7F92-4C83-B859-650A52357608}" type="datetime1">
              <a:rPr lang="en-US" smtClean="0"/>
              <a:t>6/9/2023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64286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Inferior P</a:t>
            </a:r>
            <a:r>
              <a:rPr lang="en-US" b="1" dirty="0" smtClean="0">
                <a:solidFill>
                  <a:srgbClr val="C00000"/>
                </a:solidFill>
              </a:rPr>
              <a:t>haryngeal </a:t>
            </a:r>
            <a:r>
              <a:rPr lang="en-US" b="1" dirty="0">
                <a:solidFill>
                  <a:srgbClr val="C00000"/>
                </a:solidFill>
              </a:rPr>
              <a:t>C</a:t>
            </a:r>
            <a:r>
              <a:rPr lang="en-US" b="1" dirty="0" smtClean="0">
                <a:solidFill>
                  <a:srgbClr val="C00000"/>
                </a:solidFill>
              </a:rPr>
              <a:t>onstrictor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1296261"/>
            <a:ext cx="6439989" cy="5561739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Located </a:t>
            </a:r>
            <a:r>
              <a:rPr lang="en-US" sz="3200" dirty="0"/>
              <a:t>in the laryngopharynx. It has two </a:t>
            </a:r>
            <a:r>
              <a:rPr lang="en-US" sz="3200" dirty="0" smtClean="0"/>
              <a:t>components;</a:t>
            </a:r>
            <a:endParaRPr lang="en-US" sz="3200" dirty="0"/>
          </a:p>
          <a:p>
            <a:pPr lvl="1"/>
            <a:r>
              <a:rPr lang="en-US" sz="2800" b="1" dirty="0" smtClean="0">
                <a:solidFill>
                  <a:srgbClr val="C00000"/>
                </a:solidFill>
              </a:rPr>
              <a:t>Superior Component </a:t>
            </a:r>
            <a:r>
              <a:rPr lang="en-US" sz="2800" dirty="0" smtClean="0"/>
              <a:t>(</a:t>
            </a:r>
            <a:r>
              <a:rPr lang="en-US" sz="2800" i="1" dirty="0">
                <a:solidFill>
                  <a:srgbClr val="0070C0"/>
                </a:solidFill>
              </a:rPr>
              <a:t>T</a:t>
            </a:r>
            <a:r>
              <a:rPr lang="en-US" sz="2800" i="1" dirty="0" smtClean="0">
                <a:solidFill>
                  <a:srgbClr val="0070C0"/>
                </a:solidFill>
              </a:rPr>
              <a:t>hyropharyngeus</a:t>
            </a:r>
            <a:r>
              <a:rPr lang="en-US" sz="2800" dirty="0"/>
              <a:t>) has </a:t>
            </a:r>
            <a:r>
              <a:rPr lang="en-US" sz="2800" b="1" dirty="0" smtClean="0"/>
              <a:t>Oblique </a:t>
            </a:r>
            <a:r>
              <a:rPr lang="en-US" sz="2800" b="1" dirty="0"/>
              <a:t>F</a:t>
            </a:r>
            <a:r>
              <a:rPr lang="en-US" sz="2800" b="1" dirty="0" smtClean="0"/>
              <a:t>ibres </a:t>
            </a:r>
            <a:r>
              <a:rPr lang="en-US" sz="2800" dirty="0"/>
              <a:t>that attach to the </a:t>
            </a:r>
            <a:r>
              <a:rPr lang="en-US" sz="2800" dirty="0" smtClean="0"/>
              <a:t>Thyroid </a:t>
            </a:r>
            <a:r>
              <a:rPr lang="en-US" sz="2800" dirty="0"/>
              <a:t>C</a:t>
            </a:r>
            <a:r>
              <a:rPr lang="en-US" sz="2800" dirty="0" smtClean="0"/>
              <a:t>artilage</a:t>
            </a:r>
            <a:r>
              <a:rPr lang="en-US" sz="2800" dirty="0"/>
              <a:t>.</a:t>
            </a:r>
          </a:p>
          <a:p>
            <a:pPr lvl="1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Inferior Component </a:t>
            </a:r>
            <a:r>
              <a:rPr lang="en-US" sz="2800" dirty="0" smtClean="0"/>
              <a:t>(</a:t>
            </a:r>
            <a:r>
              <a:rPr lang="en-US" sz="2800" i="1" dirty="0">
                <a:solidFill>
                  <a:srgbClr val="00B050"/>
                </a:solidFill>
              </a:rPr>
              <a:t>C</a:t>
            </a:r>
            <a:r>
              <a:rPr lang="en-US" sz="2800" i="1" dirty="0" smtClean="0">
                <a:solidFill>
                  <a:srgbClr val="00B050"/>
                </a:solidFill>
              </a:rPr>
              <a:t>ricopharyngeus</a:t>
            </a:r>
            <a:r>
              <a:rPr lang="en-US" sz="2800" dirty="0"/>
              <a:t>) has </a:t>
            </a:r>
            <a:r>
              <a:rPr lang="en-US" sz="2800" b="1" dirty="0" smtClean="0"/>
              <a:t>Horizontal </a:t>
            </a:r>
            <a:r>
              <a:rPr lang="en-US" sz="2800" b="1" dirty="0"/>
              <a:t>F</a:t>
            </a:r>
            <a:r>
              <a:rPr lang="en-US" sz="2800" b="1" dirty="0" smtClean="0"/>
              <a:t>ibres </a:t>
            </a:r>
            <a:r>
              <a:rPr lang="en-US" sz="2800" dirty="0"/>
              <a:t>that attach to the cricoid cartilage.</a:t>
            </a:r>
          </a:p>
          <a:p>
            <a:r>
              <a:rPr lang="en-GB" altLang="en-US" sz="3200" dirty="0"/>
              <a:t>The</a:t>
            </a:r>
            <a:r>
              <a:rPr lang="en-GB" alt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altLang="en-US" sz="3200" b="1" i="1" dirty="0">
                <a:solidFill>
                  <a:schemeClr val="accent4">
                    <a:lumMod val="50000"/>
                  </a:schemeClr>
                </a:solidFill>
              </a:rPr>
              <a:t>F</a:t>
            </a:r>
            <a:r>
              <a:rPr lang="en-GB" altLang="en-US" sz="3200" b="1" i="1" dirty="0" smtClean="0">
                <a:solidFill>
                  <a:schemeClr val="accent4">
                    <a:lumMod val="50000"/>
                  </a:schemeClr>
                </a:solidFill>
              </a:rPr>
              <a:t>ibers </a:t>
            </a:r>
            <a:r>
              <a:rPr lang="en-GB" altLang="en-US" sz="3200" dirty="0"/>
              <a:t>of the </a:t>
            </a:r>
            <a:r>
              <a:rPr lang="en-GB" altLang="en-US" sz="3200" b="1" i="1" dirty="0"/>
              <a:t>C</a:t>
            </a:r>
            <a:r>
              <a:rPr lang="en-GB" altLang="en-US" sz="3200" b="1" i="1" dirty="0" smtClean="0"/>
              <a:t>ricopharyngeus</a:t>
            </a:r>
            <a:r>
              <a:rPr lang="en-GB" altLang="en-US" sz="3200" i="1" dirty="0" smtClean="0"/>
              <a:t> </a:t>
            </a:r>
            <a:r>
              <a:rPr lang="en-GB" altLang="en-US" sz="3200" dirty="0"/>
              <a:t>pass </a:t>
            </a:r>
            <a:r>
              <a:rPr lang="en-GB" altLang="en-US" sz="3200" b="1" dirty="0" smtClean="0">
                <a:solidFill>
                  <a:schemeClr val="accent2">
                    <a:lumMod val="50000"/>
                  </a:schemeClr>
                </a:solidFill>
              </a:rPr>
              <a:t>Horizontally</a:t>
            </a:r>
            <a:r>
              <a:rPr lang="en-GB" altLang="en-US" sz="3200" dirty="0" smtClean="0"/>
              <a:t> </a:t>
            </a:r>
            <a:r>
              <a:rPr lang="en-GB" altLang="en-US" sz="3200" dirty="0"/>
              <a:t>around </a:t>
            </a:r>
            <a:r>
              <a:rPr lang="en-GB" altLang="en-US" sz="3200" dirty="0">
                <a:solidFill>
                  <a:srgbClr val="FF0000"/>
                </a:solidFill>
              </a:rPr>
              <a:t>the </a:t>
            </a:r>
            <a:r>
              <a:rPr lang="en-GB" altLang="en-US" sz="3200" i="1" dirty="0">
                <a:solidFill>
                  <a:srgbClr val="FF0000"/>
                </a:solidFill>
              </a:rPr>
              <a:t>lowest &amp;</a:t>
            </a:r>
            <a:r>
              <a:rPr lang="en-GB" altLang="en-US" sz="3200" i="1" dirty="0" smtClean="0">
                <a:solidFill>
                  <a:srgbClr val="FF0000"/>
                </a:solidFill>
              </a:rPr>
              <a:t> </a:t>
            </a:r>
            <a:r>
              <a:rPr lang="en-GB" altLang="en-US" sz="3200" i="1" dirty="0">
                <a:solidFill>
                  <a:srgbClr val="FF0000"/>
                </a:solidFill>
              </a:rPr>
              <a:t>N</a:t>
            </a:r>
            <a:r>
              <a:rPr lang="en-GB" altLang="en-US" sz="3200" i="1" dirty="0" smtClean="0">
                <a:solidFill>
                  <a:srgbClr val="FF0000"/>
                </a:solidFill>
              </a:rPr>
              <a:t>arrowest </a:t>
            </a:r>
            <a:r>
              <a:rPr lang="en-GB" altLang="en-US" sz="3200" i="1" dirty="0">
                <a:solidFill>
                  <a:srgbClr val="FF0000"/>
                </a:solidFill>
              </a:rPr>
              <a:t>part of the pharynx </a:t>
            </a:r>
            <a:r>
              <a:rPr lang="en-GB" altLang="en-US" sz="3200" i="1" dirty="0"/>
              <a:t>and act as a </a:t>
            </a:r>
            <a:r>
              <a:rPr lang="en-GB" altLang="en-US" sz="3200" b="1" i="1" dirty="0" smtClean="0">
                <a:solidFill>
                  <a:srgbClr val="0070C0"/>
                </a:solidFill>
              </a:rPr>
              <a:t>Sphincter</a:t>
            </a:r>
            <a:endParaRPr lang="en-GB" altLang="en-US" sz="3200" b="1" i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122" t="14783" r="3059"/>
          <a:stretch/>
        </p:blipFill>
        <p:spPr>
          <a:xfrm>
            <a:off x="6439988" y="963159"/>
            <a:ext cx="5752012" cy="539319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Clinical Relevance: Pharyngeal Diverticulum (Pouch)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4216"/>
            <a:ext cx="12192000" cy="57737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</a:t>
            </a:r>
            <a:r>
              <a:rPr lang="en-US" sz="3200" dirty="0"/>
              <a:t> </a:t>
            </a:r>
            <a:r>
              <a:rPr lang="en-US" sz="3200" b="1" dirty="0"/>
              <a:t>inferior pharyngeal constrictor</a:t>
            </a:r>
            <a:r>
              <a:rPr lang="en-US" sz="3200" dirty="0"/>
              <a:t> is split into two parts; the </a:t>
            </a:r>
            <a:r>
              <a:rPr lang="en-US" sz="3200" dirty="0" err="1"/>
              <a:t>thyropharyngeus</a:t>
            </a:r>
            <a:r>
              <a:rPr lang="en-US" sz="3200" dirty="0"/>
              <a:t> and the </a:t>
            </a:r>
            <a:r>
              <a:rPr lang="en-US" sz="3200" dirty="0" err="1"/>
              <a:t>cricopharyngeus</a:t>
            </a:r>
            <a:r>
              <a:rPr lang="en-US" sz="3200" dirty="0"/>
              <a:t>. This area between the two is a </a:t>
            </a:r>
            <a:r>
              <a:rPr lang="en-US" sz="3200" i="1" dirty="0">
                <a:solidFill>
                  <a:srgbClr val="FF0000"/>
                </a:solidFill>
              </a:rPr>
              <a:t>weak area in the mucosa.</a:t>
            </a:r>
          </a:p>
          <a:p>
            <a:r>
              <a:rPr lang="en-US" sz="3200" dirty="0"/>
              <a:t>Normally during </a:t>
            </a:r>
            <a:r>
              <a:rPr lang="en-US" sz="3200" b="1" dirty="0"/>
              <a:t>swallowing</a:t>
            </a:r>
            <a:r>
              <a:rPr lang="en-US" sz="3200" dirty="0"/>
              <a:t>, the T</a:t>
            </a:r>
            <a:r>
              <a:rPr lang="en-US" sz="3200" dirty="0" smtClean="0"/>
              <a:t>hyropharyngeus </a:t>
            </a:r>
            <a:r>
              <a:rPr lang="en-US" sz="3200" dirty="0"/>
              <a:t>contracts as the C</a:t>
            </a:r>
            <a:r>
              <a:rPr lang="en-US" sz="3200" dirty="0" smtClean="0"/>
              <a:t>ricopharyngeus </a:t>
            </a:r>
            <a:r>
              <a:rPr lang="en-US" sz="3200" dirty="0"/>
              <a:t>relaxes, allowing the bolus of food to be propelled into the E</a:t>
            </a:r>
            <a:r>
              <a:rPr lang="en-US" sz="3200" dirty="0" smtClean="0"/>
              <a:t>sophagus &amp; </a:t>
            </a:r>
            <a:r>
              <a:rPr lang="en-US" sz="3200" dirty="0"/>
              <a:t>preventing the </a:t>
            </a:r>
            <a:r>
              <a:rPr lang="en-US" sz="3200" dirty="0" err="1"/>
              <a:t>intrapharyngeal</a:t>
            </a:r>
            <a:r>
              <a:rPr lang="en-US" sz="3200" dirty="0"/>
              <a:t> pressure from rising.</a:t>
            </a:r>
          </a:p>
          <a:p>
            <a:r>
              <a:rPr lang="en-US" sz="3200" dirty="0" smtClean="0"/>
              <a:t>If this coordinated relaxation of the </a:t>
            </a:r>
            <a:r>
              <a:rPr lang="en-US" sz="3200" dirty="0" err="1" smtClean="0"/>
              <a:t>cricopharyngeus</a:t>
            </a:r>
            <a:r>
              <a:rPr lang="en-US" sz="3200" dirty="0" smtClean="0"/>
              <a:t> does not occur, the </a:t>
            </a:r>
            <a:r>
              <a:rPr lang="en-US" sz="3200" dirty="0" err="1" smtClean="0"/>
              <a:t>intrapharyngeal</a:t>
            </a:r>
            <a:r>
              <a:rPr lang="en-US" sz="3200" dirty="0" smtClean="0"/>
              <a:t> pressure tends to rise and pharyngeal mucosa forms a </a:t>
            </a:r>
            <a:r>
              <a:rPr lang="en-US" sz="3200" b="1" dirty="0" smtClean="0"/>
              <a:t>midline diverticulum</a:t>
            </a:r>
            <a:r>
              <a:rPr lang="en-US" sz="3200" dirty="0" smtClean="0"/>
              <a:t> in the area between the </a:t>
            </a:r>
            <a:r>
              <a:rPr lang="en-US" sz="3200" dirty="0" err="1" smtClean="0"/>
              <a:t>thyropharyngeus</a:t>
            </a:r>
            <a:r>
              <a:rPr lang="en-US" sz="3200" dirty="0" smtClean="0"/>
              <a:t> and </a:t>
            </a:r>
            <a:r>
              <a:rPr lang="en-US" sz="3200" dirty="0" err="1" smtClean="0"/>
              <a:t>cricopharyngeus</a:t>
            </a:r>
            <a:r>
              <a:rPr lang="en-US" sz="3200" dirty="0" smtClean="0"/>
              <a:t>. It is possible for food to accumulate here, leading to dysphagia.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937" y="98288"/>
            <a:ext cx="7210698" cy="105124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C00000"/>
                </a:solidFill>
              </a:rPr>
              <a:t>Diverticulum-Killian’s </a:t>
            </a:r>
            <a:r>
              <a:rPr lang="en-US" b="1" dirty="0">
                <a:solidFill>
                  <a:srgbClr val="C00000"/>
                </a:solidFill>
              </a:rPr>
              <a:t>D</a:t>
            </a:r>
            <a:r>
              <a:rPr lang="en-US" b="1" dirty="0" smtClean="0">
                <a:solidFill>
                  <a:srgbClr val="C00000"/>
                </a:solidFill>
              </a:rPr>
              <a:t>ehiscence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7" y="1423851"/>
            <a:ext cx="5588726" cy="529762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Is a potential gap between </a:t>
            </a:r>
            <a:r>
              <a:rPr lang="en-US" sz="4400" dirty="0">
                <a:solidFill>
                  <a:srgbClr val="FF0000"/>
                </a:solidFill>
              </a:rPr>
              <a:t>T</a:t>
            </a:r>
            <a:r>
              <a:rPr lang="en-US" sz="4400" dirty="0" smtClean="0">
                <a:solidFill>
                  <a:srgbClr val="FF0000"/>
                </a:solidFill>
              </a:rPr>
              <a:t>hyropharyngeus &amp; </a:t>
            </a:r>
            <a:r>
              <a:rPr lang="en-US" sz="4400" dirty="0">
                <a:solidFill>
                  <a:srgbClr val="FF0000"/>
                </a:solidFill>
              </a:rPr>
              <a:t>C</a:t>
            </a:r>
            <a:r>
              <a:rPr lang="en-US" sz="4400" dirty="0" smtClean="0">
                <a:solidFill>
                  <a:srgbClr val="FF0000"/>
                </a:solidFill>
              </a:rPr>
              <a:t>ricopharyngeus </a:t>
            </a:r>
            <a:r>
              <a:rPr lang="en-US" sz="4400" dirty="0" smtClean="0"/>
              <a:t>muscles </a:t>
            </a:r>
            <a:r>
              <a:rPr lang="en-US" sz="4400" dirty="0"/>
              <a:t>&amp;</a:t>
            </a:r>
            <a:r>
              <a:rPr lang="en-US" sz="4400" dirty="0" smtClean="0"/>
              <a:t> it may lead to Dysphagia. 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0801" y="1690688"/>
            <a:ext cx="4546606" cy="44862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820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</a:t>
            </a:r>
            <a:r>
              <a:rPr lang="en-US" b="1" dirty="0" smtClean="0">
                <a:solidFill>
                  <a:srgbClr val="C00000"/>
                </a:solidFill>
              </a:rPr>
              <a:t>ongitudinal </a:t>
            </a:r>
            <a:r>
              <a:rPr lang="en-US" b="1" dirty="0">
                <a:solidFill>
                  <a:srgbClr val="C00000"/>
                </a:solidFill>
              </a:rPr>
              <a:t>M</a:t>
            </a:r>
            <a:r>
              <a:rPr lang="en-US" b="1" dirty="0" smtClean="0">
                <a:solidFill>
                  <a:srgbClr val="C00000"/>
                </a:solidFill>
              </a:rPr>
              <a:t>uscles </a:t>
            </a:r>
            <a:r>
              <a:rPr lang="en-US" b="1" dirty="0">
                <a:solidFill>
                  <a:srgbClr val="C00000"/>
                </a:solidFill>
              </a:rPr>
              <a:t>of the P</a:t>
            </a:r>
            <a:r>
              <a:rPr lang="en-US" b="1" dirty="0" smtClean="0">
                <a:solidFill>
                  <a:srgbClr val="C00000"/>
                </a:solidFill>
              </a:rPr>
              <a:t>harynx </a:t>
            </a:r>
            <a:r>
              <a:rPr lang="en-US" b="1" dirty="0" smtClean="0"/>
              <a:t>– Run </a:t>
            </a:r>
            <a:r>
              <a:rPr lang="en-US" b="1" dirty="0" err="1"/>
              <a:t>L</a:t>
            </a:r>
            <a:r>
              <a:rPr lang="en-US" b="1" dirty="0" err="1" smtClean="0"/>
              <a:t>ongitundinally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4732"/>
            <a:ext cx="12192000" cy="5633267"/>
          </a:xfrm>
        </p:spPr>
        <p:txBody>
          <a:bodyPr/>
          <a:lstStyle/>
          <a:p>
            <a:r>
              <a:rPr lang="en-US" sz="3200" dirty="0"/>
              <a:t>The </a:t>
            </a:r>
            <a:r>
              <a:rPr lang="en-US" sz="3200" b="1" dirty="0"/>
              <a:t>L</a:t>
            </a:r>
            <a:r>
              <a:rPr lang="en-US" sz="3200" b="1" dirty="0" smtClean="0"/>
              <a:t>ongitudinal </a:t>
            </a:r>
            <a:r>
              <a:rPr lang="en-US" sz="3200" b="1" dirty="0"/>
              <a:t>M</a:t>
            </a:r>
            <a:r>
              <a:rPr lang="en-US" sz="3200" b="1" dirty="0" smtClean="0"/>
              <a:t>uscles</a:t>
            </a:r>
            <a:r>
              <a:rPr lang="en-US" sz="3200" dirty="0"/>
              <a:t> are </a:t>
            </a:r>
            <a:r>
              <a:rPr lang="en-US" sz="3200" dirty="0" smtClean="0"/>
              <a:t>the: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</a:rPr>
              <a:t>Stylopharyngeus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</a:rPr>
              <a:t>Palatopharyngeus</a:t>
            </a:r>
            <a:endParaRPr lang="en-US" sz="3200" b="1" i="1" dirty="0">
              <a:solidFill>
                <a:schemeClr val="accent2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</a:rPr>
              <a:t>Salpingopharyngeus</a:t>
            </a:r>
            <a:r>
              <a:rPr lang="en-US" sz="3200" dirty="0"/>
              <a:t>. </a:t>
            </a:r>
          </a:p>
          <a:p>
            <a:r>
              <a:rPr lang="en-US" sz="3200" dirty="0"/>
              <a:t>They act to </a:t>
            </a:r>
            <a:r>
              <a:rPr lang="en-US" sz="3200" dirty="0" smtClean="0">
                <a:solidFill>
                  <a:srgbClr val="C00000"/>
                </a:solidFill>
              </a:rPr>
              <a:t>Shorten &amp; Widen The Pharynx</a:t>
            </a:r>
            <a:r>
              <a:rPr lang="en-US" sz="3200" dirty="0" smtClean="0"/>
              <a:t>, </a:t>
            </a:r>
          </a:p>
          <a:p>
            <a:r>
              <a:rPr lang="en-US" sz="3200" dirty="0" smtClean="0"/>
              <a:t>E</a:t>
            </a:r>
            <a:r>
              <a:rPr lang="en-US" sz="3200" dirty="0" smtClean="0"/>
              <a:t>levates </a:t>
            </a:r>
            <a:r>
              <a:rPr lang="en-US" sz="3200" dirty="0" smtClean="0"/>
              <a:t>L</a:t>
            </a:r>
            <a:r>
              <a:rPr lang="en-US" sz="3200" dirty="0" smtClean="0"/>
              <a:t>arynx </a:t>
            </a:r>
            <a:r>
              <a:rPr lang="en-US" sz="3200" dirty="0"/>
              <a:t>D</a:t>
            </a:r>
            <a:r>
              <a:rPr lang="en-US" sz="3200" dirty="0" smtClean="0"/>
              <a:t>uring </a:t>
            </a:r>
            <a:r>
              <a:rPr lang="en-US" sz="3200" dirty="0"/>
              <a:t>swallowing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r>
              <a:rPr lang="en-US" sz="3200" b="1" dirty="0" smtClean="0"/>
              <a:t>a) Salpingopharyngeus</a:t>
            </a:r>
            <a:r>
              <a:rPr lang="en-US" sz="3200" b="1" dirty="0"/>
              <a:t> </a:t>
            </a:r>
            <a:r>
              <a:rPr lang="en-US" sz="3200" dirty="0"/>
              <a:t>– arises from the Eustachian tube, inserts into the pharynx.</a:t>
            </a:r>
          </a:p>
          <a:p>
            <a:pPr lvl="1"/>
            <a:r>
              <a:rPr lang="en-US" sz="3200" dirty="0"/>
              <a:t>In addition to </a:t>
            </a:r>
            <a:r>
              <a:rPr lang="en-US" sz="3200" b="1" dirty="0">
                <a:solidFill>
                  <a:srgbClr val="C00000"/>
                </a:solidFill>
              </a:rPr>
              <a:t>contributing to swallowing</a:t>
            </a:r>
            <a:r>
              <a:rPr lang="en-US" sz="3200" dirty="0"/>
              <a:t>, it also opens the </a:t>
            </a:r>
            <a:r>
              <a:rPr lang="en-US" sz="3200" b="1" dirty="0">
                <a:solidFill>
                  <a:srgbClr val="C00000"/>
                </a:solidFill>
              </a:rPr>
              <a:t>Eustachian tube to </a:t>
            </a:r>
            <a:r>
              <a:rPr lang="en-US" sz="3200" b="1" dirty="0" smtClean="0">
                <a:solidFill>
                  <a:srgbClr val="C00000"/>
                </a:solidFill>
              </a:rPr>
              <a:t>Equalize</a:t>
            </a:r>
            <a:r>
              <a:rPr lang="en-US" sz="3200" b="1" dirty="0" smtClean="0"/>
              <a:t> </a:t>
            </a:r>
            <a:r>
              <a:rPr lang="en-US" sz="3200" dirty="0"/>
              <a:t>the pressure in the </a:t>
            </a:r>
            <a:r>
              <a:rPr lang="en-US" sz="3200" dirty="0" smtClean="0"/>
              <a:t>Middle </a:t>
            </a:r>
            <a:r>
              <a:rPr lang="en-US" sz="3200" dirty="0"/>
              <a:t>E</a:t>
            </a:r>
            <a:r>
              <a:rPr lang="en-US" sz="3200" dirty="0" smtClean="0"/>
              <a:t>ar</a:t>
            </a:r>
            <a:r>
              <a:rPr lang="en-US" sz="3200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07177" cy="1110343"/>
          </a:xfrm>
        </p:spPr>
        <p:txBody>
          <a:bodyPr/>
          <a:lstStyle/>
          <a:p>
            <a:r>
              <a:rPr lang="en-US" b="1" dirty="0" smtClean="0"/>
              <a:t>Cont`d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49086"/>
            <a:ext cx="6309360" cy="60089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i="1" dirty="0" smtClean="0">
                <a:solidFill>
                  <a:srgbClr val="C00000"/>
                </a:solidFill>
              </a:rPr>
              <a:t>b) Stylopharyngeus</a:t>
            </a:r>
            <a:endParaRPr lang="en-US" sz="3200" b="1" dirty="0"/>
          </a:p>
          <a:p>
            <a:pPr marL="0" indent="0">
              <a:buNone/>
            </a:pPr>
            <a:r>
              <a:rPr lang="en-US" sz="3200" b="1" dirty="0" smtClean="0"/>
              <a:t>Origin</a:t>
            </a:r>
            <a:r>
              <a:rPr lang="en-US" sz="3200" dirty="0" smtClean="0"/>
              <a:t>:  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</a:rPr>
              <a:t>Styloid 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</a:rPr>
              <a:t>rocess </a:t>
            </a:r>
            <a:r>
              <a:rPr lang="en-US" sz="3200" dirty="0"/>
              <a:t>of the temporal bone,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b="1" dirty="0" smtClean="0"/>
              <a:t>Insertion</a:t>
            </a:r>
            <a:r>
              <a:rPr lang="en-US" sz="3200" dirty="0" smtClean="0"/>
              <a:t>: Pharynx.</a:t>
            </a:r>
          </a:p>
          <a:p>
            <a:pPr marL="0" indent="0">
              <a:buNone/>
            </a:pPr>
            <a:r>
              <a:rPr lang="en-US" sz="3200" b="1" dirty="0" smtClean="0"/>
              <a:t>Innervation: </a:t>
            </a:r>
            <a:r>
              <a:rPr lang="en-US" sz="3200" dirty="0" smtClean="0"/>
              <a:t>Unlike </a:t>
            </a:r>
            <a:r>
              <a:rPr lang="en-US" sz="3200" dirty="0"/>
              <a:t>the other pharyngeal muscles, it is innervated by the </a:t>
            </a:r>
            <a:r>
              <a:rPr lang="en-US" sz="3200" dirty="0" smtClean="0">
                <a:solidFill>
                  <a:srgbClr val="C00000"/>
                </a:solidFill>
              </a:rPr>
              <a:t>Glossopharyngeal </a:t>
            </a:r>
            <a:r>
              <a:rPr lang="en-US" sz="3200" dirty="0">
                <a:solidFill>
                  <a:srgbClr val="C00000"/>
                </a:solidFill>
              </a:rPr>
              <a:t>N</a:t>
            </a:r>
            <a:r>
              <a:rPr lang="en-US" sz="3200" dirty="0" smtClean="0">
                <a:solidFill>
                  <a:srgbClr val="C00000"/>
                </a:solidFill>
              </a:rPr>
              <a:t>erve </a:t>
            </a:r>
            <a:r>
              <a:rPr lang="en-US" sz="3200" dirty="0">
                <a:solidFill>
                  <a:srgbClr val="C00000"/>
                </a:solidFill>
              </a:rPr>
              <a:t>(CN IX</a:t>
            </a:r>
            <a:r>
              <a:rPr lang="en-US" sz="3200" dirty="0" smtClean="0">
                <a:solidFill>
                  <a:srgbClr val="C00000"/>
                </a:solidFill>
              </a:rPr>
              <a:t>).</a:t>
            </a:r>
            <a:endParaRPr lang="en-US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3200" b="1" i="1" dirty="0" smtClean="0">
                <a:solidFill>
                  <a:srgbClr val="C00000"/>
                </a:solidFill>
              </a:rPr>
              <a:t>c)Palatopharyngeus</a:t>
            </a:r>
            <a:endParaRPr lang="en-US" sz="3200" b="1" dirty="0"/>
          </a:p>
          <a:p>
            <a:pPr marL="0" indent="0">
              <a:buNone/>
            </a:pPr>
            <a:r>
              <a:rPr lang="en-US" sz="3200" b="1" dirty="0" smtClean="0"/>
              <a:t>Origin:</a:t>
            </a:r>
            <a:r>
              <a:rPr lang="en-US" sz="3200" dirty="0" smtClean="0"/>
              <a:t> Hard </a:t>
            </a:r>
            <a:r>
              <a:rPr lang="en-US" sz="3200" dirty="0"/>
              <a:t>P</a:t>
            </a:r>
            <a:r>
              <a:rPr lang="en-US" sz="3200" dirty="0" smtClean="0"/>
              <a:t>alate </a:t>
            </a:r>
            <a:r>
              <a:rPr lang="en-US" sz="3200" dirty="0"/>
              <a:t>of the oral cavity, </a:t>
            </a:r>
            <a:r>
              <a:rPr lang="en-US" sz="3200" b="1" dirty="0"/>
              <a:t>I</a:t>
            </a:r>
            <a:r>
              <a:rPr lang="en-US" sz="3200" b="1" dirty="0" smtClean="0"/>
              <a:t>nsertion: </a:t>
            </a:r>
            <a:r>
              <a:rPr lang="en-US" sz="3200" dirty="0" smtClean="0"/>
              <a:t>Pharynx.</a:t>
            </a:r>
          </a:p>
          <a:p>
            <a:pPr marL="0" indent="0">
              <a:buNone/>
            </a:pPr>
            <a:r>
              <a:rPr lang="en-US" sz="3200" b="1" dirty="0"/>
              <a:t>I</a:t>
            </a:r>
            <a:r>
              <a:rPr lang="en-US" sz="3200" b="1" dirty="0" smtClean="0"/>
              <a:t>nnervation</a:t>
            </a:r>
            <a:r>
              <a:rPr lang="en-US" sz="3200" dirty="0" smtClean="0"/>
              <a:t>: </a:t>
            </a:r>
            <a:r>
              <a:rPr lang="en-US" sz="3200" dirty="0" smtClean="0">
                <a:solidFill>
                  <a:srgbClr val="C00000"/>
                </a:solidFill>
              </a:rPr>
              <a:t>Vagus </a:t>
            </a:r>
            <a:r>
              <a:rPr lang="en-US" sz="3200" dirty="0">
                <a:solidFill>
                  <a:srgbClr val="C00000"/>
                </a:solidFill>
              </a:rPr>
              <a:t>N</a:t>
            </a:r>
            <a:r>
              <a:rPr lang="en-US" sz="3200" dirty="0" smtClean="0">
                <a:solidFill>
                  <a:srgbClr val="C00000"/>
                </a:solidFill>
              </a:rPr>
              <a:t>erve </a:t>
            </a:r>
            <a:r>
              <a:rPr lang="en-US" sz="3200" dirty="0">
                <a:solidFill>
                  <a:srgbClr val="C00000"/>
                </a:solidFill>
              </a:rPr>
              <a:t>(CN X).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4749" y="271145"/>
            <a:ext cx="5641622" cy="42590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3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7971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Blood supply to the Pharynx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9714"/>
            <a:ext cx="5695406" cy="587828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000" dirty="0" smtClean="0"/>
              <a:t>Arterial </a:t>
            </a:r>
            <a:r>
              <a:rPr lang="en-US" sz="4000" dirty="0"/>
              <a:t>supply to the pharynx is via branches of the</a:t>
            </a:r>
            <a:r>
              <a:rPr lang="en-US" sz="4000" b="1" dirty="0"/>
              <a:t> </a:t>
            </a:r>
            <a:r>
              <a:rPr lang="en-US" sz="4000" b="1" i="1" dirty="0" smtClean="0">
                <a:solidFill>
                  <a:srgbClr val="FF0000"/>
                </a:solidFill>
              </a:rPr>
              <a:t>External </a:t>
            </a:r>
            <a:r>
              <a:rPr lang="en-US" sz="4000" b="1" i="1" dirty="0">
                <a:solidFill>
                  <a:srgbClr val="FF0000"/>
                </a:solidFill>
              </a:rPr>
              <a:t>C</a:t>
            </a:r>
            <a:r>
              <a:rPr lang="en-US" sz="4000" b="1" i="1" dirty="0" smtClean="0">
                <a:solidFill>
                  <a:srgbClr val="FF0000"/>
                </a:solidFill>
              </a:rPr>
              <a:t>arotid</a:t>
            </a:r>
            <a:r>
              <a:rPr lang="en-US" sz="4000" i="1" dirty="0">
                <a:solidFill>
                  <a:srgbClr val="FF0000"/>
                </a:solidFill>
              </a:rPr>
              <a:t> </a:t>
            </a:r>
            <a:r>
              <a:rPr lang="en-US" sz="4000" b="1" i="1" dirty="0" smtClean="0">
                <a:solidFill>
                  <a:srgbClr val="FF0000"/>
                </a:solidFill>
              </a:rPr>
              <a:t>Artery</a:t>
            </a:r>
            <a:r>
              <a:rPr lang="en-US" sz="4000" i="1" dirty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Ascending Pharyngeal Artery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>
                <a:solidFill>
                  <a:srgbClr val="0070C0"/>
                </a:solidFill>
              </a:rPr>
              <a:t>Branches Of The Facial Artery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Branches </a:t>
            </a:r>
            <a:r>
              <a:rPr lang="en-US" sz="4000" dirty="0"/>
              <a:t>of the </a:t>
            </a:r>
            <a:r>
              <a:rPr lang="en-US" sz="4000" dirty="0" smtClean="0"/>
              <a:t>Lingual </a:t>
            </a:r>
            <a:endParaRPr lang="en-US" sz="4000" dirty="0"/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Branches Maxillary </a:t>
            </a:r>
            <a:r>
              <a:rPr lang="en-US" sz="4000" dirty="0"/>
              <a:t>A</a:t>
            </a:r>
            <a:r>
              <a:rPr lang="en-US" sz="4000" dirty="0" smtClean="0"/>
              <a:t>rteries.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7211" y="979715"/>
            <a:ext cx="6744789" cy="587828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9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4807131" cy="82296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Venous D</a:t>
            </a:r>
            <a:r>
              <a:rPr lang="en-US" b="1" dirty="0" smtClean="0">
                <a:solidFill>
                  <a:srgbClr val="0070C0"/>
                </a:solidFill>
              </a:rPr>
              <a:t>rainage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679270"/>
            <a:ext cx="5512525" cy="6178730"/>
          </a:xfrm>
        </p:spPr>
        <p:txBody>
          <a:bodyPr>
            <a:noAutofit/>
          </a:bodyPr>
          <a:lstStyle/>
          <a:p>
            <a:r>
              <a:rPr lang="en-US" sz="3200" dirty="0"/>
              <a:t>Venous drainage </a:t>
            </a:r>
            <a:r>
              <a:rPr lang="en-US" sz="3200" dirty="0" smtClean="0"/>
              <a:t>is </a:t>
            </a:r>
            <a:r>
              <a:rPr lang="en-US" sz="3200" dirty="0"/>
              <a:t>achieved by the</a:t>
            </a:r>
            <a:r>
              <a:rPr lang="en-US" sz="3200" b="1" dirty="0"/>
              <a:t> pharyngeal venous plexus</a:t>
            </a:r>
            <a:r>
              <a:rPr lang="en-US" sz="3200" dirty="0"/>
              <a:t>, which drains into the internal jugular vein</a:t>
            </a:r>
            <a:r>
              <a:rPr lang="en-US" sz="4000" dirty="0"/>
              <a:t>.</a:t>
            </a:r>
          </a:p>
          <a:p>
            <a:pPr marL="0" indent="0" latinLnBrk="1">
              <a:buNone/>
            </a:pP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Lymphatic 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rainage </a:t>
            </a:r>
          </a:p>
          <a:p>
            <a:pPr latinLnBrk="1"/>
            <a:r>
              <a:rPr lang="en-US" sz="3200" dirty="0" smtClean="0"/>
              <a:t>Lymph from pharynx drain into </a:t>
            </a:r>
            <a:r>
              <a:rPr lang="en-US" sz="3200" b="1" dirty="0" smtClean="0">
                <a:solidFill>
                  <a:srgbClr val="FF0000"/>
                </a:solidFill>
              </a:rPr>
              <a:t>Retropharyngeal</a:t>
            </a:r>
            <a:r>
              <a:rPr lang="en-US" sz="3200" dirty="0" smtClean="0"/>
              <a:t> &amp; </a:t>
            </a:r>
            <a:r>
              <a:rPr lang="en-US" sz="3200" dirty="0">
                <a:solidFill>
                  <a:srgbClr val="0070C0"/>
                </a:solidFill>
              </a:rPr>
              <a:t>D</a:t>
            </a:r>
            <a:r>
              <a:rPr lang="en-US" sz="3200" dirty="0" smtClean="0">
                <a:solidFill>
                  <a:srgbClr val="0070C0"/>
                </a:solidFill>
              </a:rPr>
              <a:t>eep cervical </a:t>
            </a:r>
            <a:r>
              <a:rPr lang="en-US" sz="3200" dirty="0">
                <a:solidFill>
                  <a:srgbClr val="0070C0"/>
                </a:solidFill>
              </a:rPr>
              <a:t>L</a:t>
            </a:r>
            <a:r>
              <a:rPr lang="en-US" sz="3200" dirty="0" smtClean="0">
                <a:solidFill>
                  <a:srgbClr val="0070C0"/>
                </a:solidFill>
              </a:rPr>
              <a:t>ymph </a:t>
            </a:r>
            <a:r>
              <a:rPr lang="en-US" sz="3200" dirty="0">
                <a:solidFill>
                  <a:srgbClr val="0070C0"/>
                </a:solidFill>
              </a:rPr>
              <a:t>N</a:t>
            </a:r>
            <a:r>
              <a:rPr lang="en-US" sz="3200" dirty="0" smtClean="0">
                <a:solidFill>
                  <a:srgbClr val="0070C0"/>
                </a:solidFill>
              </a:rPr>
              <a:t>odes 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56" r="5619"/>
          <a:stretch/>
        </p:blipFill>
        <p:spPr>
          <a:xfrm>
            <a:off x="5630092" y="411481"/>
            <a:ext cx="6561908" cy="607422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6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3971109" cy="1325563"/>
          </a:xfrm>
        </p:spPr>
        <p:txBody>
          <a:bodyPr/>
          <a:lstStyle/>
          <a:p>
            <a:r>
              <a:rPr lang="en-US" b="1" u="sng" dirty="0" smtClean="0">
                <a:solidFill>
                  <a:srgbClr val="FFC000"/>
                </a:solidFill>
              </a:rPr>
              <a:t>NERVE SUPPLY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836023"/>
            <a:ext cx="5181600" cy="58854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Vagus 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CN X    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alt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Except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Stylopharyngeus – </a:t>
            </a:r>
            <a:r>
              <a:rPr lang="en-US" alt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Glossopharyngeal </a:t>
            </a:r>
            <a:r>
              <a:rPr lang="en-US" alt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– CN IX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Sensory;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Nasopharynx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CN 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Maxillary Branch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Oropharynx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Glossopharyngeal 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CN IX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36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Laryngopharynx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:  Internal  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aryngeal 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ranch 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agus 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CN X </a:t>
            </a:r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55326" y="0"/>
            <a:ext cx="7136673" cy="6857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2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32917"/>
            <a:ext cx="10016953" cy="608855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6F24-CA09-48E5-83E4-089211DFD48F}" type="datetime1">
              <a:rPr lang="en-US" smtClean="0"/>
              <a:t>6/9/2023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81400" y="0"/>
            <a:ext cx="50674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C00000"/>
                </a:solidFill>
                <a:latin typeface="Bradley Hand ITC" panose="03070402050302030203" pitchFamily="66" charset="0"/>
              </a:rPr>
              <a:t>KNOW ME PEASE?</a:t>
            </a:r>
          </a:p>
        </p:txBody>
      </p:sp>
    </p:spTree>
    <p:extLst>
      <p:ext uri="{BB962C8B-B14F-4D97-AF65-F5344CB8AC3E}">
        <p14:creationId xmlns:p14="http://schemas.microsoft.com/office/powerpoint/2010/main" val="195743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45" y="441722"/>
            <a:ext cx="10252710" cy="67388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REFERENCES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008009"/>
            <a:ext cx="11666877" cy="5764266"/>
          </a:xfrm>
        </p:spPr>
        <p:txBody>
          <a:bodyPr/>
          <a:lstStyle/>
          <a:p>
            <a:pPr marL="501491" indent="-501491">
              <a:buFont typeface="+mj-lt"/>
              <a:buAutoNum type="arabicPeriod"/>
            </a:pPr>
            <a:r>
              <a:rPr lang="en-US" b="1" dirty="0" smtClean="0"/>
              <a:t>Atlas of Human Anatomy</a:t>
            </a:r>
            <a:r>
              <a:rPr lang="en-US" dirty="0" smtClean="0"/>
              <a:t>, 6</a:t>
            </a:r>
            <a:r>
              <a:rPr lang="en-US" baseline="30000" dirty="0" smtClean="0"/>
              <a:t>th</a:t>
            </a:r>
            <a:r>
              <a:rPr lang="en-US" dirty="0" smtClean="0"/>
              <a:t> Edition.  Frank H Netter MD. Philadelphia, 2014</a:t>
            </a:r>
          </a:p>
          <a:p>
            <a:pPr marL="501491" indent="-501491">
              <a:buFont typeface="+mj-lt"/>
              <a:buAutoNum type="arabicPeriod"/>
            </a:pPr>
            <a:r>
              <a:rPr lang="en-US" b="1" dirty="0" smtClean="0"/>
              <a:t>Gray`s Anatomy </a:t>
            </a:r>
            <a:r>
              <a:rPr lang="en-US" dirty="0" smtClean="0"/>
              <a:t>The Anatomical Basis of Clinical Practice  40</a:t>
            </a:r>
            <a:r>
              <a:rPr lang="en-US" baseline="30000" dirty="0" smtClean="0"/>
              <a:t>th</a:t>
            </a:r>
            <a:r>
              <a:rPr lang="en-US" dirty="0" smtClean="0"/>
              <a:t> Edition. Susan Standring. 2008.</a:t>
            </a:r>
          </a:p>
          <a:p>
            <a:pPr marL="501491" indent="-501491">
              <a:buFont typeface="+mj-lt"/>
              <a:buAutoNum type="arabicPeriod"/>
            </a:pPr>
            <a:r>
              <a:rPr lang="en-US" b="1" dirty="0" smtClean="0"/>
              <a:t>Grant`s</a:t>
            </a:r>
            <a:r>
              <a:rPr lang="en-US" dirty="0" smtClean="0"/>
              <a:t> Atlas of Anatomy, 12</a:t>
            </a:r>
            <a:r>
              <a:rPr lang="en-US" baseline="30000" dirty="0" smtClean="0"/>
              <a:t>th</a:t>
            </a:r>
            <a:r>
              <a:rPr lang="en-US" dirty="0" smtClean="0"/>
              <a:t> Edition. Anne 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59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8281851" cy="1045029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Walls of the Pharynx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0414"/>
            <a:ext cx="12192000" cy="590758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Mucous coat: </a:t>
            </a:r>
            <a:r>
              <a:rPr lang="en-US" sz="4000" dirty="0" smtClean="0"/>
              <a:t>Inner </a:t>
            </a:r>
            <a:r>
              <a:rPr lang="en-US" sz="4000" dirty="0"/>
              <a:t>lining that produces mucus for lubrication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Fibrous coat: </a:t>
            </a:r>
            <a:r>
              <a:rPr lang="en-US" sz="4000" dirty="0"/>
              <a:t>middle layer where muscles of the pharynx attach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Muscular coat: </a:t>
            </a:r>
            <a:r>
              <a:rPr lang="en-US" sz="4000" dirty="0"/>
              <a:t>outer layer that contains muscles involved in </a:t>
            </a:r>
            <a:r>
              <a:rPr lang="en-US" sz="4000" dirty="0" smtClean="0"/>
              <a:t>swallowing.</a:t>
            </a:r>
            <a:r>
              <a:rPr lang="en-US" sz="4000" dirty="0"/>
              <a:t> </a:t>
            </a:r>
            <a:r>
              <a:rPr lang="en-US" sz="4000" b="1" dirty="0" smtClean="0"/>
              <a:t>Muscles: </a:t>
            </a:r>
            <a:r>
              <a:rPr lang="en-US" sz="4000" dirty="0" smtClean="0"/>
              <a:t>There </a:t>
            </a:r>
            <a:r>
              <a:rPr lang="en-US" sz="4000" dirty="0"/>
              <a:t>are two primary types of muscles in the pharynx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 smtClean="0"/>
              <a:t>Nerves: </a:t>
            </a:r>
            <a:r>
              <a:rPr lang="en-US" sz="4000" i="1" dirty="0" smtClean="0">
                <a:solidFill>
                  <a:srgbClr val="FFC000"/>
                </a:solidFill>
              </a:rPr>
              <a:t>Vagus </a:t>
            </a:r>
            <a:r>
              <a:rPr lang="en-US" sz="4000" i="1" dirty="0">
                <a:solidFill>
                  <a:srgbClr val="FFC000"/>
                </a:solidFill>
              </a:rPr>
              <a:t>&amp;</a:t>
            </a:r>
            <a:r>
              <a:rPr lang="en-US" sz="4000" i="1" dirty="0" smtClean="0">
                <a:solidFill>
                  <a:srgbClr val="FFC000"/>
                </a:solidFill>
              </a:rPr>
              <a:t> Laryngeal Nerve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 smtClean="0"/>
              <a:t>Vasculature: </a:t>
            </a:r>
            <a:r>
              <a:rPr lang="en-US" sz="4000" dirty="0" smtClean="0"/>
              <a:t>branches of External. Carotid.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1857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4781006" cy="812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Walls of the P</a:t>
            </a:r>
            <a:r>
              <a:rPr lang="en-US" b="1" dirty="0" smtClean="0">
                <a:solidFill>
                  <a:srgbClr val="FF0000"/>
                </a:solidFill>
              </a:rPr>
              <a:t>harynx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53588"/>
            <a:ext cx="6426926" cy="5904411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Mucous Membrane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Submucosa/Pharyngobasilar Fascia,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Pharyngeal Muscles &amp;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err="1" smtClean="0"/>
              <a:t>Buccopharyngeal</a:t>
            </a:r>
            <a:r>
              <a:rPr lang="en-US" sz="3200" dirty="0" smtClean="0"/>
              <a:t> Fascia </a:t>
            </a:r>
          </a:p>
          <a:p>
            <a:pPr marL="0" indent="0">
              <a:buNone/>
            </a:pPr>
            <a:r>
              <a:rPr lang="en-US" sz="3200" b="1" dirty="0" smtClean="0"/>
              <a:t>NB</a:t>
            </a:r>
            <a:r>
              <a:rPr lang="en-US" sz="3200" b="1" dirty="0"/>
              <a:t>: </a:t>
            </a:r>
            <a:r>
              <a:rPr lang="en-US" sz="3200" dirty="0"/>
              <a:t>Pharyngeal </a:t>
            </a:r>
            <a:r>
              <a:rPr lang="en-US" sz="3200" dirty="0" smtClean="0"/>
              <a:t>Fascia </a:t>
            </a:r>
            <a:r>
              <a:rPr lang="en-US" sz="3200" dirty="0"/>
              <a:t>are separated into 2 </a:t>
            </a:r>
            <a:r>
              <a:rPr lang="en-US" sz="3200" dirty="0" smtClean="0"/>
              <a:t>layers; </a:t>
            </a:r>
            <a:r>
              <a:rPr lang="en-US" sz="3200" dirty="0" smtClean="0">
                <a:solidFill>
                  <a:srgbClr val="FFC000"/>
                </a:solidFill>
              </a:rPr>
              <a:t>pharyngeal </a:t>
            </a:r>
            <a:r>
              <a:rPr lang="en-US" sz="3200" dirty="0">
                <a:solidFill>
                  <a:srgbClr val="FFC000"/>
                </a:solidFill>
              </a:rPr>
              <a:t>muscles </a:t>
            </a:r>
            <a:r>
              <a:rPr lang="en-US" sz="3200" dirty="0" smtClean="0">
                <a:solidFill>
                  <a:srgbClr val="FFC000"/>
                </a:solidFill>
              </a:rPr>
              <a:t>are sandwiched </a:t>
            </a:r>
            <a:r>
              <a:rPr lang="en-US" sz="3200" dirty="0">
                <a:solidFill>
                  <a:srgbClr val="FFC000"/>
                </a:solidFill>
              </a:rPr>
              <a:t>between </a:t>
            </a:r>
            <a:r>
              <a:rPr lang="en-US" sz="3200" dirty="0" smtClean="0">
                <a:solidFill>
                  <a:srgbClr val="FFC000"/>
                </a:solidFill>
              </a:rPr>
              <a:t>them</a:t>
            </a:r>
            <a:r>
              <a:rPr lang="en-US" sz="3200" dirty="0" smtClean="0"/>
              <a:t>; </a:t>
            </a:r>
          </a:p>
          <a:p>
            <a:pPr marL="0" indent="0">
              <a:buNone/>
            </a:pPr>
            <a:r>
              <a:rPr lang="en-US" sz="3200" b="1" dirty="0" err="1" smtClean="0">
                <a:solidFill>
                  <a:srgbClr val="0070C0"/>
                </a:solidFill>
              </a:rPr>
              <a:t>A.Thick</a:t>
            </a:r>
            <a:r>
              <a:rPr lang="en-US" sz="3200" b="1" dirty="0" smtClean="0">
                <a:solidFill>
                  <a:srgbClr val="0070C0"/>
                </a:solidFill>
              </a:rPr>
              <a:t> Pharyngo-basilar Fascia-</a:t>
            </a:r>
            <a:r>
              <a:rPr lang="en-US" sz="3200" dirty="0"/>
              <a:t>I</a:t>
            </a:r>
            <a:r>
              <a:rPr lang="en-US" sz="3200" dirty="0" smtClean="0"/>
              <a:t>nside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</a:rPr>
              <a:t>B.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</a:rPr>
              <a:t>Thin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</a:rPr>
              <a:t>Bucco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-pharyngeal Fascia-</a:t>
            </a:r>
            <a:r>
              <a:rPr lang="en-US" sz="3200" dirty="0" smtClean="0"/>
              <a:t>Outside 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 </a:t>
            </a:r>
            <a:r>
              <a:rPr lang="en-US" sz="3200" dirty="0">
                <a:solidFill>
                  <a:srgbClr val="FF0000"/>
                </a:solidFill>
              </a:rPr>
              <a:t>Reinforces the pharyngeal wall of pharyngeal Fascia where muscle is </a:t>
            </a:r>
            <a:r>
              <a:rPr lang="en-US" sz="3200" dirty="0" smtClean="0">
                <a:solidFill>
                  <a:srgbClr val="FF0000"/>
                </a:solidFill>
              </a:rPr>
              <a:t>deficient</a:t>
            </a:r>
            <a:r>
              <a:rPr lang="en-US" sz="3200" dirty="0" smtClean="0"/>
              <a:t>.</a:t>
            </a:r>
            <a:endParaRPr lang="en-US" sz="3200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4900" y="317500"/>
            <a:ext cx="5743666" cy="542139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547"/>
            <a:ext cx="3314700" cy="861507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Location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822960"/>
            <a:ext cx="6311901" cy="603503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Posterior </a:t>
            </a:r>
            <a:r>
              <a:rPr lang="en-US" sz="4000" dirty="0" smtClean="0">
                <a:solidFill>
                  <a:srgbClr val="FF0000"/>
                </a:solidFill>
              </a:rPr>
              <a:t>Nose</a:t>
            </a:r>
            <a:r>
              <a:rPr lang="en-US" sz="4000" dirty="0">
                <a:solidFill>
                  <a:srgbClr val="FF0000"/>
                </a:solidFill>
              </a:rPr>
              <a:t>, </a:t>
            </a:r>
            <a:r>
              <a:rPr lang="en-US" sz="4000" dirty="0" smtClean="0">
                <a:solidFill>
                  <a:srgbClr val="FF0000"/>
                </a:solidFill>
              </a:rPr>
              <a:t>Mouth</a:t>
            </a:r>
            <a:r>
              <a:rPr lang="en-US" sz="4000" dirty="0"/>
              <a:t> </a:t>
            </a:r>
            <a:r>
              <a:rPr lang="en-US" sz="4000" dirty="0" smtClean="0"/>
              <a:t>&amp; superior </a:t>
            </a:r>
            <a:r>
              <a:rPr lang="en-US" sz="4000" b="1" dirty="0" smtClean="0">
                <a:solidFill>
                  <a:srgbClr val="FF0000"/>
                </a:solidFill>
              </a:rPr>
              <a:t>Larynx &amp; Esophagus </a:t>
            </a:r>
          </a:p>
          <a:p>
            <a:r>
              <a:rPr lang="en-US" altLang="en-US" sz="4000" dirty="0" smtClean="0"/>
              <a:t>It`s </a:t>
            </a:r>
            <a:r>
              <a:rPr lang="en-US" altLang="en-US" sz="4000" dirty="0"/>
              <a:t>a common pathway for </a:t>
            </a:r>
            <a:r>
              <a:rPr lang="en-US" altLang="en-US" sz="4000" b="1" dirty="0"/>
              <a:t>A</a:t>
            </a:r>
            <a:r>
              <a:rPr lang="en-US" altLang="en-US" sz="4000" b="1" dirty="0" smtClean="0"/>
              <a:t>ir </a:t>
            </a:r>
            <a:r>
              <a:rPr lang="en-US" altLang="en-US" sz="4000" dirty="0" smtClean="0"/>
              <a:t>(</a:t>
            </a:r>
            <a:r>
              <a:rPr lang="en-US" altLang="en-US" sz="4000" i="1" dirty="0" smtClean="0">
                <a:solidFill>
                  <a:schemeClr val="accent2">
                    <a:lumMod val="50000"/>
                  </a:schemeClr>
                </a:solidFill>
              </a:rPr>
              <a:t>Respiration</a:t>
            </a:r>
            <a:r>
              <a:rPr lang="en-US" altLang="en-US" sz="4000" dirty="0"/>
              <a:t>) &amp;</a:t>
            </a:r>
            <a:r>
              <a:rPr lang="en-US" altLang="en-US" sz="4000" dirty="0" smtClean="0"/>
              <a:t> </a:t>
            </a:r>
            <a:r>
              <a:rPr lang="en-US" altLang="en-US" sz="4000" b="1" dirty="0"/>
              <a:t>F</a:t>
            </a:r>
            <a:r>
              <a:rPr lang="en-US" altLang="en-US" sz="4000" b="1" dirty="0" smtClean="0"/>
              <a:t>ood </a:t>
            </a:r>
            <a:r>
              <a:rPr lang="en-US" altLang="en-US" sz="4000" dirty="0" smtClean="0"/>
              <a:t>(</a:t>
            </a:r>
            <a:r>
              <a:rPr lang="en-US" altLang="en-US" sz="4000" i="1" dirty="0" smtClean="0">
                <a:solidFill>
                  <a:srgbClr val="00B050"/>
                </a:solidFill>
              </a:rPr>
              <a:t>Deglutition</a:t>
            </a:r>
            <a:r>
              <a:rPr lang="en-US" altLang="en-US" sz="4000" dirty="0" smtClean="0"/>
              <a:t>)</a:t>
            </a:r>
            <a:endParaRPr lang="en-US" altLang="en-US" sz="4000" dirty="0"/>
          </a:p>
          <a:p>
            <a:pPr marL="0" indent="0">
              <a:buNone/>
            </a:pPr>
            <a:r>
              <a:rPr lang="en-US" sz="4000" b="1" dirty="0"/>
              <a:t>Length: </a:t>
            </a:r>
            <a:r>
              <a:rPr lang="en-US" sz="4000" dirty="0"/>
              <a:t>12–14 cm</a:t>
            </a:r>
          </a:p>
          <a:p>
            <a:pPr marL="0" indent="0">
              <a:buNone/>
            </a:pPr>
            <a:r>
              <a:rPr lang="en-US" sz="4000" b="1" dirty="0"/>
              <a:t>Width:</a:t>
            </a:r>
            <a:r>
              <a:rPr lang="en-US" sz="4000" i="1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3.5 cm </a:t>
            </a:r>
            <a:r>
              <a:rPr lang="en-US" sz="4000" dirty="0"/>
              <a:t>at its </a:t>
            </a:r>
            <a:r>
              <a:rPr lang="en-US" sz="4000" dirty="0" smtClean="0"/>
              <a:t>Base &amp; </a:t>
            </a:r>
            <a:r>
              <a:rPr lang="en-US" sz="4000" dirty="0">
                <a:solidFill>
                  <a:srgbClr val="FF0000"/>
                </a:solidFill>
              </a:rPr>
              <a:t>1.5 cm </a:t>
            </a:r>
            <a:r>
              <a:rPr lang="en-US" sz="4000" dirty="0"/>
              <a:t>at 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Pharyngo-esophageal Junction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18201" y="647700"/>
            <a:ext cx="6273799" cy="5397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09406" cy="875211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BOUNDARIES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41408"/>
            <a:ext cx="6309360" cy="6116592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Superior:</a:t>
            </a:r>
            <a:r>
              <a:rPr lang="en-US" sz="3600" i="1" dirty="0"/>
              <a:t> </a:t>
            </a:r>
            <a:r>
              <a:rPr lang="en-US" sz="3600" b="1" i="1" dirty="0">
                <a:solidFill>
                  <a:srgbClr val="00B050"/>
                </a:solidFill>
              </a:rPr>
              <a:t>Base of skull </a:t>
            </a:r>
            <a:r>
              <a:rPr lang="en-US" sz="3600" dirty="0"/>
              <a:t>including the </a:t>
            </a:r>
            <a:r>
              <a:rPr lang="en-US" sz="3600" i="1" dirty="0" smtClean="0">
                <a:solidFill>
                  <a:srgbClr val="C00000"/>
                </a:solidFill>
              </a:rPr>
              <a:t>Posterior </a:t>
            </a:r>
            <a:r>
              <a:rPr lang="en-US" sz="3600" i="1" dirty="0">
                <a:solidFill>
                  <a:srgbClr val="C00000"/>
                </a:solidFill>
              </a:rPr>
              <a:t>part </a:t>
            </a:r>
            <a:r>
              <a:rPr lang="en-US" sz="3600" i="1" dirty="0" smtClean="0">
                <a:solidFill>
                  <a:srgbClr val="C00000"/>
                </a:solidFill>
              </a:rPr>
              <a:t>of </a:t>
            </a:r>
            <a:r>
              <a:rPr lang="en-US" sz="3600" i="1" dirty="0">
                <a:solidFill>
                  <a:srgbClr val="C00000"/>
                </a:solidFill>
              </a:rPr>
              <a:t>body of sphenoid </a:t>
            </a:r>
            <a:r>
              <a:rPr lang="en-US" sz="3600" dirty="0"/>
              <a:t>and </a:t>
            </a:r>
            <a:r>
              <a:rPr lang="en-US" sz="3600" i="1" dirty="0">
                <a:solidFill>
                  <a:srgbClr val="C00000"/>
                </a:solidFill>
              </a:rPr>
              <a:t>B</a:t>
            </a:r>
            <a:r>
              <a:rPr lang="en-US" sz="3600" i="1" dirty="0" smtClean="0">
                <a:solidFill>
                  <a:srgbClr val="C00000"/>
                </a:solidFill>
              </a:rPr>
              <a:t>asilar </a:t>
            </a:r>
            <a:r>
              <a:rPr lang="en-US" sz="3600" i="1" dirty="0">
                <a:solidFill>
                  <a:srgbClr val="C00000"/>
                </a:solidFill>
              </a:rPr>
              <a:t>part of occipital bone </a:t>
            </a:r>
            <a:r>
              <a:rPr lang="en-US" sz="3600" dirty="0"/>
              <a:t>in front of pharyngeal </a:t>
            </a:r>
            <a:r>
              <a:rPr lang="en-US" sz="3600" dirty="0" smtClean="0"/>
              <a:t>tubercle.</a:t>
            </a:r>
          </a:p>
          <a:p>
            <a:pPr marL="0" indent="0">
              <a:buNone/>
            </a:pPr>
            <a:r>
              <a:rPr lang="en-US" sz="3600" b="1" dirty="0" smtClean="0"/>
              <a:t>Inferior</a:t>
            </a:r>
            <a:r>
              <a:rPr lang="en-US" sz="3600" b="1" dirty="0"/>
              <a:t>:</a:t>
            </a:r>
            <a:r>
              <a:rPr lang="en-US" sz="3600" i="1" dirty="0"/>
              <a:t> </a:t>
            </a:r>
            <a:r>
              <a:rPr lang="en-US" sz="3600" dirty="0"/>
              <a:t>Continuous with the </a:t>
            </a:r>
            <a:r>
              <a:rPr lang="en-US" sz="3600" b="1" dirty="0"/>
              <a:t>E</a:t>
            </a:r>
            <a:r>
              <a:rPr lang="en-US" sz="3600" b="1" dirty="0" smtClean="0"/>
              <a:t>sophagus</a:t>
            </a:r>
            <a:r>
              <a:rPr lang="en-US" sz="3600" dirty="0" smtClean="0"/>
              <a:t> </a:t>
            </a:r>
            <a:r>
              <a:rPr lang="en-US" sz="3600" dirty="0"/>
              <a:t>at the level of lower border of </a:t>
            </a:r>
            <a:r>
              <a:rPr lang="en-US" sz="3600" b="1" dirty="0" smtClean="0"/>
              <a:t>Cricoid Cartilage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nteriorly</a:t>
            </a:r>
            <a:r>
              <a:rPr lang="en-US" sz="3600" dirty="0" smtClean="0"/>
              <a:t> and</a:t>
            </a:r>
          </a:p>
          <a:p>
            <a:pPr marL="0" indent="0">
              <a:buNone/>
            </a:pPr>
            <a:r>
              <a:rPr lang="en-US" sz="3600" dirty="0" smtClean="0"/>
              <a:t>Lower </a:t>
            </a:r>
            <a:r>
              <a:rPr lang="en-US" sz="3600" dirty="0"/>
              <a:t>border of </a:t>
            </a:r>
            <a:r>
              <a:rPr lang="en-US" sz="3600" dirty="0" smtClean="0"/>
              <a:t>C.6 </a:t>
            </a:r>
            <a:r>
              <a:rPr lang="en-US" sz="3600" dirty="0"/>
              <a:t>V</a:t>
            </a:r>
            <a:r>
              <a:rPr lang="en-US" sz="3600" dirty="0" smtClean="0"/>
              <a:t>ertebra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osteriorly</a:t>
            </a:r>
            <a:r>
              <a:rPr lang="en-US" sz="3600" dirty="0"/>
              <a:t>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00354" y="0"/>
            <a:ext cx="6091646" cy="590723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921"/>
            <a:ext cx="4807131" cy="69801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BOUNDARIES </a:t>
            </a:r>
            <a:r>
              <a:rPr lang="en-US" b="1" dirty="0" smtClean="0"/>
              <a:t>Cont`d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790938"/>
            <a:ext cx="6544491" cy="60670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100" b="1" dirty="0"/>
              <a:t>Posterior:</a:t>
            </a:r>
            <a:r>
              <a:rPr lang="en-US" sz="4100" i="1" dirty="0"/>
              <a:t> </a:t>
            </a:r>
            <a:r>
              <a:rPr lang="en-US" sz="4100" dirty="0">
                <a:solidFill>
                  <a:srgbClr val="C00000"/>
                </a:solidFill>
              </a:rPr>
              <a:t>Prevertebral </a:t>
            </a:r>
            <a:r>
              <a:rPr lang="en-US" sz="4100" dirty="0" smtClean="0">
                <a:solidFill>
                  <a:srgbClr val="C00000"/>
                </a:solidFill>
              </a:rPr>
              <a:t>Fascia(P.F) </a:t>
            </a:r>
            <a:r>
              <a:rPr lang="en-US" sz="4100" dirty="0"/>
              <a:t>in front of </a:t>
            </a:r>
            <a:r>
              <a:rPr lang="en-US" sz="4100" dirty="0"/>
              <a:t>C</a:t>
            </a:r>
            <a:r>
              <a:rPr lang="en-US" sz="4100" dirty="0" smtClean="0"/>
              <a:t>ervical </a:t>
            </a:r>
            <a:r>
              <a:rPr lang="en-US" sz="4100" dirty="0"/>
              <a:t>S</a:t>
            </a:r>
            <a:r>
              <a:rPr lang="en-US" sz="4100" dirty="0" smtClean="0"/>
              <a:t>pine</a:t>
            </a:r>
            <a:r>
              <a:rPr lang="en-US" sz="4100" dirty="0"/>
              <a:t>. </a:t>
            </a:r>
            <a:endParaRPr lang="en-US" sz="4100" dirty="0" smtClean="0"/>
          </a:p>
          <a:p>
            <a:pPr marL="0" indent="0">
              <a:buNone/>
            </a:pPr>
            <a:r>
              <a:rPr lang="en-US" sz="4100" dirty="0"/>
              <a:t>P</a:t>
            </a:r>
            <a:r>
              <a:rPr lang="en-US" sz="4100" dirty="0" smtClean="0"/>
              <a:t>harynx </a:t>
            </a:r>
            <a:r>
              <a:rPr lang="en-US" sz="4100" dirty="0"/>
              <a:t>is separated from </a:t>
            </a:r>
            <a:r>
              <a:rPr lang="en-US" sz="4100" dirty="0" smtClean="0"/>
              <a:t>P.F </a:t>
            </a:r>
            <a:r>
              <a:rPr lang="en-US" sz="4100" dirty="0"/>
              <a:t>only by </a:t>
            </a:r>
            <a:r>
              <a:rPr lang="en-US" sz="4100" dirty="0" smtClean="0"/>
              <a:t>a </a:t>
            </a:r>
            <a:r>
              <a:rPr lang="en-US" sz="4100" dirty="0"/>
              <a:t>layer of </a:t>
            </a:r>
            <a:r>
              <a:rPr lang="en-US" sz="4100" i="1" u="sng" dirty="0" smtClean="0">
                <a:solidFill>
                  <a:schemeClr val="accent2">
                    <a:lumMod val="50000"/>
                  </a:schemeClr>
                </a:solidFill>
              </a:rPr>
              <a:t>Loose Areolar Tissue</a:t>
            </a:r>
            <a:r>
              <a:rPr lang="en-US" sz="4100" dirty="0" smtClean="0"/>
              <a:t>; </a:t>
            </a:r>
            <a:r>
              <a:rPr lang="en-US" sz="4100" dirty="0" smtClean="0">
                <a:solidFill>
                  <a:srgbClr val="FF0000"/>
                </a:solidFill>
              </a:rPr>
              <a:t>Allows </a:t>
            </a:r>
            <a:r>
              <a:rPr lang="en-US" sz="4100" dirty="0">
                <a:solidFill>
                  <a:srgbClr val="FF0000"/>
                </a:solidFill>
              </a:rPr>
              <a:t>pharynx to slide freely on </a:t>
            </a:r>
            <a:r>
              <a:rPr lang="en-US" sz="4100" dirty="0" smtClean="0">
                <a:solidFill>
                  <a:srgbClr val="FF0000"/>
                </a:solidFill>
              </a:rPr>
              <a:t>P.F </a:t>
            </a:r>
            <a:r>
              <a:rPr lang="en-US" sz="4100" dirty="0">
                <a:solidFill>
                  <a:srgbClr val="FF0000"/>
                </a:solidFill>
              </a:rPr>
              <a:t>during swallowing</a:t>
            </a:r>
            <a:r>
              <a:rPr lang="en-US" sz="4100" dirty="0"/>
              <a:t>.</a:t>
            </a:r>
          </a:p>
          <a:p>
            <a:pPr marL="0" indent="0">
              <a:buNone/>
            </a:pPr>
            <a:r>
              <a:rPr lang="en-US" sz="4100" b="1" dirty="0"/>
              <a:t>Anterior:</a:t>
            </a:r>
            <a:r>
              <a:rPr lang="en-US" sz="4100" i="1" dirty="0"/>
              <a:t> </a:t>
            </a:r>
            <a:r>
              <a:rPr lang="en-US" sz="4100" dirty="0"/>
              <a:t>Opens into </a:t>
            </a:r>
            <a:r>
              <a:rPr lang="en-US" sz="4100" dirty="0" smtClean="0">
                <a:solidFill>
                  <a:srgbClr val="C00000"/>
                </a:solidFill>
              </a:rPr>
              <a:t>Nasal, Mouth cavities &amp; </a:t>
            </a:r>
            <a:r>
              <a:rPr lang="en-US" sz="4100" dirty="0">
                <a:solidFill>
                  <a:srgbClr val="C00000"/>
                </a:solidFill>
              </a:rPr>
              <a:t>L</a:t>
            </a:r>
            <a:r>
              <a:rPr lang="en-US" sz="4100" dirty="0" smtClean="0">
                <a:solidFill>
                  <a:srgbClr val="C00000"/>
                </a:solidFill>
              </a:rPr>
              <a:t>arynx</a:t>
            </a:r>
            <a:r>
              <a:rPr lang="en-US" sz="4100" dirty="0"/>
              <a:t>.</a:t>
            </a:r>
          </a:p>
          <a:p>
            <a:pPr marL="0" indent="0">
              <a:buNone/>
            </a:pPr>
            <a:r>
              <a:rPr lang="en-US" sz="4100" b="1" dirty="0"/>
              <a:t>Lateral:</a:t>
            </a:r>
            <a:r>
              <a:rPr lang="en-US" sz="4100" i="1" dirty="0"/>
              <a:t> </a:t>
            </a:r>
            <a:r>
              <a:rPr lang="en-US" sz="4100" b="1" dirty="0">
                <a:solidFill>
                  <a:schemeClr val="accent6">
                    <a:lumMod val="50000"/>
                  </a:schemeClr>
                </a:solidFill>
              </a:rPr>
              <a:t>Neurovascular </a:t>
            </a:r>
            <a:r>
              <a:rPr lang="en-US" sz="4100" b="1" dirty="0" smtClean="0">
                <a:solidFill>
                  <a:schemeClr val="accent6">
                    <a:lumMod val="50000"/>
                  </a:schemeClr>
                </a:solidFill>
              </a:rPr>
              <a:t>Bundle </a:t>
            </a:r>
            <a:r>
              <a:rPr lang="en-US" sz="4100" dirty="0"/>
              <a:t>of </a:t>
            </a:r>
            <a:r>
              <a:rPr lang="en-US" sz="4100" i="1" dirty="0" smtClean="0"/>
              <a:t>Neck &amp; </a:t>
            </a:r>
            <a:r>
              <a:rPr lang="en-US" sz="4100" b="1" i="1" dirty="0" smtClean="0"/>
              <a:t>Styloid </a:t>
            </a:r>
            <a:r>
              <a:rPr lang="en-US" sz="4100" b="1" i="1" dirty="0"/>
              <a:t>P</a:t>
            </a:r>
            <a:r>
              <a:rPr lang="en-US" sz="4100" b="1" i="1" dirty="0" smtClean="0"/>
              <a:t>rocess </a:t>
            </a:r>
            <a:r>
              <a:rPr lang="en-US" sz="4100" dirty="0"/>
              <a:t>with its attached M</a:t>
            </a:r>
            <a:r>
              <a:rPr lang="en-US" sz="4100" dirty="0" smtClean="0"/>
              <a:t>uscles </a:t>
            </a:r>
            <a:r>
              <a:rPr lang="en-US" sz="4100" dirty="0"/>
              <a:t>&amp;</a:t>
            </a:r>
            <a:r>
              <a:rPr lang="en-US" sz="4100" dirty="0" smtClean="0"/>
              <a:t> </a:t>
            </a:r>
            <a:r>
              <a:rPr lang="en-US" sz="4100" dirty="0"/>
              <a:t>L</a:t>
            </a:r>
            <a:r>
              <a:rPr lang="en-US" sz="4100" dirty="0" smtClean="0"/>
              <a:t>igaments</a:t>
            </a:r>
            <a:r>
              <a:rPr lang="en-US" sz="4100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57" y="92922"/>
            <a:ext cx="5987143" cy="570698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EB83-B58B-4E39-8661-206F9DA14960}" type="datetime1">
              <a:rPr lang="en-US" smtClean="0"/>
              <a:t>6/9/2023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6531429" cy="1126631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Openings in the Pharynx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76103"/>
            <a:ext cx="5669280" cy="538189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5400" dirty="0" smtClean="0"/>
              <a:t> 2 Auditory </a:t>
            </a:r>
            <a:r>
              <a:rPr lang="en-US" sz="5400" dirty="0"/>
              <a:t>T</a:t>
            </a:r>
            <a:r>
              <a:rPr lang="en-US" sz="5400" dirty="0" smtClean="0"/>
              <a:t>ubes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smtClean="0"/>
              <a:t> </a:t>
            </a: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</a:rPr>
              <a:t>2 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</a:rPr>
              <a:t>posterior </a:t>
            </a: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</a:rPr>
              <a:t>Nares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smtClean="0"/>
              <a:t> </a:t>
            </a:r>
            <a:r>
              <a:rPr lang="en-US" sz="5400" dirty="0" smtClean="0">
                <a:solidFill>
                  <a:srgbClr val="FF0000"/>
                </a:solidFill>
              </a:rPr>
              <a:t>Larynx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dirty="0" smtClean="0">
                <a:solidFill>
                  <a:srgbClr val="FF0000"/>
                </a:solidFill>
              </a:rPr>
              <a:t> Esophagus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95710"/>
            <a:ext cx="5181600" cy="401116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D0AE-9D13-4225-901C-D11A5EDBEF2E}" type="datetime1">
              <a:rPr lang="en-US" smtClean="0"/>
              <a:t>6/9/2023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1CC1-C8C4-4543-847D-8637AD7600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5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1343</Words>
  <Application>Microsoft Office PowerPoint</Application>
  <PresentationFormat>Widescreen</PresentationFormat>
  <Paragraphs>226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Bradley Hand ITC</vt:lpstr>
      <vt:lpstr>Brush Script MT</vt:lpstr>
      <vt:lpstr>Calibri</vt:lpstr>
      <vt:lpstr>Calibri Light</vt:lpstr>
      <vt:lpstr>Castellar</vt:lpstr>
      <vt:lpstr>Times New Roman</vt:lpstr>
      <vt:lpstr>Office Theme</vt:lpstr>
      <vt:lpstr>THE PHARYNX</vt:lpstr>
      <vt:lpstr>THE PHARYNX </vt:lpstr>
      <vt:lpstr>Cont`d</vt:lpstr>
      <vt:lpstr>Walls of the Pharynx</vt:lpstr>
      <vt:lpstr>Walls of the Pharynx</vt:lpstr>
      <vt:lpstr>Location</vt:lpstr>
      <vt:lpstr>BOUNDARIES</vt:lpstr>
      <vt:lpstr>BOUNDARIES Cont`d</vt:lpstr>
      <vt:lpstr>Openings in the Pharynx</vt:lpstr>
      <vt:lpstr>Relations of the pharynx</vt:lpstr>
      <vt:lpstr>Take note in the diagram above</vt:lpstr>
      <vt:lpstr>Cont`d</vt:lpstr>
      <vt:lpstr>Subdivisions of The Pharynx - 3</vt:lpstr>
      <vt:lpstr>1. Nasopharynx</vt:lpstr>
      <vt:lpstr>CLINICAL RELEVANCE</vt:lpstr>
      <vt:lpstr>2.Oropharynx - Middle part </vt:lpstr>
      <vt:lpstr>Cont`d</vt:lpstr>
      <vt:lpstr>Tonsils found in the Naso &amp; Oral pharynx </vt:lpstr>
      <vt:lpstr>Waldeyer's Tonsillar Ring (pharyngeal lymphoid ring, Waldeyer's lymphatic ring, or Tonsillar ring) </vt:lpstr>
      <vt:lpstr>Cont`d</vt:lpstr>
      <vt:lpstr>Clinical Application</vt:lpstr>
      <vt:lpstr>3.Laryngopharynx</vt:lpstr>
      <vt:lpstr>Cont`d</vt:lpstr>
      <vt:lpstr>CLINICAL ANATOMY</vt:lpstr>
      <vt:lpstr>Cont`d</vt:lpstr>
      <vt:lpstr>Muscles of the Pharynx</vt:lpstr>
      <vt:lpstr>Constrictor Muscles – Circular outer muscles </vt:lpstr>
      <vt:lpstr>Superior Pharyngeal Constrictor</vt:lpstr>
      <vt:lpstr>Middle pharyngeal constrictor </vt:lpstr>
      <vt:lpstr>Inferior Pharyngeal Constrictor</vt:lpstr>
      <vt:lpstr>Clinical Relevance: Pharyngeal Diverticulum (Pouch) </vt:lpstr>
      <vt:lpstr> Diverticulum-Killian’s Dehiscence  </vt:lpstr>
      <vt:lpstr>Longitudinal Muscles of the Pharynx – Run Longitundinally</vt:lpstr>
      <vt:lpstr>Cont`d</vt:lpstr>
      <vt:lpstr>Blood supply to the Pharynx</vt:lpstr>
      <vt:lpstr>Venous Drainage </vt:lpstr>
      <vt:lpstr>NERVE SUPPLY  </vt:lpstr>
      <vt:lpstr>PowerPoint Presentation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PHARYNX AND PHARYGEAL POUCHES</dc:title>
  <dc:creator>Windows User</dc:creator>
  <cp:lastModifiedBy>User</cp:lastModifiedBy>
  <cp:revision>104</cp:revision>
  <dcterms:created xsi:type="dcterms:W3CDTF">2021-12-15T01:58:25Z</dcterms:created>
  <dcterms:modified xsi:type="dcterms:W3CDTF">2023-06-09T15:15:08Z</dcterms:modified>
</cp:coreProperties>
</file>