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60" r:id="rId2"/>
    <p:sldId id="393" r:id="rId3"/>
    <p:sldId id="297" r:id="rId4"/>
    <p:sldId id="277" r:id="rId5"/>
    <p:sldId id="298" r:id="rId6"/>
    <p:sldId id="398" r:id="rId7"/>
    <p:sldId id="392" r:id="rId8"/>
    <p:sldId id="397" r:id="rId9"/>
    <p:sldId id="300" r:id="rId10"/>
    <p:sldId id="303" r:id="rId11"/>
    <p:sldId id="280" r:id="rId12"/>
    <p:sldId id="281" r:id="rId13"/>
    <p:sldId id="257" r:id="rId14"/>
    <p:sldId id="282" r:id="rId15"/>
    <p:sldId id="375" r:id="rId16"/>
    <p:sldId id="268" r:id="rId17"/>
    <p:sldId id="374" r:id="rId18"/>
    <p:sldId id="273" r:id="rId19"/>
    <p:sldId id="377" r:id="rId20"/>
    <p:sldId id="378" r:id="rId21"/>
    <p:sldId id="288" r:id="rId22"/>
    <p:sldId id="380" r:id="rId23"/>
    <p:sldId id="289" r:id="rId24"/>
    <p:sldId id="381" r:id="rId25"/>
    <p:sldId id="383" r:id="rId26"/>
    <p:sldId id="305" r:id="rId27"/>
    <p:sldId id="308" r:id="rId28"/>
    <p:sldId id="315" r:id="rId29"/>
    <p:sldId id="316" r:id="rId30"/>
    <p:sldId id="321" r:id="rId31"/>
    <p:sldId id="322" r:id="rId32"/>
    <p:sldId id="323" r:id="rId33"/>
    <p:sldId id="325" r:id="rId34"/>
    <p:sldId id="327" r:id="rId35"/>
    <p:sldId id="329" r:id="rId36"/>
    <p:sldId id="376" r:id="rId37"/>
    <p:sldId id="330" r:id="rId38"/>
    <p:sldId id="332" r:id="rId39"/>
    <p:sldId id="334" r:id="rId40"/>
    <p:sldId id="335" r:id="rId41"/>
    <p:sldId id="336" r:id="rId42"/>
    <p:sldId id="338" r:id="rId43"/>
    <p:sldId id="339" r:id="rId44"/>
    <p:sldId id="340" r:id="rId45"/>
    <p:sldId id="341" r:id="rId46"/>
    <p:sldId id="343" r:id="rId47"/>
    <p:sldId id="344" r:id="rId48"/>
    <p:sldId id="346" r:id="rId49"/>
    <p:sldId id="347" r:id="rId50"/>
    <p:sldId id="387" r:id="rId51"/>
    <p:sldId id="385" r:id="rId52"/>
    <p:sldId id="373" r:id="rId53"/>
    <p:sldId id="355" r:id="rId54"/>
    <p:sldId id="388" r:id="rId55"/>
    <p:sldId id="361" r:id="rId56"/>
    <p:sldId id="389" r:id="rId57"/>
    <p:sldId id="362" r:id="rId58"/>
    <p:sldId id="390" r:id="rId59"/>
    <p:sldId id="367" r:id="rId60"/>
    <p:sldId id="364" r:id="rId61"/>
    <p:sldId id="366" r:id="rId62"/>
    <p:sldId id="368" r:id="rId63"/>
    <p:sldId id="369" r:id="rId64"/>
    <p:sldId id="370" r:id="rId65"/>
    <p:sldId id="391" r:id="rId66"/>
    <p:sldId id="371" r:id="rId67"/>
    <p:sldId id="284" r:id="rId68"/>
    <p:sldId id="285" r:id="rId69"/>
    <p:sldId id="394" r:id="rId70"/>
    <p:sldId id="395" r:id="rId71"/>
    <p:sldId id="396" r:id="rId72"/>
    <p:sldId id="399" r:id="rId73"/>
    <p:sldId id="35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>
        <p:scale>
          <a:sx n="60" d="100"/>
          <a:sy n="60" d="100"/>
        </p:scale>
        <p:origin x="-35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presProps" Target="presProps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tableStyles" Target="tableStyle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viewProps" Target="view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3-05-12T16:33:13.1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17340 11014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792E0-026A-495A-BC8C-4551392688F9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586BB-167E-463E-9998-876676075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55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B7269-4CD2-4921-9E0E-0CE991FB83D1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CCD9D-DB73-428F-BBDF-965B37FC45BD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02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67AEE-624B-4225-A000-2021F2598B48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6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6B8F-2F87-4380-9695-BDA959DCB337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09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57291-C61D-47A5-A2FA-4052678798F6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BE07-7A47-4515-8D9C-6CEB45958841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7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F65A-8DAA-480D-BB5A-3A9168A0EF8C}" type="datetime1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6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9B83-A848-40C7-95EF-DBC9F75AAF98}" type="datetime1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2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D3CA3-29C2-45E0-88AE-AE0DC5D285C3}" type="datetime1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15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14593-E3B7-4CA4-B7CC-7E9C10E52C58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1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88B5-ED4E-4BB3-BAC3-9698B85A27E8}" type="datetime1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9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E5FC-E30C-4B19-88A4-9420A744077C}" type="datetime1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696A3-887B-4026-A581-A9BFA4C6F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5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 /><Relationship Id="rId2" Type="http://schemas.openxmlformats.org/officeDocument/2006/relationships/customXml" Target="../ink/ink1.xml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 /><Relationship Id="rId1" Type="http://schemas.openxmlformats.org/officeDocument/2006/relationships/slideLayout" Target="../slideLayouts/slideLayout7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 /><Relationship Id="rId1" Type="http://schemas.openxmlformats.org/officeDocument/2006/relationships/slideLayout" Target="../slideLayouts/slideLayout7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39763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SKULL AND CERVICAL VERTEBRAE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944938"/>
            <a:ext cx="10388600" cy="2062162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ct val="200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Presenter: Richwell HAKACHA </a:t>
            </a:r>
            <a:r>
              <a:rPr lang="en-GB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 PT, BSc PT, PGSM, MSc HAN Candidate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5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0"/>
            <a:ext cx="11831782" cy="674716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77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 CRANIAL BONES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CRAINIAL BONES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Parietal bones (2)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bones (2)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UNPAIRED CRAINIAL BONES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bone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Ethmoid bone.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2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(14) FACIAL BONES FORM THE FACE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bones (2)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Maxillae (or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maxillus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bones (2)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bones (2)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bones (2)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nasal conchae (2)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UNPAIRED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Vomer.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80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OF THE SKULL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bones of the skull are attached to each other by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sutures, are immobile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can be divided into;   </a:t>
            </a:r>
          </a:p>
          <a:p>
            <a:pPr lvl="1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Calvaria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upper domed shaped part which covers the cranial cavity containing the brain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contain the floor of the cranial cavity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anterior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the facial skeleton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viscerocranium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9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EMBRYOLOGICAL BACKGROUND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plate mesoderm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found in the neck region,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paraxial mesoderm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crest cells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all contribute to the development and existence of the skull. 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bones of the skull are formed in two different ways; 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Intramembranous ossification 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Endochondral ossification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are responsible for creating compact cortical bone or spongy bone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25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maturation of the skull, it is categorically divided into two main parts:</a:t>
            </a:r>
          </a:p>
          <a:p>
            <a:pPr lvl="1"/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Viscerocranium</a:t>
            </a:r>
            <a:r>
              <a:rPr lang="en-US" sz="2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(bones of the face) </a:t>
            </a:r>
          </a:p>
          <a:p>
            <a:pPr lvl="1"/>
            <a:r>
              <a:rPr lang="en-US" sz="2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Neural cranium 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(bones of the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base and the cranial vault)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vault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further divided into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membranous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cartilaginous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neurocranium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0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OF THE CRANIUM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20800"/>
            <a:ext cx="5549900" cy="4856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bone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scalelike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plate of bone forms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forehead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(the anterior part of the cranium),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roofs of the orbits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(eye sockets),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most of the anterior part of the cranial floor.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gradually slopes inferiorly from the coronal suture, on the top of the skull, then angles abruptly and becomes almost vertical above the orbits.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superior border of the orbits, the frontal bone thickens, forming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supraorbital margin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372980"/>
            <a:ext cx="6334178" cy="46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bone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this margin, the frontal bone extends posteriorly to form the roof of the orbit, which is part of the floor of the cranial cavity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Soon after birth,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and right sides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bone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united by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metopic suture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suture usually disappears between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ages of six and eight. 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84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paranasal sinuses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mucous membrane–lined cavities within frontal bones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deep to the frontal squama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of frontal bone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Membranous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primary centers 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each half, which appear toward the end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month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fetal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4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90" y="365126"/>
            <a:ext cx="10196945" cy="63404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9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88900"/>
            <a:ext cx="7213599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1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3" y="130629"/>
            <a:ext cx="9653453" cy="6374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3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Parietal bone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5208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the greater portion of the sides and roof of the cranial cavity.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surfaces  contain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 protrusions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accommodate the blood vessels supplying the dura mater, the superficial connective tissue (meninx) covering of the brain.</a:t>
            </a: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of Parietal bone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It’s ossified in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during 7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near parietal eminence and soon fuse with each other. 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54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Parietal bone </a:t>
            </a:r>
          </a:p>
        </p:txBody>
      </p:sp>
      <p:pic>
        <p:nvPicPr>
          <p:cNvPr id="17410" name="Picture 2" descr="https://i.pinimg.com/564x/a2/82/cf/a282cf47963c702f6ba9c2f27ddb645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1690688"/>
            <a:ext cx="6492240" cy="50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03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bones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the inferior lateral aspects of the cranium and part of the cranial floor.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squama (scale)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Thin, flat part of the temporal bone that forms the region of the cranium around the ear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Projecting from the inferior portion of the temporal squama is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process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articulates (forms a joint) with the temporal process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(cheek) bone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process of the temporal bone and the temporal process of the zygomatic bone form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32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bone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880" y="1825625"/>
            <a:ext cx="7876240" cy="4351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05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bone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282700"/>
            <a:ext cx="7886700" cy="55753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6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1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of the temporal bones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squamous center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during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tympanic center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in during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squamous and tympanic parts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ossify in membranes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Petromastoid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styloid parts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ossify in cartilage </a:t>
            </a:r>
          </a:p>
          <a:p>
            <a:pPr lvl="1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Petromastoid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is ossified by several centers which appear in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cartilaginous ear capsule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5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Styloid process develops from cranial end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2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branchial arch cartilage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centers appear in it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Tympanohyal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before birth and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stylohyal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birth. </a:t>
            </a:r>
          </a:p>
          <a:p>
            <a:pPr marL="0" indent="0"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4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5625"/>
            <a:ext cx="25400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Forms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part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most of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cranium.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magnum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in the inferior part of the bone.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2" descr="Occipital Bone - The Definitive Guide | Biology Diction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94" y="1346201"/>
            <a:ext cx="8464566" cy="551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9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of occipital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Partly in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partly in cartilage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part of the bone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highest nuchal line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two centers which appear in 2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 of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foetal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Centers which appear in cartilage in occipital bone are as follows;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kerkring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center for posterior margin of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magnum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center appears for basilar part 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centers for squamous part below highest nuchal line 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centers for each lateral parts appear 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lvl="1" indent="0">
              <a:buNone/>
            </a:pP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62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Wedge-shaped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Lies at the middle part of the base of the skull.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keystone of the cranial floor - it articulates with all the other cranial bones, holding them together.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sphenoid bone joins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Anteriorly with the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ethmoid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bones,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Laterally with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temporal bones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Posteriorly with the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 posterior and slightly superior to the nasal cavity and forms part of the floor, side walls, and rear wall of the orbit.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5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skull is the most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 arrangement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 bones within the body.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skull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 central nervous system, the oral cavity and nasal cavity, the ears and the eyes within its inner, outer and directly related structures.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human skull consists of three components: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membranous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neurocranium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the flat bones of the skull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cartilaginous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neurocranium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chondrocranium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forms the majority of the skull base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viscerocranium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facial skeleton.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568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 </a:t>
            </a:r>
          </a:p>
        </p:txBody>
      </p:sp>
      <p:pic>
        <p:nvPicPr>
          <p:cNvPr id="11266" name="Picture 2" descr="sphenoid bone labeled - Google Search | Anatomy bones, Axial skeleton,  Dental ana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72" y="1358537"/>
            <a:ext cx="7469824" cy="48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9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</a:t>
            </a:r>
          </a:p>
        </p:txBody>
      </p:sp>
      <p:pic>
        <p:nvPicPr>
          <p:cNvPr id="12290" name="Picture 2" descr="Sphenoid Bone - Location - Structure - Function - TeachMeAnatom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90688"/>
            <a:ext cx="9753600" cy="473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919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of sphenoid bone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8425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parts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Presphenoid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(Ant. to tuberculum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sellae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lesser wings) -6 centers in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cartilage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for body during of sphenoid -  9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for lesser wings – 9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for two sphenoidal conchae – 5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 sphenoidal part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(post. part of greater wings &amp; pterygoid process) – 8 centers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centers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wing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8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forming root only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for post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sphenoidal part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body during 4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centers appear for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Pterygoid Hamulus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month intrauterine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Above 6 centers appear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cartilage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centers for medial pterygoid plates appear - 9th week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Remaining portion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greater wings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lateral plates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membrane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centers for the root of greater wing only. 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651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000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Ethimoid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500" y="1254125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Delicate bone &amp; sponge-like in appearance -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like a sieve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part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cranial floor medial to the orbits and is.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anterior to the sphenoid and posterior to the nasal bones.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ethmoid bone forms: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the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portion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cranial floor</a:t>
            </a:r>
          </a:p>
          <a:p>
            <a:pPr lvl="1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Medial wall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orbits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superior portion of the nasal septum,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the superior sidewalls of the nasal cavity.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superior supporting structure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nasal cavity and forms an extensive surface area in the nasal cavity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18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Cribriform plate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cribri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sieve)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 in the anterior floor of the cranium and forms the roof of the nasal cavity.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contains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olfactory fora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mina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olfact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to smell) through which the olfactory nerves pass.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Projecting superiorly - triangular process called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crista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(crista crest;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galli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cock), which serves as a point of attachment for the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falx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cerebri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Projecting inferiorly - perpendicular plate, which forms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portion of the nasal septum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91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OF THE FACE VISCERO-CRANIUM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shape of the face changes dramatically during the first two years after birth. This is due to: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Expansion of  brain and cranial bones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set of teeth form and erupt (emerge)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paranasal sinuses increase in size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Growth of the face ceases at about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years of age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14 facial bones include;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bones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maxillae ,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bones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bones,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bones, 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nasal conchae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Unpaired -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mandible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vomer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378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derived from of 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crest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Also, all of the following structures emerge from the first and second pharyngeal arches.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maxillary process from the 1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pharyngeal arch contributes to the formation of the maxilla, temporal bone,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zygoma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(zygomatic bone and arch), the palatine bone, lacrimal bone, nasal bone, vomer and the inferior nasal concha.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ossify via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intramembranous ossification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except  inferior nasal concha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19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Bones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,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small, flattened, rectangular-shaped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- form the bridge of the nose.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 - 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upper entry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nasal cavity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attachment for some thin muscles of facial expression.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those who wear glasses - form the resting place for the bridge of the glasses.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major structural portion of the nose consists of cartilage.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- 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membrane from 1 center (3</a:t>
            </a:r>
            <a:r>
              <a:rPr lang="en-US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month of inter-uterine life)  </a:t>
            </a:r>
          </a:p>
          <a:p>
            <a:pPr lvl="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77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bone cont’d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74" y="1409700"/>
            <a:ext cx="10267406" cy="53437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390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Bones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 &amp; roughly resemble a fingernail in size and shape.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Smallest bones of the face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posterolateral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nasal bones &amp; form a part of the medial wall of each orbit.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contain a lacrimal fossa, a vertical tunnel formed with the maxilla, that houses the lacrimal sac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 membrane.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center appear in 12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7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The skull contains 22 bones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the bones of the middle ears) rests on the superior end of the vertebral column.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bones of the skull are grouped into two categories: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(8) cranial bones </a:t>
            </a:r>
          </a:p>
          <a:p>
            <a:pPr lvl="1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(14) facial bones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08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Lacrimal bone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66" y="1825624"/>
            <a:ext cx="10779034" cy="494093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4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Bones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L-shaped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form: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osterior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portion 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palate 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plates)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 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 &amp; lateral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wall 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nasal cavity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small portion 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floors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orbits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ossifies in membrane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center appears in 8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in perpendicular 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37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330543" cy="50323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3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Nasal Conchae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scroll-like bones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 inferior to the middle nasal conchae of the ethmoid bone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separate bones - not part of the ethmoid bone.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 part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lateral wall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nasal cavity and project into the nasal cavity.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Together with other 2 pairs of nasal conchae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surface area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nasal cavity and help swirl and filter air before it passes into the lungs.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However, only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nasal conchae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ethmoid bone are involved in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sense of smell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59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Vomer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Roughly triangular bone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floor of the nasal cavity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Superiorly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articulates with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perpendicular plate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ethmoid bone and sphenoid bone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Inferiorly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both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maxillae and palatine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bones along the midline.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forms the inferior portion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bony nasal septum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 membrane 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centers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appear during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6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week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either side of midline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92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paired maxillae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(jawbones; singular is maxilla) unite to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the upper jawbone.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articulate with every bone of the face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except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mandible.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part of the floors of the orbits, lateral walls and floor of the nasal cavity, and most of the hard palate.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hard palate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bony roof of the mouth, and is formed by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processes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maxillae and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plates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palatine bones.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 palate separates the nasal cavity from the oral cavity.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242400" y="396504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3040" y="39556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359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Maxilla bone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5299" y="1346200"/>
            <a:ext cx="6057901" cy="527666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733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Zygomatic bones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two zygomatic bones, commonly called cheekbones, form the prominences of the cheeks and part of the lateral wall and floor of each orbit.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articulate with the frontal, maxilla, sphenoid, and temporal bones.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Ossification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Ossifies in the membranes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761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343025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strongest facial bone.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movable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skull bone (other than the auditory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ossicles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small bones of the ear).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angle of the mandible is the area where each ramus meets the body.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condylar process that articulates with the mandibular fossa and articular tubercle of the temporal bone to form  TMJ)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depression between the coronoid and condylar processes is called the mandibular notch.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alveolar process is the ridge like arch containing the alveoli (sockets) for the mandibular (lower) teeth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98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Mandible </a:t>
            </a:r>
          </a:p>
        </p:txBody>
      </p:sp>
      <p:pic>
        <p:nvPicPr>
          <p:cNvPr id="13314" name="Picture 2" descr="Jaw | anatomy | Britann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" y="1371600"/>
            <a:ext cx="10241279" cy="53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16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7670801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61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BONES FORMING THE ORBIT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331" y="1690688"/>
            <a:ext cx="11025051" cy="469704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526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-47625"/>
            <a:ext cx="9753600" cy="69532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26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57225"/>
            <a:ext cx="10515600" cy="955675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CAVITY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skull is a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crucial osseous structure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network of neurovascular and lymphatic vessels.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these networks to traverse and communicate with the entire body,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foramina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provide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passage through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skull.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morphology of the foramina creates a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protective enclosure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these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neurovascular and lymphatic bundles.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cranial cavity floor is divided into three distinct recesses: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fossa,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fossa 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fossa.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58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skull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numerous openings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foramina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enable cranial nerves and blood vessels to exit the skull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supply various structures.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openings are collectively referred to as the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foramina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cranial cavity floor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divided into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distinct recesses: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1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nterior fossa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lvl="1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fossa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1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fossa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fossa contains specific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foramina, through which various anatomical structures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 through.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57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" y="0"/>
            <a:ext cx="11573691" cy="685799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002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Cribriform foramina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cribriform foramina refer to numerous perforations in the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cribriform plate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ethmoid bone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connect the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with the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nasal cavity.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foramina allow the passage of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axons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olfactory nerve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olfactory epithelium of the nose into the ACF where they communicate with 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olfactory bulb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163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 Canal and Foramen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optic canal permits the passage of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 nerve (CN II)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ophthalmic artery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bony orbit.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bounded medially by the body of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laterally by the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lesser wing of the sphenoid bone.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79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orbital fissure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cleft that opens anteriorly into the orbit, and enables communication between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cavernous sinus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apex of the orbit.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bordered superiorly by the lesser wing and inferiorly by the greater wing of the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 bone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transmits the following from superior to inferior: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Lacrimal nerve 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Frontal nerve (branch of the ophthalmic nerve, the first division of the trigeminal nerve)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Superior ophthalmic vein</a:t>
            </a:r>
          </a:p>
          <a:p>
            <a:pPr lvl="1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Trochlear nerve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86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division of the Oculomotor nerve (CN III)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Nasociliary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nerve (branch of the ophthalmic nerve, the first division of the trigeminal nerve)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division of the Oculomotor nerve (CN III)</a:t>
            </a:r>
          </a:p>
          <a:p>
            <a:pPr lvl="1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Abducens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nerve (CN VI)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branch of the Inferior ophthalmic vein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84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Rotundum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at the base of the greater wing of the sphenoid, inferior to the superior orbital fissure.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provides a connection between the middle cranial fossa and the pterygopalatine fossa.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maxillary nerve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(branch of the trigeminal nerve, CN V) passes through this foramen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4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77800"/>
            <a:ext cx="724852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8131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1690688"/>
            <a:ext cx="11652069" cy="51673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70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Ovale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foramen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another opening located at the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 of the greater wing of the sphenoid.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positioned posterolateral to the foramen rotundum within the middle cranial fossa.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conducts the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mandibular nerve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(branch of the Trigeminal nerve, CN V) and the accessory meningeal artery.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9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Acoustic Meatus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35100"/>
            <a:ext cx="4991101" cy="49529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Bony passage located within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petrous part of the temporal bone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Connects the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PCF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ear,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transporting neurovascular structures to the auditory and vestibular apparatus.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facial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vestibulocochlear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nerves pass through the internal acoustic meatus, alongside the vestibular ganglion and labyrinthine artery.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62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0" y="1673225"/>
            <a:ext cx="6249850" cy="486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14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Jugular foramen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409700"/>
            <a:ext cx="7200900" cy="45640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Formed anteriorly by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petrous part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temporal bone and posteriorly by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separate compartments with their respective contents: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contains 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inferior petrosal sinus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transmits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Glossopharyngeal nerve,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nerve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cranial part of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 nerve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contains the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sigmoid sinus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transmits meningeal branches of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and ascending pharyngeal arteries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892" y="1384300"/>
            <a:ext cx="4941108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7979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Hypoglossal Canal 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4831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in the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ypoglossal nerve (CN XII)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passes to exit the PCF.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64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511300"/>
            <a:ext cx="512244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187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Autofit/>
          </a:bodyPr>
          <a:lstStyle/>
          <a:p>
            <a:pPr algn="ctr"/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Magnum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of the cranial foramina.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Lies in the occipital bone within the PCF.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the passage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Spinal cord &amp; meninges except periosteal dura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Vertebral arteries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and posterior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spinal arteries </a:t>
            </a:r>
          </a:p>
          <a:p>
            <a:pPr lvl="1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Dural veins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spinal division of the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accessory nerve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ascends through the foramen magnum to join the cranial division.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Once combined, the completed nerve exits through the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jugular foramen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 described above.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4" y="1289050"/>
            <a:ext cx="3913186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593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Foramen Spinosum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within the MCF, posterolateral to the foramen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Ovale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allows the passage of the: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meningeal Artery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Middle meningeal Vein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Meningeal branch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CN V</a:t>
            </a:r>
            <a:r>
              <a:rPr lang="en-US" sz="2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012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Fontanelles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areas of the skull that are present since before birth up until certain ages in young children. These are;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anterior fontanelle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bregma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closes between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and 26 months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diamond-shaped space</a:t>
            </a:r>
          </a:p>
          <a:p>
            <a:pPr lvl="1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located between the paired frontal and parietal bones of the fetal/neonatal skull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posterior fontanelle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lambda)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closes much earlier than the anterior, at only 1 to 2 months after birth.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located where 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parietal bones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 the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occipital bone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(also described as the junction of the sagittal and lambdoid sutures).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96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sphenoidal fontanelle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(anterolateral fontanelle) closes btw 2 and 3 months and is this called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Pterion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located at the junction of the sphenoid, parietal, temporal, and frontal bones.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Mastoid /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Asterion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fontanelle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closes at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to 18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months,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Takes its name from the area in which it is situated, the mastoid fontanelle, the It is located at the junction of the temporal, occipital, and parietal bones.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24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Cervical vertebrae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by their foramina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transversaria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in number: C1 – C7</a:t>
            </a:r>
          </a:p>
          <a:p>
            <a:pPr marL="0" indent="0">
              <a:buNone/>
            </a:pPr>
            <a:r>
              <a:rPr lang="en-US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C-VETERBRA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Broader from side to side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Superior surface -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concave transversely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upward projecting lips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Saddle shaped inferior surface -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side to side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vertebra foramen than the body/triangular in shape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Pedicles are directed backwards and laterally 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0"/>
            <a:ext cx="7607299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6922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70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0"/>
            <a:ext cx="87249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4392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71</a:t>
            </a:fld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876300" y="-1"/>
            <a:ext cx="977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630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72</a:t>
            </a:fld>
            <a:endParaRPr lang="en-US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1536700" y="-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56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3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8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66701"/>
            <a:ext cx="7470775" cy="659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544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91" y="0"/>
            <a:ext cx="10437223" cy="67404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96A3-887B-4026-A581-A9BFA4C6F4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7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30366</TotalTime>
  <Words>2279</Words>
  <Application>Microsoft Office PowerPoint</Application>
  <PresentationFormat>Widescreen</PresentationFormat>
  <Paragraphs>394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SKULL AND CERVICAL VERTEBRAE</vt:lpstr>
      <vt:lpstr>PowerPoint Presentation</vt:lpstr>
      <vt:lpstr>INTRODUCTION</vt:lpstr>
      <vt:lpstr>Cont’d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(8) CRANIAL BONES </vt:lpstr>
      <vt:lpstr>(14) FACIAL BONES FORM THE FACE</vt:lpstr>
      <vt:lpstr>BONES OF THE SKULL</vt:lpstr>
      <vt:lpstr>EMBRYOLOGICAL BACKGROUND </vt:lpstr>
      <vt:lpstr>Cont’d</vt:lpstr>
      <vt:lpstr>BONES OF THE CRANIUM </vt:lpstr>
      <vt:lpstr>Frontal bone cont’d</vt:lpstr>
      <vt:lpstr>Cont’d</vt:lpstr>
      <vt:lpstr>PowerPoint Presentation</vt:lpstr>
      <vt:lpstr>PowerPoint Presentation</vt:lpstr>
      <vt:lpstr> Parietal bone  </vt:lpstr>
      <vt:lpstr>Parietal bone </vt:lpstr>
      <vt:lpstr> Temporal bones </vt:lpstr>
      <vt:lpstr>Temporal bone </vt:lpstr>
      <vt:lpstr>Temporal bone </vt:lpstr>
      <vt:lpstr>Cont’d</vt:lpstr>
      <vt:lpstr>Occipital bone </vt:lpstr>
      <vt:lpstr>Ossification of occipital bone </vt:lpstr>
      <vt:lpstr>Sphenoid bone</vt:lpstr>
      <vt:lpstr>SPHENOID BONE </vt:lpstr>
      <vt:lpstr>Sphenoid bone</vt:lpstr>
      <vt:lpstr>Ossification of sphenoid bone</vt:lpstr>
      <vt:lpstr>Ethimoid bone </vt:lpstr>
      <vt:lpstr>Cont’d</vt:lpstr>
      <vt:lpstr>BONES OF THE FACE VISCERO-CRANIUM </vt:lpstr>
      <vt:lpstr>Cont’d</vt:lpstr>
      <vt:lpstr>Nasal Bones </vt:lpstr>
      <vt:lpstr>Nasal bone cont’d </vt:lpstr>
      <vt:lpstr>Lacrimal Bones </vt:lpstr>
      <vt:lpstr>Lacrimal bone </vt:lpstr>
      <vt:lpstr>Palatine Bones </vt:lpstr>
      <vt:lpstr>Cont’d</vt:lpstr>
      <vt:lpstr>Inferior Nasal Conchae </vt:lpstr>
      <vt:lpstr>Vomer</vt:lpstr>
      <vt:lpstr>Maxillae</vt:lpstr>
      <vt:lpstr>Maxilla bone </vt:lpstr>
      <vt:lpstr>Zygomatic bones </vt:lpstr>
      <vt:lpstr>Mandible  </vt:lpstr>
      <vt:lpstr>Mandible </vt:lpstr>
      <vt:lpstr>BONES FORMING THE ORBIT </vt:lpstr>
      <vt:lpstr>PowerPoint Presentation</vt:lpstr>
      <vt:lpstr> CRANIAL CAVITY </vt:lpstr>
      <vt:lpstr>FORAMINA</vt:lpstr>
      <vt:lpstr>PowerPoint Presentation</vt:lpstr>
      <vt:lpstr>Cribriform foramina</vt:lpstr>
      <vt:lpstr> Optic Canal and Foramen </vt:lpstr>
      <vt:lpstr>Superior orbital fissure </vt:lpstr>
      <vt:lpstr>Cont’d</vt:lpstr>
      <vt:lpstr>Foramen Rotundum</vt:lpstr>
      <vt:lpstr>PowerPoint Presentation</vt:lpstr>
      <vt:lpstr>Foramen Ovale </vt:lpstr>
      <vt:lpstr> Internal Acoustic Meatus </vt:lpstr>
      <vt:lpstr>Jugular foramen</vt:lpstr>
      <vt:lpstr>Hypoglossal Canal  </vt:lpstr>
      <vt:lpstr>  Foramen Magnum  </vt:lpstr>
      <vt:lpstr> Foramen Spinosum </vt:lpstr>
      <vt:lpstr> Fontanelles </vt:lpstr>
      <vt:lpstr>Cont’d</vt:lpstr>
      <vt:lpstr>Cervical vertebrae</vt:lpstr>
      <vt:lpstr>PowerPoint Presentation</vt:lpstr>
      <vt:lpstr>PowerPoint Presentation</vt:lpstr>
      <vt:lpstr>PowerPoint Presentation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SKULL, OSSIFICATION, CRANIAL FORAMINA</dc:title>
  <dc:creator>Windows User</dc:creator>
  <cp:lastModifiedBy>Uzmah Osman</cp:lastModifiedBy>
  <cp:revision>108</cp:revision>
  <dcterms:created xsi:type="dcterms:W3CDTF">2020-12-08T19:22:37Z</dcterms:created>
  <dcterms:modified xsi:type="dcterms:W3CDTF">2023-05-15T19:01:49Z</dcterms:modified>
</cp:coreProperties>
</file>