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3"/>
  </p:notesMasterIdLst>
  <p:sldIdLst>
    <p:sldId id="256" r:id="rId2"/>
    <p:sldId id="313" r:id="rId3"/>
    <p:sldId id="413" r:id="rId4"/>
    <p:sldId id="370" r:id="rId5"/>
    <p:sldId id="407" r:id="rId6"/>
    <p:sldId id="420" r:id="rId7"/>
    <p:sldId id="315" r:id="rId8"/>
    <p:sldId id="417" r:id="rId9"/>
    <p:sldId id="414" r:id="rId10"/>
    <p:sldId id="419" r:id="rId11"/>
    <p:sldId id="415" r:id="rId12"/>
    <p:sldId id="416" r:id="rId13"/>
    <p:sldId id="367" r:id="rId14"/>
    <p:sldId id="410" r:id="rId15"/>
    <p:sldId id="411" r:id="rId16"/>
    <p:sldId id="412" r:id="rId17"/>
    <p:sldId id="369" r:id="rId18"/>
    <p:sldId id="374" r:id="rId19"/>
    <p:sldId id="327" r:id="rId20"/>
    <p:sldId id="399" r:id="rId21"/>
    <p:sldId id="394" r:id="rId22"/>
    <p:sldId id="393" r:id="rId23"/>
    <p:sldId id="328" r:id="rId24"/>
    <p:sldId id="329" r:id="rId25"/>
    <p:sldId id="379" r:id="rId26"/>
    <p:sldId id="330" r:id="rId27"/>
    <p:sldId id="331" r:id="rId28"/>
    <p:sldId id="332" r:id="rId29"/>
    <p:sldId id="333" r:id="rId30"/>
    <p:sldId id="334" r:id="rId31"/>
    <p:sldId id="402" r:id="rId32"/>
    <p:sldId id="403" r:id="rId33"/>
    <p:sldId id="404" r:id="rId34"/>
    <p:sldId id="335" r:id="rId35"/>
    <p:sldId id="337" r:id="rId36"/>
    <p:sldId id="338" r:id="rId37"/>
    <p:sldId id="339" r:id="rId38"/>
    <p:sldId id="382" r:id="rId39"/>
    <p:sldId id="340" r:id="rId40"/>
    <p:sldId id="383" r:id="rId41"/>
    <p:sldId id="342" r:id="rId42"/>
    <p:sldId id="343" r:id="rId43"/>
    <p:sldId id="344" r:id="rId44"/>
    <p:sldId id="384" r:id="rId45"/>
    <p:sldId id="385" r:id="rId46"/>
    <p:sldId id="345" r:id="rId47"/>
    <p:sldId id="405" r:id="rId48"/>
    <p:sldId id="346" r:id="rId49"/>
    <p:sldId id="387" r:id="rId50"/>
    <p:sldId id="347" r:id="rId51"/>
    <p:sldId id="348" r:id="rId52"/>
    <p:sldId id="349" r:id="rId53"/>
    <p:sldId id="350" r:id="rId54"/>
    <p:sldId id="351" r:id="rId55"/>
    <p:sldId id="352" r:id="rId56"/>
    <p:sldId id="353" r:id="rId57"/>
    <p:sldId id="421" r:id="rId58"/>
    <p:sldId id="354" r:id="rId59"/>
    <p:sldId id="406" r:id="rId60"/>
    <p:sldId id="355" r:id="rId61"/>
    <p:sldId id="400" r:id="rId62"/>
    <p:sldId id="397" r:id="rId63"/>
    <p:sldId id="392" r:id="rId64"/>
    <p:sldId id="389" r:id="rId65"/>
    <p:sldId id="362" r:id="rId66"/>
    <p:sldId id="376" r:id="rId67"/>
    <p:sldId id="395" r:id="rId68"/>
    <p:sldId id="356" r:id="rId69"/>
    <p:sldId id="363" r:id="rId70"/>
    <p:sldId id="401" r:id="rId71"/>
    <p:sldId id="396" r:id="rId7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677" y="-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7C2C2A-4BDA-41DC-ADFA-38E1E553FECE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8FAFDD-D5F2-40BC-B2A4-3D0BAA565C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891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FAFDD-D5F2-40BC-B2A4-3D0BAA565C8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642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3B7F5-9676-41B9-9E36-FC5DE8307617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ECF23-CAD1-4CF6-8986-712367802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794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3B7F5-9676-41B9-9E36-FC5DE8307617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ECF23-CAD1-4CF6-8986-712367802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918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3B7F5-9676-41B9-9E36-FC5DE8307617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ECF23-CAD1-4CF6-8986-712367802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961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3B7F5-9676-41B9-9E36-FC5DE8307617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ECF23-CAD1-4CF6-8986-712367802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543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3B7F5-9676-41B9-9E36-FC5DE8307617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ECF23-CAD1-4CF6-8986-712367802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395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3B7F5-9676-41B9-9E36-FC5DE8307617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ECF23-CAD1-4CF6-8986-712367802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471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3B7F5-9676-41B9-9E36-FC5DE8307617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ECF23-CAD1-4CF6-8986-712367802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230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3B7F5-9676-41B9-9E36-FC5DE8307617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ECF23-CAD1-4CF6-8986-712367802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547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3B7F5-9676-41B9-9E36-FC5DE8307617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ECF23-CAD1-4CF6-8986-712367802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830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3B7F5-9676-41B9-9E36-FC5DE8307617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ECF23-CAD1-4CF6-8986-712367802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73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3B7F5-9676-41B9-9E36-FC5DE8307617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ECF23-CAD1-4CF6-8986-712367802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293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23B7F5-9676-41B9-9E36-FC5DE8307617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7ECF23-CAD1-4CF6-8986-712367802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159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838200"/>
            <a:ext cx="7772400" cy="1470025"/>
          </a:xfrm>
        </p:spPr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FACE &amp; SCALP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5240" y="3761452"/>
            <a:ext cx="91592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  <a:spcBef>
                <a:spcPct val="20000"/>
              </a:spcBef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Presenter: Richwell HAKACHA </a:t>
            </a:r>
            <a:r>
              <a:rPr lang="en-GB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Dip PT, BSc PT, PGSM, MSc HAN </a:t>
            </a:r>
            <a:r>
              <a:rPr lang="en-GB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Candidate</a:t>
            </a:r>
            <a:endParaRPr lang="en-GB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12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Cont’d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91000" cy="4525963"/>
          </a:xfrm>
        </p:spPr>
        <p:txBody>
          <a:bodyPr/>
          <a:lstStyle/>
          <a:p>
            <a:pPr lvl="0" algn="just"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sides of these swellings are called 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medial &amp; lateral nasal prominences</a:t>
            </a:r>
          </a:p>
          <a:p>
            <a:pPr lvl="0" algn="just"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placodes now lie in depressions called 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‘nasal pits’ .</a:t>
            </a:r>
          </a:p>
          <a:p>
            <a:pPr lvl="0" algn="just"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Each lateral nasal placode is separated from maxillary swelling by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nasolacrimal groove.</a:t>
            </a:r>
          </a:p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00" y="1905000"/>
            <a:ext cx="41148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445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Cont’d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5029200" cy="4525963"/>
          </a:xfrm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Maxillary processes -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continue to increase in size &amp;: </a:t>
            </a:r>
          </a:p>
          <a:p>
            <a:pPr lvl="1"/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laterally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merge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mandibular process to form the cheek</a:t>
            </a:r>
          </a:p>
          <a:p>
            <a:pPr lvl="1"/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medially -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compress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medial nasal prominences towards the midline and finally fuses with these to form upper lip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Upper 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lip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2 maxillary process </a:t>
            </a: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&amp;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medial nasal prominences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2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93913"/>
            <a:ext cx="3407229" cy="2913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352800"/>
            <a:ext cx="32766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259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medial nasal swellings 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enlarge grow medially &amp; merge with each other in the mid line  to form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intermaxillary segment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Intermaxillary segment gives rise to: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Philtrum of lip</a:t>
            </a:r>
          </a:p>
          <a:p>
            <a:pPr lvl="1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Premaxillary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part of the maxilla that bears the upper 4 incisors &amp; associated gums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Primary palate (region of hard palate just posterior to the upper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incisors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28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aptop\Desktop\nasal placodes image008884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2000"/>
            <a:ext cx="8610599" cy="536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704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Cont’d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Mesenchyme from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&amp; 2</a:t>
            </a:r>
            <a:r>
              <a:rPr lang="en-US" sz="28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pairs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pharyngeal arches invade the facial prominences </a:t>
            </a:r>
          </a:p>
          <a:p>
            <a:pPr lvl="1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pharyngeal arch –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muscles of mastication</a:t>
            </a:r>
          </a:p>
          <a:p>
            <a:pPr lvl="1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pharyngeal arch –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muscles of facial expression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Besides fleshy derivatives, facial prominences also gives rise to bones of facial skeleton.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25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Derivatives of facial components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Autofit/>
          </a:bodyPr>
          <a:lstStyle/>
          <a:p>
            <a:pPr marL="342900" lvl="1" indent="-342900">
              <a:buFont typeface="Wingdings" panose="05000000000000000000" pitchFamily="2" charset="2"/>
              <a:buChar char="q"/>
            </a:pP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Maxillary prominence</a:t>
            </a:r>
          </a:p>
          <a:p>
            <a:pPr marL="857250" lvl="2" indent="-457200"/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Upper cheek regions</a:t>
            </a:r>
          </a:p>
          <a:p>
            <a:pPr marL="857250" lvl="2" indent="-457200"/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Most of upper lip</a:t>
            </a:r>
          </a:p>
          <a:p>
            <a:pPr marL="857250" lvl="2" indent="-457200"/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Maxilla bone</a:t>
            </a:r>
          </a:p>
          <a:p>
            <a:pPr marL="857250" lvl="2" indent="-457200"/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Zygomatic bone</a:t>
            </a:r>
          </a:p>
          <a:p>
            <a:pPr marL="857250" lvl="2" indent="-457200"/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Secondary palate</a:t>
            </a:r>
          </a:p>
          <a:p>
            <a:pPr marL="342900" lvl="1" indent="-342900">
              <a:buFont typeface="Wingdings" panose="05000000000000000000" pitchFamily="2" charset="2"/>
              <a:buChar char="q"/>
            </a:pP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Frontonasal prominence</a:t>
            </a:r>
          </a:p>
          <a:p>
            <a:pPr lvl="1"/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Bridge of nose</a:t>
            </a:r>
          </a:p>
          <a:p>
            <a:pPr lvl="1"/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Forehead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Frontal &amp; nasal bones</a:t>
            </a:r>
          </a:p>
          <a:p>
            <a:pPr marL="457200" lvl="1" indent="0">
              <a:buNone/>
            </a:pP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Maxillary prominence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42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Derivatives cont’d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Medial nasal prominence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fuse &amp; form intermaxillary segment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Mandibular prominences 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fuse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 form:</a:t>
            </a:r>
          </a:p>
          <a:p>
            <a:pPr lvl="1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Chin</a:t>
            </a:r>
          </a:p>
          <a:p>
            <a:pPr lvl="1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Lower lip</a:t>
            </a:r>
          </a:p>
          <a:p>
            <a:pPr lvl="1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Lower cheek regions</a:t>
            </a:r>
          </a:p>
          <a:p>
            <a:pPr lvl="1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Mandible bone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Lateral nasal prominences</a:t>
            </a:r>
          </a:p>
          <a:p>
            <a:pPr lvl="1"/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Ala of nose</a:t>
            </a:r>
          </a:p>
        </p:txBody>
      </p:sp>
    </p:spTree>
    <p:extLst>
      <p:ext uri="{BB962C8B-B14F-4D97-AF65-F5344CB8AC3E}">
        <p14:creationId xmlns:p14="http://schemas.microsoft.com/office/powerpoint/2010/main" val="326608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799"/>
            <a:ext cx="9144000" cy="4267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85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"/>
            <a:ext cx="7924799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226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Malformations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9144000" cy="5562600"/>
          </a:xfrm>
        </p:spPr>
        <p:txBody>
          <a:bodyPr>
            <a:normAutofit fontScale="85000" lnSpcReduction="10000"/>
          </a:bodyPr>
          <a:lstStyle/>
          <a:p>
            <a:pPr algn="just">
              <a:buFont typeface="Wingdings" pitchFamily="2" charset="2"/>
              <a:buChar char="q"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Hypotelorism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– abnormal decrease in distance between any two organs (between two eyes) (orbit) appear too close</a:t>
            </a:r>
          </a:p>
          <a:p>
            <a:pPr algn="just">
              <a:buFont typeface="Wingdings" pitchFamily="2" charset="2"/>
              <a:buChar char="q"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Hypertelorism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- is an abnormally increased distance between two organs i.e. increased distance between the orbits (eyes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>
              <a:buFont typeface="Wingdings" pitchFamily="2" charset="2"/>
              <a:buChar char="q"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Gnathochisis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failure of central fusion of mandibular prominences</a:t>
            </a:r>
          </a:p>
          <a:p>
            <a:pPr algn="just">
              <a:buFont typeface="Wingdings" pitchFamily="2" charset="2"/>
              <a:buChar char="q"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Micrognathia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-underdevelopment of lower jaw, incorrect positioning of ear.</a:t>
            </a:r>
          </a:p>
          <a:p>
            <a:pPr algn="just">
              <a:buFont typeface="Wingdings" pitchFamily="2" charset="2"/>
              <a:buChar char="q"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Agnathia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total lack of development of lower jaw &amp; incorrect positioning of ear.</a:t>
            </a:r>
          </a:p>
          <a:p>
            <a:pPr algn="just">
              <a:buFont typeface="Wingdings" pitchFamily="2" charset="2"/>
              <a:buChar char="q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Failure of maxillary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prominence to fuse with median nasal prominence results in unilateral or bilateral cleft palate</a:t>
            </a:r>
          </a:p>
          <a:p>
            <a:pPr algn="just">
              <a:buFont typeface="Wingdings" pitchFamily="2" charset="2"/>
              <a:buChar char="q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33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The Face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95800" cy="4525963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 face refers to the anterior portion of the head.</a:t>
            </a:r>
          </a:p>
          <a:p>
            <a:pPr marL="0" indent="0" algn="just"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Its margins include;</a:t>
            </a:r>
          </a:p>
          <a:p>
            <a:pPr lvl="1" algn="just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Superiorl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 -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 superciliary arches</a:t>
            </a:r>
          </a:p>
          <a:p>
            <a:pPr lvl="1" algn="just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Inferiorly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 lower edges of the mandible</a:t>
            </a:r>
          </a:p>
          <a:p>
            <a:pPr lvl="1" algn="just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Laterall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 -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ears</a:t>
            </a:r>
          </a:p>
          <a:p>
            <a:pPr algn="just">
              <a:buFont typeface="Wingdings" pitchFamily="2" charset="2"/>
              <a:buChar char="q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Major facial development occurs -  4</a:t>
            </a:r>
            <a:r>
              <a:rPr lang="en-US" sz="2400" baseline="30000" dirty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and 8</a:t>
            </a:r>
            <a:r>
              <a:rPr lang="en-US" sz="2400" baseline="30000" dirty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weeks of embryonic development</a:t>
            </a:r>
          </a:p>
          <a:p>
            <a:pPr algn="just">
              <a:buFont typeface="Wingdings" pitchFamily="2" charset="2"/>
              <a:buChar char="q"/>
            </a:pP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020" y="1600200"/>
            <a:ext cx="409448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667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Hypotelorism</a:t>
            </a:r>
            <a:endParaRPr lang="en-US" b="1" dirty="0"/>
          </a:p>
        </p:txBody>
      </p:sp>
      <p:pic>
        <p:nvPicPr>
          <p:cNvPr id="1026" name="Picture 2" descr="C:\Users\laptop\Desktop\Hypoteloris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5400"/>
            <a:ext cx="76200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31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Hypertelorism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laptop\Desktop\Hyperteloris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91" y="1371600"/>
            <a:ext cx="7578725" cy="515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68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Agnathia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laptop\Desktop\aginathia ajmga61784-fig-0003-m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41137"/>
            <a:ext cx="8229600" cy="3844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92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Muscles of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Facial expression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Muscles of the face like muscles of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facial expression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develop from the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baseline="30000" dirty="0" smtClean="0"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pharyngeal arch embryonically</a:t>
            </a:r>
          </a:p>
          <a:p>
            <a:pPr algn="just">
              <a:buFont typeface="Wingdings" pitchFamily="2" charset="2"/>
              <a:buChar char="q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They are in superficial fascia with origin from bone and insertions into skin</a:t>
            </a:r>
          </a:p>
          <a:p>
            <a:pPr algn="just">
              <a:buFont typeface="Wingdings" pitchFamily="2" charset="2"/>
              <a:buChar char="q"/>
            </a:pP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They are the only muscles that insert into skin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95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pPr marL="0" indent="0" algn="just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Facial muscles can be grouped into</a:t>
            </a:r>
          </a:p>
          <a:p>
            <a:pPr algn="just">
              <a:buFont typeface="Wingdings" pitchFamily="2" charset="2"/>
              <a:buChar char="q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Orbital group</a:t>
            </a:r>
          </a:p>
          <a:p>
            <a:pPr algn="just">
              <a:buFont typeface="Wingdings" pitchFamily="2" charset="2"/>
              <a:buChar char="q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Nasal group</a:t>
            </a:r>
          </a:p>
          <a:p>
            <a:pPr algn="just">
              <a:buFont typeface="Wingdings" pitchFamily="2" charset="2"/>
              <a:buChar char="q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Oral group</a:t>
            </a:r>
          </a:p>
          <a:p>
            <a:pPr algn="just">
              <a:buFont typeface="Wingdings" pitchFamily="2" charset="2"/>
              <a:buChar char="q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Other muscles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laptop\Desktop\group of facial muscles image1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427" y="1828800"/>
            <a:ext cx="5424055" cy="488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818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laptop\Desktop\face e2800920f680b41f751034f56231f8c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1346"/>
            <a:ext cx="8305800" cy="6836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394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Orbital Group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Consists 2 muscles</a:t>
            </a:r>
          </a:p>
          <a:p>
            <a:pPr algn="just">
              <a:buFont typeface="Wingdings" pitchFamily="2" charset="2"/>
              <a:buChar char="q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Orbicularis oculi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hich is further divided into; palpebral and orbital parts.</a:t>
            </a:r>
          </a:p>
          <a:p>
            <a:pPr algn="just">
              <a:buFont typeface="Wingdings" pitchFamily="2" charset="2"/>
              <a:buChar char="q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Corrugator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supercilii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13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Nasal Group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Consists 3 muscles</a:t>
            </a:r>
          </a:p>
          <a:p>
            <a:pPr algn="just">
              <a:buFont typeface="Wingdings" pitchFamily="2" charset="2"/>
              <a:buChar char="q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Nasalis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which has 2 parts; transverse and alar parts</a:t>
            </a:r>
          </a:p>
          <a:p>
            <a:pPr algn="just">
              <a:buFont typeface="Wingdings" pitchFamily="2" charset="2"/>
              <a:buChar char="q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Procerus</a:t>
            </a:r>
            <a:endParaRPr lang="en-US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q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Depressor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septi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09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8229600" cy="1143000"/>
          </a:xfrm>
        </p:spPr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Oral Group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9067800" cy="4830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Consist 11 muscles</a:t>
            </a:r>
          </a:p>
          <a:p>
            <a:pPr>
              <a:buFont typeface="Wingdings" pitchFamily="2" charset="2"/>
              <a:buChar char="q"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Depressor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anguli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oris</a:t>
            </a:r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Depressor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labii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inferioris</a:t>
            </a:r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Mentalis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Risorius</a:t>
            </a:r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Zygomaticus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major</a:t>
            </a:r>
          </a:p>
          <a:p>
            <a:pPr>
              <a:buFont typeface="Wingdings" pitchFamily="2" charset="2"/>
              <a:buChar char="q"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Zygomaticus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minor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400" y="1524000"/>
            <a:ext cx="53340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901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Levator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labii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superioris</a:t>
            </a:r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Levator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labii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superioris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alaeque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nasi</a:t>
            </a:r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Levator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anguli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oris</a:t>
            </a:r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Obicularis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oris</a:t>
            </a:r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Buccinator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800" y="2590800"/>
            <a:ext cx="4401879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999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Intro cont’d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Lower jaw 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(mandible)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the first to form (4</a:t>
            </a:r>
            <a:r>
              <a:rPr lang="en-US" sz="2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week)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facial proportions develop during the fetal period (9</a:t>
            </a:r>
            <a:r>
              <a:rPr lang="en-US" sz="2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week to birth)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During infancy &amp; childhood, following the development of teeth &amp; paranasal sinuses, the facial skeleton increases in size &amp; contribute to the definitive shape of the face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20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Other muscles 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62100"/>
            <a:ext cx="8229600" cy="45259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Anterior auricular</a:t>
            </a:r>
          </a:p>
          <a:p>
            <a:pPr>
              <a:buFont typeface="Wingdings" pitchFamily="2" charset="2"/>
              <a:buChar char="q"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Superior auricular</a:t>
            </a:r>
          </a:p>
          <a:p>
            <a:pPr>
              <a:buFont typeface="Wingdings" pitchFamily="2" charset="2"/>
              <a:buChar char="q"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Posterior auricular</a:t>
            </a:r>
          </a:p>
          <a:p>
            <a:pPr>
              <a:buFont typeface="Wingdings" pitchFamily="2" charset="2"/>
              <a:buChar char="q"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Occipitofrontalis</a:t>
            </a:r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2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122044"/>
            <a:ext cx="5943600" cy="5126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061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0"/>
            <a:ext cx="98298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583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4000" cy="6781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263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596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Innervation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525963"/>
          </a:xfrm>
        </p:spPr>
        <p:txBody>
          <a:bodyPr>
            <a:no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Innervation to the muscles of facial expression is by the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Facial nerve (CN VII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>
              <a:buFont typeface="Wingdings" pitchFamily="2" charset="2"/>
              <a:buChar char="q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It originates from the margin of the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pons and medulla</a:t>
            </a:r>
          </a:p>
          <a:p>
            <a:pPr algn="just">
              <a:buFont typeface="Wingdings" pitchFamily="2" charset="2"/>
              <a:buChar char="q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Enters the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internal acoustic meatus</a:t>
            </a:r>
          </a:p>
          <a:p>
            <a:pPr algn="just">
              <a:buFont typeface="Wingdings" pitchFamily="2" charset="2"/>
              <a:buChar char="q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Exits the skull via the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stylomastoid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foramen</a:t>
            </a:r>
          </a:p>
          <a:p>
            <a:pPr algn="just">
              <a:buFont typeface="Wingdings" pitchFamily="2" charset="2"/>
              <a:buChar char="q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Pierces the parotid gland and divides into five (5) branches</a:t>
            </a:r>
          </a:p>
          <a:p>
            <a:pPr lvl="1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Temporal</a:t>
            </a:r>
          </a:p>
          <a:p>
            <a:pPr lvl="1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Zygomatic</a:t>
            </a:r>
          </a:p>
          <a:p>
            <a:pPr lvl="1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Buccal</a:t>
            </a:r>
          </a:p>
          <a:p>
            <a:pPr lvl="1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Marginal mandibular</a:t>
            </a:r>
          </a:p>
          <a:p>
            <a:pPr lvl="1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Cervical</a:t>
            </a:r>
          </a:p>
          <a:p>
            <a:pPr marL="0" indent="0">
              <a:buNone/>
            </a:pPr>
            <a:endParaRPr lang="en-US" sz="2400" dirty="0" smtClean="0"/>
          </a:p>
          <a:p>
            <a:pPr algn="just">
              <a:buFont typeface="Wingdings" pitchFamily="2" charset="2"/>
              <a:buChar char="q"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34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Blood Supply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Most arteries of the face are branches of the 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external carotid artery</a:t>
            </a:r>
          </a:p>
          <a:p>
            <a:pPr algn="just">
              <a:buFont typeface="Wingdings" pitchFamily="2" charset="2"/>
              <a:buChar char="q"/>
            </a:pP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facial artery </a:t>
            </a:r>
          </a:p>
          <a:p>
            <a:pPr lvl="1" algn="just"/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provides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the major arterial supply to the face</a:t>
            </a:r>
          </a:p>
          <a:p>
            <a:pPr lvl="1" algn="just"/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It arises from the 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external carotid artery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to the inferior border of the masseter  all the way to the canthus of the eye</a:t>
            </a:r>
          </a:p>
          <a:p>
            <a:pPr lvl="1" algn="just"/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ends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branches to 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upper and lower lips </a:t>
            </a:r>
            <a:r>
              <a:rPr lang="en-US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superior and inferior labial arteries</a:t>
            </a:r>
            <a:r>
              <a:rPr lang="en-US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53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Lateral nasal artery </a:t>
            </a:r>
            <a:endParaRPr lang="en-US" sz="2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just"/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supplies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nose</a:t>
            </a:r>
          </a:p>
          <a:p>
            <a:pPr lvl="1" algn="just"/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erminates as the 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angular artery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supplying the 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medial canthus</a:t>
            </a:r>
          </a:p>
          <a:p>
            <a:pPr algn="just">
              <a:buFont typeface="Wingdings" pitchFamily="2" charset="2"/>
              <a:buChar char="q"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uperficial 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temporal artery </a:t>
            </a:r>
            <a:endParaRPr lang="en-US" sz="2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just"/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smaller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terminal branch of the 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external carotid artery </a:t>
            </a:r>
            <a:endParaRPr lang="en-US" sz="2600" b="1" dirty="0" smtClean="0">
              <a:latin typeface="Times New Roman" pitchFamily="18" charset="0"/>
              <a:cs typeface="Times New Roman" pitchFamily="18" charset="0"/>
            </a:endParaRPr>
          </a:p>
          <a:p>
            <a:pPr lvl="1" algn="just"/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emerges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between the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TMJ &amp;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ear </a:t>
            </a:r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  <a:p>
            <a:pPr lvl="1" algn="just"/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ends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in the scalp by dividing into the frontal 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&amp;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parietal branches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27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axillary 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branch </a:t>
            </a:r>
            <a:endParaRPr lang="en-US" sz="2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just"/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small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terminal branch of the external carotid artery</a:t>
            </a:r>
          </a:p>
          <a:p>
            <a:pPr algn="just">
              <a:buFont typeface="Wingdings" pitchFamily="2" charset="2"/>
              <a:buChar char="q"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ransverse 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facial artery </a:t>
            </a:r>
            <a:endParaRPr lang="en-US" sz="2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just"/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arises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from the 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superficial temporal artery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within the parotid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gland</a:t>
            </a:r>
          </a:p>
          <a:p>
            <a:pPr lvl="1" algn="just"/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divides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into numerous branches which supply; the </a:t>
            </a:r>
            <a:r>
              <a:rPr lang="en-US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parotid gland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duct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masseter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skin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over the face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67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laptop\Desktop\external jugular vein 427811_1_En_6_Fig5_HTML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36"/>
            <a:ext cx="9144000" cy="6823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90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Venous Drainage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acial 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vein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major drainage to the face</a:t>
            </a:r>
          </a:p>
          <a:p>
            <a:pPr lvl="1" algn="just"/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It begins at the medial canthus of the eye as the 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angular vein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by union of the</a:t>
            </a:r>
            <a:r>
              <a:rPr lang="en-US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supratrochlea</a:t>
            </a:r>
            <a:r>
              <a:rPr lang="en-US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supraorbital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veins</a:t>
            </a:r>
          </a:p>
          <a:p>
            <a:pPr lvl="1" algn="just"/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This runs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inferoposteriorly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through the face posterior to the facial artery</a:t>
            </a:r>
          </a:p>
          <a:p>
            <a:pPr lvl="1" algn="just"/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Inferior to the margin of the mandible, its joined by the anterior branch of the </a:t>
            </a:r>
            <a:r>
              <a:rPr lang="en-US" sz="2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retromandibular</a:t>
            </a:r>
            <a:r>
              <a:rPr lang="en-US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vein</a:t>
            </a:r>
          </a:p>
          <a:p>
            <a:pPr lvl="1" algn="just"/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facial vein drains into the 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internal jugular vein</a:t>
            </a:r>
          </a:p>
          <a:p>
            <a:pPr algn="just">
              <a:buFont typeface="Wingdings" pitchFamily="2" charset="2"/>
              <a:buChar char="q"/>
            </a:pPr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q"/>
            </a:pP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58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57200"/>
            <a:ext cx="5791200" cy="6248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964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laptop\Desktop\external jugular vein 427811_1_En_6_Fig5_HTML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256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8229600" cy="4525963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uperficial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temporal vein 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drains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forehead and scalp</a:t>
            </a:r>
          </a:p>
          <a:p>
            <a:pPr lvl="1"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near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auricule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it enters the parotid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glad</a:t>
            </a:r>
          </a:p>
          <a:p>
            <a:pPr lvl="1"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joins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maxillary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vein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to form the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retromandibular vein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which descends within the parotid gland superficial to the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external carotid artery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and deep to the facial nerve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59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It divides </a:t>
            </a:r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  <a:p>
            <a:pPr lvl="1" algn="just"/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anterior branch-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joins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facial vein </a:t>
            </a:r>
            <a:endParaRPr lang="en-US" sz="2600" b="1" dirty="0" smtClean="0">
              <a:latin typeface="Times New Roman" pitchFamily="18" charset="0"/>
              <a:cs typeface="Times New Roman" pitchFamily="18" charset="0"/>
            </a:endParaRPr>
          </a:p>
          <a:p>
            <a:pPr lvl="1" algn="just"/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posterior 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branch 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joins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posterior auricular branch</a:t>
            </a:r>
          </a:p>
          <a:p>
            <a:pPr algn="just">
              <a:buFont typeface="Wingdings" pitchFamily="2" charset="2"/>
              <a:buChar char="q"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osterior auricular &amp;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posterior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retromadibular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veins join to form the 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external jugular vein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which drains into the subclavian vein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8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Lymphatic Drainage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Lateral part of the face including the eyelids drain inferiorly into the 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parotic lymph nodes</a:t>
            </a:r>
          </a:p>
          <a:p>
            <a:pPr algn="just">
              <a:buFont typeface="Wingdings" pitchFamily="2" charset="2"/>
              <a:buChar char="q"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Lymph from the deep parotid nodes drain into the 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deep cervical nodes</a:t>
            </a:r>
          </a:p>
          <a:p>
            <a:pPr algn="just">
              <a:buFont typeface="Wingdings" pitchFamily="2" charset="2"/>
              <a:buChar char="q"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Lymphatic vessels from the upper lip and lateral parts of the lower lip drain into the 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sub-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mandibula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lymph nodes</a:t>
            </a:r>
          </a:p>
          <a:p>
            <a:pPr algn="just">
              <a:buFont typeface="Wingdings" pitchFamily="2" charset="2"/>
              <a:buChar char="q"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Lymphatic vessels in the chin and central part of the lower lip drain into the 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sub-mental lymph nodes.</a:t>
            </a:r>
            <a:endParaRPr lang="en-US" sz="2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54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"/>
            <a:ext cx="7086600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812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381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Scalp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1771" y="1617662"/>
            <a:ext cx="3886200" cy="4449763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This is a part of the head that extends from the </a:t>
            </a:r>
            <a:r>
              <a:rPr lang="en-US" sz="2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supercilliary</a:t>
            </a:r>
            <a:r>
              <a:rPr lang="en-US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arches anteriorly to the external occipital </a:t>
            </a:r>
            <a:r>
              <a:rPr lang="en-US" sz="2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protruberance</a:t>
            </a:r>
            <a:r>
              <a:rPr lang="en-US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superior nuchal line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posteriorly.</a:t>
            </a:r>
          </a:p>
          <a:p>
            <a:pPr algn="just">
              <a:buFont typeface="Wingdings" pitchFamily="2" charset="2"/>
              <a:buChar char="q"/>
            </a:pP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Laterally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, it continues inferiorly to the </a:t>
            </a:r>
            <a:r>
              <a:rPr lang="en-US" sz="2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zygomatic</a:t>
            </a:r>
            <a:r>
              <a:rPr lang="en-US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arch</a:t>
            </a:r>
            <a:endParaRPr lang="en-US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664" y="1676400"/>
            <a:ext cx="4934336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295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8100"/>
            <a:ext cx="8229600" cy="5715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Scalp cont’d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533400"/>
            <a:ext cx="771525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280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It is a multilayered structure</a:t>
            </a:r>
          </a:p>
          <a:p>
            <a:pPr>
              <a:buFont typeface="Wingdings" pitchFamily="2" charset="2"/>
              <a:buChar char="q"/>
            </a:pP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-skin</a:t>
            </a:r>
          </a:p>
          <a:p>
            <a:pPr>
              <a:buFont typeface="Wingdings" pitchFamily="2" charset="2"/>
              <a:buChar char="q"/>
            </a:pP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– dense connective tissue</a:t>
            </a:r>
          </a:p>
          <a:p>
            <a:pPr>
              <a:buFont typeface="Wingdings" pitchFamily="2" charset="2"/>
              <a:buChar char="q"/>
            </a:pP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– aponeurotic layer</a:t>
            </a:r>
          </a:p>
          <a:p>
            <a:pPr>
              <a:buFont typeface="Wingdings" pitchFamily="2" charset="2"/>
              <a:buChar char="q"/>
            </a:pP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– loose connective tissue</a:t>
            </a:r>
          </a:p>
          <a:p>
            <a:pPr>
              <a:buFont typeface="Wingdings" pitchFamily="2" charset="2"/>
              <a:buChar char="q"/>
            </a:pP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pericranium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98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C:\Users\laptop\Desktop\13244_2018_643_Fig1_HTML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767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Embryology of face 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57400"/>
            <a:ext cx="88392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507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The first three layers are tightly adherent to one another forming a single unit known as the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scalp proper</a:t>
            </a:r>
          </a:p>
          <a:p>
            <a:pPr marL="0" indent="0" algn="just">
              <a:buNone/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Skin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outermost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layer that contains: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1"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sweat glands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1"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sebaceous glands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1"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hair follicles </a:t>
            </a:r>
          </a:p>
          <a:p>
            <a:pPr lvl="1"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abundant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arterial supply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&amp;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venous drainage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22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Dense 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connective tissue 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deep to the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skin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1" algn="just"/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thick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  <a:p>
            <a:pPr lvl="1" algn="just"/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nchor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the skin to the 3</a:t>
            </a:r>
            <a:r>
              <a:rPr lang="en-US" sz="2600" baseline="30000" dirty="0" smtClean="0">
                <a:latin typeface="Times New Roman" pitchFamily="18" charset="0"/>
                <a:cs typeface="Times New Roman" pitchFamily="18" charset="0"/>
              </a:rPr>
              <a:t>rd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layer</a:t>
            </a:r>
          </a:p>
          <a:p>
            <a:pPr lvl="1" algn="just"/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highly vascularized </a:t>
            </a:r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  <a:p>
            <a:pPr lvl="1" algn="just"/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contains nerves, arteries and veins supplying the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scalp</a:t>
            </a:r>
          </a:p>
          <a:p>
            <a:pPr lvl="1" algn="just"/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hen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scalp is cut, dense connective tissue holds the cut vessels open and leads to profuse bleeding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85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Aponeurotic layer 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firmly attached to skin by dense connective tissue</a:t>
            </a:r>
          </a:p>
          <a:p>
            <a:pPr lvl="1" algn="just"/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it’s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a strong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tendinous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sheet</a:t>
            </a:r>
          </a:p>
          <a:p>
            <a:pPr lvl="1" algn="just"/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attachment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for the 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frontalis belly anteriorly 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&amp;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Occipitalis belly posteriorly</a:t>
            </a:r>
          </a:p>
          <a:p>
            <a:pPr lvl="1" algn="just"/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forms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the aponeurotic tendon that connects the 2 muscles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81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Loose connective tissue 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seperates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the aponeurotic layer from the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pericranium</a:t>
            </a:r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  <a:p>
            <a:pPr lvl="1" algn="just"/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Facilitates movement of the scalp proper over the skull</a:t>
            </a:r>
          </a:p>
          <a:p>
            <a:pPr lvl="1" algn="just"/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It is sponge like because of its many potential spaces, this makes it prone to infection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87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Pericranium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deepest layer of the scalp</a:t>
            </a:r>
          </a:p>
          <a:p>
            <a:pPr lvl="1"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Comprises a deep layer of connective tissue</a:t>
            </a:r>
          </a:p>
          <a:p>
            <a:pPr lvl="1"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Periostium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of the skull attaches firmly to the cranial bones</a:t>
            </a:r>
          </a:p>
          <a:p>
            <a:pPr lvl="1"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Can however be detached with ease except in the areas of the cranial sutures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46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Innervation 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It is supplied by branches of the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trigeminal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erve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anterior to the ear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&amp;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vertex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of the head</a:t>
            </a:r>
          </a:p>
          <a:p>
            <a:pPr lvl="1" algn="just"/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zygomaticotemporal</a:t>
            </a:r>
          </a:p>
          <a:p>
            <a:pPr lvl="1"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auriculotemporal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1"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supratemporal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1"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supraorbital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4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Posterior to the ear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&amp;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vertex,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scalp is supplied  by the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cervical nerves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&amp;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branches from C2 and C3</a:t>
            </a:r>
          </a:p>
          <a:p>
            <a:pPr lvl="1"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greater auricular</a:t>
            </a:r>
          </a:p>
          <a:p>
            <a:pPr lvl="1"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greater occipital</a:t>
            </a:r>
          </a:p>
          <a:p>
            <a:pPr lvl="1"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lesser occipital</a:t>
            </a:r>
          </a:p>
        </p:txBody>
      </p:sp>
    </p:spTree>
    <p:extLst>
      <p:ext uri="{BB962C8B-B14F-4D97-AF65-F5344CB8AC3E}">
        <p14:creationId xmlns:p14="http://schemas.microsoft.com/office/powerpoint/2010/main" val="378137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Innervation cont’d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8915400" cy="4876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672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Blood Supply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Branches of the </a:t>
            </a:r>
            <a:r>
              <a:rPr lang="en-US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external carotid arteries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2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opthalmic</a:t>
            </a:r>
            <a:r>
              <a:rPr lang="en-US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artery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(branch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of the </a:t>
            </a:r>
            <a:r>
              <a:rPr lang="en-US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internal carotid </a:t>
            </a:r>
            <a:r>
              <a:rPr lang="en-US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artery)</a:t>
            </a:r>
            <a:endParaRPr lang="en-US" sz="2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Opthalmic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artery</a:t>
            </a:r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  <a:p>
            <a:pPr lvl="1" algn="just"/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supratrochlear and supraorbital a.</a:t>
            </a:r>
          </a:p>
          <a:p>
            <a:pPr marL="0" indent="0" algn="just">
              <a:buNone/>
            </a:pP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External 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carotid artery</a:t>
            </a:r>
          </a:p>
          <a:p>
            <a:pPr lvl="1" algn="just"/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Posterior auricular artery</a:t>
            </a:r>
          </a:p>
          <a:p>
            <a:pPr lvl="1" algn="just"/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Occipital artery</a:t>
            </a:r>
          </a:p>
          <a:p>
            <a:pPr lvl="1" algn="just"/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Superficial temporal artery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44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lnSpc>
                <a:spcPct val="250000"/>
              </a:lnSpc>
              <a:buNone/>
            </a:pP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THE END</a:t>
            </a:r>
          </a:p>
          <a:p>
            <a:pPr marL="0" indent="0" algn="ctr">
              <a:lnSpc>
                <a:spcPct val="250000"/>
              </a:lnSpc>
              <a:buNone/>
            </a:pP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THANK YOU</a:t>
            </a:r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68901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Embryology cont’d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52600"/>
            <a:ext cx="8610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180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Trigeminal Nerve (CN V)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 fontScale="77500" lnSpcReduction="20000"/>
          </a:bodyPr>
          <a:lstStyle/>
          <a:p>
            <a:pPr algn="just">
              <a:buFont typeface="Wingdings" pitchFamily="2" charset="2"/>
              <a:buChar char="q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Originates anteriorly from the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upper lateral pons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as two roots (motor and sensory)</a:t>
            </a:r>
          </a:p>
          <a:p>
            <a:pPr algn="just">
              <a:buFont typeface="Wingdings" pitchFamily="2" charset="2"/>
              <a:buChar char="q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Originates from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sensory nuclei (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Mesencephalic,principal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sensory, spinal nuclei of trigeminal nerve)</a:t>
            </a:r>
          </a:p>
          <a:p>
            <a:pPr algn="just">
              <a:buFont typeface="Wingdings" pitchFamily="2" charset="2"/>
              <a:buChar char="q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Also originates from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motor nucleus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(Motor nucleus of trigeminal nerve) extending from the midbrain to the medulla.</a:t>
            </a:r>
          </a:p>
          <a:p>
            <a:pPr algn="just">
              <a:buFont typeface="Wingdings" pitchFamily="2" charset="2"/>
              <a:buChar char="q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 the level of the pons, the sensory nuclei merge to form a sensory root and the motor nucleus continues to form the motor root.</a:t>
            </a:r>
          </a:p>
          <a:p>
            <a:pPr algn="just">
              <a:buFont typeface="Wingdings" pitchFamily="2" charset="2"/>
              <a:buChar char="q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 middle cranial fossa, the sensory root expands into the trigeminal ganglion located near the cavernous sinus in a depression called trigeminal cave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meckel’s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cave)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q"/>
            </a:pPr>
            <a:endParaRPr lang="en-US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56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Cont’d</a:t>
            </a:r>
            <a:endParaRPr 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304800" y="1752600"/>
            <a:ext cx="8763000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itchFamily="2" charset="2"/>
              <a:buChar char="q"/>
            </a:pP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It passes medially near the 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tentorium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cerebelli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over the apex of the petrous temporal bone into the middle cranial </a:t>
            </a:r>
            <a:r>
              <a:rPr lang="en-US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fossa</a:t>
            </a:r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Peripheral part gives rise to:</a:t>
            </a:r>
          </a:p>
          <a:p>
            <a:pPr algn="just">
              <a:buFont typeface="Wingdings" pitchFamily="2" charset="2"/>
              <a:buChar char="q"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Opthalmic</a:t>
            </a:r>
            <a:r>
              <a:rPr lang="en-US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[V1]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which runs lateral to cavernous sinus and exit cranium via superior orbital fissure</a:t>
            </a:r>
          </a:p>
          <a:p>
            <a:pPr algn="just">
              <a:buFont typeface="Wingdings" pitchFamily="2" charset="2"/>
              <a:buChar char="q"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Maxillary [V2]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runs together with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opthalmic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branch and exits cranium via the foramen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rotandum</a:t>
            </a:r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q"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Mandibular [V3]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exists cranium via foramen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ovale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entering the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infratemporal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fossa.</a:t>
            </a:r>
          </a:p>
          <a:p>
            <a:pPr algn="just">
              <a:buFont typeface="Wingdings" pitchFamily="2" charset="2"/>
              <a:buChar char="q"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It 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innervates </a:t>
            </a:r>
            <a:r>
              <a:rPr lang="en-US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muscles 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of mastication 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and mediates general sensation from the 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face, eye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nasal 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oral cavities</a:t>
            </a:r>
          </a:p>
        </p:txBody>
      </p:sp>
    </p:spTree>
    <p:extLst>
      <p:ext uri="{BB962C8B-B14F-4D97-AF65-F5344CB8AC3E}">
        <p14:creationId xmlns:p14="http://schemas.microsoft.com/office/powerpoint/2010/main" val="365029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88769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449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516563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The sensory root passes beneath the tentorium to the trigeminal ganglion.</a:t>
            </a:r>
          </a:p>
          <a:p>
            <a:pPr algn="just">
              <a:buFont typeface="Wingdings" pitchFamily="2" charset="2"/>
              <a:buChar char="q"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The motor root does not enter the ganglion, instead, it passes inferiorly to exit the skull through the 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foramen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ovale</a:t>
            </a:r>
            <a:r>
              <a:rPr lang="en-US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with the 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Mandibular division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of the ganglion</a:t>
            </a:r>
          </a:p>
          <a:p>
            <a:pPr marL="0" indent="0" algn="just">
              <a:buNone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The 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phthalmic division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pierces the wall of the trigeminal cave and runs forward in the lateral wall of the cavernous sinus</a:t>
            </a:r>
          </a:p>
          <a:p>
            <a:pPr algn="just">
              <a:buFont typeface="Wingdings" pitchFamily="2" charset="2"/>
              <a:buChar char="q"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Exits the skull through the 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superior orbital fissure/supra orbital fissure</a:t>
            </a:r>
          </a:p>
        </p:txBody>
      </p:sp>
    </p:spTree>
    <p:extLst>
      <p:ext uri="{BB962C8B-B14F-4D97-AF65-F5344CB8AC3E}">
        <p14:creationId xmlns:p14="http://schemas.microsoft.com/office/powerpoint/2010/main" val="156705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1265"/>
            <a:ext cx="7315200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863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6388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Trigeminal nerve divides into 3 branches;</a:t>
            </a:r>
          </a:p>
          <a:p>
            <a:pPr marL="0" indent="0" algn="just">
              <a:buNone/>
            </a:pP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Ophthalmic division-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passes anteriorly through the lateral wall of the cavernous sinus</a:t>
            </a:r>
          </a:p>
          <a:p>
            <a:pPr algn="just">
              <a:buFont typeface="Wingdings" pitchFamily="2" charset="2"/>
              <a:buChar char="q"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Innervates the area above the </a:t>
            </a:r>
            <a:r>
              <a:rPr lang="en-US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upper eyelid and dorsum of the nose.</a:t>
            </a:r>
          </a:p>
          <a:p>
            <a:pPr algn="just">
              <a:buFont typeface="Wingdings" pitchFamily="2" charset="2"/>
              <a:buChar char="q"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Supplies the face as the </a:t>
            </a:r>
            <a:r>
              <a:rPr lang="en-US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supraorbital, supratrochlear, </a:t>
            </a:r>
            <a:r>
              <a:rPr lang="en-US" sz="2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infratrochlear</a:t>
            </a:r>
            <a:r>
              <a:rPr lang="en-US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external nasal and lacrimal nerves.</a:t>
            </a:r>
          </a:p>
        </p:txBody>
      </p:sp>
    </p:spTree>
    <p:extLst>
      <p:ext uri="{BB962C8B-B14F-4D97-AF65-F5344CB8AC3E}">
        <p14:creationId xmlns:p14="http://schemas.microsoft.com/office/powerpoint/2010/main" val="128096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aptop\Desktop\trigerminal nerve mage-asset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739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1443841"/>
            <a:ext cx="9067800" cy="3621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maxillary nerve 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[V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]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exits 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the skull through the 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foramen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rotundum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Branches that 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innervate the face include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small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zygomaticotemporal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branch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 small </a:t>
            </a:r>
            <a:r>
              <a:rPr lang="en-US" sz="2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zygomaticofacial</a:t>
            </a:r>
            <a:r>
              <a:rPr lang="en-US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branch, </a:t>
            </a:r>
            <a:endParaRPr lang="en-US" sz="2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large 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infra-orbital nerve</a:t>
            </a:r>
            <a:r>
              <a:rPr lang="en-US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Supplies the lower 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eyelid, cheek, side of the nose, and upper lip </a:t>
            </a:r>
          </a:p>
        </p:txBody>
      </p:sp>
    </p:spTree>
    <p:extLst>
      <p:ext uri="{BB962C8B-B14F-4D97-AF65-F5344CB8AC3E}">
        <p14:creationId xmlns:p14="http://schemas.microsoft.com/office/powerpoint/2010/main" val="410460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Mandibular division</a:t>
            </a:r>
            <a:r>
              <a:rPr lang="en-US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passes through the 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foramen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ovale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into the 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infratemporal fossa</a:t>
            </a:r>
          </a:p>
          <a:p>
            <a:pPr algn="just">
              <a:buFont typeface="Wingdings" pitchFamily="2" charset="2"/>
              <a:buChar char="q"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Innervates the face below the level of the lower lip.</a:t>
            </a:r>
          </a:p>
          <a:p>
            <a:pPr algn="just">
              <a:buFont typeface="Wingdings" pitchFamily="2" charset="2"/>
              <a:buChar char="q"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Supplies the face as the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auriculotemporal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buccal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, and mental nerves.</a:t>
            </a:r>
            <a:endParaRPr lang="en-US" sz="2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92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The trigeminal nerve also supplies motor fibers to the(muscles of mastication) :</a:t>
            </a:r>
          </a:p>
          <a:p>
            <a:pPr algn="just">
              <a:buFont typeface="Wingdings" pitchFamily="2" charset="2"/>
              <a:buChar char="q"/>
            </a:pPr>
            <a:r>
              <a:rPr lang="en-US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Temporalis, Masseter, Medial and lateral Pterygoids</a:t>
            </a:r>
          </a:p>
          <a:p>
            <a:pPr algn="just">
              <a:buFont typeface="Wingdings" pitchFamily="2" charset="2"/>
              <a:buChar char="q"/>
            </a:pPr>
            <a:r>
              <a:rPr lang="en-US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Mylohyoid</a:t>
            </a:r>
            <a:r>
              <a:rPr lang="en-US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Anterior belly of Digastric, Tensor tympani and Tensor </a:t>
            </a:r>
            <a:r>
              <a:rPr lang="en-US" sz="2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palatini</a:t>
            </a:r>
            <a:endParaRPr lang="en-US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56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447800"/>
            <a:ext cx="8382000" cy="4525963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Early in the 4</a:t>
            </a:r>
            <a:r>
              <a:rPr lang="en-US" sz="2400" baseline="30000" dirty="0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week, 5 primordial swellings consisting primarily of neural-crest derived mesenchyme appear around the stomodeum</a:t>
            </a:r>
          </a:p>
          <a:p>
            <a:pPr lvl="1" algn="just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Single frontonasal prominence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– ventral to the forebrain</a:t>
            </a:r>
          </a:p>
          <a:p>
            <a:pPr lvl="1" algn="just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Paired maxillary prominences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– develop from cranial part of 1</a:t>
            </a:r>
            <a:r>
              <a:rPr lang="en-US" sz="2400" baseline="30000" dirty="0" smtClean="0"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pharyngeal arch</a:t>
            </a:r>
          </a:p>
          <a:p>
            <a:pPr lvl="1" algn="just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Paired mandibular prominences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– develop from caudal part of the 1</a:t>
            </a:r>
            <a:r>
              <a:rPr lang="en-US" sz="2400" baseline="30000" dirty="0" smtClean="0"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pharyngeal arch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 mesoderm of the 5 prominences is continuous with each other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There is no internal division corresponding to the grooves  demarcating the prominences externally</a:t>
            </a:r>
          </a:p>
          <a:p>
            <a:pPr lvl="1" algn="just"/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33400"/>
            <a:ext cx="6357937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133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Parasympathetic supply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Post ganglionic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fibres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from the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pterygopalatine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ganglion(derived from the facial nerve) travel with the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zygomatic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branch of V2 and then join the lacrimal branch of V1</a:t>
            </a:r>
          </a:p>
          <a:p>
            <a:pPr algn="just">
              <a:buFont typeface="Wingdings" pitchFamily="2" charset="2"/>
              <a:buChar char="q"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These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fibres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supply the parasympathetic innervation to the lacrimal gland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21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lnSpc>
                <a:spcPct val="250000"/>
              </a:lnSpc>
              <a:buNone/>
            </a:pP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THE END</a:t>
            </a:r>
          </a:p>
          <a:p>
            <a:pPr marL="0" indent="0" algn="ctr">
              <a:lnSpc>
                <a:spcPct val="250000"/>
              </a:lnSpc>
              <a:buNone/>
            </a:pP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THANK YOU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24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Cont’d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76400"/>
            <a:ext cx="3733800" cy="4525963"/>
          </a:xfrm>
        </p:spPr>
        <p:txBody>
          <a:bodyPr>
            <a:normAutofit fontScale="92500" lnSpcReduction="10000"/>
          </a:bodyPr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Stomodeum</a:t>
            </a:r>
          </a:p>
          <a:p>
            <a:pPr lvl="1" algn="just"/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ectoderm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lined depression</a:t>
            </a:r>
          </a:p>
          <a:p>
            <a:pPr lvl="1" algn="just"/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separated from primitive pharynx by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buccopharyngeal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membrane</a:t>
            </a:r>
          </a:p>
          <a:p>
            <a:pPr lvl="1" algn="just"/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membrane later breaks down &amp;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stomodeum 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opens into the pharynx </a:t>
            </a:r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  <a:p>
            <a:pPr lvl="1" algn="just"/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forms the vestibule of the oral cavity 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752600"/>
            <a:ext cx="457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613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Embryology cont’d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By the end of 4</a:t>
            </a:r>
            <a:r>
              <a:rPr lang="en-US" sz="2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week, bilateral oval-shaped ectodermal thickenings called 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‘nasal placodes’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appear on each side of the lower part of the frontonasal prominence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Nasal placodes are primordial of 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nose and nasal cavities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Mesenchymal cells proliferate at the margins of the placodes and produce 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horse shoe shaped swellings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around these.</a:t>
            </a:r>
          </a:p>
        </p:txBody>
      </p:sp>
    </p:spTree>
    <p:extLst>
      <p:ext uri="{BB962C8B-B14F-4D97-AF65-F5344CB8AC3E}">
        <p14:creationId xmlns:p14="http://schemas.microsoft.com/office/powerpoint/2010/main" val="416743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11831</TotalTime>
  <Words>2120</Words>
  <Application>Microsoft Office PowerPoint</Application>
  <PresentationFormat>On-screen Show (4:3)</PresentationFormat>
  <Paragraphs>259</Paragraphs>
  <Slides>71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2" baseType="lpstr">
      <vt:lpstr>Office Theme</vt:lpstr>
      <vt:lpstr>FACE &amp; SCALP</vt:lpstr>
      <vt:lpstr>The Face</vt:lpstr>
      <vt:lpstr>Intro cont’d</vt:lpstr>
      <vt:lpstr>PowerPoint Presentation</vt:lpstr>
      <vt:lpstr>Embryology of face </vt:lpstr>
      <vt:lpstr>Embryology cont’d</vt:lpstr>
      <vt:lpstr>PowerPoint Presentation</vt:lpstr>
      <vt:lpstr>Cont’d</vt:lpstr>
      <vt:lpstr>Embryology cont’d</vt:lpstr>
      <vt:lpstr>Cont’d</vt:lpstr>
      <vt:lpstr>Cont’d</vt:lpstr>
      <vt:lpstr>PowerPoint Presentation</vt:lpstr>
      <vt:lpstr>PowerPoint Presentation</vt:lpstr>
      <vt:lpstr>Cont’d</vt:lpstr>
      <vt:lpstr>Derivatives of facial components</vt:lpstr>
      <vt:lpstr>Derivatives cont’d</vt:lpstr>
      <vt:lpstr>PowerPoint Presentation</vt:lpstr>
      <vt:lpstr>PowerPoint Presentation</vt:lpstr>
      <vt:lpstr>Malformations</vt:lpstr>
      <vt:lpstr>Hypotelorism</vt:lpstr>
      <vt:lpstr>Hypertelorism</vt:lpstr>
      <vt:lpstr>Agnathia</vt:lpstr>
      <vt:lpstr>Muscles of  Facial expression</vt:lpstr>
      <vt:lpstr>PowerPoint Presentation</vt:lpstr>
      <vt:lpstr>PowerPoint Presentation</vt:lpstr>
      <vt:lpstr> Orbital Group</vt:lpstr>
      <vt:lpstr>Nasal Group</vt:lpstr>
      <vt:lpstr>Oral Group</vt:lpstr>
      <vt:lpstr>PowerPoint Presentation</vt:lpstr>
      <vt:lpstr>Other muscles </vt:lpstr>
      <vt:lpstr>PowerPoint Presentation</vt:lpstr>
      <vt:lpstr>PowerPoint Presentation</vt:lpstr>
      <vt:lpstr>PowerPoint Presentation</vt:lpstr>
      <vt:lpstr>Innervation</vt:lpstr>
      <vt:lpstr>Blood Supply</vt:lpstr>
      <vt:lpstr>PowerPoint Presentation</vt:lpstr>
      <vt:lpstr>PowerPoint Presentation</vt:lpstr>
      <vt:lpstr>PowerPoint Presentation</vt:lpstr>
      <vt:lpstr>Venous Drainage</vt:lpstr>
      <vt:lpstr>PowerPoint Presentation</vt:lpstr>
      <vt:lpstr>PowerPoint Presentation</vt:lpstr>
      <vt:lpstr>PowerPoint Presentation</vt:lpstr>
      <vt:lpstr>Lymphatic Drainage</vt:lpstr>
      <vt:lpstr>PowerPoint Presentation</vt:lpstr>
      <vt:lpstr>PowerPoint Presentation</vt:lpstr>
      <vt:lpstr>Scalp </vt:lpstr>
      <vt:lpstr>Scalp cont’d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Innervation </vt:lpstr>
      <vt:lpstr>PowerPoint Presentation</vt:lpstr>
      <vt:lpstr>Innervation cont’d</vt:lpstr>
      <vt:lpstr>Blood Supply</vt:lpstr>
      <vt:lpstr>PowerPoint Presentation</vt:lpstr>
      <vt:lpstr>Trigeminal Nerve (CN V)</vt:lpstr>
      <vt:lpstr>Cont’d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Parasympathetic supply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Face, Scalp and Trigeminal Nerve</dc:title>
  <dc:creator>ismail - [2010]</dc:creator>
  <cp:lastModifiedBy>laptop</cp:lastModifiedBy>
  <cp:revision>194</cp:revision>
  <dcterms:created xsi:type="dcterms:W3CDTF">2014-03-01T17:36:38Z</dcterms:created>
  <dcterms:modified xsi:type="dcterms:W3CDTF">2023-05-30T06:13:33Z</dcterms:modified>
</cp:coreProperties>
</file>