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44" r:id="rId6"/>
    <p:sldMasterId id="2147483756" r:id="rId7"/>
    <p:sldMasterId id="2147483768" r:id="rId8"/>
  </p:sldMasterIdLst>
  <p:sldIdLst>
    <p:sldId id="256" r:id="rId9"/>
    <p:sldId id="304" r:id="rId10"/>
    <p:sldId id="302" r:id="rId11"/>
    <p:sldId id="303" r:id="rId12"/>
    <p:sldId id="305" r:id="rId13"/>
    <p:sldId id="306" r:id="rId14"/>
    <p:sldId id="257" r:id="rId15"/>
    <p:sldId id="260" r:id="rId16"/>
    <p:sldId id="259" r:id="rId17"/>
    <p:sldId id="263" r:id="rId18"/>
    <p:sldId id="264" r:id="rId19"/>
    <p:sldId id="267" r:id="rId20"/>
    <p:sldId id="268" r:id="rId21"/>
    <p:sldId id="269" r:id="rId22"/>
    <p:sldId id="271" r:id="rId23"/>
    <p:sldId id="270" r:id="rId24"/>
    <p:sldId id="274" r:id="rId25"/>
    <p:sldId id="275" r:id="rId26"/>
    <p:sldId id="276" r:id="rId27"/>
    <p:sldId id="282" r:id="rId28"/>
    <p:sldId id="285" r:id="rId29"/>
    <p:sldId id="301" r:id="rId30"/>
    <p:sldId id="286" r:id="rId31"/>
    <p:sldId id="289" r:id="rId32"/>
    <p:sldId id="290" r:id="rId33"/>
    <p:sldId id="291" r:id="rId34"/>
    <p:sldId id="293" r:id="rId35"/>
    <p:sldId id="294" r:id="rId36"/>
    <p:sldId id="296" r:id="rId37"/>
    <p:sldId id="297" r:id="rId38"/>
    <p:sldId id="298"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29"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411249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250439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263903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4085869751"/>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71994798"/>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730976298"/>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571499619"/>
      </p:ext>
    </p:extLst>
  </p:cSld>
  <p:clrMapOvr>
    <a:masterClrMapping/>
  </p:clrMapOvr>
  <p:transition>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954507820"/>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176835122"/>
      </p:ext>
    </p:extLst>
  </p:cSld>
  <p:clrMapOvr>
    <a:masterClrMapping/>
  </p:clrMapOvr>
  <p:transition>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012887294"/>
      </p:ext>
    </p:extLst>
  </p:cSld>
  <p:clrMapOvr>
    <a:masterClrMapping/>
  </p:clrMapOvr>
  <p:transition>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440583402"/>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2847751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2150743016"/>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415420121"/>
      </p:ext>
    </p:extLst>
  </p:cSld>
  <p:clrMapOvr>
    <a:masterClrMapping/>
  </p:clrMapOvr>
  <p:transition>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181457142"/>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352573752"/>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781718563"/>
      </p:ext>
    </p:extLst>
  </p:cSld>
  <p:clrMapOvr>
    <a:masterClrMapping/>
  </p:clrMapOvr>
  <p:transition>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3331169274"/>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431810116"/>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706178101"/>
      </p:ext>
    </p:extLst>
  </p:cSld>
  <p:clrMapOvr>
    <a:masterClrMapping/>
  </p:clrMapOvr>
  <p:transition>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166230361"/>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700693442"/>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676281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912649628"/>
      </p:ext>
    </p:extLst>
  </p:cSld>
  <p:clrMapOvr>
    <a:masterClrMapping/>
  </p:clrMapOvr>
  <p:transition>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3111457236"/>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71092090"/>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994080301"/>
      </p:ext>
    </p:extLst>
  </p:cSld>
  <p:clrMapOvr>
    <a:masterClrMapping/>
  </p:clrMapOvr>
  <p:transition>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723996653"/>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589787203"/>
      </p:ext>
    </p:extLst>
  </p:cSld>
  <p:clrMapOvr>
    <a:masterClrMapping/>
  </p:clrMapOvr>
  <p:transition>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1739508693"/>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66887700"/>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770104471"/>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604191023"/>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1197007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884883990"/>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626668364"/>
      </p:ext>
    </p:extLst>
  </p:cSld>
  <p:clrMapOvr>
    <a:masterClrMapping/>
  </p:clrMapOvr>
  <p:transition>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2738711811"/>
      </p:ext>
    </p:extLst>
  </p:cSld>
  <p:clrMapOvr>
    <a:masterClrMapping/>
  </p:clrMapOvr>
  <p:transition>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87791000"/>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841593075"/>
      </p:ext>
    </p:extLst>
  </p:cSld>
  <p:clrMapOvr>
    <a:masterClrMapping/>
  </p:clrMapOvr>
  <p:transition>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489728654"/>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746492674"/>
      </p:ext>
    </p:extLst>
  </p:cSld>
  <p:clrMapOvr>
    <a:masterClrMapping/>
  </p:clrMapOvr>
  <p:transition>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35883154"/>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020677535"/>
      </p:ext>
    </p:extLst>
  </p:cSld>
  <p:clrMapOvr>
    <a:masterClrMapping/>
  </p:clrMapOvr>
  <p:transition>
    <p:wipe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672723315"/>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3228596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553518444"/>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180202793"/>
      </p:ext>
    </p:extLst>
  </p:cSld>
  <p:clrMapOvr>
    <a:masterClrMapping/>
  </p:clrMapOvr>
  <p:transition>
    <p:wipe dir="d"/>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933004777"/>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620169142"/>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434481177"/>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665870942"/>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3408048808"/>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937021968"/>
      </p:ext>
    </p:extLst>
  </p:cSld>
  <p:clrMapOvr>
    <a:masterClrMapping/>
  </p:clrMapOvr>
  <p:transition>
    <p:wipe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4044600822"/>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012379213"/>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940639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946022165"/>
      </p:ext>
    </p:extLst>
  </p:cSld>
  <p:clrMapOvr>
    <a:masterClrMapping/>
  </p:clrMapOvr>
  <p:transition>
    <p:wipe dir="d"/>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220472611"/>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851646927"/>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523384049"/>
      </p:ext>
    </p:extLst>
  </p:cSld>
  <p:clrMapOvr>
    <a:masterClrMapping/>
  </p:clrMapOvr>
  <p:transition>
    <p:wipe dir="d"/>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1480059930"/>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218969460"/>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210573228"/>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829491007"/>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549491314"/>
      </p:ext>
    </p:extLst>
  </p:cSld>
  <p:clrMapOvr>
    <a:masterClrMapping/>
  </p:clrMapOvr>
  <p:transition>
    <p:wipe dir="d"/>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755108735"/>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1895823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951517854"/>
      </p:ext>
    </p:extLst>
  </p:cSld>
  <p:clrMapOvr>
    <a:masterClrMapping/>
  </p:clrMapOvr>
  <p:transition>
    <p:wipe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990650969"/>
      </p:ext>
    </p:extLst>
  </p:cSld>
  <p:clrMapOvr>
    <a:masterClrMapping/>
  </p:clrMapOvr>
  <p:transition>
    <p:wipe dir="d"/>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22417229"/>
      </p:ext>
    </p:extLst>
  </p:cSld>
  <p:clrMapOvr>
    <a:masterClrMapping/>
  </p:clrMapOvr>
  <p:transition>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556505431"/>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3443593"/>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971810222"/>
      </p:ext>
    </p:extLst>
  </p:cSld>
  <p:clrMapOvr>
    <a:masterClrMapping/>
  </p:clrMapOvr>
  <p:transition>
    <p:wipe dir="d"/>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863383395"/>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220364271"/>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1935018697"/>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795235378"/>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27632062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DBF5F9">
                    <a:shade val="90000"/>
                  </a:srgbClr>
                </a:solidFill>
              </a:rPr>
              <a:pPr/>
              <a:t>6/6/2023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3520738739"/>
      </p:ext>
    </p:extLst>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074304434"/>
      </p:ext>
    </p:extLst>
  </p:cSld>
  <p:clrMapOvr>
    <a:masterClrMapping/>
  </p:clrMapOvr>
  <p:transition>
    <p:wipe dir="d"/>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192892191"/>
      </p:ext>
    </p:extLst>
  </p:cSld>
  <p:clrMapOvr>
    <a:masterClrMapping/>
  </p:clrMapOvr>
  <p:transition>
    <p:wipe dir="d"/>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635581844"/>
      </p:ext>
    </p:extLst>
  </p:cSld>
  <p:clrMapOvr>
    <a:masterClrMapping/>
  </p:clrMapOvr>
  <p:transition>
    <p:wipe dir="d"/>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942591623"/>
      </p:ext>
    </p:extLst>
  </p:cSld>
  <p:clrMapOvr>
    <a:masterClrMapping/>
  </p:clrMapOvr>
  <p:transition>
    <p:wipe dir="d"/>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161616944"/>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305933949"/>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395223469"/>
      </p:ext>
    </p:extLst>
  </p:cSld>
  <p:clrMapOvr>
    <a:masterClrMapping/>
  </p:clrMapOvr>
  <p:transition>
    <p:wipe dir="d"/>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18434158"/>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0E9A2-7FBF-4574-BB82-E32BB28457A6}" type="datetimeFigureOut">
              <a:rPr lang="en-GB" smtClean="0"/>
              <a:pPr/>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47238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0E9A2-7FBF-4574-BB82-E32BB28457A6}" type="datetimeFigureOut">
              <a:rPr lang="en-GB" smtClean="0"/>
              <a:pPr/>
              <a:t>06/06/2023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540AA-BAC1-4C00-BF8A-F2171EB83D51}" type="slidenum">
              <a:rPr lang="en-GB" smtClean="0"/>
              <a:pPr/>
              <a:t>‹#›</a:t>
            </a:fld>
            <a:endParaRPr lang="en-GB"/>
          </a:p>
        </p:txBody>
      </p:sp>
    </p:spTree>
    <p:extLst>
      <p:ext uri="{BB962C8B-B14F-4D97-AF65-F5344CB8AC3E}">
        <p14:creationId xmlns:p14="http://schemas.microsoft.com/office/powerpoint/2010/main" xmlns="" val="2544971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3204325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3478393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9879301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3273607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11589769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26577161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622DE-2FE2-4BAB-B618-D1548C150A31}" type="datetimeFigureOut">
              <a:rPr lang="en-US" smtClean="0">
                <a:solidFill>
                  <a:srgbClr val="04617B">
                    <a:shade val="90000"/>
                  </a:srgbClr>
                </a:solidFill>
              </a:rPr>
              <a:pPr/>
              <a:t>6/6/2023</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D95A7-827F-46BF-8F3E-1F6B4D8859C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10345268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ormAutofit/>
          </a:bodyPr>
          <a:lstStyle/>
          <a:p>
            <a:r>
              <a:rPr lang="en-GB" b="1" dirty="0" smtClean="0"/>
              <a:t>TEMPORAL, INFRATEMPORAL AND PTERYGOPALATINE FOSSAE</a:t>
            </a:r>
            <a:endParaRPr lang="en-GB" b="1" dirty="0"/>
          </a:p>
        </p:txBody>
      </p:sp>
      <p:sp>
        <p:nvSpPr>
          <p:cNvPr id="3" name="Subtitle 2"/>
          <p:cNvSpPr>
            <a:spLocks noGrp="1"/>
          </p:cNvSpPr>
          <p:nvPr>
            <p:ph type="subTitle" idx="1"/>
          </p:nvPr>
        </p:nvSpPr>
        <p:spPr>
          <a:xfrm>
            <a:off x="1550126" y="4712383"/>
            <a:ext cx="9144000" cy="1655762"/>
          </a:xfrm>
        </p:spPr>
        <p:txBody>
          <a:bodyPr>
            <a:normAutofit/>
          </a:bodyPr>
          <a:lstStyle/>
          <a:p>
            <a:r>
              <a:rPr lang="en-GB" sz="3200" b="1" i="1" dirty="0" smtClean="0">
                <a:latin typeface="Georgia" pitchFamily="18" charset="0"/>
              </a:rPr>
              <a:t>Mr. M. Banda</a:t>
            </a:r>
          </a:p>
          <a:p>
            <a:r>
              <a:rPr lang="en-GB" sz="3200" b="1" i="1" dirty="0" smtClean="0">
                <a:latin typeface="Georgia" pitchFamily="18" charset="0"/>
              </a:rPr>
              <a:t>University of Zambia</a:t>
            </a:r>
            <a:endParaRPr lang="en-GB" sz="3200" b="1" i="1" dirty="0">
              <a:latin typeface="Georgia" pitchFamily="18" charset="0"/>
            </a:endParaRPr>
          </a:p>
        </p:txBody>
      </p:sp>
    </p:spTree>
    <p:extLst>
      <p:ext uri="{BB962C8B-B14F-4D97-AF65-F5344CB8AC3E}">
        <p14:creationId xmlns:p14="http://schemas.microsoft.com/office/powerpoint/2010/main" xmlns="" val="81232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49" y="0"/>
            <a:ext cx="10972800" cy="1143000"/>
          </a:xfrm>
        </p:spPr>
        <p:txBody>
          <a:bodyPr/>
          <a:lstStyle/>
          <a:p>
            <a:r>
              <a:rPr lang="en-GB" b="1" dirty="0" smtClean="0">
                <a:latin typeface="Georgia" pitchFamily="18" charset="0"/>
              </a:rPr>
              <a:t>Contents</a:t>
            </a:r>
            <a:endParaRPr lang="en-GB" dirty="0"/>
          </a:p>
        </p:txBody>
      </p:sp>
      <p:sp>
        <p:nvSpPr>
          <p:cNvPr id="3" name="Content Placeholder 2"/>
          <p:cNvSpPr>
            <a:spLocks noGrp="1"/>
          </p:cNvSpPr>
          <p:nvPr>
            <p:ph sz="half" idx="1"/>
          </p:nvPr>
        </p:nvSpPr>
        <p:spPr>
          <a:xfrm>
            <a:off x="0" y="1293224"/>
            <a:ext cx="5994400" cy="5564776"/>
          </a:xfrm>
        </p:spPr>
        <p:txBody>
          <a:bodyPr>
            <a:normAutofit/>
          </a:bodyPr>
          <a:lstStyle/>
          <a:p>
            <a:r>
              <a:rPr lang="en-GB" dirty="0"/>
              <a:t>medial and lateral pterygoid muscles.</a:t>
            </a:r>
          </a:p>
          <a:p>
            <a:r>
              <a:rPr lang="en-GB" dirty="0"/>
              <a:t>temporalis muscle.</a:t>
            </a:r>
          </a:p>
          <a:p>
            <a:r>
              <a:rPr lang="en-GB" dirty="0"/>
              <a:t>maxillary artery and branches.</a:t>
            </a:r>
          </a:p>
          <a:p>
            <a:r>
              <a:rPr lang="en-GB" dirty="0"/>
              <a:t>pterygoid venous plexus.</a:t>
            </a:r>
          </a:p>
          <a:p>
            <a:r>
              <a:rPr lang="en-GB" dirty="0"/>
              <a:t>mandibular nerve and its branches (including lingual nerve)</a:t>
            </a:r>
          </a:p>
          <a:p>
            <a:r>
              <a:rPr lang="en-GB" dirty="0"/>
              <a:t>chorda tympani nerve.</a:t>
            </a:r>
          </a:p>
          <a:p>
            <a:r>
              <a:rPr lang="en-GB" dirty="0"/>
              <a:t>posterior superior alveolar nerve of maxillary nerve</a:t>
            </a:r>
          </a:p>
        </p:txBody>
      </p:sp>
      <p:pic>
        <p:nvPicPr>
          <p:cNvPr id="5" name="Content Placeholder 3"/>
          <p:cNvPicPr>
            <a:picLocks noGrp="1" noChangeAspect="1"/>
          </p:cNvPicPr>
          <p:nvPr>
            <p:ph sz="half" idx="2"/>
          </p:nvPr>
        </p:nvPicPr>
        <p:blipFill>
          <a:blip r:embed="rId2"/>
          <a:stretch>
            <a:fillRect/>
          </a:stretch>
        </p:blipFill>
        <p:spPr>
          <a:xfrm>
            <a:off x="5486401" y="1828800"/>
            <a:ext cx="6705600" cy="4349931"/>
          </a:xfrm>
          <a:prstGeom prst="rect">
            <a:avLst/>
          </a:prstGeom>
        </p:spPr>
      </p:pic>
    </p:spTree>
    <p:extLst>
      <p:ext uri="{BB962C8B-B14F-4D97-AF65-F5344CB8AC3E}">
        <p14:creationId xmlns:p14="http://schemas.microsoft.com/office/powerpoint/2010/main" xmlns="" val="129639788"/>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591312"/>
          </a:xfrm>
        </p:spPr>
        <p:txBody>
          <a:bodyPr>
            <a:normAutofit fontScale="90000"/>
          </a:bodyPr>
          <a:lstStyle/>
          <a:p>
            <a:r>
              <a:rPr lang="en-GB" b="1" dirty="0" smtClean="0">
                <a:latin typeface="Georgia" pitchFamily="18" charset="0"/>
              </a:rPr>
              <a:t>Contents</a:t>
            </a:r>
            <a:endParaRPr lang="en-GB" dirty="0"/>
          </a:p>
        </p:txBody>
      </p:sp>
      <p:pic>
        <p:nvPicPr>
          <p:cNvPr id="5" name="Content Placeholder 4"/>
          <p:cNvPicPr>
            <a:picLocks noGrp="1" noChangeAspect="1"/>
          </p:cNvPicPr>
          <p:nvPr>
            <p:ph sz="half" idx="1"/>
          </p:nvPr>
        </p:nvPicPr>
        <p:blipFill>
          <a:blip r:embed="rId2"/>
          <a:stretch>
            <a:fillRect/>
          </a:stretch>
        </p:blipFill>
        <p:spPr>
          <a:xfrm>
            <a:off x="152400" y="1447800"/>
            <a:ext cx="6477000" cy="54102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934200" y="1752600"/>
            <a:ext cx="5105400" cy="4038600"/>
          </a:xfrm>
          <a:prstGeom prst="rect">
            <a:avLst/>
          </a:prstGeom>
        </p:spPr>
      </p:pic>
    </p:spTree>
    <p:extLst>
      <p:ext uri="{BB962C8B-B14F-4D97-AF65-F5344CB8AC3E}">
        <p14:creationId xmlns:p14="http://schemas.microsoft.com/office/powerpoint/2010/main" xmlns="" val="1917259077"/>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INFRATEMPORAL FOSSA  CONT.</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It contains the </a:t>
            </a:r>
            <a:r>
              <a:rPr lang="en-US" sz="2800" dirty="0" err="1" smtClean="0"/>
              <a:t>pterygomaxillary</a:t>
            </a:r>
            <a:r>
              <a:rPr lang="en-US" sz="2800" dirty="0" smtClean="0"/>
              <a:t> fissure across which structures pass between the </a:t>
            </a:r>
            <a:r>
              <a:rPr lang="en-US" sz="2800" dirty="0" err="1" smtClean="0"/>
              <a:t>infratemporal</a:t>
            </a:r>
            <a:r>
              <a:rPr lang="en-US" sz="2800" dirty="0" smtClean="0"/>
              <a:t> and </a:t>
            </a:r>
            <a:r>
              <a:rPr lang="en-US" sz="2800" dirty="0" err="1" smtClean="0"/>
              <a:t>pterygopalatine</a:t>
            </a:r>
            <a:r>
              <a:rPr lang="en-US" sz="2800" dirty="0" smtClean="0"/>
              <a:t> </a:t>
            </a:r>
            <a:r>
              <a:rPr lang="en-US" sz="2800" dirty="0" err="1" smtClean="0"/>
              <a:t>fossae</a:t>
            </a:r>
            <a:r>
              <a:rPr lang="en-US" sz="2800" dirty="0" smtClean="0"/>
              <a:t>.</a:t>
            </a:r>
          </a:p>
          <a:p>
            <a:pPr>
              <a:lnSpc>
                <a:spcPct val="150000"/>
              </a:lnSpc>
            </a:pPr>
            <a:r>
              <a:rPr lang="en-US" sz="2800" dirty="0" smtClean="0"/>
              <a:t>The lateral wall is formed by the medial surface of the </a:t>
            </a:r>
            <a:r>
              <a:rPr lang="en-US" sz="2800" dirty="0" err="1" smtClean="0"/>
              <a:t>ramus</a:t>
            </a:r>
            <a:r>
              <a:rPr lang="en-US" sz="2800" dirty="0" smtClean="0"/>
              <a:t> of the mandible.</a:t>
            </a:r>
            <a:endParaRPr lang="en-US" sz="2800" dirty="0"/>
          </a:p>
        </p:txBody>
      </p:sp>
    </p:spTree>
    <p:extLst>
      <p:ext uri="{BB962C8B-B14F-4D97-AF65-F5344CB8AC3E}">
        <p14:creationId xmlns:p14="http://schemas.microsoft.com/office/powerpoint/2010/main" xmlns="" val="4224093141"/>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19912"/>
          </a:xfrm>
        </p:spPr>
        <p:txBody>
          <a:bodyPr>
            <a:normAutofit/>
          </a:bodyPr>
          <a:lstStyle/>
          <a:p>
            <a:r>
              <a:rPr lang="en-US" sz="4000" b="1" dirty="0" smtClean="0"/>
              <a:t>INFRATEMPORAL FOSSA  CONT.</a:t>
            </a:r>
            <a:endParaRPr lang="en-US" sz="4000" b="1" dirty="0"/>
          </a:p>
        </p:txBody>
      </p:sp>
      <p:sp>
        <p:nvSpPr>
          <p:cNvPr id="3" name="Content Placeholder 2"/>
          <p:cNvSpPr>
            <a:spLocks noGrp="1"/>
          </p:cNvSpPr>
          <p:nvPr>
            <p:ph idx="1"/>
          </p:nvPr>
        </p:nvSpPr>
        <p:spPr>
          <a:xfrm>
            <a:off x="228600" y="1524000"/>
            <a:ext cx="11811000" cy="5181600"/>
          </a:xfrm>
        </p:spPr>
        <p:txBody>
          <a:bodyPr>
            <a:normAutofit/>
          </a:bodyPr>
          <a:lstStyle/>
          <a:p>
            <a:pPr>
              <a:lnSpc>
                <a:spcPct val="150000"/>
              </a:lnSpc>
            </a:pPr>
            <a:r>
              <a:rPr lang="en-US" sz="2800" dirty="0" smtClean="0"/>
              <a:t>Lateral </a:t>
            </a:r>
            <a:r>
              <a:rPr lang="en-US" sz="2800" dirty="0" err="1" smtClean="0"/>
              <a:t>pterygoid</a:t>
            </a:r>
            <a:r>
              <a:rPr lang="en-US" sz="2800" dirty="0" smtClean="0"/>
              <a:t> provides a key to understanding the relationships of structures within the </a:t>
            </a:r>
            <a:r>
              <a:rPr lang="en-US" sz="2800" dirty="0" err="1" smtClean="0"/>
              <a:t>infratemporal</a:t>
            </a:r>
            <a:r>
              <a:rPr lang="en-US" sz="2800" dirty="0" smtClean="0"/>
              <a:t> </a:t>
            </a:r>
            <a:r>
              <a:rPr lang="en-US" sz="2800" dirty="0" err="1" smtClean="0"/>
              <a:t>fossa</a:t>
            </a:r>
            <a:r>
              <a:rPr lang="en-US" sz="2800" dirty="0" smtClean="0"/>
              <a:t>. </a:t>
            </a:r>
          </a:p>
          <a:p>
            <a:pPr>
              <a:lnSpc>
                <a:spcPct val="150000"/>
              </a:lnSpc>
            </a:pPr>
            <a:r>
              <a:rPr lang="en-US" sz="2800" dirty="0" smtClean="0"/>
              <a:t>This muscle lies in the roof of the </a:t>
            </a:r>
            <a:r>
              <a:rPr lang="en-US" sz="2800" dirty="0" err="1" smtClean="0"/>
              <a:t>fossa</a:t>
            </a:r>
            <a:r>
              <a:rPr lang="en-US" sz="2800" dirty="0" smtClean="0"/>
              <a:t> and runs </a:t>
            </a:r>
            <a:r>
              <a:rPr lang="en-US" sz="2800" dirty="0" err="1" smtClean="0"/>
              <a:t>anteroposteriorly</a:t>
            </a:r>
            <a:r>
              <a:rPr lang="en-US" sz="2800" dirty="0" smtClean="0"/>
              <a:t> in a more or less horizontal plane from the region of the </a:t>
            </a:r>
            <a:r>
              <a:rPr lang="en-US" sz="2800" dirty="0" err="1" smtClean="0"/>
              <a:t>pterygoid</a:t>
            </a:r>
            <a:r>
              <a:rPr lang="en-US" sz="2800" dirty="0" smtClean="0"/>
              <a:t> plates to the </a:t>
            </a:r>
            <a:r>
              <a:rPr lang="en-US" sz="2800" dirty="0" err="1" smtClean="0"/>
              <a:t>mandibular</a:t>
            </a:r>
            <a:r>
              <a:rPr lang="en-US" sz="2800" dirty="0" smtClean="0"/>
              <a:t> </a:t>
            </a:r>
            <a:r>
              <a:rPr lang="en-US" sz="2800" dirty="0" err="1" smtClean="0"/>
              <a:t>condyle</a:t>
            </a:r>
            <a:r>
              <a:rPr lang="en-US" sz="2800" dirty="0" smtClean="0"/>
              <a:t>.</a:t>
            </a:r>
          </a:p>
          <a:p>
            <a:pPr>
              <a:lnSpc>
                <a:spcPct val="150000"/>
              </a:lnSpc>
            </a:pPr>
            <a:r>
              <a:rPr lang="en-US" sz="2800" dirty="0" smtClean="0"/>
              <a:t>Branches of the </a:t>
            </a:r>
            <a:r>
              <a:rPr lang="en-US" sz="2800" dirty="0" err="1" smtClean="0"/>
              <a:t>mandibular</a:t>
            </a:r>
            <a:r>
              <a:rPr lang="en-US" sz="2800" dirty="0" smtClean="0"/>
              <a:t> nerve and the main origin of medial </a:t>
            </a:r>
            <a:r>
              <a:rPr lang="en-US" sz="2800" dirty="0" err="1" smtClean="0"/>
              <a:t>pterygoid</a:t>
            </a:r>
            <a:r>
              <a:rPr lang="en-US" sz="2800" dirty="0" smtClean="0"/>
              <a:t> are deep relations and the maxillary artery is superficial.</a:t>
            </a:r>
            <a:endParaRPr lang="en-US" sz="2800" dirty="0"/>
          </a:p>
        </p:txBody>
      </p:sp>
    </p:spTree>
    <p:extLst>
      <p:ext uri="{BB962C8B-B14F-4D97-AF65-F5344CB8AC3E}">
        <p14:creationId xmlns:p14="http://schemas.microsoft.com/office/powerpoint/2010/main" xmlns="" val="4037281138"/>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515112"/>
          </a:xfrm>
        </p:spPr>
        <p:txBody>
          <a:bodyPr>
            <a:normAutofit fontScale="90000"/>
          </a:bodyPr>
          <a:lstStyle/>
          <a:p>
            <a:r>
              <a:rPr lang="en-US" sz="4400" b="1" dirty="0" smtClean="0"/>
              <a:t>INFRATEMPORAL FOSSA  CONT</a:t>
            </a:r>
            <a:r>
              <a:rPr lang="en-US" dirty="0" smtClean="0"/>
              <a:t>.</a:t>
            </a:r>
            <a:endParaRPr lang="en-US" dirty="0"/>
          </a:p>
        </p:txBody>
      </p:sp>
      <p:sp>
        <p:nvSpPr>
          <p:cNvPr id="3" name="Content Placeholder 2"/>
          <p:cNvSpPr>
            <a:spLocks noGrp="1"/>
          </p:cNvSpPr>
          <p:nvPr>
            <p:ph idx="1"/>
          </p:nvPr>
        </p:nvSpPr>
        <p:spPr>
          <a:xfrm>
            <a:off x="304800" y="1371600"/>
            <a:ext cx="11658600" cy="4953000"/>
          </a:xfrm>
        </p:spPr>
        <p:txBody>
          <a:bodyPr>
            <a:normAutofit/>
          </a:bodyPr>
          <a:lstStyle/>
          <a:p>
            <a:pPr>
              <a:lnSpc>
                <a:spcPct val="150000"/>
              </a:lnSpc>
            </a:pPr>
            <a:r>
              <a:rPr lang="en-US" sz="2800" dirty="0" smtClean="0"/>
              <a:t>The </a:t>
            </a:r>
            <a:r>
              <a:rPr lang="en-US" sz="2800" dirty="0" err="1" smtClean="0"/>
              <a:t>buccal</a:t>
            </a:r>
            <a:r>
              <a:rPr lang="en-US" sz="2800" dirty="0" smtClean="0"/>
              <a:t> branch of the </a:t>
            </a:r>
            <a:r>
              <a:rPr lang="en-US" sz="2800" dirty="0" err="1" smtClean="0"/>
              <a:t>mandibular</a:t>
            </a:r>
            <a:r>
              <a:rPr lang="en-US" sz="2800" dirty="0" smtClean="0"/>
              <a:t> nerve passes between the two heads of lateral </a:t>
            </a:r>
            <a:r>
              <a:rPr lang="en-US" sz="2800" dirty="0" err="1" smtClean="0"/>
              <a:t>pterygoid</a:t>
            </a:r>
            <a:r>
              <a:rPr lang="en-US" sz="2800" dirty="0" smtClean="0"/>
              <a:t>. </a:t>
            </a:r>
          </a:p>
          <a:p>
            <a:pPr>
              <a:lnSpc>
                <a:spcPct val="150000"/>
              </a:lnSpc>
            </a:pPr>
            <a:r>
              <a:rPr lang="en-US" sz="2800" dirty="0" smtClean="0"/>
              <a:t>Medial </a:t>
            </a:r>
            <a:r>
              <a:rPr lang="en-US" sz="2800" dirty="0" err="1" smtClean="0"/>
              <a:t>pterygoid</a:t>
            </a:r>
            <a:r>
              <a:rPr lang="en-US" sz="2800" dirty="0" smtClean="0"/>
              <a:t> and the lingual and inferior alveolar nerves emerge below its inferior border and the deep temporal nerves and vessels emerge from its upper border. </a:t>
            </a:r>
          </a:p>
          <a:p>
            <a:pPr>
              <a:lnSpc>
                <a:spcPct val="150000"/>
              </a:lnSpc>
            </a:pPr>
            <a:r>
              <a:rPr lang="en-US" sz="2800" dirty="0" smtClean="0"/>
              <a:t>A venous network, the </a:t>
            </a:r>
            <a:r>
              <a:rPr lang="en-US" sz="2800" dirty="0" err="1" smtClean="0"/>
              <a:t>pterygoid</a:t>
            </a:r>
            <a:r>
              <a:rPr lang="en-US" sz="2800" dirty="0" smtClean="0"/>
              <a:t> venous plexus, lies around and within lateral </a:t>
            </a:r>
            <a:r>
              <a:rPr lang="en-US" sz="2800" dirty="0" err="1" smtClean="0"/>
              <a:t>pterygoid</a:t>
            </a:r>
            <a:r>
              <a:rPr lang="en-US" sz="2800" dirty="0" smtClean="0"/>
              <a:t> and is important in the spread of infection.</a:t>
            </a:r>
          </a:p>
          <a:p>
            <a:pPr>
              <a:lnSpc>
                <a:spcPct val="150000"/>
              </a:lnSpc>
              <a:buNone/>
            </a:pPr>
            <a:endParaRPr lang="en-US" sz="2800" dirty="0"/>
          </a:p>
        </p:txBody>
      </p:sp>
    </p:spTree>
    <p:extLst>
      <p:ext uri="{BB962C8B-B14F-4D97-AF65-F5344CB8AC3E}">
        <p14:creationId xmlns:p14="http://schemas.microsoft.com/office/powerpoint/2010/main" xmlns="" val="1343301118"/>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70933"/>
            <a:ext cx="7543800" cy="541867"/>
          </a:xfrm>
        </p:spPr>
        <p:txBody>
          <a:bodyPr>
            <a:normAutofit fontScale="90000"/>
          </a:bodyPr>
          <a:lstStyle/>
          <a:p>
            <a:r>
              <a:rPr lang="en-GB" b="1" dirty="0" smtClean="0"/>
              <a:t>Clinical correlations</a:t>
            </a:r>
            <a:endParaRPr lang="en-GB" b="1" dirty="0"/>
          </a:p>
        </p:txBody>
      </p:sp>
      <p:sp>
        <p:nvSpPr>
          <p:cNvPr id="3" name="Content Placeholder 2"/>
          <p:cNvSpPr>
            <a:spLocks noGrp="1"/>
          </p:cNvSpPr>
          <p:nvPr>
            <p:ph sz="half" idx="1"/>
          </p:nvPr>
        </p:nvSpPr>
        <p:spPr>
          <a:xfrm>
            <a:off x="338667" y="1151467"/>
            <a:ext cx="6959599" cy="5025496"/>
          </a:xfrm>
        </p:spPr>
        <p:txBody>
          <a:bodyPr/>
          <a:lstStyle/>
          <a:p>
            <a:pPr>
              <a:lnSpc>
                <a:spcPct val="150000"/>
              </a:lnSpc>
            </a:pPr>
            <a:r>
              <a:rPr lang="en-GB" dirty="0" smtClean="0"/>
              <a:t>facial </a:t>
            </a:r>
            <a:r>
              <a:rPr lang="en-GB" dirty="0" smtClean="0"/>
              <a:t>nerve weakness, temporomandibular joint dysfunction, </a:t>
            </a:r>
          </a:p>
          <a:p>
            <a:pPr>
              <a:lnSpc>
                <a:spcPct val="150000"/>
              </a:lnSpc>
            </a:pPr>
            <a:r>
              <a:rPr lang="en-GB" dirty="0" smtClean="0"/>
              <a:t>dental malocclusion</a:t>
            </a:r>
          </a:p>
          <a:p>
            <a:pPr marL="0" indent="0">
              <a:lnSpc>
                <a:spcPct val="150000"/>
              </a:lnSpc>
              <a:buNone/>
            </a:pPr>
            <a:r>
              <a:rPr lang="en-GB" dirty="0" smtClean="0"/>
              <a:t>Normally complications are related to surgical intervention in the infratemporal fossa</a:t>
            </a:r>
            <a:endParaRPr lang="en-GB" dirty="0"/>
          </a:p>
        </p:txBody>
      </p:sp>
      <p:pic>
        <p:nvPicPr>
          <p:cNvPr id="5" name="Content Placeholder 4"/>
          <p:cNvPicPr>
            <a:picLocks noGrp="1" noChangeAspect="1"/>
          </p:cNvPicPr>
          <p:nvPr>
            <p:ph sz="half" idx="2"/>
          </p:nvPr>
        </p:nvPicPr>
        <p:blipFill>
          <a:blip r:embed="rId2"/>
          <a:stretch>
            <a:fillRect/>
          </a:stretch>
        </p:blipFill>
        <p:spPr>
          <a:xfrm>
            <a:off x="7467600" y="812800"/>
            <a:ext cx="4182533" cy="4258435"/>
          </a:xfrm>
          <a:prstGeom prst="rect">
            <a:avLst/>
          </a:prstGeom>
        </p:spPr>
      </p:pic>
    </p:spTree>
    <p:extLst>
      <p:ext uri="{BB962C8B-B14F-4D97-AF65-F5344CB8AC3E}">
        <p14:creationId xmlns:p14="http://schemas.microsoft.com/office/powerpoint/2010/main" xmlns="" val="1302433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799" y="365125"/>
            <a:ext cx="11108267" cy="1325563"/>
          </a:xfrm>
        </p:spPr>
        <p:txBody>
          <a:bodyPr/>
          <a:lstStyle/>
          <a:p>
            <a:r>
              <a:rPr lang="en-GB" b="1" dirty="0" smtClean="0"/>
              <a:t>Significance of the infratemporal fossa</a:t>
            </a:r>
            <a:endParaRPr lang="en-GB" b="1" dirty="0"/>
          </a:p>
        </p:txBody>
      </p:sp>
      <p:sp>
        <p:nvSpPr>
          <p:cNvPr id="3" name="Content Placeholder 2"/>
          <p:cNvSpPr>
            <a:spLocks noGrp="1"/>
          </p:cNvSpPr>
          <p:nvPr>
            <p:ph idx="1"/>
          </p:nvPr>
        </p:nvSpPr>
        <p:spPr>
          <a:xfrm>
            <a:off x="558799" y="1825625"/>
            <a:ext cx="11108267" cy="4761442"/>
          </a:xfrm>
        </p:spPr>
        <p:txBody>
          <a:bodyPr>
            <a:noAutofit/>
          </a:bodyPr>
          <a:lstStyle/>
          <a:p>
            <a:pPr>
              <a:lnSpc>
                <a:spcPct val="150000"/>
              </a:lnSpc>
            </a:pPr>
            <a:r>
              <a:rPr lang="en-GB" sz="3200" dirty="0" smtClean="0"/>
              <a:t>The roof of the infratemporal fossa, formed by the greater wing of the sphenoid bone, provides an important passage for the neurovascular structures transmitted through the foramen ovale and spinosum. Among these are the mandibular branch of the trigeminal nerve and the middle meningeal artery.</a:t>
            </a:r>
            <a:endParaRPr lang="en-GB" sz="3200" dirty="0"/>
          </a:p>
        </p:txBody>
      </p:sp>
    </p:spTree>
    <p:extLst>
      <p:ext uri="{BB962C8B-B14F-4D97-AF65-F5344CB8AC3E}">
        <p14:creationId xmlns:p14="http://schemas.microsoft.com/office/powerpoint/2010/main" xmlns="" val="399833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394" y="313509"/>
            <a:ext cx="10515600" cy="849085"/>
          </a:xfrm>
        </p:spPr>
        <p:txBody>
          <a:bodyPr>
            <a:noAutofit/>
          </a:bodyPr>
          <a:lstStyle/>
          <a:p>
            <a:r>
              <a:rPr lang="en-US" sz="5400" b="1" dirty="0" err="1" smtClean="0">
                <a:latin typeface="Georgia" pitchFamily="18" charset="0"/>
              </a:rPr>
              <a:t>Pterygopalatine</a:t>
            </a:r>
            <a:r>
              <a:rPr lang="en-US" sz="5400" b="1" dirty="0" smtClean="0">
                <a:latin typeface="Georgia" pitchFamily="18" charset="0"/>
              </a:rPr>
              <a:t> </a:t>
            </a:r>
            <a:r>
              <a:rPr lang="en-US" sz="5400" b="1" dirty="0" err="1" smtClean="0">
                <a:latin typeface="Georgia" pitchFamily="18" charset="0"/>
              </a:rPr>
              <a:t>Fossa</a:t>
            </a:r>
            <a:endParaRPr lang="en-US" sz="5400" b="1" dirty="0">
              <a:latin typeface="Georgia" pitchFamily="18" charset="0"/>
            </a:endParaRPr>
          </a:p>
        </p:txBody>
      </p:sp>
      <p:pic>
        <p:nvPicPr>
          <p:cNvPr id="4" name="Content Placeholder 3"/>
          <p:cNvPicPr>
            <a:picLocks noGrp="1" noChangeAspect="1"/>
          </p:cNvPicPr>
          <p:nvPr>
            <p:ph idx="1"/>
          </p:nvPr>
        </p:nvPicPr>
        <p:blipFill>
          <a:blip r:embed="rId2"/>
          <a:stretch>
            <a:fillRect/>
          </a:stretch>
        </p:blipFill>
        <p:spPr>
          <a:xfrm>
            <a:off x="1776549" y="1214846"/>
            <a:ext cx="8281851" cy="54733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PTERYGOPALATINE FOSSA</a:t>
            </a:r>
            <a:endParaRPr lang="en-US" dirty="0"/>
          </a:p>
        </p:txBody>
      </p:sp>
      <p:pic>
        <p:nvPicPr>
          <p:cNvPr id="4" name="Content Placeholder 3"/>
          <p:cNvPicPr>
            <a:picLocks noGrp="1" noChangeAspect="1"/>
          </p:cNvPicPr>
          <p:nvPr>
            <p:ph idx="1"/>
          </p:nvPr>
        </p:nvPicPr>
        <p:blipFill>
          <a:blip r:embed="rId2"/>
          <a:stretch>
            <a:fillRect/>
          </a:stretch>
        </p:blipFill>
        <p:spPr>
          <a:xfrm>
            <a:off x="335360" y="609600"/>
            <a:ext cx="11521280" cy="5627712"/>
          </a:xfrm>
          <a:prstGeom prst="rect">
            <a:avLst/>
          </a:prstGeom>
        </p:spPr>
      </p:pic>
      <p:sp>
        <p:nvSpPr>
          <p:cNvPr id="5" name="Rectangle 4"/>
          <p:cNvSpPr/>
          <p:nvPr/>
        </p:nvSpPr>
        <p:spPr>
          <a:xfrm>
            <a:off x="1175276" y="0"/>
            <a:ext cx="9777035" cy="646331"/>
          </a:xfrm>
          <a:prstGeom prst="rect">
            <a:avLst/>
          </a:prstGeom>
        </p:spPr>
        <p:txBody>
          <a:bodyPr wrap="none">
            <a:spAutoFit/>
          </a:bodyPr>
          <a:lstStyle/>
          <a:p>
            <a:r>
              <a:rPr lang="en-US" sz="3600" b="1" dirty="0" smtClean="0">
                <a:latin typeface="Georgia" pitchFamily="18" charset="0"/>
              </a:rPr>
              <a:t>Boundaries of the </a:t>
            </a:r>
            <a:r>
              <a:rPr lang="en-US" sz="3600" b="1" dirty="0" err="1" smtClean="0">
                <a:latin typeface="Georgia" pitchFamily="18" charset="0"/>
              </a:rPr>
              <a:t>Pterygopalatine</a:t>
            </a:r>
            <a:r>
              <a:rPr lang="en-US" sz="3600" b="1" dirty="0" smtClean="0">
                <a:latin typeface="Georgia" pitchFamily="18" charset="0"/>
              </a:rPr>
              <a:t> </a:t>
            </a:r>
            <a:r>
              <a:rPr lang="en-US" sz="3600" b="1" dirty="0" err="1" smtClean="0">
                <a:latin typeface="Georgia" pitchFamily="18" charset="0"/>
              </a:rPr>
              <a:t>Fossa</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PTERYGOPALATINE FOSSA</a:t>
            </a:r>
            <a:endParaRPr lang="en-US" dirty="0"/>
          </a:p>
        </p:txBody>
      </p:sp>
      <p:pic>
        <p:nvPicPr>
          <p:cNvPr id="4" name="Content Placeholder 3"/>
          <p:cNvPicPr>
            <a:picLocks noGrp="1" noChangeAspect="1"/>
          </p:cNvPicPr>
          <p:nvPr>
            <p:ph idx="1"/>
          </p:nvPr>
        </p:nvPicPr>
        <p:blipFill>
          <a:blip r:embed="rId2"/>
          <a:stretch>
            <a:fillRect/>
          </a:stretch>
        </p:blipFill>
        <p:spPr>
          <a:xfrm>
            <a:off x="911424" y="692696"/>
            <a:ext cx="10081120" cy="55446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Georgia" pitchFamily="18" charset="0"/>
              </a:rPr>
              <a:t>Temporal </a:t>
            </a:r>
            <a:r>
              <a:rPr lang="en-US" b="1" dirty="0" err="1" smtClean="0">
                <a:latin typeface="Georgia" pitchFamily="18" charset="0"/>
              </a:rPr>
              <a:t>Fossa</a:t>
            </a:r>
            <a:endParaRPr lang="en-US" dirty="0"/>
          </a:p>
        </p:txBody>
      </p:sp>
      <p:sp>
        <p:nvSpPr>
          <p:cNvPr id="5" name="Content Placeholder 4"/>
          <p:cNvSpPr>
            <a:spLocks noGrp="1"/>
          </p:cNvSpPr>
          <p:nvPr>
            <p:ph sz="half" idx="1"/>
          </p:nvPr>
        </p:nvSpPr>
        <p:spPr>
          <a:xfrm>
            <a:off x="0" y="1825624"/>
            <a:ext cx="6019800" cy="5032375"/>
          </a:xfrm>
        </p:spPr>
        <p:txBody>
          <a:bodyPr>
            <a:normAutofit/>
          </a:bodyPr>
          <a:lstStyle/>
          <a:p>
            <a:pPr>
              <a:buNone/>
            </a:pPr>
            <a:r>
              <a:rPr lang="en-US" sz="3600" b="1" dirty="0" smtClean="0"/>
              <a:t>Location</a:t>
            </a:r>
          </a:p>
          <a:p>
            <a:r>
              <a:rPr lang="en-US" sz="3600" dirty="0" smtClean="0"/>
              <a:t>Located on the temporal region</a:t>
            </a:r>
          </a:p>
          <a:p>
            <a:r>
              <a:rPr lang="en-US" sz="3600" dirty="0" smtClean="0"/>
              <a:t>On the lateral aspect of the skull above the </a:t>
            </a:r>
            <a:r>
              <a:rPr lang="en-US" sz="3600" dirty="0" err="1" smtClean="0"/>
              <a:t>zygomatic</a:t>
            </a:r>
            <a:r>
              <a:rPr lang="en-US" sz="3600" dirty="0" smtClean="0"/>
              <a:t> arch</a:t>
            </a:r>
          </a:p>
          <a:p>
            <a:r>
              <a:rPr lang="en-US" sz="3600" dirty="0" smtClean="0"/>
              <a:t>Extends </a:t>
            </a:r>
            <a:r>
              <a:rPr lang="en-US" sz="3600" dirty="0" err="1" smtClean="0"/>
              <a:t>upto</a:t>
            </a:r>
            <a:r>
              <a:rPr lang="en-US" sz="3600" dirty="0" smtClean="0"/>
              <a:t> the superior </a:t>
            </a:r>
            <a:r>
              <a:rPr lang="en-US" sz="3600" dirty="0" err="1" smtClean="0"/>
              <a:t>zygomatic</a:t>
            </a:r>
            <a:r>
              <a:rPr lang="en-US" sz="3600" dirty="0" smtClean="0"/>
              <a:t> line</a:t>
            </a:r>
            <a:endParaRPr lang="en-US" sz="36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5852161" y="1410789"/>
            <a:ext cx="6143896"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041"/>
            <a:ext cx="12192000" cy="609600"/>
          </a:xfrm>
        </p:spPr>
        <p:txBody>
          <a:bodyPr/>
          <a:lstStyle/>
          <a:p>
            <a:r>
              <a:rPr lang="en-US" sz="3600" dirty="0" smtClean="0"/>
              <a:t>Boundaries –Pterygopalatine Fossa     </a:t>
            </a:r>
            <a:endParaRPr lang="en-US" sz="3600" dirty="0"/>
          </a:p>
        </p:txBody>
      </p:sp>
      <p:pic>
        <p:nvPicPr>
          <p:cNvPr id="4" name="Content Placeholder 3"/>
          <p:cNvPicPr>
            <a:picLocks noGrp="1" noChangeAspect="1"/>
          </p:cNvPicPr>
          <p:nvPr>
            <p:ph idx="1"/>
          </p:nvPr>
        </p:nvPicPr>
        <p:blipFill>
          <a:blip r:embed="rId2"/>
          <a:stretch>
            <a:fillRect/>
          </a:stretch>
        </p:blipFill>
        <p:spPr>
          <a:xfrm>
            <a:off x="623393" y="764704"/>
            <a:ext cx="11137236" cy="547260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
            <a:ext cx="10922429" cy="620688"/>
          </a:xfrm>
        </p:spPr>
        <p:txBody>
          <a:bodyPr>
            <a:noAutofit/>
          </a:bodyPr>
          <a:lstStyle/>
          <a:p>
            <a:r>
              <a:rPr lang="en-US" sz="4000" b="1" dirty="0" smtClean="0">
                <a:latin typeface="Georgia" pitchFamily="18" charset="0"/>
              </a:rPr>
              <a:t>Contents</a:t>
            </a:r>
            <a:endParaRPr lang="en-US" sz="4000" b="1" dirty="0">
              <a:latin typeface="Georgia" pitchFamily="18" charset="0"/>
            </a:endParaRPr>
          </a:p>
        </p:txBody>
      </p:sp>
      <p:pic>
        <p:nvPicPr>
          <p:cNvPr id="4" name="Content Placeholder 3"/>
          <p:cNvPicPr>
            <a:picLocks noGrp="1" noChangeAspect="1"/>
          </p:cNvPicPr>
          <p:nvPr>
            <p:ph idx="1"/>
          </p:nvPr>
        </p:nvPicPr>
        <p:blipFill>
          <a:blip r:embed="rId2"/>
          <a:stretch>
            <a:fillRect/>
          </a:stretch>
        </p:blipFill>
        <p:spPr>
          <a:xfrm>
            <a:off x="431371" y="620690"/>
            <a:ext cx="11137237" cy="55446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5360" y="609600"/>
            <a:ext cx="11137237" cy="56277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
            <a:ext cx="10515600" cy="620688"/>
          </a:xfrm>
        </p:spPr>
        <p:txBody>
          <a:bodyPr>
            <a:noAutofit/>
          </a:bodyPr>
          <a:lstStyle/>
          <a:p>
            <a:r>
              <a:rPr lang="en-US" sz="4000" b="1" dirty="0"/>
              <a:t>Contents</a:t>
            </a:r>
          </a:p>
        </p:txBody>
      </p:sp>
      <p:pic>
        <p:nvPicPr>
          <p:cNvPr id="7" name="Content Placeholder 6"/>
          <p:cNvPicPr>
            <a:picLocks noGrp="1" noChangeAspect="1"/>
          </p:cNvPicPr>
          <p:nvPr>
            <p:ph idx="1"/>
          </p:nvPr>
        </p:nvPicPr>
        <p:blipFill>
          <a:blip r:embed="rId2"/>
          <a:stretch>
            <a:fillRect/>
          </a:stretch>
        </p:blipFill>
        <p:spPr>
          <a:xfrm>
            <a:off x="239350" y="620690"/>
            <a:ext cx="11425269" cy="561662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5360" y="609600"/>
            <a:ext cx="11521280" cy="569972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1090" y="609601"/>
            <a:ext cx="11713301" cy="562771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9349" y="188640"/>
            <a:ext cx="11521280" cy="64087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351" y="476672"/>
            <a:ext cx="11617291" cy="590465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360" y="476672"/>
            <a:ext cx="11425269" cy="590465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354" y="890111"/>
            <a:ext cx="11906251" cy="50863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itchFamily="18" charset="0"/>
              </a:rPr>
              <a:t>Temporal </a:t>
            </a:r>
            <a:r>
              <a:rPr lang="en-US" b="1" dirty="0" err="1" smtClean="0">
                <a:latin typeface="Georgia" pitchFamily="18" charset="0"/>
              </a:rPr>
              <a:t>Fossa</a:t>
            </a:r>
            <a:endParaRPr lang="en-US" b="1" dirty="0">
              <a:latin typeface="Georgia" pitchFamily="18" charset="0"/>
            </a:endParaRPr>
          </a:p>
        </p:txBody>
      </p:sp>
      <p:pic>
        <p:nvPicPr>
          <p:cNvPr id="1026" name="Picture 2"/>
          <p:cNvPicPr>
            <a:picLocks noGrp="1" noChangeAspect="1" noChangeArrowheads="1"/>
          </p:cNvPicPr>
          <p:nvPr>
            <p:ph sz="half" idx="1"/>
          </p:nvPr>
        </p:nvPicPr>
        <p:blipFill>
          <a:blip r:embed="rId2"/>
          <a:stretch>
            <a:fillRect/>
          </a:stretch>
        </p:blipFill>
        <p:spPr bwMode="auto">
          <a:xfrm>
            <a:off x="5408023" y="1841863"/>
            <a:ext cx="6783977" cy="5016137"/>
          </a:xfrm>
          <a:prstGeom prst="rect">
            <a:avLst/>
          </a:prstGeom>
          <a:noFill/>
          <a:ln w="9525">
            <a:noFill/>
            <a:miter lim="800000"/>
            <a:headEnd/>
            <a:tailEnd/>
          </a:ln>
          <a:effectLst/>
        </p:spPr>
      </p:pic>
      <p:sp>
        <p:nvSpPr>
          <p:cNvPr id="5" name="Content Placeholder 4"/>
          <p:cNvSpPr>
            <a:spLocks noGrp="1"/>
          </p:cNvSpPr>
          <p:nvPr>
            <p:ph sz="half" idx="2"/>
          </p:nvPr>
        </p:nvSpPr>
        <p:spPr>
          <a:xfrm>
            <a:off x="0" y="1734184"/>
            <a:ext cx="5449389" cy="5123815"/>
          </a:xfrm>
        </p:spPr>
        <p:txBody>
          <a:bodyPr/>
          <a:lstStyle/>
          <a:p>
            <a:pPr>
              <a:buNone/>
            </a:pPr>
            <a:r>
              <a:rPr lang="en-US" b="1" dirty="0" smtClean="0"/>
              <a:t>Boundaries</a:t>
            </a:r>
          </a:p>
          <a:p>
            <a:r>
              <a:rPr lang="en-US" b="1" dirty="0" smtClean="0"/>
              <a:t>Superiorly: </a:t>
            </a:r>
            <a:r>
              <a:rPr lang="en-US" dirty="0" smtClean="0"/>
              <a:t>superior temporal line</a:t>
            </a:r>
          </a:p>
          <a:p>
            <a:r>
              <a:rPr lang="en-US" b="1" dirty="0" smtClean="0"/>
              <a:t>Inferiorly:</a:t>
            </a:r>
            <a:r>
              <a:rPr lang="en-US" dirty="0" smtClean="0"/>
              <a:t> </a:t>
            </a:r>
            <a:r>
              <a:rPr lang="en-US" dirty="0" err="1" smtClean="0"/>
              <a:t>zygomatic</a:t>
            </a:r>
            <a:r>
              <a:rPr lang="en-US" dirty="0" smtClean="0"/>
              <a:t> arch</a:t>
            </a:r>
          </a:p>
          <a:p>
            <a:r>
              <a:rPr lang="en-US" b="1" dirty="0" err="1" smtClean="0"/>
              <a:t>Anteriorly</a:t>
            </a:r>
            <a:r>
              <a:rPr lang="en-US" b="1" dirty="0" smtClean="0"/>
              <a:t>:</a:t>
            </a:r>
            <a:r>
              <a:rPr lang="en-US" dirty="0" smtClean="0"/>
              <a:t> </a:t>
            </a:r>
            <a:r>
              <a:rPr lang="en-US" dirty="0" err="1" smtClean="0"/>
              <a:t>zygomatic</a:t>
            </a:r>
            <a:r>
              <a:rPr lang="en-US" dirty="0" smtClean="0"/>
              <a:t> process of the frontal bone and the frontal process of the </a:t>
            </a:r>
            <a:r>
              <a:rPr lang="en-US" dirty="0" err="1" smtClean="0"/>
              <a:t>zygomatic</a:t>
            </a:r>
            <a:r>
              <a:rPr lang="en-US" dirty="0" smtClean="0"/>
              <a:t> bone</a:t>
            </a:r>
          </a:p>
          <a:p>
            <a:r>
              <a:rPr lang="en-US" b="1" dirty="0" err="1" smtClean="0"/>
              <a:t>Posteriorly</a:t>
            </a:r>
            <a:r>
              <a:rPr lang="en-US" b="1" dirty="0" smtClean="0"/>
              <a:t>:</a:t>
            </a:r>
            <a:r>
              <a:rPr lang="en-US" dirty="0" smtClean="0"/>
              <a:t> superior temporal line and </a:t>
            </a:r>
            <a:r>
              <a:rPr lang="en-US" dirty="0" err="1" smtClean="0"/>
              <a:t>supramastoid</a:t>
            </a:r>
            <a:r>
              <a:rPr lang="en-US" dirty="0" smtClean="0"/>
              <a:t> crest</a:t>
            </a:r>
          </a:p>
          <a:p>
            <a:r>
              <a:rPr lang="en-US" b="1" dirty="0" smtClean="0"/>
              <a:t>Floor:</a:t>
            </a:r>
            <a:r>
              <a:rPr lang="en-US" dirty="0" smtClean="0"/>
              <a:t> formed by 4 bones (frontal, parietal, </a:t>
            </a:r>
            <a:r>
              <a:rPr lang="en-US" dirty="0" err="1" smtClean="0"/>
              <a:t>shenoid</a:t>
            </a:r>
            <a:r>
              <a:rPr lang="en-US" dirty="0" smtClean="0"/>
              <a:t> and temporal)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2048661" cy="980729"/>
          </a:xfrm>
        </p:spPr>
        <p:txBody>
          <a:bodyPr>
            <a:normAutofit fontScale="90000"/>
          </a:bodyPr>
          <a:lstStyle/>
          <a:p>
            <a:pPr algn="ctr"/>
            <a:r>
              <a:rPr lang="en-US" b="1" dirty="0"/>
              <a:t>Third part of the maxillary artery in the pterygoid fossa</a:t>
            </a:r>
          </a:p>
        </p:txBody>
      </p:sp>
      <p:pic>
        <p:nvPicPr>
          <p:cNvPr id="7" name="Content Placeholder 6"/>
          <p:cNvPicPr>
            <a:picLocks noGrp="1" noChangeAspect="1"/>
          </p:cNvPicPr>
          <p:nvPr>
            <p:ph idx="1"/>
          </p:nvPr>
        </p:nvPicPr>
        <p:blipFill>
          <a:blip r:embed="rId2"/>
          <a:stretch>
            <a:fillRect/>
          </a:stretch>
        </p:blipFill>
        <p:spPr>
          <a:xfrm>
            <a:off x="527381" y="980729"/>
            <a:ext cx="10945216" cy="504055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
            <a:ext cx="11952651" cy="1052735"/>
          </a:xfrm>
        </p:spPr>
        <p:txBody>
          <a:bodyPr>
            <a:noAutofit/>
          </a:bodyPr>
          <a:lstStyle/>
          <a:p>
            <a:r>
              <a:rPr lang="en-US" sz="3600" b="1" dirty="0"/>
              <a:t>Clinical </a:t>
            </a:r>
            <a:r>
              <a:rPr lang="en-US" sz="3600" b="1" dirty="0" smtClean="0"/>
              <a:t>correlates</a:t>
            </a:r>
            <a:r>
              <a:rPr lang="en-US" sz="3600" dirty="0"/>
              <a:t>-</a:t>
            </a:r>
            <a:r>
              <a:rPr lang="en-US" sz="3600" b="1" dirty="0" err="1" smtClean="0"/>
              <a:t>Transantral</a:t>
            </a:r>
            <a:r>
              <a:rPr lang="en-US" sz="3600" b="1" dirty="0" smtClean="0"/>
              <a:t> </a:t>
            </a:r>
            <a:r>
              <a:rPr lang="en-US" sz="3600" b="1" dirty="0"/>
              <a:t>approach of the pterygoid</a:t>
            </a:r>
            <a:r>
              <a:rPr lang="en-US" sz="3600" dirty="0"/>
              <a:t> fossa</a:t>
            </a:r>
          </a:p>
        </p:txBody>
      </p:sp>
      <p:pic>
        <p:nvPicPr>
          <p:cNvPr id="4" name="Content Placeholder 3"/>
          <p:cNvPicPr>
            <a:picLocks noGrp="1" noChangeAspect="1"/>
          </p:cNvPicPr>
          <p:nvPr>
            <p:ph idx="1"/>
          </p:nvPr>
        </p:nvPicPr>
        <p:blipFill>
          <a:blip r:embed="rId2"/>
          <a:stretch>
            <a:fillRect/>
          </a:stretch>
        </p:blipFill>
        <p:spPr>
          <a:xfrm>
            <a:off x="239349" y="1196752"/>
            <a:ext cx="11617291" cy="518457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72886" y="793659"/>
            <a:ext cx="10515600" cy="4351338"/>
          </a:xfrm>
        </p:spPr>
        <p:txBody>
          <a:bodyPr/>
          <a:lstStyle/>
          <a:p>
            <a:pPr marL="0" indent="0" algn="ctr">
              <a:buNone/>
            </a:pPr>
            <a:endParaRPr lang="en-US" sz="5400" dirty="0">
              <a:latin typeface="Segoe UI Symbol" panose="020B0502040204020203" charset="0"/>
              <a:cs typeface="Segoe UI Symbol" panose="020B0502040204020203" charset="0"/>
            </a:endParaRPr>
          </a:p>
          <a:p>
            <a:pPr marL="0" indent="0" algn="ctr">
              <a:buNone/>
            </a:pPr>
            <a:r>
              <a:rPr lang="en-US" sz="8800" dirty="0">
                <a:latin typeface="Georgia" pitchFamily="18" charset="0"/>
                <a:cs typeface="Segoe UI Symbol" panose="020B0502040204020203" charset="0"/>
              </a:rPr>
              <a:t>The End</a:t>
            </a:r>
          </a:p>
          <a:p>
            <a:pPr marL="0" indent="0" algn="ctr">
              <a:buNone/>
            </a:pPr>
            <a:r>
              <a:rPr lang="en-US" sz="8800" dirty="0">
                <a:latin typeface="Georgia" pitchFamily="18" charset="0"/>
                <a:cs typeface="Segoe UI Symbol" panose="020B0502040204020203"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itchFamily="18" charset="0"/>
              </a:rPr>
              <a:t>Temporal </a:t>
            </a:r>
            <a:r>
              <a:rPr lang="en-US" b="1" dirty="0" err="1" smtClean="0">
                <a:latin typeface="Georgia" pitchFamily="18" charset="0"/>
              </a:rPr>
              <a:t>Fossa</a:t>
            </a:r>
            <a:endParaRPr lang="en-US" dirty="0"/>
          </a:p>
        </p:txBody>
      </p:sp>
      <p:sp>
        <p:nvSpPr>
          <p:cNvPr id="3" name="Content Placeholder 2"/>
          <p:cNvSpPr>
            <a:spLocks noGrp="1"/>
          </p:cNvSpPr>
          <p:nvPr>
            <p:ph idx="1"/>
          </p:nvPr>
        </p:nvSpPr>
        <p:spPr>
          <a:xfrm>
            <a:off x="378823" y="1423851"/>
            <a:ext cx="10974977" cy="5264332"/>
          </a:xfrm>
        </p:spPr>
        <p:txBody>
          <a:bodyPr/>
          <a:lstStyle/>
          <a:p>
            <a:pPr>
              <a:buNone/>
            </a:pPr>
            <a:r>
              <a:rPr lang="en-US" b="1" dirty="0" smtClean="0"/>
              <a:t>Contents:</a:t>
            </a:r>
          </a:p>
          <a:p>
            <a:endParaRPr lang="en-US" dirty="0"/>
          </a:p>
        </p:txBody>
      </p:sp>
      <p:pic>
        <p:nvPicPr>
          <p:cNvPr id="3075" name="Picture 3"/>
          <p:cNvPicPr>
            <a:picLocks noChangeAspect="1" noChangeArrowheads="1"/>
          </p:cNvPicPr>
          <p:nvPr/>
        </p:nvPicPr>
        <p:blipFill>
          <a:blip r:embed="rId2"/>
          <a:srcRect/>
          <a:stretch>
            <a:fillRect/>
          </a:stretch>
        </p:blipFill>
        <p:spPr bwMode="auto">
          <a:xfrm>
            <a:off x="3157538" y="1247774"/>
            <a:ext cx="7331936" cy="54534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itchFamily="18" charset="0"/>
              </a:rPr>
              <a:t>Temporal </a:t>
            </a:r>
            <a:r>
              <a:rPr lang="en-US" b="1" dirty="0" err="1" smtClean="0">
                <a:latin typeface="Georgia" pitchFamily="18" charset="0"/>
              </a:rPr>
              <a:t>Fossa</a:t>
            </a:r>
            <a:endParaRPr lang="en-US" dirty="0"/>
          </a:p>
        </p:txBody>
      </p:sp>
      <p:sp>
        <p:nvSpPr>
          <p:cNvPr id="3" name="Content Placeholder 2"/>
          <p:cNvSpPr>
            <a:spLocks noGrp="1"/>
          </p:cNvSpPr>
          <p:nvPr>
            <p:ph idx="1"/>
          </p:nvPr>
        </p:nvSpPr>
        <p:spPr/>
        <p:txBody>
          <a:bodyPr/>
          <a:lstStyle/>
          <a:p>
            <a:pPr>
              <a:buNone/>
            </a:pPr>
            <a:r>
              <a:rPr lang="en-US" b="1" dirty="0" smtClean="0"/>
              <a:t>Contents:</a:t>
            </a:r>
            <a:endParaRPr lang="en-US" b="1" dirty="0"/>
          </a:p>
        </p:txBody>
      </p:sp>
      <p:pic>
        <p:nvPicPr>
          <p:cNvPr id="4098" name="Picture 2"/>
          <p:cNvPicPr>
            <a:picLocks noChangeAspect="1" noChangeArrowheads="1"/>
          </p:cNvPicPr>
          <p:nvPr/>
        </p:nvPicPr>
        <p:blipFill>
          <a:blip r:embed="rId2"/>
          <a:srcRect/>
          <a:stretch>
            <a:fillRect/>
          </a:stretch>
        </p:blipFill>
        <p:spPr bwMode="auto">
          <a:xfrm>
            <a:off x="1045029" y="2272937"/>
            <a:ext cx="10398033" cy="4127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itchFamily="18" charset="0"/>
              </a:rPr>
              <a:t>Temporal </a:t>
            </a:r>
            <a:r>
              <a:rPr lang="en-US" b="1" dirty="0" err="1" smtClean="0">
                <a:latin typeface="Georgia" pitchFamily="18" charset="0"/>
              </a:rPr>
              <a:t>Fossa</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3239589" y="1645920"/>
            <a:ext cx="7563394" cy="5212079"/>
          </a:xfrm>
          <a:prstGeom prst="rect">
            <a:avLst/>
          </a:prstGeom>
          <a:noFill/>
          <a:ln w="9525">
            <a:noFill/>
            <a:miter lim="800000"/>
            <a:headEnd/>
            <a:tailEnd/>
          </a:ln>
          <a:effectLst/>
        </p:spPr>
      </p:pic>
      <p:sp>
        <p:nvSpPr>
          <p:cNvPr id="5" name="Rectangle 4"/>
          <p:cNvSpPr/>
          <p:nvPr/>
        </p:nvSpPr>
        <p:spPr>
          <a:xfrm>
            <a:off x="651105" y="2382185"/>
            <a:ext cx="1972015" cy="646331"/>
          </a:xfrm>
          <a:prstGeom prst="rect">
            <a:avLst/>
          </a:prstGeom>
        </p:spPr>
        <p:txBody>
          <a:bodyPr wrap="none">
            <a:spAutoFit/>
          </a:bodyPr>
          <a:lstStyle/>
          <a:p>
            <a:r>
              <a:rPr lang="en-US" sz="3600" b="1" dirty="0" err="1" smtClean="0">
                <a:latin typeface="Georgia" pitchFamily="18" charset="0"/>
              </a:rPr>
              <a:t>Pterion</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0"/>
            <a:ext cx="10515600" cy="1325563"/>
          </a:xfrm>
        </p:spPr>
        <p:txBody>
          <a:bodyPr>
            <a:normAutofit/>
          </a:bodyPr>
          <a:lstStyle/>
          <a:p>
            <a:r>
              <a:rPr lang="en-GB" b="1" dirty="0" err="1" smtClean="0">
                <a:latin typeface="Georgia" pitchFamily="18" charset="0"/>
              </a:rPr>
              <a:t>Infratemporal</a:t>
            </a:r>
            <a:r>
              <a:rPr lang="en-GB" b="1" dirty="0" smtClean="0">
                <a:latin typeface="Georgia" pitchFamily="18" charset="0"/>
              </a:rPr>
              <a:t> </a:t>
            </a:r>
            <a:r>
              <a:rPr lang="en-GB" b="1" dirty="0" err="1" smtClean="0">
                <a:latin typeface="Georgia" pitchFamily="18" charset="0"/>
              </a:rPr>
              <a:t>Fossa</a:t>
            </a:r>
            <a:endParaRPr lang="en-GB" b="1" dirty="0">
              <a:latin typeface="Georgia" pitchFamily="18" charset="0"/>
            </a:endParaRPr>
          </a:p>
        </p:txBody>
      </p:sp>
      <p:sp>
        <p:nvSpPr>
          <p:cNvPr id="3" name="Content Placeholder 2"/>
          <p:cNvSpPr>
            <a:spLocks noGrp="1"/>
          </p:cNvSpPr>
          <p:nvPr>
            <p:ph sz="half" idx="1"/>
          </p:nvPr>
        </p:nvSpPr>
        <p:spPr>
          <a:xfrm>
            <a:off x="0" y="1332412"/>
            <a:ext cx="6019800" cy="5525588"/>
          </a:xfrm>
        </p:spPr>
        <p:txBody>
          <a:bodyPr>
            <a:normAutofit/>
          </a:bodyPr>
          <a:lstStyle/>
          <a:p>
            <a:pPr>
              <a:lnSpc>
                <a:spcPct val="150000"/>
              </a:lnSpc>
            </a:pPr>
            <a:r>
              <a:rPr lang="en-GB" sz="3200" dirty="0" smtClean="0"/>
              <a:t>It lies deep to the ramus of the mandible. </a:t>
            </a:r>
          </a:p>
          <a:p>
            <a:pPr>
              <a:lnSpc>
                <a:spcPct val="150000"/>
              </a:lnSpc>
            </a:pPr>
            <a:r>
              <a:rPr lang="en-GB" sz="3200" dirty="0" smtClean="0"/>
              <a:t>It communicates with the temporal fossa deep to the zygomatic arch and the pterygopalatine fossa through the </a:t>
            </a:r>
            <a:r>
              <a:rPr lang="en-GB" sz="3200" dirty="0" err="1" smtClean="0"/>
              <a:t>pterygomaxillary</a:t>
            </a:r>
            <a:r>
              <a:rPr lang="en-GB" sz="3200" dirty="0" smtClean="0"/>
              <a:t> fissure. </a:t>
            </a:r>
          </a:p>
          <a:p>
            <a:pPr>
              <a:lnSpc>
                <a:spcPct val="150000"/>
              </a:lnSpc>
            </a:pPr>
            <a:endParaRPr lang="en-GB" sz="3200" dirty="0"/>
          </a:p>
        </p:txBody>
      </p:sp>
      <p:pic>
        <p:nvPicPr>
          <p:cNvPr id="5122" name="Picture 2"/>
          <p:cNvPicPr>
            <a:picLocks noGrp="1" noChangeAspect="1" noChangeArrowheads="1"/>
          </p:cNvPicPr>
          <p:nvPr>
            <p:ph sz="half" idx="2"/>
          </p:nvPr>
        </p:nvPicPr>
        <p:blipFill>
          <a:blip r:embed="rId2"/>
          <a:srcRect/>
          <a:stretch>
            <a:fillRect/>
          </a:stretch>
        </p:blipFill>
        <p:spPr bwMode="auto">
          <a:xfrm>
            <a:off x="6595654" y="4018031"/>
            <a:ext cx="4648200" cy="26574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754030" y="359365"/>
            <a:ext cx="3476625" cy="3552825"/>
          </a:xfrm>
          <a:prstGeom prst="rect">
            <a:avLst/>
          </a:prstGeom>
          <a:noFill/>
          <a:ln w="9525">
            <a:noFill/>
            <a:miter lim="800000"/>
            <a:headEnd/>
            <a:tailEnd/>
          </a:ln>
          <a:effectLst/>
        </p:spPr>
      </p:pic>
    </p:spTree>
    <p:extLst>
      <p:ext uri="{BB962C8B-B14F-4D97-AF65-F5344CB8AC3E}">
        <p14:creationId xmlns:p14="http://schemas.microsoft.com/office/powerpoint/2010/main" xmlns="" val="3604949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931333"/>
          </a:xfrm>
        </p:spPr>
        <p:txBody>
          <a:bodyPr>
            <a:normAutofit/>
          </a:bodyPr>
          <a:lstStyle/>
          <a:p>
            <a:r>
              <a:rPr lang="en-GB" b="1" dirty="0" err="1" smtClean="0">
                <a:latin typeface="Georgia" pitchFamily="18" charset="0"/>
              </a:rPr>
              <a:t>Infratemporal</a:t>
            </a:r>
            <a:r>
              <a:rPr lang="en-GB" b="1" dirty="0" smtClean="0">
                <a:latin typeface="Georgia" pitchFamily="18" charset="0"/>
              </a:rPr>
              <a:t> </a:t>
            </a:r>
            <a:r>
              <a:rPr lang="en-GB" b="1" dirty="0" err="1" smtClean="0">
                <a:latin typeface="Georgia" pitchFamily="18" charset="0"/>
              </a:rPr>
              <a:t>Fossa</a:t>
            </a:r>
            <a:endParaRPr lang="en-GB" dirty="0"/>
          </a:p>
        </p:txBody>
      </p:sp>
      <p:pic>
        <p:nvPicPr>
          <p:cNvPr id="4" name="Content Placeholder 3"/>
          <p:cNvPicPr>
            <a:picLocks noGrp="1" noChangeAspect="1"/>
          </p:cNvPicPr>
          <p:nvPr>
            <p:ph idx="1"/>
          </p:nvPr>
        </p:nvPicPr>
        <p:blipFill>
          <a:blip r:embed="rId2"/>
          <a:stretch>
            <a:fillRect/>
          </a:stretch>
        </p:blipFill>
        <p:spPr>
          <a:xfrm>
            <a:off x="2540000" y="1337733"/>
            <a:ext cx="6282267" cy="5300134"/>
          </a:xfrm>
          <a:prstGeom prst="rect">
            <a:avLst/>
          </a:prstGeom>
        </p:spPr>
      </p:pic>
    </p:spTree>
    <p:extLst>
      <p:ext uri="{BB962C8B-B14F-4D97-AF65-F5344CB8AC3E}">
        <p14:creationId xmlns:p14="http://schemas.microsoft.com/office/powerpoint/2010/main" xmlns="" val="5551667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a:t>boundaries of </a:t>
            </a:r>
            <a:r>
              <a:rPr lang="en-GB" b="1" dirty="0" err="1" smtClean="0">
                <a:latin typeface="Georgia" pitchFamily="18" charset="0"/>
              </a:rPr>
              <a:t>Infratemporal</a:t>
            </a:r>
            <a:r>
              <a:rPr lang="en-GB" b="1" dirty="0" smtClean="0">
                <a:latin typeface="Georgia" pitchFamily="18" charset="0"/>
              </a:rPr>
              <a:t> </a:t>
            </a:r>
            <a:r>
              <a:rPr lang="en-GB" b="1" dirty="0" err="1" smtClean="0">
                <a:latin typeface="Georgia" pitchFamily="18" charset="0"/>
              </a:rPr>
              <a:t>Fossa</a:t>
            </a:r>
            <a:r>
              <a:rPr lang="en-GB" b="1" dirty="0" smtClean="0">
                <a:latin typeface="Georgia" pitchFamily="18" charset="0"/>
              </a:rPr>
              <a:t> </a:t>
            </a:r>
            <a:r>
              <a:rPr lang="en-GB" dirty="0" smtClean="0"/>
              <a:t>consists </a:t>
            </a:r>
            <a:r>
              <a:rPr lang="en-GB" dirty="0"/>
              <a:t>of both bone and muscle:</a:t>
            </a:r>
          </a:p>
        </p:txBody>
      </p:sp>
      <p:sp>
        <p:nvSpPr>
          <p:cNvPr id="3" name="Content Placeholder 2"/>
          <p:cNvSpPr>
            <a:spLocks noGrp="1"/>
          </p:cNvSpPr>
          <p:nvPr>
            <p:ph sz="half" idx="1"/>
          </p:nvPr>
        </p:nvSpPr>
        <p:spPr>
          <a:xfrm>
            <a:off x="0" y="1920084"/>
            <a:ext cx="5994400" cy="4937915"/>
          </a:xfrm>
        </p:spPr>
        <p:txBody>
          <a:bodyPr>
            <a:normAutofit lnSpcReduction="10000"/>
          </a:bodyPr>
          <a:lstStyle/>
          <a:p>
            <a:r>
              <a:rPr lang="en-GB" b="1" dirty="0"/>
              <a:t>Lateral </a:t>
            </a:r>
            <a:r>
              <a:rPr lang="en-GB" dirty="0"/>
              <a:t>– condylar process and ramus of the mandible bone.</a:t>
            </a:r>
          </a:p>
          <a:p>
            <a:r>
              <a:rPr lang="en-GB" b="1" dirty="0"/>
              <a:t>Medial</a:t>
            </a:r>
            <a:r>
              <a:rPr lang="en-GB" dirty="0"/>
              <a:t> – lateral pterygoid plate; tensor </a:t>
            </a:r>
            <a:r>
              <a:rPr lang="en-GB" dirty="0" err="1"/>
              <a:t>veli</a:t>
            </a:r>
            <a:r>
              <a:rPr lang="en-GB" dirty="0"/>
              <a:t> palatine, </a:t>
            </a:r>
            <a:r>
              <a:rPr lang="en-GB" dirty="0" err="1"/>
              <a:t>levator</a:t>
            </a:r>
            <a:r>
              <a:rPr lang="en-GB" dirty="0"/>
              <a:t> </a:t>
            </a:r>
            <a:r>
              <a:rPr lang="en-GB" dirty="0" err="1"/>
              <a:t>veli</a:t>
            </a:r>
            <a:r>
              <a:rPr lang="en-GB" dirty="0"/>
              <a:t> palatine and superior constrictor muscles.</a:t>
            </a:r>
          </a:p>
          <a:p>
            <a:r>
              <a:rPr lang="en-GB" b="1" dirty="0"/>
              <a:t>Anterior</a:t>
            </a:r>
            <a:r>
              <a:rPr lang="en-GB" dirty="0"/>
              <a:t> – posterior border of the maxillary sinus.</a:t>
            </a:r>
          </a:p>
          <a:p>
            <a:r>
              <a:rPr lang="en-GB" b="1" dirty="0"/>
              <a:t>Posterior</a:t>
            </a:r>
            <a:r>
              <a:rPr lang="en-GB" dirty="0"/>
              <a:t> – </a:t>
            </a:r>
            <a:r>
              <a:rPr lang="en-GB" dirty="0" smtClean="0"/>
              <a:t>tympanic plate &amp; </a:t>
            </a:r>
            <a:r>
              <a:rPr lang="en-GB" dirty="0" err="1" smtClean="0"/>
              <a:t>styloid</a:t>
            </a:r>
            <a:r>
              <a:rPr lang="en-GB" dirty="0" smtClean="0"/>
              <a:t> process</a:t>
            </a:r>
            <a:endParaRPr lang="en-GB" dirty="0" smtClean="0"/>
          </a:p>
          <a:p>
            <a:r>
              <a:rPr lang="en-GB" b="1" dirty="0" smtClean="0"/>
              <a:t>Roof</a:t>
            </a:r>
            <a:r>
              <a:rPr lang="en-GB" dirty="0" smtClean="0"/>
              <a:t> – greater wing of the sphenoid bone.</a:t>
            </a:r>
          </a:p>
          <a:p>
            <a:pPr>
              <a:buNone/>
            </a:pPr>
            <a:endParaRPr lang="en-GB" dirty="0"/>
          </a:p>
        </p:txBody>
      </p:sp>
      <p:pic>
        <p:nvPicPr>
          <p:cNvPr id="7170" name="Picture 2"/>
          <p:cNvPicPr>
            <a:picLocks noGrp="1" noChangeAspect="1" noChangeArrowheads="1"/>
          </p:cNvPicPr>
          <p:nvPr>
            <p:ph sz="half" idx="2"/>
          </p:nvPr>
        </p:nvPicPr>
        <p:blipFill>
          <a:blip r:embed="rId2"/>
          <a:srcRect/>
          <a:stretch>
            <a:fillRect/>
          </a:stretch>
        </p:blipFill>
        <p:spPr bwMode="auto">
          <a:xfrm>
            <a:off x="5812971" y="1985554"/>
            <a:ext cx="6204858" cy="4441371"/>
          </a:xfrm>
          <a:prstGeom prst="rect">
            <a:avLst/>
          </a:prstGeom>
          <a:noFill/>
          <a:ln w="9525">
            <a:noFill/>
            <a:miter lim="800000"/>
            <a:headEnd/>
            <a:tailEnd/>
          </a:ln>
          <a:effectLst/>
        </p:spPr>
      </p:pic>
    </p:spTree>
    <p:extLst>
      <p:ext uri="{BB962C8B-B14F-4D97-AF65-F5344CB8AC3E}">
        <p14:creationId xmlns:p14="http://schemas.microsoft.com/office/powerpoint/2010/main" xmlns="" val="542883556"/>
      </p:ext>
    </p:extLst>
  </p:cSld>
  <p:clrMapOvr>
    <a:masterClrMapping/>
  </p:clrMapOvr>
  <p:transition>
    <p:wipe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537</Words>
  <Application>Microsoft Office PowerPoint</Application>
  <PresentationFormat>Custom</PresentationFormat>
  <Paragraphs>69</Paragraphs>
  <Slides>32</Slides>
  <Notes>0</Notes>
  <HiddenSlides>0</HiddenSlides>
  <MMClips>0</MMClips>
  <ScaleCrop>false</ScaleCrop>
  <HeadingPairs>
    <vt:vector size="4" baseType="variant">
      <vt:variant>
        <vt:lpstr>Theme</vt:lpstr>
      </vt:variant>
      <vt:variant>
        <vt:i4>8</vt:i4>
      </vt:variant>
      <vt:variant>
        <vt:lpstr>Slide Titles</vt:lpstr>
      </vt:variant>
      <vt:variant>
        <vt:i4>32</vt:i4>
      </vt:variant>
    </vt:vector>
  </HeadingPairs>
  <TitlesOfParts>
    <vt:vector size="40" baseType="lpstr">
      <vt:lpstr>Office Theme</vt:lpstr>
      <vt:lpstr>Flow</vt:lpstr>
      <vt:lpstr>1_Flow</vt:lpstr>
      <vt:lpstr>4_Flow</vt:lpstr>
      <vt:lpstr>5_Flow</vt:lpstr>
      <vt:lpstr>7_Flow</vt:lpstr>
      <vt:lpstr>8_Flow</vt:lpstr>
      <vt:lpstr>9_Flow</vt:lpstr>
      <vt:lpstr>TEMPORAL, INFRATEMPORAL AND PTERYGOPALATINE FOSSAE</vt:lpstr>
      <vt:lpstr>Temporal Fossa</vt:lpstr>
      <vt:lpstr>Temporal Fossa</vt:lpstr>
      <vt:lpstr>Temporal Fossa</vt:lpstr>
      <vt:lpstr>Temporal Fossa</vt:lpstr>
      <vt:lpstr>Temporal Fossa</vt:lpstr>
      <vt:lpstr>Infratemporal Fossa</vt:lpstr>
      <vt:lpstr>Infratemporal Fossa</vt:lpstr>
      <vt:lpstr>The boundaries of Infratemporal Fossa consists of both bone and muscle:</vt:lpstr>
      <vt:lpstr>Contents</vt:lpstr>
      <vt:lpstr>Contents</vt:lpstr>
      <vt:lpstr>INFRATEMPORAL FOSSA  CONT.</vt:lpstr>
      <vt:lpstr>INFRATEMPORAL FOSSA  CONT.</vt:lpstr>
      <vt:lpstr>INFRATEMPORAL FOSSA  CONT.</vt:lpstr>
      <vt:lpstr>Clinical correlations</vt:lpstr>
      <vt:lpstr>Significance of the infratemporal fossa</vt:lpstr>
      <vt:lpstr>Pterygopalatine Fossa</vt:lpstr>
      <vt:lpstr>PTERYGOPALATINE FOSSA</vt:lpstr>
      <vt:lpstr>PTERYGOPALATINE FOSSA</vt:lpstr>
      <vt:lpstr>Boundaries –Pterygopalatine Fossa     </vt:lpstr>
      <vt:lpstr>Contents</vt:lpstr>
      <vt:lpstr>Slide 22</vt:lpstr>
      <vt:lpstr>Contents</vt:lpstr>
      <vt:lpstr>Slide 24</vt:lpstr>
      <vt:lpstr>Slide 25</vt:lpstr>
      <vt:lpstr>Slide 26</vt:lpstr>
      <vt:lpstr>Slide 27</vt:lpstr>
      <vt:lpstr>Slide 28</vt:lpstr>
      <vt:lpstr>Slide 29</vt:lpstr>
      <vt:lpstr>Third part of the maxillary artery in the pterygoid fossa</vt:lpstr>
      <vt:lpstr>Clinical correlates-Transantral approach of the pterygoid fossa</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INFRATEMPORAL FOSSA</dc:title>
  <dc:creator>Vivienne</dc:creator>
  <cp:lastModifiedBy>Windows User</cp:lastModifiedBy>
  <cp:revision>13</cp:revision>
  <dcterms:created xsi:type="dcterms:W3CDTF">2021-07-30T04:55:27Z</dcterms:created>
  <dcterms:modified xsi:type="dcterms:W3CDTF">2023-06-06T16:00:23Z</dcterms:modified>
</cp:coreProperties>
</file>