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4" r:id="rId3"/>
    <p:sldId id="277" r:id="rId4"/>
    <p:sldId id="257" r:id="rId5"/>
    <p:sldId id="259" r:id="rId6"/>
    <p:sldId id="260" r:id="rId7"/>
    <p:sldId id="279" r:id="rId8"/>
    <p:sldId id="280" r:id="rId9"/>
    <p:sldId id="281" r:id="rId10"/>
    <p:sldId id="282" r:id="rId11"/>
    <p:sldId id="283" r:id="rId12"/>
    <p:sldId id="261" r:id="rId13"/>
    <p:sldId id="271" r:id="rId14"/>
    <p:sldId id="273" r:id="rId15"/>
    <p:sldId id="287" r:id="rId16"/>
    <p:sldId id="288" r:id="rId17"/>
    <p:sldId id="274" r:id="rId18"/>
    <p:sldId id="278" r:id="rId19"/>
    <p:sldId id="286" r:id="rId20"/>
    <p:sldId id="275" r:id="rId21"/>
    <p:sldId id="270" r:id="rId22"/>
    <p:sldId id="269" r:id="rId23"/>
    <p:sldId id="289" r:id="rId24"/>
    <p:sldId id="291" r:id="rId25"/>
    <p:sldId id="290" r:id="rId26"/>
    <p:sldId id="292" r:id="rId27"/>
    <p:sldId id="293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B39C-0457-45F0-ACF6-968F31A95D2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4CDD-74C6-4216-A365-ADE471963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B39C-0457-45F0-ACF6-968F31A95D2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4CDD-74C6-4216-A365-ADE471963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B39C-0457-45F0-ACF6-968F31A95D2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4CDD-74C6-4216-A365-ADE471963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B39C-0457-45F0-ACF6-968F31A95D2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4CDD-74C6-4216-A365-ADE471963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B39C-0457-45F0-ACF6-968F31A95D2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4CDD-74C6-4216-A365-ADE471963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B39C-0457-45F0-ACF6-968F31A95D2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4CDD-74C6-4216-A365-ADE471963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B39C-0457-45F0-ACF6-968F31A95D2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4CDD-74C6-4216-A365-ADE471963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B39C-0457-45F0-ACF6-968F31A95D2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4CDD-74C6-4216-A365-ADE471963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B39C-0457-45F0-ACF6-968F31A95D2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4CDD-74C6-4216-A365-ADE471963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B39C-0457-45F0-ACF6-968F31A95D2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4CDD-74C6-4216-A365-ADE471963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B39C-0457-45F0-ACF6-968F31A95D2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4CDD-74C6-4216-A365-ADE471963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AB39C-0457-45F0-ACF6-968F31A95D28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4CDD-74C6-4216-A365-ADE4719635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8151"/>
            <a:ext cx="9144000" cy="3071813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latin typeface="Georgia" pitchFamily="18" charset="0"/>
              </a:rPr>
              <a:t>Posterior Triangle of the Neck</a:t>
            </a:r>
            <a:endParaRPr lang="en-GB" sz="6600" b="1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34000"/>
            <a:ext cx="6858000" cy="1296036"/>
          </a:xfrm>
        </p:spPr>
        <p:txBody>
          <a:bodyPr>
            <a:noAutofit/>
          </a:bodyPr>
          <a:lstStyle/>
          <a:p>
            <a:r>
              <a:rPr lang="en-US" altLang="en-GB" sz="4400" b="1" dirty="0" smtClean="0">
                <a:solidFill>
                  <a:schemeClr val="tx1"/>
                </a:solidFill>
                <a:latin typeface="Gabriola" panose="04040605051002020D02" charset="0"/>
                <a:cs typeface="Gabriola" panose="04040605051002020D02" charset="0"/>
              </a:rPr>
              <a:t>Mr. M. Banda</a:t>
            </a:r>
          </a:p>
          <a:p>
            <a:r>
              <a:rPr lang="en-US" altLang="en-GB" sz="4400" b="1" dirty="0" smtClean="0">
                <a:solidFill>
                  <a:schemeClr val="tx1"/>
                </a:solidFill>
                <a:latin typeface="Gabriola" panose="04040605051002020D02" charset="0"/>
                <a:cs typeface="Gabriola" panose="04040605051002020D02" charset="0"/>
              </a:rPr>
              <a:t>University </a:t>
            </a:r>
            <a:r>
              <a:rPr lang="en-US" altLang="en-GB" sz="4400" b="1" smtClean="0">
                <a:solidFill>
                  <a:schemeClr val="tx1"/>
                </a:solidFill>
                <a:latin typeface="Gabriola" panose="04040605051002020D02" charset="0"/>
                <a:cs typeface="Gabriola" panose="04040605051002020D02" charset="0"/>
              </a:rPr>
              <a:t>of Zambia</a:t>
            </a:r>
            <a:endParaRPr lang="en-US" altLang="en-GB" sz="4400" b="1" dirty="0" smtClean="0">
              <a:solidFill>
                <a:schemeClr val="tx1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endParaRPr lang="en-US" altLang="en-GB" sz="4400" b="1" dirty="0">
              <a:solidFill>
                <a:schemeClr val="tx1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895600"/>
            <a:ext cx="4800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Supraclavicular</a:t>
            </a:r>
            <a:r>
              <a:rPr lang="en-US" b="1" dirty="0" smtClean="0"/>
              <a:t> triangle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648200" cy="563880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supraclavicular</a:t>
            </a:r>
            <a:r>
              <a:rPr lang="en-GB" dirty="0" smtClean="0"/>
              <a:t> triangle is the lower and smaller division of the posterior triangle</a:t>
            </a:r>
          </a:p>
          <a:p>
            <a:r>
              <a:rPr lang="en-GB" dirty="0" smtClean="0"/>
              <a:t>The triangle is covered by skin, superficial and deep fasciae and </a:t>
            </a:r>
            <a:r>
              <a:rPr lang="en-GB" dirty="0" err="1" smtClean="0"/>
              <a:t>platysma</a:t>
            </a:r>
            <a:r>
              <a:rPr lang="en-GB" dirty="0" smtClean="0"/>
              <a:t> and crossed by the </a:t>
            </a:r>
            <a:r>
              <a:rPr lang="en-GB" dirty="0" err="1" smtClean="0"/>
              <a:t>supraclavicular</a:t>
            </a:r>
            <a:r>
              <a:rPr lang="en-GB" dirty="0" smtClean="0"/>
              <a:t> nerves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39811"/>
            <a:ext cx="4495800" cy="312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Supraclavicular</a:t>
            </a:r>
            <a:r>
              <a:rPr lang="en-US" b="1" dirty="0" smtClean="0"/>
              <a:t>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Just above the clavicle, the third part of the </a:t>
            </a:r>
            <a:r>
              <a:rPr lang="en-GB" dirty="0" err="1" smtClean="0"/>
              <a:t>subclavian</a:t>
            </a:r>
            <a:r>
              <a:rPr lang="en-GB" dirty="0" smtClean="0"/>
              <a:t> artery curves </a:t>
            </a:r>
            <a:r>
              <a:rPr lang="en-GB" dirty="0" err="1" smtClean="0"/>
              <a:t>inferolaterally</a:t>
            </a:r>
            <a:r>
              <a:rPr lang="en-GB" dirty="0" smtClean="0"/>
              <a:t> from the lateral margin of </a:t>
            </a:r>
            <a:r>
              <a:rPr lang="en-GB" dirty="0" err="1" smtClean="0"/>
              <a:t>scalenus</a:t>
            </a:r>
            <a:r>
              <a:rPr lang="en-GB" dirty="0" smtClean="0"/>
              <a:t> anterior</a:t>
            </a:r>
            <a:endParaRPr lang="en-US" dirty="0" smtClean="0"/>
          </a:p>
          <a:p>
            <a:r>
              <a:rPr lang="en-GB" dirty="0" smtClean="0"/>
              <a:t>The brachial plexus is partly superior, and partly posterior to the artery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Contents of the posterior triangle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Fat</a:t>
            </a:r>
          </a:p>
          <a:p>
            <a:r>
              <a:rPr lang="en-GB" dirty="0" smtClean="0"/>
              <a:t>lymph nodes</a:t>
            </a:r>
          </a:p>
          <a:p>
            <a:r>
              <a:rPr lang="en-GB" dirty="0" smtClean="0"/>
              <a:t>spinal accessory nerve</a:t>
            </a:r>
          </a:p>
          <a:p>
            <a:r>
              <a:rPr lang="en-GB" dirty="0" err="1" smtClean="0"/>
              <a:t>cutaneous</a:t>
            </a:r>
            <a:r>
              <a:rPr lang="en-GB" dirty="0" smtClean="0"/>
              <a:t> branches of the cervical plexus</a:t>
            </a:r>
          </a:p>
          <a:p>
            <a:r>
              <a:rPr lang="en-GB" dirty="0" smtClean="0"/>
              <a:t>inferior belly of </a:t>
            </a:r>
            <a:r>
              <a:rPr lang="en-GB" dirty="0" err="1" smtClean="0"/>
              <a:t>omohyoid</a:t>
            </a:r>
            <a:endParaRPr lang="en-GB" dirty="0" smtClean="0"/>
          </a:p>
          <a:p>
            <a:r>
              <a:rPr lang="en-GB" dirty="0" smtClean="0"/>
              <a:t>branches of the </a:t>
            </a:r>
            <a:r>
              <a:rPr lang="en-GB" dirty="0" err="1" smtClean="0"/>
              <a:t>thyrocervical</a:t>
            </a:r>
            <a:r>
              <a:rPr lang="en-GB" dirty="0" smtClean="0"/>
              <a:t> trunk (transverse cervical and </a:t>
            </a:r>
            <a:r>
              <a:rPr lang="en-GB" dirty="0" err="1" smtClean="0"/>
              <a:t>suprascapular</a:t>
            </a:r>
            <a:r>
              <a:rPr lang="en-GB" dirty="0" smtClean="0"/>
              <a:t> arteries)</a:t>
            </a:r>
          </a:p>
          <a:p>
            <a:r>
              <a:rPr lang="en-GB" dirty="0" smtClean="0"/>
              <a:t>the third part of the </a:t>
            </a:r>
            <a:r>
              <a:rPr lang="en-GB" dirty="0" err="1" smtClean="0"/>
              <a:t>subclavian</a:t>
            </a:r>
            <a:r>
              <a:rPr lang="en-GB" dirty="0" smtClean="0"/>
              <a:t> artery</a:t>
            </a:r>
          </a:p>
          <a:p>
            <a:r>
              <a:rPr lang="en-GB" dirty="0" smtClean="0"/>
              <a:t>External jugular vein</a:t>
            </a:r>
            <a:endParaRPr lang="en-US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 dirty="0" smtClean="0"/>
              <a:t>Contents of the posterior triangle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9162" y="1629569"/>
            <a:ext cx="73056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1143000"/>
            <a:ext cx="2805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External jugular vein</a:t>
            </a:r>
            <a:endParaRPr lang="en-US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GB" b="1" dirty="0" smtClean="0"/>
              <a:t>Contents of the posterior triangle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914400"/>
            <a:ext cx="1201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Arteries</a:t>
            </a:r>
            <a:endParaRPr lang="en-GB" sz="24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Contents of the posterior triangle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26479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600200"/>
            <a:ext cx="6400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" y="1676400"/>
            <a:ext cx="1201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Arteries</a:t>
            </a:r>
            <a:endParaRPr lang="en-GB" sz="2400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Contents of the posterior triangle</a:t>
            </a:r>
            <a:endParaRPr lang="en-US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143000"/>
            <a:ext cx="5495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4320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4800" y="1676400"/>
            <a:ext cx="1908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Lymph Nodes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b="1" dirty="0" smtClean="0"/>
              <a:t>Contents of the posterior triangle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05000"/>
            <a:ext cx="6096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1066800"/>
            <a:ext cx="1075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Nerves</a:t>
            </a:r>
            <a:endParaRPr lang="en-US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297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Trunks of the brachial plexus</a:t>
            </a:r>
            <a:endParaRPr lang="en-US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219200"/>
            <a:ext cx="5791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342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Trunks of the brachial plexus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2667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724025"/>
            <a:ext cx="64770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Georgia" pitchFamily="18" charset="0"/>
              </a:rPr>
              <a:t>Posterior Triangle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85800"/>
            <a:ext cx="5867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Cervical Plexus</a:t>
            </a:r>
            <a:endParaRPr lang="en-US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62483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Muscles associated with the PT</a:t>
            </a:r>
            <a:endParaRPr lang="en-US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Muscles associated with the PT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9144000" cy="318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Applied Anatomy</a:t>
            </a:r>
            <a:endParaRPr lang="en-US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447800"/>
            <a:ext cx="480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0"/>
            <a:ext cx="304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990600" y="5943600"/>
            <a:ext cx="2320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Aneurysm of EJV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Upper Lesions of the Brachial Plexus</a:t>
            </a:r>
            <a:br>
              <a:rPr lang="en-GB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Erb-Duchenne</a:t>
            </a:r>
            <a:r>
              <a:rPr lang="en-US" b="1" dirty="0" smtClean="0"/>
              <a:t> Palsy)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49095" y="1447800"/>
            <a:ext cx="390890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Lower Lesions of the Brachial Plexus</a:t>
            </a:r>
            <a:br>
              <a:rPr lang="en-GB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Klumpke</a:t>
            </a:r>
            <a:r>
              <a:rPr lang="en-US" b="1" dirty="0" smtClean="0"/>
              <a:t> Palsy)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467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Injuries to the Long Thoracic Nerve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14600"/>
            <a:ext cx="6019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1752600"/>
            <a:ext cx="3225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Winging of the Scapular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800" dirty="0" smtClean="0">
                <a:latin typeface="Georgia" pitchFamily="18" charset="0"/>
              </a:rPr>
              <a:t>The End!</a:t>
            </a:r>
          </a:p>
          <a:p>
            <a:pPr algn="ctr">
              <a:buNone/>
            </a:pPr>
            <a:r>
              <a:rPr lang="en-US" sz="8800" dirty="0" smtClean="0">
                <a:latin typeface="Georgia" pitchFamily="18" charset="0"/>
              </a:rPr>
              <a:t>Thank you!</a:t>
            </a:r>
            <a:endParaRPr lang="en-US" sz="8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eorgia" pitchFamily="18" charset="0"/>
              </a:rPr>
              <a:t>Posterior Triangle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7467599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Georgia" pitchFamily="18" charset="0"/>
              </a:rPr>
              <a:t>Posterior Triangle: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posterior triangle is formed </a:t>
            </a:r>
            <a:r>
              <a:rPr lang="en-GB" dirty="0" err="1" smtClean="0"/>
              <a:t>anteriorly</a:t>
            </a:r>
            <a:r>
              <a:rPr lang="en-GB" dirty="0" smtClean="0"/>
              <a:t> by the posterior edge of </a:t>
            </a:r>
            <a:r>
              <a:rPr lang="en-GB" dirty="0" err="1" smtClean="0"/>
              <a:t>sternocleidomastoid</a:t>
            </a:r>
            <a:endParaRPr lang="en-GB" dirty="0" smtClean="0"/>
          </a:p>
          <a:p>
            <a:r>
              <a:rPr lang="en-GB" dirty="0" err="1" smtClean="0"/>
              <a:t>posteriorly</a:t>
            </a:r>
            <a:r>
              <a:rPr lang="en-GB" dirty="0" smtClean="0"/>
              <a:t> by the anterior edge of </a:t>
            </a:r>
            <a:r>
              <a:rPr lang="en-GB" dirty="0" err="1" smtClean="0"/>
              <a:t>trapezius</a:t>
            </a:r>
            <a:endParaRPr lang="en-GB" dirty="0" smtClean="0"/>
          </a:p>
          <a:p>
            <a:r>
              <a:rPr lang="en-GB" dirty="0" smtClean="0"/>
              <a:t>inferiorly by the middle third of the clavicle</a:t>
            </a:r>
          </a:p>
          <a:p>
            <a:r>
              <a:rPr lang="en-GB" dirty="0" smtClean="0"/>
              <a:t> Its apex is the meeting point between the attachments of </a:t>
            </a:r>
            <a:r>
              <a:rPr lang="en-GB" dirty="0" err="1" smtClean="0"/>
              <a:t>sternocleidomastoid</a:t>
            </a:r>
            <a:r>
              <a:rPr lang="en-GB" dirty="0" smtClean="0"/>
              <a:t> and </a:t>
            </a:r>
            <a:r>
              <a:rPr lang="en-GB" dirty="0" err="1" smtClean="0"/>
              <a:t>trapezius</a:t>
            </a:r>
            <a:r>
              <a:rPr lang="en-GB" dirty="0" smtClean="0"/>
              <a:t> on the superior </a:t>
            </a:r>
            <a:r>
              <a:rPr lang="en-GB" dirty="0" err="1" smtClean="0"/>
              <a:t>nuchal</a:t>
            </a:r>
            <a:r>
              <a:rPr lang="en-GB" dirty="0" smtClean="0"/>
              <a:t> line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Georgia" pitchFamily="18" charset="0"/>
              </a:rPr>
              <a:t>Posterior Triangle: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800600" cy="5410200"/>
          </a:xfrm>
        </p:spPr>
        <p:txBody>
          <a:bodyPr>
            <a:normAutofit/>
          </a:bodyPr>
          <a:lstStyle/>
          <a:p>
            <a:r>
              <a:rPr lang="en-GB" dirty="0" smtClean="0"/>
              <a:t>The roof of the posterior triangle is formed by the investing layer of the deep cervical fascia</a:t>
            </a:r>
          </a:p>
          <a:p>
            <a:r>
              <a:rPr lang="en-GB" dirty="0" smtClean="0"/>
              <a:t>The floor of the triangle is formed by the </a:t>
            </a:r>
            <a:r>
              <a:rPr lang="en-GB" dirty="0" err="1" smtClean="0"/>
              <a:t>prevertebral</a:t>
            </a:r>
            <a:r>
              <a:rPr lang="en-GB" dirty="0" smtClean="0"/>
              <a:t> fascia overlying splenius </a:t>
            </a:r>
            <a:r>
              <a:rPr lang="en-GB" dirty="0" err="1" smtClean="0"/>
              <a:t>capitis</a:t>
            </a:r>
            <a:r>
              <a:rPr lang="en-GB" dirty="0" smtClean="0"/>
              <a:t>, </a:t>
            </a:r>
            <a:r>
              <a:rPr lang="en-GB" dirty="0" err="1" smtClean="0"/>
              <a:t>levator</a:t>
            </a:r>
            <a:r>
              <a:rPr lang="en-GB" dirty="0" smtClean="0"/>
              <a:t> scapulae and the scalene muscles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6774" y="2110580"/>
            <a:ext cx="4467225" cy="390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Subdivisions of the Posterior triangle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en-GB" dirty="0" smtClean="0"/>
              <a:t>It is crossed by the inferior belly of </a:t>
            </a:r>
            <a:r>
              <a:rPr lang="en-GB" dirty="0" err="1" smtClean="0"/>
              <a:t>omohyoid</a:t>
            </a:r>
            <a:r>
              <a:rPr lang="en-GB" dirty="0" smtClean="0"/>
              <a:t>, which subdivides it into occipital and </a:t>
            </a:r>
            <a:r>
              <a:rPr lang="en-GB" dirty="0" err="1" smtClean="0"/>
              <a:t>subclavian</a:t>
            </a:r>
            <a:r>
              <a:rPr lang="en-GB" dirty="0" smtClean="0"/>
              <a:t> or </a:t>
            </a:r>
            <a:r>
              <a:rPr lang="en-GB" dirty="0" err="1" smtClean="0"/>
              <a:t>supraclavicular</a:t>
            </a:r>
            <a:r>
              <a:rPr lang="en-GB" dirty="0" smtClean="0"/>
              <a:t> triangles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133600"/>
            <a:ext cx="47244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Occipital triangle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r>
              <a:rPr lang="en-GB" dirty="0" smtClean="0"/>
              <a:t>upper and larger part of the posterior triangle</a:t>
            </a:r>
          </a:p>
          <a:p>
            <a:r>
              <a:rPr lang="en-GB" dirty="0" smtClean="0"/>
              <a:t>Its floor, from above down, is formed by splenius </a:t>
            </a:r>
            <a:r>
              <a:rPr lang="en-GB" dirty="0" err="1" smtClean="0"/>
              <a:t>capitis</a:t>
            </a:r>
            <a:r>
              <a:rPr lang="en-GB" dirty="0" smtClean="0"/>
              <a:t>, </a:t>
            </a:r>
            <a:r>
              <a:rPr lang="en-GB" dirty="0" err="1" smtClean="0"/>
              <a:t>levator</a:t>
            </a:r>
            <a:r>
              <a:rPr lang="en-GB" dirty="0" smtClean="0"/>
              <a:t> scapulae, and </a:t>
            </a:r>
            <a:r>
              <a:rPr lang="en-GB" dirty="0" err="1" smtClean="0"/>
              <a:t>scaleni</a:t>
            </a:r>
            <a:r>
              <a:rPr lang="en-GB" dirty="0" smtClean="0"/>
              <a:t> </a:t>
            </a:r>
            <a:r>
              <a:rPr lang="en-GB" dirty="0" err="1" smtClean="0"/>
              <a:t>medius</a:t>
            </a:r>
            <a:r>
              <a:rPr lang="en-GB" dirty="0" smtClean="0"/>
              <a:t> and posterior; </a:t>
            </a:r>
            <a:r>
              <a:rPr lang="en-GB" dirty="0" err="1" smtClean="0"/>
              <a:t>semispinalis</a:t>
            </a:r>
            <a:r>
              <a:rPr lang="en-GB" dirty="0" smtClean="0"/>
              <a:t> </a:t>
            </a:r>
            <a:r>
              <a:rPr lang="en-GB" dirty="0" err="1" smtClean="0"/>
              <a:t>capitis</a:t>
            </a:r>
            <a:r>
              <a:rPr lang="en-GB" dirty="0" smtClean="0"/>
              <a:t> occasionally appears at the apex.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291658"/>
            <a:ext cx="4724400" cy="380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Occipital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triangle is covered by skin, superficial and deep fasciae and inferiorly by </a:t>
            </a:r>
            <a:r>
              <a:rPr lang="en-GB" dirty="0" err="1" smtClean="0"/>
              <a:t>platysma</a:t>
            </a:r>
            <a:endParaRPr lang="en-GB" dirty="0" smtClean="0"/>
          </a:p>
          <a:p>
            <a:r>
              <a:rPr lang="en-GB" dirty="0" smtClean="0"/>
              <a:t>The spinal accessory nerve pierces </a:t>
            </a:r>
            <a:r>
              <a:rPr lang="en-GB" dirty="0" err="1" smtClean="0"/>
              <a:t>sternocleidomastoid</a:t>
            </a:r>
            <a:r>
              <a:rPr lang="en-GB" dirty="0" smtClean="0"/>
              <a:t> and crosses </a:t>
            </a:r>
            <a:r>
              <a:rPr lang="en-GB" dirty="0" err="1" smtClean="0"/>
              <a:t>levator</a:t>
            </a:r>
            <a:r>
              <a:rPr lang="en-GB" dirty="0" smtClean="0"/>
              <a:t> scapulae obliquely downwards and backwards to reach the deep surface of </a:t>
            </a:r>
            <a:r>
              <a:rPr lang="en-GB" dirty="0" err="1" smtClean="0"/>
              <a:t>trapezius</a:t>
            </a:r>
            <a:endParaRPr lang="en-GB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Occipital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Cutaneous</a:t>
            </a:r>
            <a:r>
              <a:rPr lang="en-GB" dirty="0" smtClean="0"/>
              <a:t> and muscular branches of the cervical plexus emerge at the posterior border of </a:t>
            </a:r>
            <a:r>
              <a:rPr lang="en-GB" dirty="0" err="1" smtClean="0"/>
              <a:t>sternocleidomastoid</a:t>
            </a:r>
            <a:endParaRPr lang="en-GB" dirty="0" smtClean="0"/>
          </a:p>
          <a:p>
            <a:r>
              <a:rPr lang="en-GB" dirty="0" smtClean="0"/>
              <a:t>Inferiorly, </a:t>
            </a:r>
            <a:r>
              <a:rPr lang="en-GB" dirty="0" err="1" smtClean="0"/>
              <a:t>supraclavicular</a:t>
            </a:r>
            <a:r>
              <a:rPr lang="en-GB" dirty="0" smtClean="0"/>
              <a:t> nerves, transverse cervical vessels and the uppermost part of the brachial plexus cross the triangle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449</Words>
  <Application>Microsoft Office PowerPoint</Application>
  <PresentationFormat>On-screen Show (4:3)</PresentationFormat>
  <Paragraphs>62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Posterior Triangle of the Neck</vt:lpstr>
      <vt:lpstr>Posterior Triangle</vt:lpstr>
      <vt:lpstr>Posterior Triangle</vt:lpstr>
      <vt:lpstr>Posterior Triangle: Boundaries</vt:lpstr>
      <vt:lpstr>Posterior Triangle: Boundaries</vt:lpstr>
      <vt:lpstr>Subdivisions of the Posterior triangle</vt:lpstr>
      <vt:lpstr>Occipital triangle</vt:lpstr>
      <vt:lpstr>Occipital triangle</vt:lpstr>
      <vt:lpstr>Occipital triangle</vt:lpstr>
      <vt:lpstr>Supraclavicular triangle</vt:lpstr>
      <vt:lpstr>Supraclavicular triangle</vt:lpstr>
      <vt:lpstr>Contents of the posterior triangle</vt:lpstr>
      <vt:lpstr>Contents of the posterior triangle</vt:lpstr>
      <vt:lpstr>Contents of the posterior triangle</vt:lpstr>
      <vt:lpstr>Contents of the posterior triangle</vt:lpstr>
      <vt:lpstr>Contents of the posterior triangle</vt:lpstr>
      <vt:lpstr>Contents of the posterior triangle</vt:lpstr>
      <vt:lpstr>Trunks of the brachial plexus</vt:lpstr>
      <vt:lpstr>Trunks of the brachial plexus</vt:lpstr>
      <vt:lpstr>Cervical Plexus</vt:lpstr>
      <vt:lpstr>Muscles associated with the PT</vt:lpstr>
      <vt:lpstr>Muscles associated with the PT</vt:lpstr>
      <vt:lpstr>Applied Anatomy</vt:lpstr>
      <vt:lpstr>Upper Lesions of the Brachial Plexus (Erb-Duchenne Palsy)</vt:lpstr>
      <vt:lpstr>Lower Lesions of the Brachial Plexus (Klumpke Palsy)</vt:lpstr>
      <vt:lpstr>Slide 26</vt:lpstr>
      <vt:lpstr>Injuries to the Long Thoracic Nerve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Posterior Triangle of the Neck</dc:title>
  <dc:creator>Windows User</dc:creator>
  <cp:lastModifiedBy>Windows User</cp:lastModifiedBy>
  <cp:revision>9</cp:revision>
  <dcterms:created xsi:type="dcterms:W3CDTF">2023-05-17T20:44:08Z</dcterms:created>
  <dcterms:modified xsi:type="dcterms:W3CDTF">2023-05-18T15:42:40Z</dcterms:modified>
</cp:coreProperties>
</file>