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4"/>
  </p:notesMasterIdLst>
  <p:sldIdLst>
    <p:sldId id="256" r:id="rId2"/>
    <p:sldId id="341" r:id="rId3"/>
    <p:sldId id="302" r:id="rId4"/>
    <p:sldId id="257" r:id="rId5"/>
    <p:sldId id="318" r:id="rId6"/>
    <p:sldId id="258" r:id="rId7"/>
    <p:sldId id="259" r:id="rId8"/>
    <p:sldId id="300" r:id="rId9"/>
    <p:sldId id="316" r:id="rId10"/>
    <p:sldId id="260" r:id="rId11"/>
    <p:sldId id="261" r:id="rId12"/>
    <p:sldId id="262" r:id="rId13"/>
    <p:sldId id="263" r:id="rId14"/>
    <p:sldId id="264" r:id="rId15"/>
    <p:sldId id="317" r:id="rId16"/>
    <p:sldId id="265" r:id="rId17"/>
    <p:sldId id="267" r:id="rId18"/>
    <p:sldId id="315" r:id="rId19"/>
    <p:sldId id="314" r:id="rId20"/>
    <p:sldId id="268" r:id="rId21"/>
    <p:sldId id="313" r:id="rId22"/>
    <p:sldId id="301" r:id="rId23"/>
    <p:sldId id="312" r:id="rId24"/>
    <p:sldId id="269" r:id="rId25"/>
    <p:sldId id="303" r:id="rId26"/>
    <p:sldId id="337" r:id="rId27"/>
    <p:sldId id="338" r:id="rId28"/>
    <p:sldId id="339" r:id="rId29"/>
    <p:sldId id="304" r:id="rId30"/>
    <p:sldId id="342" r:id="rId31"/>
    <p:sldId id="343" r:id="rId32"/>
    <p:sldId id="333" r:id="rId33"/>
    <p:sldId id="334" r:id="rId34"/>
    <p:sldId id="335" r:id="rId35"/>
    <p:sldId id="271" r:id="rId36"/>
    <p:sldId id="336" r:id="rId37"/>
    <p:sldId id="344" r:id="rId38"/>
    <p:sldId id="309" r:id="rId39"/>
    <p:sldId id="311" r:id="rId40"/>
    <p:sldId id="308" r:id="rId41"/>
    <p:sldId id="272" r:id="rId42"/>
    <p:sldId id="273" r:id="rId43"/>
    <p:sldId id="322" r:id="rId44"/>
    <p:sldId id="325" r:id="rId45"/>
    <p:sldId id="323" r:id="rId46"/>
    <p:sldId id="324" r:id="rId47"/>
    <p:sldId id="326" r:id="rId48"/>
    <p:sldId id="327" r:id="rId49"/>
    <p:sldId id="328" r:id="rId50"/>
    <p:sldId id="329" r:id="rId51"/>
    <p:sldId id="330" r:id="rId52"/>
    <p:sldId id="331" r:id="rId53"/>
    <p:sldId id="332" r:id="rId54"/>
    <p:sldId id="274" r:id="rId55"/>
    <p:sldId id="275" r:id="rId56"/>
    <p:sldId id="276" r:id="rId57"/>
    <p:sldId id="277" r:id="rId58"/>
    <p:sldId id="278" r:id="rId59"/>
    <p:sldId id="279" r:id="rId60"/>
    <p:sldId id="280" r:id="rId61"/>
    <p:sldId id="281" r:id="rId62"/>
    <p:sldId id="282" r:id="rId63"/>
    <p:sldId id="283" r:id="rId64"/>
    <p:sldId id="284" r:id="rId65"/>
    <p:sldId id="285" r:id="rId66"/>
    <p:sldId id="286" r:id="rId67"/>
    <p:sldId id="287" r:id="rId68"/>
    <p:sldId id="290" r:id="rId69"/>
    <p:sldId id="288" r:id="rId70"/>
    <p:sldId id="289" r:id="rId71"/>
    <p:sldId id="291" r:id="rId72"/>
    <p:sldId id="299" r:id="rId7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53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6EB6E9-3370-4861-8A13-6989D76DFA5A}" type="datetimeFigureOut">
              <a:rPr lang="en-US" smtClean="0"/>
              <a:t>6/21/2023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675EB-8847-4401-BAD9-76370D09E8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471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CA257-44B1-4E9B-9814-F0BD521A48B6}" type="datetime1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817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59E23-0336-4A48-96E2-7A8B047E9B27}" type="datetime1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970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45A2A-B4A4-4B6C-9955-DDBF4304ABE5}" type="datetime1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1238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622D9-DBB8-48FC-9740-4F2DB9BA326F}" type="datetime1">
              <a:rPr lang="en-US" smtClean="0"/>
              <a:t>6/21/2023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478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CD1F7-7A9D-49C7-AE49-DC20F099B08E}" type="datetime1">
              <a:rPr lang="en-US" smtClean="0"/>
              <a:t>6/21/2023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869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8859-9C94-4D2C-88B2-48B1DEF753CE}" type="datetime1">
              <a:rPr lang="en-US" smtClean="0"/>
              <a:t>6/21/2023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084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7520D-2F18-4E1D-BBB4-EB2C158419BD}" type="datetime1">
              <a:rPr lang="en-US" smtClean="0"/>
              <a:t>6/21/2023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3220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1483A-E5E9-4EF6-96CB-D3D4E1FA8AA5}" type="datetime1">
              <a:rPr lang="en-US" smtClean="0"/>
              <a:t>6/21/2023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089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2000-58D5-428A-B898-B472E1E66821}" type="datetime1">
              <a:rPr lang="en-US" smtClean="0"/>
              <a:t>6/21/2023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02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F869D-5BA2-4B54-A461-034B1D1D49EE}" type="datetime1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3293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81746-FF2D-4E91-B55D-C3C432348BC7}" type="datetime1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867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A1660-10B7-453A-8B60-56FEBC74C852}" type="datetime1">
              <a:rPr lang="en-US" smtClean="0"/>
              <a:t>6/21/2023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CB72B9-B1D0-468A-B76F-AA0B150B29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78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143000"/>
            <a:ext cx="7772400" cy="1470026"/>
          </a:xfrm>
        </p:spPr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EYEBALL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182396"/>
            <a:ext cx="2133600" cy="539080"/>
          </a:xfrm>
        </p:spPr>
        <p:txBody>
          <a:bodyPr/>
          <a:lstStyle/>
          <a:p>
            <a:fld id="{30CB72B9-B1D0-468A-B76F-AA0B150B29CA}" type="slidenum">
              <a:rPr lang="en-US" smtClean="0"/>
              <a:t>1</a:t>
            </a:fld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4114801"/>
            <a:ext cx="8815387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64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</a:t>
            </a:fld>
            <a:endParaRPr lang="en-US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70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951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25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6200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8991600" cy="452596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eyeball is the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organ of sight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almost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spherical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 shape.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made up of 2 components  -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&amp; external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50000"/>
              </a:lnSpc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Internal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anterior chamber to vitreous chamber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>
              <a:lnSpc>
                <a:spcPct val="150000"/>
              </a:lnSpc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External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3 concentric coats:</a:t>
            </a:r>
          </a:p>
          <a:p>
            <a:pPr lvl="2" algn="just">
              <a:lnSpc>
                <a:spcPct val="150000"/>
              </a:lnSpc>
            </a:pP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Outer 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fibrous coat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sclera and cornea.</a:t>
            </a:r>
          </a:p>
          <a:p>
            <a:pPr lvl="2" algn="just">
              <a:lnSpc>
                <a:spcPct val="150000"/>
              </a:lnSpc>
            </a:pP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Middle 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vascular coat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(uveal tract) - 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choroid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ciliary body 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iris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lnSpc>
                <a:spcPct val="150000"/>
              </a:lnSpc>
            </a:pP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Inner 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nervous coat 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retina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858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Coronal section – posterior view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</a:t>
            </a:fld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685800"/>
            <a:ext cx="7696200" cy="614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099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19200"/>
            <a:ext cx="3657600" cy="452596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Its </a:t>
            </a: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round shape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disrupted anteriorly </a:t>
            </a:r>
            <a:endParaRPr lang="en-GB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GB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bulges </a:t>
            </a: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outwards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is transparent 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(cornea).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ayers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eyeball from </a:t>
            </a:r>
            <a:r>
              <a:rPr lang="en-GB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anterior  </a:t>
            </a: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GB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posterior</a:t>
            </a:r>
          </a:p>
          <a:p>
            <a:pPr lvl="1"/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posterior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cornea is anterior 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chamber</a:t>
            </a:r>
          </a:p>
          <a:p>
            <a:pPr lvl="1"/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iris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pupil, posterior 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chamber</a:t>
            </a:r>
          </a:p>
          <a:p>
            <a:pPr lvl="1"/>
            <a:r>
              <a:rPr lang="en-GB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lens,vitreous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retina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57600" y="1905000"/>
            <a:ext cx="5486400" cy="4114800"/>
          </a:xfrm>
          <a:prstGeom prst="rect">
            <a:avLst/>
          </a:prstGeom>
          <a:ln w="38100" cap="sq">
            <a:solidFill>
              <a:srgbClr val="31859C"/>
            </a:solidFill>
          </a:ln>
          <a:effectLst>
            <a:outerShdw blurRad="50800" dist="38100" dir="2700000" rotWithShape="0">
              <a:srgbClr val="000000">
                <a:alpha val="42999"/>
              </a:srgbClr>
            </a:outerShdw>
          </a:effec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52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component 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991600" cy="6858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comprised of: Anterior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chamber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&amp; pupil,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osterior chamber, lens &amp;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itreous chamber.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7</a:t>
            </a:fld>
            <a:endParaRPr 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76400"/>
            <a:ext cx="9144000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493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4582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Anterior &amp; posterior chamber </a:t>
            </a:r>
          </a:p>
          <a:p>
            <a:pPr lvl="1"/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through pupillary opening</a:t>
            </a:r>
          </a:p>
          <a:p>
            <a:pPr lvl="1"/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chambers are filled with aqueous humor which is absorbed into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scleral venous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sinus (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canal of Schlemm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Aqueous humor supplies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nutrients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lens &amp; cornea (avascular).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aqueous humor also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maintains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intra-ocular pressure.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27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Autofit/>
          </a:bodyPr>
          <a:lstStyle/>
          <a:p>
            <a:pPr algn="l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Location of the iris 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&amp; 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anterior &amp;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posterior chambers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9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4400"/>
            <a:ext cx="91440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1247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Lens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It is a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transparent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biconvex elastic disc that is attached circumferential by muscles.</a:t>
            </a:r>
          </a:p>
          <a:p>
            <a:pPr lvl="1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Separates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anterior 1/5 from posterior 4/5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Opacity of a lens is known as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cataract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Vitreous humor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Posterior 4/5 from lens to retina is occupied by vitreous chamber.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chamber is filled with transparent gelatinous substance-vitreous body (humor) which is 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unreplaceable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02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xternal components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Comprised of 3 walls</a:t>
            </a:r>
          </a:p>
          <a:p>
            <a:pPr lvl="1"/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Outer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(sclera &amp; cornea)</a:t>
            </a:r>
          </a:p>
          <a:p>
            <a:pPr lvl="1"/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Middle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(choroid, ciliary body &amp; iris)</a:t>
            </a:r>
          </a:p>
          <a:p>
            <a:pPr lvl="1"/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Inner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(retina)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69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Fibrous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outer layer</a:t>
            </a:r>
            <a:b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Sclera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posterolateral &amp;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cornea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anteriorly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Sclera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opaque &amp; forms the posterior five of the eyeball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composed of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dense fibrous tissue 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firm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maintains the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shape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eyeball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thickest behind but weakest at the entrance of the optic nerve (perforations) a region referred to as the lamina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cribrosa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sclera.</a:t>
            </a: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351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Cornea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" y="1066800"/>
            <a:ext cx="3657600" cy="5440363"/>
          </a:xfrm>
        </p:spPr>
        <p:txBody>
          <a:bodyPr>
            <a:normAutofit/>
          </a:bodyPr>
          <a:lstStyle/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transparent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replaces the sclera over the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anterior 1/5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eyeball.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more convex than the sclera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cornea is 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avascular.</a:t>
            </a:r>
            <a:endParaRPr lang="en-US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made of corneal epithelium </a:t>
            </a:r>
            <a:r>
              <a:rPr lang="en-US" sz="2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(stratified squamous non keratinized).</a:t>
            </a:r>
            <a:endParaRPr lang="en-US" sz="2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13</a:t>
            </a:fld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152400"/>
            <a:ext cx="52578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207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Middle or vascular layer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continuous parts:</a:t>
            </a:r>
          </a:p>
          <a:p>
            <a:pPr lvl="1"/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Choroid</a:t>
            </a:r>
          </a:p>
          <a:p>
            <a:pPr lvl="1"/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Ciliary body</a:t>
            </a:r>
          </a:p>
          <a:p>
            <a:pPr lvl="1"/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Iris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04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0480"/>
            <a:ext cx="8229600" cy="71628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Choroid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4525963"/>
          </a:xfrm>
        </p:spPr>
        <p:txBody>
          <a:bodyPr>
            <a:noAutofit/>
          </a:bodyPr>
          <a:lstStyle/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thin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pigmented layer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separates the posterior part of the sclera from the retina.</a:t>
            </a:r>
          </a:p>
          <a:p>
            <a:pPr lvl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anteriorly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ends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Ora Serrata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merging with ciliary body</a:t>
            </a:r>
          </a:p>
          <a:p>
            <a:pPr lvl="1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Posteriorly -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perforated by the optic nerve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highly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vascular</a:t>
            </a:r>
            <a:endParaRPr lang="en-US" sz="2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Bruch’s membrane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layers) </a:t>
            </a:r>
          </a:p>
          <a:p>
            <a:pPr lvl="2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asement membrane (BM) of RPE</a:t>
            </a:r>
          </a:p>
          <a:p>
            <a:pPr lvl="2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nner collagenous layer</a:t>
            </a:r>
          </a:p>
          <a:p>
            <a:pPr lvl="2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lastic layer</a:t>
            </a:r>
          </a:p>
          <a:p>
            <a:pPr lvl="2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uter collagenous layer</a:t>
            </a:r>
          </a:p>
          <a:p>
            <a:pPr lvl="2"/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horiocapillaris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endothelium BM</a:t>
            </a:r>
          </a:p>
          <a:p>
            <a:pPr lvl="2"/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71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"/>
            <a:ext cx="8229600" cy="807720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Ciliary body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4282440" cy="4953000"/>
          </a:xfrm>
        </p:spPr>
        <p:txBody>
          <a:bodyPr>
            <a:noAutofit/>
          </a:bodyPr>
          <a:lstStyle/>
          <a:p>
            <a:pPr lvl="1"/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Extend anteriorly from the choroid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onsist of 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ciliary muscle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</a:t>
            </a:r>
            <a:endParaRPr lang="en-US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iliary muscles</a:t>
            </a:r>
          </a:p>
          <a:p>
            <a:pPr lvl="2"/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smooth muscle fibers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/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arranged in 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longitudinal, circular </a:t>
            </a:r>
            <a:endParaRPr lang="en-US" sz="2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0">
              <a:buNone/>
            </a:pP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&amp; 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radially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manner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iliary processes </a:t>
            </a:r>
          </a:p>
          <a:p>
            <a:pPr lvl="2"/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ridges, attaches suspensory ligaments</a:t>
            </a:r>
          </a:p>
          <a:p>
            <a:pPr lvl="2"/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involved in the production of aqueous humor. 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990600"/>
            <a:ext cx="50292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46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Iris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525963"/>
          </a:xfrm>
        </p:spPr>
        <p:txBody>
          <a:bodyPr>
            <a:noAutofit/>
          </a:bodyPr>
          <a:lstStyle/>
          <a:p>
            <a:pPr lvl="1">
              <a:buFont typeface="Wingdings" panose="05000000000000000000" pitchFamily="2" charset="2"/>
              <a:buChar char="q"/>
            </a:pP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Circular structure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projecting from ciliary body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</a:t>
            </a:r>
            <a:r>
              <a:rPr 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coloured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part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eye with opening (pupil)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adjusts the size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pupil  - controlling the amount of light entering the eye.</a:t>
            </a: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covered by 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mesothelium layer</a:t>
            </a:r>
          </a:p>
          <a:p>
            <a:pPr lvl="1"/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sphincter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pupillae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forms a ring of smooth muscle </a:t>
            </a:r>
          </a:p>
          <a:p>
            <a:pPr lvl="1"/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dilator 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pupillae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muscles are radial arranged fibers that dilate pupil.</a:t>
            </a:r>
            <a:b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599" y="4724400"/>
            <a:ext cx="7559675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14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Pupil size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18</a:t>
            </a:fld>
            <a:endParaRPr lang="en-US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3962400"/>
            <a:ext cx="5059680" cy="2697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066800"/>
            <a:ext cx="2647950" cy="2895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791200" y="3488174"/>
            <a:ext cx="192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Normal pupil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43374" y="6211669"/>
            <a:ext cx="50006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maximum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constriction 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maximum 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dilation </a:t>
            </a:r>
            <a:r>
              <a:rPr lang="fr-F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(</a:t>
            </a:r>
            <a:r>
              <a:rPr lang="fr-FR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miosis</a:t>
            </a:r>
            <a:r>
              <a:rPr lang="fr-F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			          (</a:t>
            </a:r>
            <a:r>
              <a:rPr lang="fr-FR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mydriasis</a:t>
            </a:r>
            <a:r>
              <a:rPr lang="fr-FR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4" y="838200"/>
            <a:ext cx="375285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236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 of iris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19</a:t>
            </a:fld>
            <a:endParaRPr lang="en-US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8458200" cy="6095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207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Inner layer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Retina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thin delicate layer of the eyeball that is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continous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posteriorly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optic nerve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outer part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attached to the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choroid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while the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inner surface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 in contact with the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vitreous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Opposite the entrance of the optic nerve, there is a circular area known as the optic disc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(blind spot).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68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retina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21</a:t>
            </a:fld>
            <a:endParaRPr lang="en-US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90600"/>
            <a:ext cx="6328410" cy="5714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632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Retina cont’d 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Retina consists of 2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parts: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 part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posterolateral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sensitive to light</a:t>
            </a:r>
            <a:b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Nonvisual part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(anteriorly) covers internal surface of ciliary body &amp; iris.</a:t>
            </a:r>
            <a:b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The junction is irregular line (Ora Serrata).</a:t>
            </a: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318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Parts of the retina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23</a:t>
            </a:fld>
            <a:endParaRPr lang="en-US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685800"/>
            <a:ext cx="89916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7911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Retina 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Optic part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consists of 2 layers: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uter pigmented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attached to choroid &amp; continues anteriorly over ciliary body &amp; iris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nner neural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only attached to pigmented layer around 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optic nerve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  <a:r>
              <a:rPr lang="en-US" sz="2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eratta</a:t>
            </a:r>
            <a:endParaRPr lang="en-US" sz="2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Features on the posterior surface of the optic part of retina are: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Optic disc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optic nerve leaves the retina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blind spot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(no light receptors)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Macula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lutea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Fovea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centralis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thin &amp; higher visual sensitivity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177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85800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 of retina (Schematic diagram)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25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" y="685800"/>
            <a:ext cx="746760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2400" y="6550223"/>
            <a:ext cx="8001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/>
              <a:t>Schematic diagram of the </a:t>
            </a:r>
            <a:r>
              <a:rPr lang="en-US" sz="1400" b="1" dirty="0" smtClean="0"/>
              <a:t>first </a:t>
            </a:r>
            <a:r>
              <a:rPr lang="en-US" sz="1400" b="1" dirty="0"/>
              <a:t>three neurons in the visual </a:t>
            </a:r>
            <a:r>
              <a:rPr lang="en-US" sz="1400" b="1" dirty="0" smtClean="0"/>
              <a:t>pathway and </a:t>
            </a:r>
            <a:r>
              <a:rPr lang="en-US" sz="1400" b="1" dirty="0"/>
              <a:t>their connections</a:t>
            </a:r>
          </a:p>
        </p:txBody>
      </p:sp>
    </p:spTree>
    <p:extLst>
      <p:ext uri="{BB962C8B-B14F-4D97-AF65-F5344CB8AC3E}">
        <p14:creationId xmlns:p14="http://schemas.microsoft.com/office/powerpoint/2010/main" val="35418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First 3 neurons in visual pathway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382000" cy="4525963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neuron </a:t>
            </a: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Photoreceptor cells (rods and cones) </a:t>
            </a: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light-sensitive sensory cells </a:t>
            </a: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 light stimuli into electrochemical signals</a:t>
            </a:r>
          </a:p>
          <a:p>
            <a:pPr lvl="1" algn="just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rods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responsible for twilight and night vision</a:t>
            </a:r>
          </a:p>
          <a:p>
            <a:pPr lvl="2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 to dim light &amp; insensitive to colour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cones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cones are specialized for the perception of  red, green, blue</a:t>
            </a:r>
          </a:p>
          <a:p>
            <a:pPr lvl="2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 to bright light &amp; sensitive to colour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99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Second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neuron 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(bipolar cells)</a:t>
            </a:r>
            <a:endParaRPr lang="en-US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receive impulses from the photoreceptors</a:t>
            </a: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relay them to the ganglion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Third neuron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retinal 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ganglion 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cells)</a:t>
            </a:r>
            <a:endParaRPr lang="en-US" sz="2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axons converge at the optic disk  (form the optic nerve)</a:t>
            </a: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reach the lateral geniculate and superior colliculus</a:t>
            </a: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20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Retinal cells 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914400"/>
            <a:ext cx="8229600" cy="4525963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orizontal &amp;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macrine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cells </a:t>
            </a: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interneurons to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establish lateral connections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etinal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Müller cells 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glial cells </a:t>
            </a:r>
          </a:p>
          <a:p>
            <a:pPr lvl="1" algn="just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radially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span neural layer - inner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outer limiting membranes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supporting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framework for the neurons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to these cells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pigment epithelium</a:t>
            </a: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their BM is attached to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Bruch membrane</a:t>
            </a: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mediates the exchange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substances between the adjacent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choriocapillaris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photoreceptor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cells.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81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38174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anatomical layers of 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retina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29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8174"/>
            <a:ext cx="8229599" cy="621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749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76200" y="0"/>
            <a:ext cx="9220200" cy="457200"/>
          </a:xfrm>
        </p:spPr>
        <p:txBody>
          <a:bodyPr>
            <a:noAutofit/>
          </a:bodyPr>
          <a:lstStyle/>
          <a:p>
            <a:r>
              <a:rPr lang="en-US" sz="3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Histology of the retina, choroid &amp; sclera</a:t>
            </a:r>
            <a:br>
              <a:rPr lang="en-US" sz="3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30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685800"/>
            <a:ext cx="75819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4876800"/>
            <a:ext cx="13580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&amp;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 stain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212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720" y="15240"/>
            <a:ext cx="868680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Choroid &amp; retina (Mason’s trichrome)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31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8200"/>
            <a:ext cx="91440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620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Features on the posterior surface 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32</a:t>
            </a:fld>
            <a:endParaRPr lang="en-US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810000"/>
            <a:ext cx="72390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04800" y="1097280"/>
            <a:ext cx="7571688" cy="28931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Optic disk (“blind spot”) &amp; lamina </a:t>
            </a:r>
            <a:r>
              <a:rPr lang="en-US" sz="26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cribrosa</a:t>
            </a:r>
            <a:endParaRPr lang="en-US" sz="2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unmyelinated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axons of the retinal ganglion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pass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collecting point at the posterior pole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of the eye (optic disk)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here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unite to form the optic nerve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leave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retina through numerous perforations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in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sclera (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lamina </a:t>
            </a:r>
            <a:r>
              <a:rPr 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cribrosa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17111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33</a:t>
            </a:fld>
            <a:endParaRPr lang="en-US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137172"/>
            <a:ext cx="7239000" cy="4495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8600" y="1506378"/>
            <a:ext cx="527580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Macula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lutea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fovea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centralis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354755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Temporal to the optic disk is the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macula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lutea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its center  - the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fovea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centralis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site of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visual acuity</a:t>
            </a: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At this site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inner retinal layers are heaped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toward the margin of the depression</a:t>
            </a: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cells of the photoreceptors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(just cones, no rods)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directly exposed to the incident light.</a:t>
            </a:r>
          </a:p>
          <a:p>
            <a:pPr lvl="1" algn="just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arrangement significantly reduces scattering of the light rays.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270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Vessels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Arterial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Branches of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ophthalmic artery 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ocular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branches are as follows:</a:t>
            </a:r>
          </a:p>
          <a:p>
            <a:pPr lvl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entral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retinal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artery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retina </a:t>
            </a:r>
          </a:p>
          <a:p>
            <a:pPr lvl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hort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posterior ciliary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arteries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choroid</a:t>
            </a:r>
          </a:p>
          <a:p>
            <a:pPr lvl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ong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posterior ciliary arteries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to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ciliary body and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iris</a:t>
            </a:r>
          </a:p>
          <a:p>
            <a:pPr lvl="2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supply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greater and lesser arterial circles of the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Anterior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ciliary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arteries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arise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the 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vessels of the </a:t>
            </a:r>
            <a:r>
              <a:rPr lang="en-US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rectus muscles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eye and anastomose with the posterior ciliary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vessel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6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Vessels 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Venous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retina vein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large veins (venae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vorticosa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pierce the sclera behind the equator 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into the superior or inferior ophthalmic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01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37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0"/>
            <a:ext cx="7924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477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Vessels 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38</a:t>
            </a:fld>
            <a:endParaRPr lang="en-US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88392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069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Vessels cont’d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39</a:t>
            </a:fld>
            <a:endParaRPr lang="en-US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447800"/>
            <a:ext cx="79248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095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Arterial blood supply to optic nerve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40</a:t>
            </a:fld>
            <a:endParaRPr lang="en-US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95400"/>
            <a:ext cx="86106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4981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Innervation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inverted by both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parasympathetic &amp; sympathetic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optic nerve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31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Embryology of the eye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637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Early eye development results from 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series of inductive signals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eyes are derived from four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sources: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neuroectodermal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evagination of the wall of brain (diencephalon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surface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ectoderm 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mesoderm</a:t>
            </a:r>
          </a:p>
          <a:p>
            <a:pPr lvl="1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neural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crest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cells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539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Embryology of the eye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Neuroectoderm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diencephalon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evaginates to form the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 vesicle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which in turn invaginates to form the 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 cup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&amp; optic 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stalk.</a:t>
            </a: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induces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ectoderm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to thicken &amp; form the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lens placode.</a:t>
            </a:r>
          </a:p>
          <a:p>
            <a:pPr lvl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cup -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forms 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retina, ciliary 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body &amp; posterior layer of iris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Optic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stalk -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forms </a:t>
            </a:r>
            <a:r>
              <a:rPr lang="en-US" sz="2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optic nerve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63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Surface ectoderm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invaginates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form the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lens 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placode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which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forms the lens and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anterior epithelium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cornea.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Mesoderm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forms: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sclera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portions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cornea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vitreous body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extraocular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muscles.</a:t>
            </a: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45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Neural 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crest cells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form: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choroids 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sphincter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pupillae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muscle 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dilator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pupillae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muscle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ciliary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muscle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Hyaloid artery &amp; vein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form:</a:t>
            </a:r>
            <a:endPara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artery </a:t>
            </a:r>
          </a:p>
          <a:p>
            <a:pPr lvl="1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vein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retina.</a:t>
            </a:r>
          </a:p>
          <a:p>
            <a:pPr>
              <a:buFont typeface="Wingdings" panose="05000000000000000000" pitchFamily="2" charset="2"/>
              <a:buChar char="q"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87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Applied anatomy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Colobomairidis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is a cleft in the iris caused by failure of the choroid fissure to close in week 7 of development and may extend into the ciliary body, retina, choroid, or optic nerve.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Congenital cataracts -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opacities of the lens and are usually bilateral.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Detached retina -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result from head trauma or may be congenital. The site of detachment is between the outer and inner layers of the optic cup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55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Persistent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iridopupillary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membrane - 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consists of strands of connective tissue that partially cover the pupil; however, it seldom affects vision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Papilloedema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is edema of the optic disk (papilla) due to increased intracranial pressure.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Retinitis </a:t>
            </a:r>
            <a:r>
              <a:rPr 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pigmentosa</a:t>
            </a: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(RP) 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is a hereditary degeneration and atrophy of the retina.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Retinoblastoma (RB) -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tumor of the retina that occurs in childhood and develops from precursor cells in the immature retina.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48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Coloboma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eyelid: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usually characterized by a small notch in the superior (upper) eyelid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49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609600" y="427038"/>
            <a:ext cx="381000" cy="4873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2770908"/>
            <a:ext cx="4419599" cy="3096491"/>
          </a:xfrm>
          <a:prstGeom prst="rect">
            <a:avLst/>
          </a:prstGeom>
        </p:spPr>
      </p:pic>
      <p:sp>
        <p:nvSpPr>
          <p:cNvPr id="8" name="Slide Number Placeholder 4"/>
          <p:cNvSpPr txBox="1">
            <a:spLocks/>
          </p:cNvSpPr>
          <p:nvPr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0CB72B9-B1D0-468A-B76F-AA0B150B29CA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62000" y="19050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endPara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2923308"/>
            <a:ext cx="4419599" cy="3096491"/>
          </a:xfrm>
          <a:prstGeom prst="rect">
            <a:avLst/>
          </a:prstGeom>
        </p:spPr>
      </p:pic>
      <p:sp>
        <p:nvSpPr>
          <p:cNvPr id="12" name="Slide Number Placeholder 4"/>
          <p:cNvSpPr txBox="1">
            <a:spLocks/>
          </p:cNvSpPr>
          <p:nvPr/>
        </p:nvSpPr>
        <p:spPr>
          <a:xfrm>
            <a:off x="6858000" y="66611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0CB72B9-B1D0-468A-B76F-AA0B150B29CA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49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50</a:t>
            </a:fld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43200" y="2743200"/>
            <a:ext cx="5181600" cy="39624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8200" y="1600200"/>
            <a:ext cx="7239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Congenital Ptosis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Drooping of the superior (upper) eyelids</a:t>
            </a:r>
          </a:p>
        </p:txBody>
      </p:sp>
    </p:spTree>
    <p:extLst>
      <p:ext uri="{BB962C8B-B14F-4D97-AF65-F5344CB8AC3E}">
        <p14:creationId xmlns:p14="http://schemas.microsoft.com/office/powerpoint/2010/main" val="360537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Cryptophthalmos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congenital absence of the eyelids; as a result, skin covers the eye.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51</a:t>
            </a:fld>
            <a:endParaRPr lang="en-US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860" y="2438401"/>
            <a:ext cx="4343400" cy="417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234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Congenital nasolacrimal obstruction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It is usually caused by persistence of a membrane at the distal valve of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Hasner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52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743200"/>
            <a:ext cx="6019800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9241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END</a:t>
            </a:r>
            <a:endParaRPr lang="en-US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  <a:endParaRPr lang="en-US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089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Detailed embryology of the eye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Early eye development results from a series of inductive signals.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eyes are derived from four sources: </a:t>
            </a:r>
          </a:p>
          <a:p>
            <a:pPr lvl="1"/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neuroectoderm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forebrain: differentiates into the retina, the posterior layers of the iris, and the optic nerve</a:t>
            </a:r>
          </a:p>
          <a:p>
            <a:pPr lvl="1"/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surface ectoderm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head: forms the lens of the eye and the corneal epithelium</a:t>
            </a:r>
          </a:p>
          <a:p>
            <a:pPr lvl="1"/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mesoderm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between the above layers: gives rise to the fibrous and vascular coats of the eye</a:t>
            </a:r>
          </a:p>
          <a:p>
            <a:pPr lvl="1"/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Neural crest cells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gives rise to the fibrous and vascular coats of the eye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7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the eye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eye appears in the 22-day embryo.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pair of shallow grooves form on the sides of the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proencephalon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diecephalon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With neural tube closed, the shallow grooves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evaginate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form optic vesicles.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they grow, their connections with the forebrain constrict to form hollow optic stalks.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Vesicles come in contact with the surface ectoderm and surface ectoderm adjacent to the vesicles thickens to form lens placodes, the primordia of the lenses.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22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Placodes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invaginate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as they sink deep to the surface ectoderm, forming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lens pits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edges of the pits approach each other and fuse to form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spherical lens vesicles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Afterwards, optic vesicles begin to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invaginate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form 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double-layered optic cup 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optic cup consists of an outer pigment layer and inner neural layer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retinal fissures (optic fissures)-develop on the ventral surface of the optic cups and along the optic stalks.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fissures contain vascular mesenchyme from which the hyaloid blood vessels develop.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70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30349"/>
            <a:ext cx="4953000" cy="4525963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hyaloid artery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supplies the inner layer of the optic cup, the lens, vesicle, and the mesenchyme in the cavity of the optic cup.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hyaloid vein returns blood from these structures.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Edges of the retinal fissure fuse enclosing the hyaloid vessels within the primordial optic nerve.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Distal parts of the hyaloid vessels eventually degenerate, but proximal parts persist as the central artery and vein of the retina.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2133600"/>
            <a:ext cx="3657600" cy="331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8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retina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7772400" cy="45259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Inner layer of the optic cup proliferates to form a thick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neuroepithelium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cells of this layer differentiate into the neural retina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region contains photoreceptors (rods and cones) and the cell bodies of neurons (e.g., bipolar and ganglion cells).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axons of ganglion cells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superficial layer of the neural retina grow proximally in the wall of the optic stalk obliterating it as they form the optic nerve.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11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48006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outer layer of the optic cup becomes the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pigmented layer of retina.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intra-retinal space separates the outer pigment layer from the inner neural layer.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space gradually disappears as the two layers of the retina fuse but this fusion is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 firm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3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676400"/>
            <a:ext cx="4191001" cy="4572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137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ciliary body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ciliary body is a wedge-shaped extension of the choroid.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Its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medial surface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projects toward the lens, forming </a:t>
            </a:r>
            <a:r>
              <a:rPr lang="en-US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ciliary processes.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pigmented portion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ciliary epithelium is derived from the outer layer of the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optic cup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is continuous with the retinal pigment epithelium.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nonpigmented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portion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ciliary epithelium is the </a:t>
            </a:r>
            <a:r>
              <a:rPr lang="en-US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anterior prolongation of the neural retina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no neural elements develop.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ciliary muscle of the ciliary body develop from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mesenchyme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located in the region between the anterior scleral condensation and the ciliary pigment epithelium. 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11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00200"/>
            <a:ext cx="7772400" cy="4952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625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iris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Develops from the rim of the optic cup.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epithelium of the iris represents both layers of the optic cup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stroma of the iris is derived from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neural crest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cells that migrate into the iris.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dilator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pupillae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sphincter </a:t>
            </a:r>
            <a:r>
              <a:rPr lang="en-US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pupillae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muscles of the iris are derived from </a:t>
            </a:r>
            <a:r>
              <a:rPr lang="en-US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neuroectoderm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the optic cup.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914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lens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lens develops from the lens vesicle.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anterior wall of this vesicle, composed of </a:t>
            </a:r>
            <a:r>
              <a:rPr lang="en-US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cuboidal epithelium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becomes the </a:t>
            </a:r>
            <a:r>
              <a:rPr lang="en-US" sz="2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subcapsular</a:t>
            </a:r>
            <a:r>
              <a:rPr lang="en-US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lens epithelium.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nuclei of the tall </a:t>
            </a:r>
            <a:r>
              <a:rPr lang="en-US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columnar cells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forming the posterior wall lengthen forming the primary lens fibers.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these fibers grow and they gradually obliterate the cavity of the lens vesicle.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Growth of the lens is not finished at this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stage,since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new (secondary) lens fibers are continuously added to the central core.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59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vitreous body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vitreous body forms within the cavity of the optic cup.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composed of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vitreous humor,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avascular mass of transparent, gel-like, intercellular substance.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primary vitreous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humor is derived from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mesenchymal cells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neural crest origin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primary vitreous humor does not increase but it is surrounded by a gelatinous secondary vitreous humor believed to arise from the inner layer of the optic cup.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secondary vitreous humor consists of primitive </a:t>
            </a:r>
            <a:r>
              <a:rPr lang="en-US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hyalocytes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(vitreous cells),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collagenous material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and traces of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hyaluronic acid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62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Development of Choroid and Sclera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the end of the 5</a:t>
            </a:r>
            <a:r>
              <a:rPr lang="en-US" sz="23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week, the eye primordium is completely surrounded by loose mesenchyme.</a:t>
            </a:r>
          </a:p>
          <a:p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tissue soon differentiates into </a:t>
            </a:r>
          </a:p>
          <a:p>
            <a:pPr lvl="1"/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inner layer comparable with the pia mater of the brain </a:t>
            </a:r>
          </a:p>
          <a:p>
            <a:pPr lvl="1"/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outer layer comparable with the dura mater.</a:t>
            </a:r>
          </a:p>
          <a:p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inner layer later forms a highly vascularized pigmented layer known as the choroid.</a:t>
            </a:r>
          </a:p>
          <a:p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outer layer develops into the sclera and is continuous with the dura mater around the optic nerve.</a:t>
            </a:r>
          </a:p>
          <a:p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82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anterior chamber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anterior chamber develops from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mesoderm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 the anterior aspect of the eye that is continuous with the sclera.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undergoes vacuolization to form a chamber.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anterior chamber essentially splits the mesoderm into two layers:</a:t>
            </a:r>
          </a:p>
          <a:p>
            <a:pPr lvl="1"/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mesoderm posterior to the anterior chamber is called the </a:t>
            </a:r>
            <a:r>
              <a:rPr lang="en-US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iridopupillary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membrane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which is normally resorbed prior to birth.</a:t>
            </a:r>
          </a:p>
          <a:p>
            <a:pPr lvl="1"/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mesoderm anterior to the anterior chamber develops into the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substantia </a:t>
            </a:r>
            <a:r>
              <a:rPr lang="en-US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propria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cornea and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corneal endothelium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1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posterior chamber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posterior chamber of the eye develops from a space that forms in the mesenchyme posterior to the developing iris and anterior to the developing lens.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pupillary membrane disappears, the pupil, the anterior and posterior chambers of the eye are able to communicate with each other through the scleral venous sinus (canal of Schlemm).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anterior and posterior chambers are filled with fluid called the aqueous humor produced by the ciliary process of the ciliary body.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656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cornea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cornea develops from both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surface ectoderm and mesoderm lying anterior to the anterior chamber</a:t>
            </a:r>
            <a:r>
              <a:rPr lang="en-US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surface ectoderm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forms the anterior epithelium of the cornea.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mesoderm 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forms the substantia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propria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the cornea (i.e., Bowman's layer, stroma, and Descemet's membrane) and corneal endothelium.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6645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the eyelid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6" y="1676400"/>
            <a:ext cx="4800600" cy="45259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eyelids develop during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6</a:t>
            </a:r>
            <a:r>
              <a:rPr lang="en-US" sz="2300" b="1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week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neural crest cell mesenchyme and from two cutaneous folds of ectoderm that grow over the cornea.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eyelids adhere to one another by the beginning of the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300" b="1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week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enclosing the conjunctival sac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remain adherent until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26</a:t>
            </a:r>
            <a:r>
              <a:rPr lang="en-US" sz="2300" b="1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to the 28</a:t>
            </a:r>
            <a:r>
              <a:rPr lang="en-US" sz="2300" b="1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week.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676400"/>
            <a:ext cx="4495800" cy="3621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99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Cont’d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eyelids open, the conjunctiva lining their inner surfaces and covering the scleral region of the eye fuses with the corneal epithelium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eyelashes and glands in the eyelids are derived from the surface ectoderm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connective tissue and tarsal plates develop from mesenchyme in the developing eyelids.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orbicularis oculi muscle is derived from mesenchyme in the second pharyngeal arch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798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lacrimal gland and duct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superolateral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angles of the orbits, the lacrimal glands develop from a number of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solid buds from the surface ectoderm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buds branch and become canalized to form the nasolacrimal ducts.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lacrimal glands are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at birth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not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 fully until approximately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weeks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Therefore, the newborn infant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does not produce tears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when it cries.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Tears are often not present with crying until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to 3 months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92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sz="3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BRS Embryology-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Dudek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James: 3rd Ed.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Langman’s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Medical Embryology-Sadler: 13th Ed.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Developing Human-Moore &amp; </a:t>
            </a:r>
            <a:r>
              <a:rPr lang="en-US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Persuad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8th 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B72B9-B1D0-468A-B76F-AA0B150B29CA}" type="slidenum">
              <a:rPr lang="en-US" smtClean="0"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0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14498</TotalTime>
  <Words>3046</Words>
  <Application>Microsoft Office PowerPoint</Application>
  <PresentationFormat>On-screen Show (4:3)</PresentationFormat>
  <Paragraphs>404</Paragraphs>
  <Slides>72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72</vt:i4>
      </vt:variant>
    </vt:vector>
  </HeadingPairs>
  <TitlesOfParts>
    <vt:vector size="73" baseType="lpstr">
      <vt:lpstr>Office Theme</vt:lpstr>
      <vt:lpstr>THE EYEBALL</vt:lpstr>
      <vt:lpstr>PowerPoint Presentation</vt:lpstr>
      <vt:lpstr>PowerPoint Presentation</vt:lpstr>
      <vt:lpstr>Introduction</vt:lpstr>
      <vt:lpstr>Coronal section – posterior view</vt:lpstr>
      <vt:lpstr>Cont’d</vt:lpstr>
      <vt:lpstr>Internal component </vt:lpstr>
      <vt:lpstr>Cont’d</vt:lpstr>
      <vt:lpstr>Location of the iris &amp;  anterior &amp; posterior chambers</vt:lpstr>
      <vt:lpstr>Cont’d</vt:lpstr>
      <vt:lpstr>External components</vt:lpstr>
      <vt:lpstr> Fibrous or outer layer </vt:lpstr>
      <vt:lpstr>Cornea</vt:lpstr>
      <vt:lpstr>Middle or vascular layer</vt:lpstr>
      <vt:lpstr> Choroid  </vt:lpstr>
      <vt:lpstr>Ciliary body</vt:lpstr>
      <vt:lpstr>Iris</vt:lpstr>
      <vt:lpstr>Pupil size</vt:lpstr>
      <vt:lpstr>Structure of iris</vt:lpstr>
      <vt:lpstr>Inner layer</vt:lpstr>
      <vt:lpstr>Overview of retina</vt:lpstr>
      <vt:lpstr>Retina cont’d </vt:lpstr>
      <vt:lpstr>Parts of the retina</vt:lpstr>
      <vt:lpstr>Retina cont’d</vt:lpstr>
      <vt:lpstr>Structure of retina (Schematic diagram)</vt:lpstr>
      <vt:lpstr>First 3 neurons in visual pathway</vt:lpstr>
      <vt:lpstr>Cont’d</vt:lpstr>
      <vt:lpstr>Retinal cells  </vt:lpstr>
      <vt:lpstr>Ten anatomical layers of the retina</vt:lpstr>
      <vt:lpstr> Histology of the retina, choroid &amp; sclera </vt:lpstr>
      <vt:lpstr>Choroid &amp; retina (Mason’s trichrome)</vt:lpstr>
      <vt:lpstr>Features on the posterior surface </vt:lpstr>
      <vt:lpstr>Cont’d</vt:lpstr>
      <vt:lpstr>Cont’d</vt:lpstr>
      <vt:lpstr>Vessels</vt:lpstr>
      <vt:lpstr>Vessels cont’d</vt:lpstr>
      <vt:lpstr>PowerPoint Presentation</vt:lpstr>
      <vt:lpstr>Vessels cont’d</vt:lpstr>
      <vt:lpstr>Vessels cont’d</vt:lpstr>
      <vt:lpstr>Arterial blood supply to optic nerve</vt:lpstr>
      <vt:lpstr>Innervation</vt:lpstr>
      <vt:lpstr>Embryology of the eye</vt:lpstr>
      <vt:lpstr>Introduction </vt:lpstr>
      <vt:lpstr>Embryology of the eye</vt:lpstr>
      <vt:lpstr>Cont’d</vt:lpstr>
      <vt:lpstr>Cont’d</vt:lpstr>
      <vt:lpstr>Applied anatomy</vt:lpstr>
      <vt:lpstr>Cont’d</vt:lpstr>
      <vt:lpstr>Cont’d</vt:lpstr>
      <vt:lpstr>Cont’d</vt:lpstr>
      <vt:lpstr>Cont’d</vt:lpstr>
      <vt:lpstr>Cont’d</vt:lpstr>
      <vt:lpstr>THE END</vt:lpstr>
      <vt:lpstr>Detailed embryology of the eye</vt:lpstr>
      <vt:lpstr>Development of the eye</vt:lpstr>
      <vt:lpstr>Cont’d</vt:lpstr>
      <vt:lpstr>Cont’d</vt:lpstr>
      <vt:lpstr>Development of retina</vt:lpstr>
      <vt:lpstr>Cont’d</vt:lpstr>
      <vt:lpstr>Development of ciliary body</vt:lpstr>
      <vt:lpstr>Cont’d</vt:lpstr>
      <vt:lpstr>Development of iris</vt:lpstr>
      <vt:lpstr>Development of lens</vt:lpstr>
      <vt:lpstr>Development of vitreous body</vt:lpstr>
      <vt:lpstr> Development of Choroid and Sclera</vt:lpstr>
      <vt:lpstr>Development of anterior chamber</vt:lpstr>
      <vt:lpstr>Development of posterior chamber</vt:lpstr>
      <vt:lpstr>Development of cornea</vt:lpstr>
      <vt:lpstr>Development of the eyelid</vt:lpstr>
      <vt:lpstr>Cont’d</vt:lpstr>
      <vt:lpstr>Development of lacrimal gland and duct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laptop</cp:lastModifiedBy>
  <cp:revision>83</cp:revision>
  <dcterms:created xsi:type="dcterms:W3CDTF">2021-03-23T20:36:06Z</dcterms:created>
  <dcterms:modified xsi:type="dcterms:W3CDTF">2023-06-21T18:36:03Z</dcterms:modified>
</cp:coreProperties>
</file>