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59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77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ECF7-62B7-43D3-A924-8C841CF0D11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278A-902D-4EBA-BB66-EB17516E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9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ECF7-62B7-43D3-A924-8C841CF0D11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278A-902D-4EBA-BB66-EB17516E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6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ECF7-62B7-43D3-A924-8C841CF0D11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278A-902D-4EBA-BB66-EB17516E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3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ECF7-62B7-43D3-A924-8C841CF0D11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278A-902D-4EBA-BB66-EB17516E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7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ECF7-62B7-43D3-A924-8C841CF0D11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278A-902D-4EBA-BB66-EB17516E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5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ECF7-62B7-43D3-A924-8C841CF0D11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278A-902D-4EBA-BB66-EB17516E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ECF7-62B7-43D3-A924-8C841CF0D11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278A-902D-4EBA-BB66-EB17516E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7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ECF7-62B7-43D3-A924-8C841CF0D11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278A-902D-4EBA-BB66-EB17516E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9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ECF7-62B7-43D3-A924-8C841CF0D11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278A-902D-4EBA-BB66-EB17516E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3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ECF7-62B7-43D3-A924-8C841CF0D11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278A-902D-4EBA-BB66-EB17516E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7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ECF7-62B7-43D3-A924-8C841CF0D11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278A-902D-4EBA-BB66-EB17516E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3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DECF7-62B7-43D3-A924-8C841CF0D11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C278A-902D-4EBA-BB66-EB17516E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5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3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855311"/>
            <a:ext cx="5753100" cy="40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19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D Central trigeminal lesion</a:t>
            </a:r>
          </a:p>
          <a:p>
            <a:r>
              <a:rPr lang="en-US" b="1" dirty="0"/>
              <a:t>a </a:t>
            </a:r>
            <a:r>
              <a:rPr lang="en-US" dirty="0" err="1"/>
              <a:t>Somatotopic</a:t>
            </a:r>
            <a:r>
              <a:rPr lang="en-US" dirty="0"/>
              <a:t> organization of the spinal nucleus</a:t>
            </a:r>
          </a:p>
          <a:p>
            <a:r>
              <a:rPr lang="en-US" dirty="0"/>
              <a:t>of the trigeminal nerve. </a:t>
            </a:r>
            <a:r>
              <a:rPr lang="en-US" b="1" dirty="0"/>
              <a:t>b </a:t>
            </a:r>
            <a:r>
              <a:rPr lang="en-US" dirty="0"/>
              <a:t>Facial zones</a:t>
            </a:r>
          </a:p>
          <a:p>
            <a:r>
              <a:rPr lang="en-US" dirty="0"/>
              <a:t>in which sensory de </a:t>
            </a:r>
            <a:r>
              <a:rPr lang="en-US" dirty="0" err="1"/>
              <a:t>cits</a:t>
            </a:r>
            <a:r>
              <a:rPr lang="en-US" dirty="0"/>
              <a:t> (pain and temperature)</a:t>
            </a:r>
          </a:p>
          <a:p>
            <a:r>
              <a:rPr lang="en-US" dirty="0"/>
              <a:t>arise when certain regions of the trigeminal</a:t>
            </a:r>
          </a:p>
          <a:p>
            <a:r>
              <a:rPr lang="en-US" dirty="0"/>
              <a:t>spinal nucleus are destroyed. These zones</a:t>
            </a:r>
          </a:p>
          <a:p>
            <a:r>
              <a:rPr lang="en-US" dirty="0"/>
              <a:t>follow the concentric </a:t>
            </a:r>
            <a:r>
              <a:rPr lang="en-US" dirty="0" err="1"/>
              <a:t>Sölder</a:t>
            </a:r>
            <a:r>
              <a:rPr lang="en-US" dirty="0"/>
              <a:t> lines in the face.</a:t>
            </a:r>
          </a:p>
          <a:p>
            <a:r>
              <a:rPr lang="en-US" dirty="0"/>
              <a:t>Their pat tern indicates the corresponding portion</a:t>
            </a:r>
          </a:p>
          <a:p>
            <a:r>
              <a:rPr lang="en-US" dirty="0"/>
              <a:t>of the trigeminal nucleus in which the lesion</a:t>
            </a:r>
          </a:p>
          <a:p>
            <a:r>
              <a:rPr lang="en-US"/>
              <a:t>is located (matching color shades).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30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The trigeminal nerve, the sensory nerve of the head, contains </a:t>
            </a:r>
            <a:r>
              <a:rPr lang="en-US" dirty="0" smtClean="0"/>
              <a:t>mostly somatic afferent fibers </a:t>
            </a:r>
            <a:r>
              <a:rPr lang="en-US" dirty="0"/>
              <a:t>with a smaller proportion of special </a:t>
            </a:r>
            <a:r>
              <a:rPr lang="en-US" dirty="0" smtClean="0"/>
              <a:t>visceral efferent fibers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Its </a:t>
            </a:r>
            <a:r>
              <a:rPr lang="en-US" dirty="0"/>
              <a:t>three major somatic </a:t>
            </a:r>
            <a:r>
              <a:rPr lang="en-US" b="1" dirty="0"/>
              <a:t>divisions </a:t>
            </a:r>
            <a:r>
              <a:rPr lang="en-US" dirty="0"/>
              <a:t>have the </a:t>
            </a:r>
            <a:r>
              <a:rPr lang="en-US" dirty="0" smtClean="0"/>
              <a:t>following </a:t>
            </a:r>
            <a:r>
              <a:rPr lang="en-US" b="1" dirty="0" smtClean="0"/>
              <a:t>sites </a:t>
            </a:r>
            <a:r>
              <a:rPr lang="en-US" b="1" dirty="0"/>
              <a:t>of emergence </a:t>
            </a:r>
            <a:r>
              <a:rPr lang="en-US" dirty="0"/>
              <a:t>from the </a:t>
            </a:r>
            <a:r>
              <a:rPr lang="en-US" dirty="0" smtClean="0"/>
              <a:t>MCF:</a:t>
            </a:r>
            <a:endParaRPr lang="en-US" dirty="0"/>
          </a:p>
          <a:p>
            <a:pPr lvl="1" algn="just"/>
            <a:r>
              <a:rPr lang="en-US" b="1" dirty="0" smtClean="0"/>
              <a:t>Ophthalmic </a:t>
            </a:r>
            <a:r>
              <a:rPr lang="en-US" b="1" dirty="0"/>
              <a:t>division (CN V1): </a:t>
            </a:r>
            <a:r>
              <a:rPr lang="en-US" dirty="0"/>
              <a:t>enters the orbit through the superior </a:t>
            </a:r>
            <a:r>
              <a:rPr lang="en-US" dirty="0" smtClean="0"/>
              <a:t>orbital fissure</a:t>
            </a:r>
            <a:r>
              <a:rPr lang="en-US" dirty="0"/>
              <a:t>.</a:t>
            </a:r>
          </a:p>
          <a:p>
            <a:pPr lvl="1" algn="just"/>
            <a:r>
              <a:rPr lang="en-US" b="1" dirty="0" smtClean="0"/>
              <a:t>Maxillary </a:t>
            </a:r>
            <a:r>
              <a:rPr lang="en-US" b="1" dirty="0"/>
              <a:t>division (CN V2): </a:t>
            </a:r>
            <a:r>
              <a:rPr lang="en-US" dirty="0"/>
              <a:t>enters the pterygopalatine fossa </a:t>
            </a:r>
            <a:r>
              <a:rPr lang="en-US" dirty="0" smtClean="0"/>
              <a:t>through the </a:t>
            </a:r>
            <a:r>
              <a:rPr lang="en-US" dirty="0"/>
              <a:t>foramen rotundum.</a:t>
            </a:r>
          </a:p>
          <a:p>
            <a:pPr lvl="1" algn="just"/>
            <a:r>
              <a:rPr lang="en-US" b="1" dirty="0" smtClean="0"/>
              <a:t>Mandibular </a:t>
            </a:r>
            <a:r>
              <a:rPr lang="en-US" b="1" dirty="0"/>
              <a:t>division (CN V3): </a:t>
            </a:r>
            <a:r>
              <a:rPr lang="en-US" dirty="0"/>
              <a:t>passes through the foramen </a:t>
            </a:r>
            <a:r>
              <a:rPr lang="en-US" dirty="0" err="1"/>
              <a:t>ovale</a:t>
            </a:r>
            <a:r>
              <a:rPr lang="en-US" dirty="0"/>
              <a:t> to </a:t>
            </a:r>
            <a:r>
              <a:rPr lang="en-US" dirty="0" smtClean="0"/>
              <a:t>the inferior </a:t>
            </a:r>
            <a:r>
              <a:rPr lang="en-US" dirty="0"/>
              <a:t>surface of the base of the skull into the infratemporal </a:t>
            </a:r>
            <a:r>
              <a:rPr lang="en-US" dirty="0" smtClean="0"/>
              <a:t>fossa; only </a:t>
            </a:r>
            <a:r>
              <a:rPr lang="en-US" dirty="0"/>
              <a:t>division containing motor </a:t>
            </a:r>
            <a:r>
              <a:rPr lang="en-US" dirty="0" smtClean="0"/>
              <a:t>fibers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7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2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5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Lateral view of the partially opened right orbit. The </a:t>
            </a:r>
            <a:r>
              <a:rPr lang="en-US" dirty="0" err="1"/>
              <a:t>rst</a:t>
            </a:r>
            <a:r>
              <a:rPr lang="en-US" dirty="0"/>
              <a:t> small branch</a:t>
            </a:r>
          </a:p>
          <a:p>
            <a:r>
              <a:rPr lang="en-US" dirty="0"/>
              <a:t>arising from the ophthalmic division is the recurrent meningeal branch,</a:t>
            </a:r>
          </a:p>
          <a:p>
            <a:r>
              <a:rPr lang="en-US" dirty="0"/>
              <a:t>which supplies sensory innervation to the dura mater. The bulk of the</a:t>
            </a:r>
          </a:p>
          <a:p>
            <a:r>
              <a:rPr lang="en-US" dirty="0"/>
              <a:t>ophthalmic division </a:t>
            </a:r>
            <a:r>
              <a:rPr lang="en-US" dirty="0" err="1"/>
              <a:t>bers</a:t>
            </a:r>
            <a:r>
              <a:rPr lang="en-US" dirty="0"/>
              <a:t> enter the orbit from the middle cranial fossa</a:t>
            </a:r>
          </a:p>
          <a:p>
            <a:r>
              <a:rPr lang="en-US" dirty="0"/>
              <a:t>by passing through the superior orbital </a:t>
            </a:r>
            <a:r>
              <a:rPr lang="en-US" dirty="0" err="1"/>
              <a:t>ssure</a:t>
            </a:r>
            <a:r>
              <a:rPr lang="en-US" dirty="0"/>
              <a:t>. The ophthalmic division</a:t>
            </a:r>
          </a:p>
          <a:p>
            <a:r>
              <a:rPr lang="en-US" dirty="0"/>
              <a:t>divides into three branches the names of which indicate their distribution:</a:t>
            </a:r>
          </a:p>
          <a:p>
            <a:r>
              <a:rPr lang="en-US" dirty="0"/>
              <a:t>the </a:t>
            </a:r>
            <a:r>
              <a:rPr lang="en-US" b="1" dirty="0"/>
              <a:t>lacrimal nerve, frontal nerve, </a:t>
            </a:r>
            <a:r>
              <a:rPr lang="en-US" dirty="0"/>
              <a:t>and </a:t>
            </a:r>
            <a:r>
              <a:rPr lang="en-US" b="1" dirty="0" err="1"/>
              <a:t>nasociliary</a:t>
            </a:r>
            <a:r>
              <a:rPr lang="en-US" b="1" dirty="0"/>
              <a:t> nerve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08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Note: The lacrimal nerve receives postsynaptic, parasympathetic </a:t>
            </a:r>
            <a:r>
              <a:rPr lang="en-US" dirty="0" err="1"/>
              <a:t>secretomotor</a:t>
            </a:r>
            <a:endParaRPr lang="en-US" dirty="0"/>
          </a:p>
          <a:p>
            <a:r>
              <a:rPr lang="en-US" dirty="0" err="1"/>
              <a:t>bers</a:t>
            </a:r>
            <a:r>
              <a:rPr lang="en-US" dirty="0"/>
              <a:t> from the zygomatic nerve (maxillary division of CN V) via</a:t>
            </a:r>
          </a:p>
          <a:p>
            <a:r>
              <a:rPr lang="en-US" dirty="0"/>
              <a:t>a communicating branch (branch of the maxillary n., V2; see </a:t>
            </a:r>
            <a:r>
              <a:rPr lang="en-US" b="1" dirty="0"/>
              <a:t>B</a:t>
            </a:r>
            <a:r>
              <a:rPr lang="en-US" dirty="0"/>
              <a:t>). These -</a:t>
            </a:r>
          </a:p>
          <a:p>
            <a:r>
              <a:rPr lang="en-US" dirty="0" err="1"/>
              <a:t>bers</a:t>
            </a:r>
            <a:r>
              <a:rPr lang="en-US" dirty="0"/>
              <a:t> travel to the lacrimal gland by the lacrimal nerve. Sympathetic -</a:t>
            </a:r>
          </a:p>
          <a:p>
            <a:r>
              <a:rPr lang="en-US" dirty="0" err="1"/>
              <a:t>bers</a:t>
            </a:r>
            <a:r>
              <a:rPr lang="en-US" dirty="0"/>
              <a:t> accompany the long ciliary nerves that arise from the </a:t>
            </a:r>
            <a:r>
              <a:rPr lang="en-US" dirty="0" err="1"/>
              <a:t>nasociliary</a:t>
            </a:r>
            <a:endParaRPr lang="en-US" dirty="0"/>
          </a:p>
          <a:p>
            <a:r>
              <a:rPr lang="en-US" dirty="0"/>
              <a:t>nerve, traveling in these nerves to the pupil. The ciliary nerves also contain</a:t>
            </a:r>
          </a:p>
          <a:p>
            <a:r>
              <a:rPr lang="en-US" dirty="0"/>
              <a:t>a </a:t>
            </a:r>
            <a:r>
              <a:rPr lang="en-US" dirty="0" err="1"/>
              <a:t>erent</a:t>
            </a:r>
            <a:r>
              <a:rPr lang="en-US" dirty="0"/>
              <a:t> </a:t>
            </a:r>
            <a:r>
              <a:rPr lang="en-US" dirty="0" err="1"/>
              <a:t>bers</a:t>
            </a:r>
            <a:r>
              <a:rPr lang="en-US" dirty="0"/>
              <a:t> that mediate the corneal re ex. Sensory </a:t>
            </a:r>
            <a:r>
              <a:rPr lang="en-US" dirty="0" err="1"/>
              <a:t>bers</a:t>
            </a:r>
            <a:r>
              <a:rPr lang="en-US" dirty="0"/>
              <a:t> from</a:t>
            </a:r>
          </a:p>
          <a:p>
            <a:r>
              <a:rPr lang="en-US" dirty="0"/>
              <a:t>the eyeball course in the </a:t>
            </a:r>
            <a:r>
              <a:rPr lang="en-US" dirty="0" err="1"/>
              <a:t>nasociliary</a:t>
            </a:r>
            <a:r>
              <a:rPr lang="en-US" dirty="0"/>
              <a:t> root, passing through the ciliary</a:t>
            </a:r>
          </a:p>
          <a:p>
            <a:r>
              <a:rPr lang="en-US" dirty="0"/>
              <a:t>ganglion to the </a:t>
            </a:r>
            <a:r>
              <a:rPr lang="en-US" dirty="0" err="1"/>
              <a:t>nasociliary</a:t>
            </a:r>
            <a:r>
              <a:rPr lang="en-US" dirty="0"/>
              <a:t> nerve.</a:t>
            </a:r>
          </a:p>
        </p:txBody>
      </p:sp>
    </p:spTree>
    <p:extLst>
      <p:ext uri="{BB962C8B-B14F-4D97-AF65-F5344CB8AC3E}">
        <p14:creationId xmlns:p14="http://schemas.microsoft.com/office/powerpoint/2010/main" val="38402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b="1" dirty="0"/>
              <a:t>Branches of the maxillary division (= second division of </a:t>
            </a:r>
            <a:r>
              <a:rPr lang="en-US" sz="3200" b="1" dirty="0" smtClean="0"/>
              <a:t>the trigeminal </a:t>
            </a:r>
            <a:r>
              <a:rPr lang="en-US" sz="3200" b="1" dirty="0"/>
              <a:t>nerve, CN V2) in the maxillary region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Lateral view of the partially opened right maxillary sinus with the zygomatic</a:t>
            </a:r>
          </a:p>
          <a:p>
            <a:r>
              <a:rPr lang="en-US" dirty="0"/>
              <a:t>arch removed. After giving o a meningeal branch, the maxillary</a:t>
            </a:r>
          </a:p>
          <a:p>
            <a:r>
              <a:rPr lang="en-US" dirty="0"/>
              <a:t>division leaves the middle cranial fossa through the foramen rotundum</a:t>
            </a:r>
          </a:p>
          <a:p>
            <a:r>
              <a:rPr lang="en-US" dirty="0"/>
              <a:t>and enters the pterygopalatine fossa, where it divides into the following</a:t>
            </a:r>
          </a:p>
          <a:p>
            <a:r>
              <a:rPr lang="en-US" dirty="0"/>
              <a:t>branches:</a:t>
            </a:r>
          </a:p>
          <a:p>
            <a:r>
              <a:rPr lang="en-US" dirty="0"/>
              <a:t>• Zygomatic nerve</a:t>
            </a:r>
          </a:p>
          <a:p>
            <a:r>
              <a:rPr lang="en-US" dirty="0"/>
              <a:t>• Ganglionic branches to the pterygopalatine ganglion (sensory root of</a:t>
            </a:r>
          </a:p>
          <a:p>
            <a:r>
              <a:rPr lang="en-US" dirty="0"/>
              <a:t>the pterygopalatine ganglion)</a:t>
            </a:r>
          </a:p>
          <a:p>
            <a:r>
              <a:rPr lang="en-US" dirty="0"/>
              <a:t>• Infraorbital nerve</a:t>
            </a:r>
          </a:p>
          <a:p>
            <a:r>
              <a:rPr lang="en-US" dirty="0"/>
              <a:t>The </a:t>
            </a:r>
            <a:r>
              <a:rPr lang="en-US" b="1" dirty="0"/>
              <a:t>zygomatic nerve </a:t>
            </a:r>
            <a:r>
              <a:rPr lang="en-US" dirty="0"/>
              <a:t>enters the orbit through the inferior orbital </a:t>
            </a:r>
            <a:r>
              <a:rPr lang="en-US" dirty="0" err="1"/>
              <a:t>ssure</a:t>
            </a:r>
            <a:r>
              <a:rPr lang="en-US" dirty="0"/>
              <a:t>.</a:t>
            </a:r>
          </a:p>
          <a:p>
            <a:r>
              <a:rPr lang="en-US" dirty="0"/>
              <a:t>Its two terminal branches, the </a:t>
            </a:r>
            <a:r>
              <a:rPr lang="en-US" dirty="0" err="1"/>
              <a:t>zygomaticofacial</a:t>
            </a:r>
            <a:r>
              <a:rPr lang="en-US" dirty="0"/>
              <a:t> branch and zygomaticotemporal</a:t>
            </a:r>
          </a:p>
          <a:p>
            <a:r>
              <a:rPr lang="en-US" dirty="0"/>
              <a:t>branch (not shown here), supply sensory innervation to the</a:t>
            </a:r>
          </a:p>
          <a:p>
            <a:r>
              <a:rPr lang="en-US" dirty="0"/>
              <a:t>skin over the zygomatic arch and temple.</a:t>
            </a:r>
          </a:p>
        </p:txBody>
      </p:sp>
    </p:spTree>
    <p:extLst>
      <p:ext uri="{BB962C8B-B14F-4D97-AF65-F5344CB8AC3E}">
        <p14:creationId xmlns:p14="http://schemas.microsoft.com/office/powerpoint/2010/main" val="290630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Parasympathetic, postsynaptic</a:t>
            </a:r>
          </a:p>
          <a:p>
            <a:r>
              <a:rPr lang="en-US" dirty="0" err="1"/>
              <a:t>bers</a:t>
            </a:r>
            <a:r>
              <a:rPr lang="en-US" dirty="0"/>
              <a:t> from the pterygopalatine ganglion are carried to the lacrimal</a:t>
            </a:r>
          </a:p>
          <a:p>
            <a:r>
              <a:rPr lang="en-US" dirty="0"/>
              <a:t>nerve by the communicating branch (see p. 121). The preganglionic -</a:t>
            </a:r>
          </a:p>
          <a:p>
            <a:r>
              <a:rPr lang="en-US" dirty="0" err="1"/>
              <a:t>bers</a:t>
            </a:r>
            <a:r>
              <a:rPr lang="en-US" dirty="0"/>
              <a:t> originally arise from the facial nerve. The </a:t>
            </a:r>
            <a:r>
              <a:rPr lang="en-US" b="1" dirty="0"/>
              <a:t>infraorbital nerve </a:t>
            </a:r>
            <a:r>
              <a:rPr lang="en-US" dirty="0"/>
              <a:t>also</a:t>
            </a:r>
          </a:p>
          <a:p>
            <a:r>
              <a:rPr lang="en-US" dirty="0"/>
              <a:t>passes through the inferior orbital </a:t>
            </a:r>
            <a:r>
              <a:rPr lang="en-US" dirty="0" err="1"/>
              <a:t>ssure</a:t>
            </a:r>
            <a:r>
              <a:rPr lang="en-US" dirty="0"/>
              <a:t> into the orbit, from which it</a:t>
            </a:r>
          </a:p>
          <a:p>
            <a:r>
              <a:rPr lang="en-US" dirty="0"/>
              <a:t>enters the infraorbital canal. Its ne terminal branches supply the skin</a:t>
            </a:r>
          </a:p>
          <a:p>
            <a:r>
              <a:rPr lang="en-US" dirty="0"/>
              <a:t>between the lower eyelid and upper lip. Its other terminal branches</a:t>
            </a:r>
          </a:p>
          <a:p>
            <a:r>
              <a:rPr lang="en-US" dirty="0"/>
              <a:t>form the superior dental plexus, which supplies sensory innervation to</a:t>
            </a:r>
          </a:p>
          <a:p>
            <a:r>
              <a:rPr lang="en-US" dirty="0"/>
              <a:t>the maxillary teeth:</a:t>
            </a:r>
          </a:p>
          <a:p>
            <a:r>
              <a:rPr lang="en-US" dirty="0"/>
              <a:t>• Anterior superior alveolar branches to the incisors</a:t>
            </a:r>
          </a:p>
          <a:p>
            <a:r>
              <a:rPr lang="en-US" dirty="0"/>
              <a:t>• Middle superior alveolar branch to the premolars</a:t>
            </a:r>
          </a:p>
          <a:p>
            <a:r>
              <a:rPr lang="en-US" dirty="0"/>
              <a:t>• Posterior superior alveolar branches to the molars</a:t>
            </a:r>
          </a:p>
        </p:txBody>
      </p:sp>
    </p:spTree>
    <p:extLst>
      <p:ext uri="{BB962C8B-B14F-4D97-AF65-F5344CB8AC3E}">
        <p14:creationId xmlns:p14="http://schemas.microsoft.com/office/powerpoint/2010/main" val="17917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 smtClean="0">
                <a:latin typeface="+mn-lt"/>
              </a:rPr>
              <a:t>A Nuclei and emergence from the </a:t>
            </a:r>
            <a:r>
              <a:rPr lang="en-US" sz="4000" dirty="0" err="1" smtClean="0">
                <a:latin typeface="+mn-lt"/>
              </a:rPr>
              <a:t>ponsa</a:t>
            </a:r>
            <a:r>
              <a:rPr lang="en-US" sz="4000" dirty="0" smtClean="0">
                <a:latin typeface="+mn-lt"/>
              </a:rPr>
              <a:t> Anterior view. 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larger sensory nuclei of the trigeminal nerve </a:t>
            </a:r>
            <a:r>
              <a:rPr lang="en-US" dirty="0" smtClean="0"/>
              <a:t>are distributed </a:t>
            </a:r>
            <a:r>
              <a:rPr lang="en-US" dirty="0"/>
              <a:t>along the brainstem </a:t>
            </a:r>
            <a:r>
              <a:rPr lang="en-US" dirty="0" smtClean="0"/>
              <a:t>and </a:t>
            </a:r>
            <a:r>
              <a:rPr lang="en-US" dirty="0"/>
              <a:t>extend downward into the </a:t>
            </a:r>
            <a:r>
              <a:rPr lang="en-US" dirty="0" err="1" smtClean="0"/>
              <a:t>spinalcord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smtClean="0"/>
              <a:t>The </a:t>
            </a:r>
            <a:r>
              <a:rPr lang="en-US" b="1" dirty="0"/>
              <a:t>sensory root (major part) </a:t>
            </a:r>
            <a:r>
              <a:rPr lang="en-US" dirty="0"/>
              <a:t>of the trigeminal nerve </a:t>
            </a:r>
            <a:endParaRPr lang="en-US" dirty="0" smtClean="0"/>
          </a:p>
          <a:p>
            <a:pPr lvl="1" algn="just"/>
            <a:r>
              <a:rPr lang="en-US" dirty="0" smtClean="0"/>
              <a:t>forms the </a:t>
            </a:r>
            <a:r>
              <a:rPr lang="en-US" dirty="0"/>
              <a:t>bulk of the </a:t>
            </a:r>
            <a:r>
              <a:rPr lang="en-US" dirty="0" smtClean="0"/>
              <a:t>fibers</a:t>
            </a:r>
            <a:r>
              <a:rPr lang="en-US" dirty="0"/>
              <a:t>, while the motor root (minor part) is formed </a:t>
            </a:r>
            <a:r>
              <a:rPr lang="en-US" dirty="0" smtClean="0"/>
              <a:t>by  fibers </a:t>
            </a:r>
            <a:r>
              <a:rPr lang="en-US" dirty="0"/>
              <a:t>arising from the small motor nucleus in the pons. </a:t>
            </a:r>
            <a:endParaRPr lang="en-US" dirty="0" smtClean="0"/>
          </a:p>
          <a:p>
            <a:pPr lvl="1" algn="just"/>
            <a:r>
              <a:rPr lang="en-US" dirty="0" smtClean="0"/>
              <a:t>They supply motor </a:t>
            </a:r>
            <a:r>
              <a:rPr lang="en-US" dirty="0"/>
              <a:t>innervation to the muscles of mastication (see </a:t>
            </a:r>
            <a:r>
              <a:rPr lang="en-US" b="1" dirty="0"/>
              <a:t>B</a:t>
            </a:r>
            <a:r>
              <a:rPr lang="en-US" dirty="0"/>
              <a:t>).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smtClean="0"/>
              <a:t>The following somatic afferent </a:t>
            </a:r>
            <a:r>
              <a:rPr lang="en-US" dirty="0"/>
              <a:t>nuclei are distinguished:</a:t>
            </a:r>
          </a:p>
          <a:p>
            <a:pPr algn="just"/>
            <a:r>
              <a:rPr lang="en-US" b="1" dirty="0" smtClean="0"/>
              <a:t>Mesencephalic </a:t>
            </a:r>
            <a:r>
              <a:rPr lang="en-US" b="1" dirty="0"/>
              <a:t>nucleus of the trigeminal nerve</a:t>
            </a:r>
            <a:r>
              <a:rPr lang="en-US" dirty="0"/>
              <a:t>: </a:t>
            </a:r>
            <a:endParaRPr lang="en-US" dirty="0" smtClean="0"/>
          </a:p>
          <a:p>
            <a:pPr lvl="1" algn="just"/>
            <a:r>
              <a:rPr lang="en-US" dirty="0" smtClean="0"/>
              <a:t>proprioceptive fibers from </a:t>
            </a:r>
            <a:r>
              <a:rPr lang="en-US" dirty="0"/>
              <a:t>the muscles of mastication. </a:t>
            </a:r>
            <a:endParaRPr lang="en-US" dirty="0" smtClean="0"/>
          </a:p>
          <a:p>
            <a:pPr lvl="1" algn="just"/>
            <a:r>
              <a:rPr lang="en-US" dirty="0" smtClean="0"/>
              <a:t>neurons of this </a:t>
            </a:r>
            <a:r>
              <a:rPr lang="en-US" dirty="0"/>
              <a:t>nucleus are </a:t>
            </a:r>
            <a:r>
              <a:rPr lang="en-US" dirty="0" err="1"/>
              <a:t>pseudounipolar</a:t>
            </a:r>
            <a:r>
              <a:rPr lang="en-US" dirty="0"/>
              <a:t> ganglion </a:t>
            </a:r>
            <a:endParaRPr lang="en-US" dirty="0" smtClean="0"/>
          </a:p>
          <a:p>
            <a:pPr algn="just"/>
            <a:r>
              <a:rPr lang="en-US" b="1" dirty="0" smtClean="0"/>
              <a:t>Principal </a:t>
            </a:r>
            <a:r>
              <a:rPr lang="en-US" b="1" dirty="0"/>
              <a:t>(pontine) sensory nucleus of the trigeminal nerve: </a:t>
            </a:r>
            <a:r>
              <a:rPr lang="en-US" dirty="0" smtClean="0"/>
              <a:t>chiefly mediates </a:t>
            </a:r>
            <a:r>
              <a:rPr lang="en-US" dirty="0"/>
              <a:t>touch.</a:t>
            </a:r>
          </a:p>
          <a:p>
            <a:pPr algn="just"/>
            <a:r>
              <a:rPr lang="en-US" b="1" dirty="0" smtClean="0"/>
              <a:t>Spinal </a:t>
            </a:r>
            <a:r>
              <a:rPr lang="en-US" b="1" dirty="0"/>
              <a:t>nucleus of the trigeminal nerve: </a:t>
            </a:r>
            <a:endParaRPr lang="en-US" b="1" dirty="0" smtClean="0"/>
          </a:p>
          <a:p>
            <a:pPr lvl="1" algn="just"/>
            <a:r>
              <a:rPr lang="en-US" dirty="0" smtClean="0"/>
              <a:t>pain </a:t>
            </a:r>
          </a:p>
          <a:p>
            <a:pPr lvl="1" algn="just"/>
            <a:r>
              <a:rPr lang="en-US" dirty="0" smtClean="0"/>
              <a:t>temperature sensation,</a:t>
            </a:r>
          </a:p>
          <a:p>
            <a:pPr lvl="1" algn="just"/>
            <a:r>
              <a:rPr lang="en-US" dirty="0" smtClean="0"/>
              <a:t> also </a:t>
            </a:r>
            <a:r>
              <a:rPr lang="en-US" dirty="0"/>
              <a:t>touch. </a:t>
            </a: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small, circumscribed lesion of the </a:t>
            </a:r>
            <a:r>
              <a:rPr lang="en-US" dirty="0" smtClean="0"/>
              <a:t>trigeminal spinal </a:t>
            </a:r>
            <a:r>
              <a:rPr lang="en-US" dirty="0"/>
              <a:t>sensory nucleus leads to characteristic sensory </a:t>
            </a:r>
            <a:r>
              <a:rPr lang="en-US" dirty="0" smtClean="0"/>
              <a:t>disturbances in </a:t>
            </a:r>
            <a:r>
              <a:rPr lang="en-US" dirty="0"/>
              <a:t>the face (see </a:t>
            </a:r>
            <a:r>
              <a:rPr lang="en-US" b="1" dirty="0"/>
              <a:t>D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29758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C Branches of the mandibular division (= third division of the</a:t>
            </a:r>
            <a:br>
              <a:rPr lang="en-US" sz="2800" b="1" dirty="0"/>
            </a:br>
            <a:r>
              <a:rPr lang="en-US" sz="2800" b="1" dirty="0"/>
              <a:t>trigeminal nerve, CN V3) in the mandibular region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4" y="685800"/>
            <a:ext cx="858165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9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Right lateral view of the partially opened mandible with the zygomatic</a:t>
            </a:r>
          </a:p>
          <a:p>
            <a:r>
              <a:rPr lang="en-US" dirty="0"/>
              <a:t>arch removed. The mixed a </a:t>
            </a:r>
            <a:r>
              <a:rPr lang="en-US" dirty="0" err="1"/>
              <a:t>erent</a:t>
            </a:r>
            <a:r>
              <a:rPr lang="en-US" dirty="0"/>
              <a:t>-e </a:t>
            </a:r>
            <a:r>
              <a:rPr lang="en-US" dirty="0" err="1"/>
              <a:t>erent</a:t>
            </a:r>
            <a:r>
              <a:rPr lang="en-US" dirty="0"/>
              <a:t> mandibular division leaves</a:t>
            </a:r>
          </a:p>
          <a:p>
            <a:r>
              <a:rPr lang="en-US" dirty="0"/>
              <a:t>the middle cranial fossa through the foramen </a:t>
            </a:r>
            <a:r>
              <a:rPr lang="en-US" dirty="0" err="1"/>
              <a:t>ovale</a:t>
            </a:r>
            <a:r>
              <a:rPr lang="en-US" dirty="0"/>
              <a:t> and enters the infratemporal</a:t>
            </a:r>
          </a:p>
          <a:p>
            <a:r>
              <a:rPr lang="en-US" dirty="0"/>
              <a:t>fossa on the external aspect of the base of the skull. Its meningeal</a:t>
            </a:r>
          </a:p>
          <a:p>
            <a:r>
              <a:rPr lang="en-US" dirty="0"/>
              <a:t>branch re-enters the middle cranial fossa to supply sensory innervation</a:t>
            </a:r>
          </a:p>
          <a:p>
            <a:r>
              <a:rPr lang="en-US" dirty="0"/>
              <a:t>to the dura. Its </a:t>
            </a:r>
            <a:r>
              <a:rPr lang="en-US" b="1" dirty="0"/>
              <a:t>sensory branches </a:t>
            </a:r>
            <a:r>
              <a:rPr lang="en-US" dirty="0"/>
              <a:t>are as follows:</a:t>
            </a:r>
          </a:p>
          <a:p>
            <a:r>
              <a:rPr lang="en-US" dirty="0"/>
              <a:t>• </a:t>
            </a:r>
            <a:r>
              <a:rPr lang="en-US" dirty="0" err="1"/>
              <a:t>Auriculotemporal</a:t>
            </a:r>
            <a:r>
              <a:rPr lang="en-US" dirty="0"/>
              <a:t> nerve</a:t>
            </a:r>
          </a:p>
          <a:p>
            <a:r>
              <a:rPr lang="en-US" dirty="0"/>
              <a:t>• Lingual nerve</a:t>
            </a:r>
          </a:p>
          <a:p>
            <a:r>
              <a:rPr lang="en-US" dirty="0"/>
              <a:t>• Inferior alveolar nerve (also carries motor </a:t>
            </a:r>
            <a:r>
              <a:rPr lang="en-US" dirty="0" err="1"/>
              <a:t>bers</a:t>
            </a:r>
            <a:r>
              <a:rPr lang="en-US" dirty="0"/>
              <a:t>, see below)</a:t>
            </a:r>
          </a:p>
          <a:p>
            <a:r>
              <a:rPr lang="en-US" dirty="0"/>
              <a:t>• Buccal nerve</a:t>
            </a:r>
          </a:p>
        </p:txBody>
      </p:sp>
    </p:spTree>
    <p:extLst>
      <p:ext uri="{BB962C8B-B14F-4D97-AF65-F5344CB8AC3E}">
        <p14:creationId xmlns:p14="http://schemas.microsoft.com/office/powerpoint/2010/main" val="3952896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branches of the </a:t>
            </a:r>
            <a:r>
              <a:rPr lang="en-US" dirty="0" err="1"/>
              <a:t>auriculotemporal</a:t>
            </a:r>
            <a:r>
              <a:rPr lang="en-US" dirty="0"/>
              <a:t> nerve supply the temporal skin,</a:t>
            </a:r>
          </a:p>
          <a:p>
            <a:r>
              <a:rPr lang="en-US" dirty="0"/>
              <a:t>the external auditory canal, and the tympanic membrane. The lingual</a:t>
            </a:r>
          </a:p>
          <a:p>
            <a:r>
              <a:rPr lang="en-US" dirty="0"/>
              <a:t>nerve supplies sensory </a:t>
            </a:r>
            <a:r>
              <a:rPr lang="en-US" dirty="0" err="1"/>
              <a:t>bers</a:t>
            </a:r>
            <a:r>
              <a:rPr lang="en-US" dirty="0"/>
              <a:t> to the anterior two-thirds of the tongue,</a:t>
            </a:r>
          </a:p>
          <a:p>
            <a:r>
              <a:rPr lang="en-US" dirty="0"/>
              <a:t>and gustatory </a:t>
            </a:r>
            <a:r>
              <a:rPr lang="en-US" dirty="0" err="1"/>
              <a:t>bers</a:t>
            </a:r>
            <a:r>
              <a:rPr lang="en-US" dirty="0"/>
              <a:t> from the chorda tympani (facial nerve branch)</a:t>
            </a:r>
          </a:p>
          <a:p>
            <a:r>
              <a:rPr lang="en-US" dirty="0"/>
              <a:t>travel with it. The a </a:t>
            </a:r>
            <a:r>
              <a:rPr lang="en-US" dirty="0" err="1"/>
              <a:t>erent</a:t>
            </a:r>
            <a:r>
              <a:rPr lang="en-US" dirty="0"/>
              <a:t> </a:t>
            </a:r>
            <a:r>
              <a:rPr lang="en-US" dirty="0" err="1"/>
              <a:t>bers</a:t>
            </a:r>
            <a:r>
              <a:rPr lang="en-US" dirty="0"/>
              <a:t> of the inferior alveolar nerve pass through</a:t>
            </a:r>
          </a:p>
          <a:p>
            <a:r>
              <a:rPr lang="en-US" dirty="0"/>
              <a:t>the mandibular foramen into the mandibular canal, where they give o</a:t>
            </a:r>
          </a:p>
          <a:p>
            <a:r>
              <a:rPr lang="en-US" dirty="0"/>
              <a:t>inferior dental branches to the mandibular teeth. The mental nerve is</a:t>
            </a:r>
          </a:p>
          <a:p>
            <a:r>
              <a:rPr lang="en-US" dirty="0"/>
              <a:t>a terminal branch that supplies the skin of the chin, lower lip, and the</a:t>
            </a:r>
          </a:p>
          <a:p>
            <a:r>
              <a:rPr lang="en-US" dirty="0"/>
              <a:t>body of the mandible.</a:t>
            </a:r>
          </a:p>
        </p:txBody>
      </p:sp>
    </p:spTree>
    <p:extLst>
      <p:ext uri="{BB962C8B-B14F-4D97-AF65-F5344CB8AC3E}">
        <p14:creationId xmlns:p14="http://schemas.microsoft.com/office/powerpoint/2010/main" val="3583087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e </a:t>
            </a:r>
            <a:r>
              <a:rPr lang="en-US" dirty="0" err="1"/>
              <a:t>erent</a:t>
            </a:r>
            <a:r>
              <a:rPr lang="en-US" dirty="0"/>
              <a:t> </a:t>
            </a:r>
            <a:r>
              <a:rPr lang="en-US" dirty="0" err="1"/>
              <a:t>bers</a:t>
            </a:r>
            <a:r>
              <a:rPr lang="en-US" dirty="0"/>
              <a:t> that branch from the inferior</a:t>
            </a:r>
          </a:p>
          <a:p>
            <a:r>
              <a:rPr lang="en-US" dirty="0"/>
              <a:t>alveolar nerve supply the mylohyoid muscle and the anterior belly of</a:t>
            </a:r>
          </a:p>
          <a:p>
            <a:r>
              <a:rPr lang="en-US" dirty="0"/>
              <a:t>the digastric (not shown). The buccal nerve pierces the </a:t>
            </a:r>
            <a:r>
              <a:rPr lang="en-US" dirty="0" err="1"/>
              <a:t>buccinator</a:t>
            </a:r>
            <a:r>
              <a:rPr lang="en-US" dirty="0"/>
              <a:t> muscle</a:t>
            </a:r>
          </a:p>
          <a:p>
            <a:r>
              <a:rPr lang="en-US" dirty="0"/>
              <a:t>and supplies sensory innervation to the mucous membrane of the</a:t>
            </a:r>
          </a:p>
          <a:p>
            <a:r>
              <a:rPr lang="en-US" dirty="0"/>
              <a:t>cheek. The pure </a:t>
            </a:r>
            <a:r>
              <a:rPr lang="en-US" b="1" dirty="0"/>
              <a:t>motor branches </a:t>
            </a:r>
            <a:r>
              <a:rPr lang="en-US" dirty="0"/>
              <a:t>leave the main nerve trunk just distal</a:t>
            </a:r>
          </a:p>
          <a:p>
            <a:r>
              <a:rPr lang="en-US" dirty="0"/>
              <a:t>to the origin of the meningeal branch. They are:</a:t>
            </a:r>
          </a:p>
          <a:p>
            <a:r>
              <a:rPr lang="en-US" dirty="0"/>
              <a:t>• Masseteric nerve (masseter muscle)</a:t>
            </a:r>
          </a:p>
          <a:p>
            <a:r>
              <a:rPr lang="en-US" dirty="0"/>
              <a:t>• Deep temporal nerves (temporalis muscle)</a:t>
            </a:r>
          </a:p>
          <a:p>
            <a:r>
              <a:rPr lang="en-US" dirty="0"/>
              <a:t>• Pterygoid nerves (pterygoid muscles)</a:t>
            </a:r>
          </a:p>
          <a:p>
            <a:r>
              <a:rPr lang="en-US" dirty="0"/>
              <a:t>• Nerve of the tensor tympani muscle</a:t>
            </a:r>
          </a:p>
          <a:p>
            <a:r>
              <a:rPr lang="en-US" dirty="0"/>
              <a:t>• Nerve of the tensor </a:t>
            </a:r>
            <a:r>
              <a:rPr lang="en-US" dirty="0" err="1"/>
              <a:t>veli</a:t>
            </a:r>
            <a:r>
              <a:rPr lang="en-US" dirty="0"/>
              <a:t> </a:t>
            </a:r>
            <a:r>
              <a:rPr lang="en-US" dirty="0" err="1"/>
              <a:t>palatini</a:t>
            </a:r>
            <a:r>
              <a:rPr lang="en-US" dirty="0"/>
              <a:t> muscle (not shown)</a:t>
            </a:r>
          </a:p>
        </p:txBody>
      </p:sp>
    </p:spTree>
    <p:extLst>
      <p:ext uri="{BB962C8B-B14F-4D97-AF65-F5344CB8AC3E}">
        <p14:creationId xmlns:p14="http://schemas.microsoft.com/office/powerpoint/2010/main" val="3917482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dirty="0" smtClean="0">
                <a:solidFill>
                  <a:srgbClr val="231F20"/>
                </a:solidFill>
                <a:latin typeface="TimesNewRomanPS-BoldMT"/>
              </a:rPr>
              <a:t>Clinical assessment of trigeminal nerve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0" u="none" strike="noStrike" baseline="0" dirty="0" smtClean="0">
                <a:solidFill>
                  <a:srgbClr val="231F20"/>
                </a:solidFill>
                <a:latin typeface="TimesNewRomanPS-BoldMT"/>
              </a:rPr>
              <a:t>D</a:t>
            </a:r>
          </a:p>
          <a:p>
            <a:r>
              <a:rPr lang="en-US" b="0" i="0" u="none" strike="noStrike" baseline="0" dirty="0" smtClean="0">
                <a:solidFill>
                  <a:srgbClr val="231F20"/>
                </a:solidFill>
                <a:latin typeface="TimesNewRomanPSMT"/>
              </a:rPr>
              <a:t>Each of the three main divisions of the trigeminal nerve is tested separately</a:t>
            </a:r>
          </a:p>
          <a:p>
            <a:r>
              <a:rPr lang="en-US" b="0" i="0" u="none" strike="noStrike" baseline="0" dirty="0" smtClean="0">
                <a:solidFill>
                  <a:srgbClr val="231F20"/>
                </a:solidFill>
                <a:latin typeface="TimesNewRomanPSMT"/>
              </a:rPr>
              <a:t>during the physical examination. This is done by pressing on the</a:t>
            </a:r>
          </a:p>
          <a:p>
            <a:r>
              <a:rPr lang="en-US" b="0" i="0" u="none" strike="noStrike" baseline="0" dirty="0" smtClean="0">
                <a:solidFill>
                  <a:srgbClr val="231F20"/>
                </a:solidFill>
                <a:latin typeface="TimesNewRomanPSMT"/>
              </a:rPr>
              <a:t>nerve exit points with one </a:t>
            </a:r>
            <a:r>
              <a:rPr lang="en-US" b="0" i="0" u="none" strike="noStrike" baseline="0" dirty="0" err="1" smtClean="0">
                <a:solidFill>
                  <a:srgbClr val="231F20"/>
                </a:solidFill>
                <a:latin typeface="TimesNewRomanPSMT"/>
              </a:rPr>
              <a:t>nger</a:t>
            </a:r>
            <a:r>
              <a:rPr lang="en-US" b="0" i="0" u="none" strike="noStrike" baseline="0" dirty="0" smtClean="0">
                <a:solidFill>
                  <a:srgbClr val="231F20"/>
                </a:solidFill>
                <a:latin typeface="TimesNewRomanPSMT"/>
              </a:rPr>
              <a:t> to test the sensation there (local tenderness</a:t>
            </a:r>
          </a:p>
          <a:p>
            <a:r>
              <a:rPr lang="en-US" b="0" i="0" u="none" strike="noStrike" baseline="0" dirty="0" smtClean="0">
                <a:solidFill>
                  <a:srgbClr val="231F20"/>
                </a:solidFill>
                <a:latin typeface="TimesNewRomanPSMT"/>
              </a:rPr>
              <a:t>to pressure). The typical nerve exit points are as follows:</a:t>
            </a:r>
          </a:p>
          <a:p>
            <a:r>
              <a:rPr lang="en-US" b="0" i="0" u="none" strike="noStrike" baseline="0" dirty="0" smtClean="0">
                <a:solidFill>
                  <a:srgbClr val="231F20"/>
                </a:solidFill>
                <a:latin typeface="TimesNewRomanPSMT"/>
              </a:rPr>
              <a:t>• For CN V</a:t>
            </a:r>
            <a:r>
              <a:rPr lang="en-US" sz="1800" b="0" i="0" u="none" strike="noStrike" baseline="0" dirty="0" smtClean="0">
                <a:solidFill>
                  <a:srgbClr val="231F20"/>
                </a:solidFill>
                <a:latin typeface="TimesNewRomanPSMT"/>
              </a:rPr>
              <a:t>1</a:t>
            </a:r>
            <a:r>
              <a:rPr lang="en-US" b="0" i="0" u="none" strike="noStrike" baseline="0" dirty="0" smtClean="0">
                <a:solidFill>
                  <a:srgbClr val="231F20"/>
                </a:solidFill>
                <a:latin typeface="TimesNewRomanPSMT"/>
              </a:rPr>
              <a:t>: the supraorbital foramen or supraorbital notch</a:t>
            </a:r>
          </a:p>
          <a:p>
            <a:r>
              <a:rPr lang="en-US" b="0" i="0" u="none" strike="noStrike" baseline="0" dirty="0" smtClean="0">
                <a:solidFill>
                  <a:srgbClr val="231F20"/>
                </a:solidFill>
                <a:latin typeface="TimesNewRomanPSMT"/>
              </a:rPr>
              <a:t>• For CN V</a:t>
            </a:r>
            <a:r>
              <a:rPr lang="en-US" sz="1800" b="0" i="0" u="none" strike="noStrike" baseline="0" dirty="0" smtClean="0">
                <a:solidFill>
                  <a:srgbClr val="231F20"/>
                </a:solidFill>
                <a:latin typeface="TimesNewRomanPSMT"/>
              </a:rPr>
              <a:t>2 </a:t>
            </a:r>
            <a:r>
              <a:rPr lang="en-US" b="0" i="0" u="none" strike="noStrike" baseline="0" dirty="0" smtClean="0">
                <a:solidFill>
                  <a:srgbClr val="231F20"/>
                </a:solidFill>
                <a:latin typeface="TimesNewRomanPSMT"/>
              </a:rPr>
              <a:t>: the infraorbital foramen</a:t>
            </a:r>
          </a:p>
          <a:p>
            <a:r>
              <a:rPr lang="en-US" b="0" i="0" u="none" strike="noStrike" baseline="0" dirty="0" smtClean="0">
                <a:solidFill>
                  <a:srgbClr val="231F20"/>
                </a:solidFill>
                <a:latin typeface="TimesNewRomanPSMT"/>
              </a:rPr>
              <a:t>• For CN V</a:t>
            </a:r>
            <a:r>
              <a:rPr lang="en-US" sz="1800" b="0" i="0" u="none" strike="noStrike" baseline="0" dirty="0" smtClean="0">
                <a:solidFill>
                  <a:srgbClr val="231F20"/>
                </a:solidFill>
                <a:latin typeface="TimesNewRomanPSMT"/>
              </a:rPr>
              <a:t>3 </a:t>
            </a:r>
            <a:r>
              <a:rPr lang="en-US" b="0" i="0" u="none" strike="noStrike" baseline="0" dirty="0" smtClean="0">
                <a:solidFill>
                  <a:srgbClr val="231F20"/>
                </a:solidFill>
                <a:latin typeface="TimesNewRomanPSMT"/>
              </a:rPr>
              <a:t>: the mental foramen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81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40" y="2186781"/>
            <a:ext cx="324612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520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Nuclei and distribution:</a:t>
            </a:r>
          </a:p>
          <a:p>
            <a:r>
              <a:rPr lang="en-US" dirty="0"/>
              <a:t>• Special visceral e </a:t>
            </a:r>
            <a:r>
              <a:rPr lang="en-US" dirty="0" err="1"/>
              <a:t>erent</a:t>
            </a:r>
            <a:r>
              <a:rPr lang="en-US" dirty="0"/>
              <a:t>: E </a:t>
            </a:r>
            <a:r>
              <a:rPr lang="en-US" dirty="0" err="1"/>
              <a:t>erent</a:t>
            </a:r>
            <a:r>
              <a:rPr lang="en-US" dirty="0"/>
              <a:t> </a:t>
            </a:r>
            <a:r>
              <a:rPr lang="en-US" dirty="0" err="1"/>
              <a:t>bers</a:t>
            </a:r>
            <a:r>
              <a:rPr lang="en-US" dirty="0"/>
              <a:t> from the motor nucleus of the</a:t>
            </a:r>
          </a:p>
          <a:p>
            <a:r>
              <a:rPr lang="en-US" dirty="0"/>
              <a:t>trigeminal nerve pass in the mandibular division (CN V3) to</a:t>
            </a:r>
          </a:p>
          <a:p>
            <a:r>
              <a:rPr lang="en-US" dirty="0"/>
              <a:t>– Muscles of mastication (temporalis, masseter, medial, and lateral</a:t>
            </a:r>
          </a:p>
          <a:p>
            <a:r>
              <a:rPr lang="en-US" dirty="0"/>
              <a:t>pterygoid)</a:t>
            </a:r>
          </a:p>
          <a:p>
            <a:r>
              <a:rPr lang="en-US" dirty="0"/>
              <a:t>– Oral </a:t>
            </a:r>
            <a:r>
              <a:rPr lang="en-US" dirty="0" err="1"/>
              <a:t>oor</a:t>
            </a:r>
            <a:r>
              <a:rPr lang="en-US" dirty="0"/>
              <a:t> muscles: mylohyoid and anterior belly of the digastric</a:t>
            </a:r>
          </a:p>
          <a:p>
            <a:r>
              <a:rPr lang="en-US" dirty="0"/>
              <a:t>– Middle ear muscle: tensor tympani</a:t>
            </a:r>
          </a:p>
          <a:p>
            <a:r>
              <a:rPr lang="en-US" dirty="0"/>
              <a:t>– Pharyngeal muscle: tensor </a:t>
            </a:r>
            <a:r>
              <a:rPr lang="en-US" dirty="0" err="1"/>
              <a:t>veli</a:t>
            </a:r>
            <a:r>
              <a:rPr lang="en-US" dirty="0"/>
              <a:t> </a:t>
            </a:r>
            <a:r>
              <a:rPr lang="en-US" dirty="0" err="1"/>
              <a:t>palatini</a:t>
            </a:r>
            <a:endParaRPr lang="en-US" dirty="0"/>
          </a:p>
          <a:p>
            <a:r>
              <a:rPr lang="en-US" dirty="0"/>
              <a:t>• Somatic a </a:t>
            </a:r>
            <a:r>
              <a:rPr lang="en-US" dirty="0" err="1"/>
              <a:t>erent</a:t>
            </a:r>
            <a:r>
              <a:rPr lang="en-US" dirty="0"/>
              <a:t>: The trigeminal ganglion contains </a:t>
            </a:r>
            <a:r>
              <a:rPr lang="en-US" dirty="0" err="1"/>
              <a:t>pseudounipolar</a:t>
            </a:r>
            <a:endParaRPr lang="en-US" dirty="0"/>
          </a:p>
          <a:p>
            <a:r>
              <a:rPr lang="en-US" dirty="0"/>
              <a:t>ganglion cells whose central </a:t>
            </a:r>
            <a:r>
              <a:rPr lang="en-US" dirty="0" err="1"/>
              <a:t>bers</a:t>
            </a:r>
            <a:r>
              <a:rPr lang="en-US" dirty="0"/>
              <a:t> pass to the sensory nuclei of the</a:t>
            </a:r>
          </a:p>
          <a:p>
            <a:r>
              <a:rPr lang="en-US" dirty="0"/>
              <a:t>trigeminal nerve (see </a:t>
            </a:r>
            <a:r>
              <a:rPr lang="en-US" b="1" dirty="0"/>
              <a:t>A a</a:t>
            </a:r>
            <a:r>
              <a:rPr lang="en-US" dirty="0"/>
              <a:t>). Their peripheral </a:t>
            </a:r>
            <a:r>
              <a:rPr lang="en-US" dirty="0" err="1"/>
              <a:t>bers</a:t>
            </a:r>
            <a:r>
              <a:rPr lang="en-US" dirty="0"/>
              <a:t> innervate the facial</a:t>
            </a:r>
          </a:p>
          <a:p>
            <a:r>
              <a:rPr lang="en-US" dirty="0"/>
              <a:t>skin, large portions of the nasopharyngeal mucosa, and the anterior</a:t>
            </a:r>
          </a:p>
          <a:p>
            <a:r>
              <a:rPr lang="en-US" dirty="0"/>
              <a:t>two-thirds of the tongue (somatic sensation, see </a:t>
            </a:r>
            <a:r>
              <a:rPr lang="en-US" b="1" dirty="0"/>
              <a:t>C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29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• “Visceral e </a:t>
            </a:r>
            <a:r>
              <a:rPr lang="en-US" dirty="0" err="1" smtClean="0"/>
              <a:t>erent</a:t>
            </a:r>
            <a:r>
              <a:rPr lang="en-US" dirty="0" smtClean="0"/>
              <a:t> pathway”: The visceral e </a:t>
            </a:r>
            <a:r>
              <a:rPr lang="en-US" dirty="0" err="1" smtClean="0"/>
              <a:t>erent</a:t>
            </a:r>
            <a:r>
              <a:rPr lang="en-US" dirty="0" smtClean="0"/>
              <a:t> </a:t>
            </a:r>
            <a:r>
              <a:rPr lang="en-US" dirty="0" err="1" smtClean="0"/>
              <a:t>bers</a:t>
            </a:r>
            <a:r>
              <a:rPr lang="en-US" dirty="0" smtClean="0"/>
              <a:t> of some cranial</a:t>
            </a:r>
          </a:p>
          <a:p>
            <a:r>
              <a:rPr lang="en-US" dirty="0" smtClean="0"/>
              <a:t>nerves adhere to branches or sub-branches of the trigeminal nerve,</a:t>
            </a:r>
          </a:p>
          <a:p>
            <a:r>
              <a:rPr lang="en-US" dirty="0" smtClean="0"/>
              <a:t>by which they travel to their destination:</a:t>
            </a:r>
          </a:p>
          <a:p>
            <a:r>
              <a:rPr lang="en-US" dirty="0" smtClean="0"/>
              <a:t>– The lacrimal nerve (branch of CN V1) conveys parasympathetic -</a:t>
            </a:r>
          </a:p>
          <a:p>
            <a:r>
              <a:rPr lang="en-US" dirty="0" err="1" smtClean="0"/>
              <a:t>bers</a:t>
            </a:r>
            <a:r>
              <a:rPr lang="en-US" dirty="0" smtClean="0"/>
              <a:t> from the facial nerve along the zygomatic nerve (branch of</a:t>
            </a:r>
          </a:p>
          <a:p>
            <a:r>
              <a:rPr lang="en-US" dirty="0" smtClean="0"/>
              <a:t>CN V2) to the lacrimal gland.</a:t>
            </a:r>
          </a:p>
          <a:p>
            <a:r>
              <a:rPr lang="en-US" dirty="0" smtClean="0"/>
              <a:t>– The </a:t>
            </a:r>
            <a:r>
              <a:rPr lang="en-US" dirty="0" err="1" smtClean="0"/>
              <a:t>auriculotemporal</a:t>
            </a:r>
            <a:r>
              <a:rPr lang="en-US" dirty="0" smtClean="0"/>
              <a:t> nerve (branch of CN V3) conveys parasympathetic</a:t>
            </a:r>
          </a:p>
          <a:p>
            <a:r>
              <a:rPr lang="en-US" dirty="0" err="1" smtClean="0"/>
              <a:t>bers</a:t>
            </a:r>
            <a:r>
              <a:rPr lang="en-US" dirty="0" smtClean="0"/>
              <a:t> from the glossopharyngeal nerve to the parotid gland.</a:t>
            </a:r>
          </a:p>
          <a:p>
            <a:r>
              <a:rPr lang="en-US" dirty="0" smtClean="0"/>
              <a:t>– The lingual nerve (branch of CN V3) conveys parasympathetic -</a:t>
            </a:r>
          </a:p>
          <a:p>
            <a:r>
              <a:rPr lang="en-US" dirty="0" err="1" smtClean="0"/>
              <a:t>bers</a:t>
            </a:r>
            <a:r>
              <a:rPr lang="en-US" dirty="0" smtClean="0"/>
              <a:t> from the chorda tympani of the facial nerve to the submandibular</a:t>
            </a:r>
          </a:p>
          <a:p>
            <a:r>
              <a:rPr lang="en-US" dirty="0" smtClean="0"/>
              <a:t>and sublingual glands.</a:t>
            </a:r>
          </a:p>
          <a:p>
            <a:r>
              <a:rPr lang="en-US" dirty="0" smtClean="0"/>
              <a:t>• “Visceral a </a:t>
            </a:r>
            <a:r>
              <a:rPr lang="en-US" dirty="0" err="1" smtClean="0"/>
              <a:t>erent</a:t>
            </a:r>
            <a:r>
              <a:rPr lang="en-US" dirty="0" smtClean="0"/>
              <a:t> pathway”: Gustatory </a:t>
            </a:r>
            <a:r>
              <a:rPr lang="en-US" dirty="0" err="1" smtClean="0"/>
              <a:t>bers</a:t>
            </a:r>
            <a:r>
              <a:rPr lang="en-US" dirty="0" smtClean="0"/>
              <a:t> from the facial nerve</a:t>
            </a:r>
          </a:p>
          <a:p>
            <a:r>
              <a:rPr lang="en-US" dirty="0" smtClean="0"/>
              <a:t>(chorda tympani) travel by the lingual nerve (branch of CN V3) to</a:t>
            </a:r>
          </a:p>
          <a:p>
            <a:r>
              <a:rPr lang="en-US" dirty="0" smtClean="0"/>
              <a:t>supply the anterior two-thirds of the tongue.</a:t>
            </a:r>
          </a:p>
          <a:p>
            <a:r>
              <a:rPr lang="en-US" b="1" dirty="0" smtClean="0"/>
              <a:t>Developmentally, </a:t>
            </a:r>
            <a:r>
              <a:rPr lang="en-US" dirty="0" smtClean="0"/>
              <a:t>the trigeminal nerve is the nerve of the </a:t>
            </a:r>
            <a:r>
              <a:rPr lang="en-US" dirty="0" err="1" smtClean="0"/>
              <a:t>rst</a:t>
            </a:r>
            <a:endParaRPr lang="en-US" dirty="0" smtClean="0"/>
          </a:p>
          <a:p>
            <a:r>
              <a:rPr lang="en-US" dirty="0" smtClean="0"/>
              <a:t>branchial arch.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63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dirty="0" smtClean="0"/>
              <a:t>Clinical disorders of the trigeminal nerve 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Sensory disturbances and de </a:t>
            </a:r>
            <a:r>
              <a:rPr lang="en-US" dirty="0" err="1" smtClean="0"/>
              <a:t>cits</a:t>
            </a:r>
            <a:r>
              <a:rPr lang="en-US" dirty="0" smtClean="0"/>
              <a:t> may arise in various conditions:</a:t>
            </a:r>
          </a:p>
          <a:p>
            <a:r>
              <a:rPr lang="en-US" dirty="0" smtClean="0"/>
              <a:t>• Sensory loss due to traumatic nerve lesions.</a:t>
            </a:r>
          </a:p>
          <a:p>
            <a:r>
              <a:rPr lang="en-US" dirty="0" smtClean="0"/>
              <a:t>• Herpes zoster </a:t>
            </a:r>
            <a:r>
              <a:rPr lang="en-US" dirty="0" err="1" smtClean="0"/>
              <a:t>ophthalmicus</a:t>
            </a:r>
            <a:r>
              <a:rPr lang="en-US" dirty="0" smtClean="0"/>
              <a:t> (involvement of the territory of the </a:t>
            </a:r>
            <a:r>
              <a:rPr lang="en-US" dirty="0" err="1" smtClean="0"/>
              <a:t>rst</a:t>
            </a:r>
            <a:endParaRPr lang="en-US" dirty="0" smtClean="0"/>
          </a:p>
          <a:p>
            <a:r>
              <a:rPr lang="en-US" dirty="0" smtClean="0"/>
              <a:t>division of the trigeminal nerve, including the skin and/or the eye, by</a:t>
            </a:r>
          </a:p>
          <a:p>
            <a:r>
              <a:rPr lang="en-US" dirty="0" smtClean="0"/>
              <a:t>the varicella-zoster virus); herpes zoster of the face.</a:t>
            </a:r>
          </a:p>
          <a:p>
            <a:r>
              <a:rPr lang="en-US" dirty="0" smtClean="0"/>
              <a:t>The a </a:t>
            </a:r>
            <a:r>
              <a:rPr lang="en-US" dirty="0" err="1" smtClean="0"/>
              <a:t>erent</a:t>
            </a:r>
            <a:r>
              <a:rPr lang="en-US" dirty="0" smtClean="0"/>
              <a:t> </a:t>
            </a:r>
            <a:r>
              <a:rPr lang="en-US" dirty="0" err="1" smtClean="0"/>
              <a:t>bers</a:t>
            </a:r>
            <a:r>
              <a:rPr lang="en-US" dirty="0" smtClean="0"/>
              <a:t> of the trigeminal nerve (like the facial nerve, see p.</a:t>
            </a:r>
          </a:p>
          <a:p>
            <a:r>
              <a:rPr lang="en-US" dirty="0" smtClean="0"/>
              <a:t>118) are involved in the corneal re ex (re ex closure of the eyelid; see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, p. 469).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2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5787"/>
            <a:ext cx="504825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78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 smtClean="0"/>
              <a:t>through </a:t>
            </a:r>
            <a:r>
              <a:rPr lang="en-US" sz="2600" dirty="0"/>
              <a:t>the pons at the level of emergence of the </a:t>
            </a:r>
            <a:r>
              <a:rPr lang="en-US" sz="2600" dirty="0" smtClean="0"/>
              <a:t>trigeminal nerve</a:t>
            </a:r>
            <a:r>
              <a:rPr lang="en-US" sz="2600" dirty="0"/>
              <a:t>, superior view (schematic as the three nuclei are </a:t>
            </a:r>
            <a:r>
              <a:rPr lang="en-US" sz="2600" dirty="0" smtClean="0"/>
              <a:t>located at different </a:t>
            </a:r>
            <a:r>
              <a:rPr lang="en-US" sz="2600" dirty="0"/>
              <a:t>levels).</a:t>
            </a:r>
          </a:p>
        </p:txBody>
      </p:sp>
    </p:spTree>
    <p:extLst>
      <p:ext uri="{BB962C8B-B14F-4D97-AF65-F5344CB8AC3E}">
        <p14:creationId xmlns:p14="http://schemas.microsoft.com/office/powerpoint/2010/main" val="89936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C Course and distribution of the trigeminal nerve</a:t>
            </a:r>
          </a:p>
          <a:p>
            <a:r>
              <a:rPr lang="en-US" b="1" dirty="0"/>
              <a:t>a </a:t>
            </a:r>
            <a:r>
              <a:rPr lang="en-US" dirty="0"/>
              <a:t>Left lateral view. The three divisions of the trigeminal nerve and clinically</a:t>
            </a:r>
          </a:p>
          <a:p>
            <a:r>
              <a:rPr lang="en-US" dirty="0"/>
              <a:t>important terminal branches are shown.</a:t>
            </a:r>
          </a:p>
          <a:p>
            <a:r>
              <a:rPr lang="en-US" dirty="0"/>
              <a:t>All three divisions of the trigeminal nerve supply the skin of the face (</a:t>
            </a:r>
            <a:r>
              <a:rPr lang="en-US" b="1" dirty="0"/>
              <a:t>b</a:t>
            </a:r>
            <a:r>
              <a:rPr lang="en-US" dirty="0"/>
              <a:t>)</a:t>
            </a:r>
          </a:p>
          <a:p>
            <a:r>
              <a:rPr lang="en-US" dirty="0"/>
              <a:t>and the mucosa of the nasopharynx (</a:t>
            </a:r>
            <a:r>
              <a:rPr lang="en-US" b="1" dirty="0"/>
              <a:t>c</a:t>
            </a:r>
            <a:r>
              <a:rPr lang="en-US" dirty="0"/>
              <a:t>). The anterior two-thirds of the</a:t>
            </a:r>
          </a:p>
          <a:p>
            <a:r>
              <a:rPr lang="en-US" dirty="0"/>
              <a:t>tongue (</a:t>
            </a:r>
            <a:r>
              <a:rPr lang="en-US" b="1" dirty="0"/>
              <a:t>d</a:t>
            </a:r>
            <a:r>
              <a:rPr lang="en-US" dirty="0"/>
              <a:t>) receives sensory innervation (touch, pain and thermal sensation,</a:t>
            </a:r>
          </a:p>
          <a:p>
            <a:r>
              <a:rPr lang="en-US" dirty="0"/>
              <a:t>but not taste) via the lingual nerve, which is a branch of the mandibular</a:t>
            </a:r>
          </a:p>
          <a:p>
            <a:r>
              <a:rPr lang="en-US" dirty="0"/>
              <a:t>division (CN V3). The muscles of mastication are supplied by the</a:t>
            </a:r>
          </a:p>
          <a:p>
            <a:r>
              <a:rPr lang="en-US" dirty="0"/>
              <a:t>motor root of the trigeminal nerve, whose axons enter the mandibular</a:t>
            </a:r>
          </a:p>
          <a:p>
            <a:r>
              <a:rPr lang="en-US" dirty="0"/>
              <a:t>division (</a:t>
            </a:r>
            <a:r>
              <a:rPr lang="en-US" b="1" dirty="0"/>
              <a:t>e 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7476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Note: The e </a:t>
            </a:r>
            <a:r>
              <a:rPr lang="en-US" dirty="0" err="1"/>
              <a:t>erent</a:t>
            </a:r>
            <a:r>
              <a:rPr lang="en-US" dirty="0"/>
              <a:t> </a:t>
            </a:r>
            <a:r>
              <a:rPr lang="en-US" dirty="0" err="1"/>
              <a:t>bers</a:t>
            </a:r>
            <a:r>
              <a:rPr lang="en-US" dirty="0"/>
              <a:t> course exclusively in the mandibular division.</a:t>
            </a:r>
          </a:p>
          <a:p>
            <a:r>
              <a:rPr lang="en-US" dirty="0"/>
              <a:t>A peripheral trigeminal nerve lesion involving one of its divisions—</a:t>
            </a:r>
          </a:p>
          <a:p>
            <a:r>
              <a:rPr lang="en-US" dirty="0"/>
              <a:t>ophthalmic (CN V1), maxillary (CN V2), or mandibular (CN V3)—may</a:t>
            </a:r>
          </a:p>
          <a:p>
            <a:r>
              <a:rPr lang="en-US" dirty="0"/>
              <a:t>cause loss of somatic sensation (touch, pain, and temperature) in the</a:t>
            </a:r>
          </a:p>
          <a:p>
            <a:r>
              <a:rPr lang="en-US" dirty="0"/>
              <a:t>area innervated by the a </a:t>
            </a:r>
            <a:r>
              <a:rPr lang="en-US" dirty="0" err="1"/>
              <a:t>erent</a:t>
            </a:r>
            <a:r>
              <a:rPr lang="en-US" dirty="0"/>
              <a:t> nerve (see </a:t>
            </a:r>
            <a:r>
              <a:rPr lang="en-US" b="1" dirty="0"/>
              <a:t>b</a:t>
            </a:r>
            <a:r>
              <a:rPr lang="en-US" dirty="0"/>
              <a:t>). This contrasts with the</a:t>
            </a:r>
          </a:p>
          <a:p>
            <a:r>
              <a:rPr lang="en-US" dirty="0"/>
              <a:t>more concentric pat tern, and more restricted modality, of sensory </a:t>
            </a:r>
            <a:r>
              <a:rPr lang="en-US" dirty="0" err="1"/>
              <a:t>decit</a:t>
            </a:r>
            <a:endParaRPr lang="en-US" dirty="0"/>
          </a:p>
          <a:p>
            <a:r>
              <a:rPr lang="en-US" dirty="0"/>
              <a:t>produced by a central (CNS) lesion involving trigeminal nuclei and</a:t>
            </a:r>
          </a:p>
          <a:p>
            <a:r>
              <a:rPr lang="en-US" dirty="0"/>
              <a:t>pathways (see </a:t>
            </a:r>
            <a:r>
              <a:rPr lang="en-US" b="1" dirty="0"/>
              <a:t>D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916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20" y="1664811"/>
            <a:ext cx="5013960" cy="439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58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2392521"/>
            <a:ext cx="4937760" cy="294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23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162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839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1822</Words>
  <Application>Microsoft Office PowerPoint</Application>
  <PresentationFormat>On-screen Show (4:3)</PresentationFormat>
  <Paragraphs>170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  A Nuclei and emergence from the ponsa Anterior view.   </vt:lpstr>
      <vt:lpstr>PowerPoint Presentation</vt:lpstr>
      <vt:lpstr>Cross-section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Branches of the maxillary division (= second division of the trigeminal nerve, CN V2) in the maxillary region</vt:lpstr>
      <vt:lpstr>PowerPoint Presentation</vt:lpstr>
      <vt:lpstr>PowerPoint Presentation</vt:lpstr>
      <vt:lpstr>C Branches of the mandibular division (= third division of the trigeminal nerve, CN V3) in the mandibular region</vt:lpstr>
      <vt:lpstr>PowerPoint Presentation</vt:lpstr>
      <vt:lpstr>PowerPoint Presentation</vt:lpstr>
      <vt:lpstr>PowerPoint Presentation</vt:lpstr>
      <vt:lpstr>Clinical assessment of trigeminal nerve function</vt:lpstr>
      <vt:lpstr>PowerPoint Presentation</vt:lpstr>
      <vt:lpstr>PowerPoint Presentation</vt:lpstr>
      <vt:lpstr>PowerPoint Presentation</vt:lpstr>
      <vt:lpstr>Clinical disorders of the trigeminal nerve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7</cp:revision>
  <dcterms:created xsi:type="dcterms:W3CDTF">2023-05-30T08:37:12Z</dcterms:created>
  <dcterms:modified xsi:type="dcterms:W3CDTF">2023-05-30T09:22:32Z</dcterms:modified>
</cp:coreProperties>
</file>