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7" r:id="rId13"/>
    <p:sldId id="268" r:id="rId14"/>
    <p:sldId id="269" r:id="rId15"/>
    <p:sldId id="270" r:id="rId16"/>
    <p:sldId id="273" r:id="rId17"/>
    <p:sldId id="276" r:id="rId18"/>
    <p:sldId id="277" r:id="rId19"/>
    <p:sldId id="278" r:id="rId20"/>
    <p:sldId id="274" r:id="rId21"/>
    <p:sldId id="289" r:id="rId22"/>
    <p:sldId id="288" r:id="rId23"/>
    <p:sldId id="275" r:id="rId24"/>
    <p:sldId id="284" r:id="rId25"/>
    <p:sldId id="279" r:id="rId26"/>
    <p:sldId id="290" r:id="rId27"/>
    <p:sldId id="291" r:id="rId28"/>
    <p:sldId id="287" r:id="rId29"/>
    <p:sldId id="285" r:id="rId30"/>
    <p:sldId id="292" r:id="rId31"/>
    <p:sldId id="280" r:id="rId32"/>
    <p:sldId id="293" r:id="rId33"/>
    <p:sldId id="294" r:id="rId34"/>
    <p:sldId id="281" r:id="rId35"/>
    <p:sldId id="286" r:id="rId36"/>
    <p:sldId id="282" r:id="rId37"/>
    <p:sldId id="28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762" y="-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086A-AAA0-4F14-83EC-7FCDA0FD3DE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AA562-B612-4667-9F7F-6FF01F0B2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8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AA562-B612-4667-9F7F-6FF01F0B25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F9F-E2B1-44E1-9EA0-2EFC70D7D07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CE9-14C4-488B-97D8-2B38842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3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F9F-E2B1-44E1-9EA0-2EFC70D7D07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CE9-14C4-488B-97D8-2B38842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3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F9F-E2B1-44E1-9EA0-2EFC70D7D07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CE9-14C4-488B-97D8-2B38842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F9F-E2B1-44E1-9EA0-2EFC70D7D07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CE9-14C4-488B-97D8-2B38842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F9F-E2B1-44E1-9EA0-2EFC70D7D07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CE9-14C4-488B-97D8-2B38842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F9F-E2B1-44E1-9EA0-2EFC70D7D07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CE9-14C4-488B-97D8-2B38842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0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F9F-E2B1-44E1-9EA0-2EFC70D7D07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CE9-14C4-488B-97D8-2B38842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F9F-E2B1-44E1-9EA0-2EFC70D7D07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CE9-14C4-488B-97D8-2B38842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1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F9F-E2B1-44E1-9EA0-2EFC70D7D07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CE9-14C4-488B-97D8-2B38842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6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F9F-E2B1-44E1-9EA0-2EFC70D7D07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CE9-14C4-488B-97D8-2B38842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3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EF9F-E2B1-44E1-9EA0-2EFC70D7D07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9CE9-14C4-488B-97D8-2B38842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7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DEF9F-E2B1-44E1-9EA0-2EFC70D7D07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59CE9-14C4-488B-97D8-2B38842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2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CRANIAL NERVES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495801"/>
            <a:ext cx="8815387" cy="88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4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of  extraocular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uscles 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III, CN IV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CN VI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25043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0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III, IV &amp; VI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III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midbrain exists through SOF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culomotor nucleus &amp; visceral oculomotor (Edinger-Westphal)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 components &amp; function </a:t>
            </a:r>
          </a:p>
          <a:p>
            <a:pPr lvl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(eye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palpebral superioris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sup, med,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rectus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oblique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(parasympathetic fibers)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sphincter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pupillae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(constriction of pupil)</a:t>
            </a:r>
          </a:p>
          <a:p>
            <a:pPr lvl="2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ciliaris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accommodation)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correlates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ptosis, mydriasis, accommodation difficulties.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– primarily motor nerve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46" y="1828800"/>
            <a:ext cx="330395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1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IV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800600" cy="48307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midbrain (Inf. colliculus) &amp; exit through SOF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nucleus CN IV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 components &amp; function </a:t>
            </a:r>
          </a:p>
          <a:p>
            <a:pPr lvl="1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(eye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movts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oblique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correlates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is higher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deviated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medially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eye movement (depress &amp;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rotation)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motor nerve</a:t>
            </a:r>
          </a:p>
          <a:p>
            <a:pPr lvl="2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49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6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VI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768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Pons &amp; exist SOF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nucleus CN VI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 components &amp; function </a:t>
            </a:r>
          </a:p>
          <a:p>
            <a:pPr lvl="1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(eye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movts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rectus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nerve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correlates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affected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is deviated medially.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358640" cy="45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V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477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2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V cont’d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Ophthalmic division (CN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V1) -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orbit through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Maxillary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(CN V2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enters the pterygopalatine fossa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foramen rotundum.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Mandibular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(CN V3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passes through the foramen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containing motor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67800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7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5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838200"/>
            <a:ext cx="8991600" cy="56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1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V cont’d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brachial arch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uscles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mastication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 floor muscles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iddle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- tensor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tympani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haryngeal muscle - tensor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palatini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touch, pain ,temp) 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Sensation on head (skin &amp; mucous membrane of face and head)</a:t>
            </a:r>
          </a:p>
          <a:p>
            <a:pPr marL="457200" lvl="1" indent="0"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–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mastication &amp; sensation</a:t>
            </a:r>
          </a:p>
          <a:p>
            <a:pPr marL="457200" lvl="1" indent="0"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mixed nerve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VII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6654"/>
            <a:ext cx="7086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33400"/>
            <a:ext cx="24384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Pons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stylomastoid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foramen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20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to muscles of facial expression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847"/>
            <a:ext cx="9144000" cy="570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1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VII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bodies and components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nucleus CN VII </a:t>
            </a:r>
          </a:p>
          <a:p>
            <a:pPr lvl="2"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muscle of facial expression, post belly of digastric, stylohyoid and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stapeduis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salivatory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nucleus </a:t>
            </a:r>
          </a:p>
          <a:p>
            <a:pPr lvl="2"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visceromotor, presynaptic parasympathetic neurons</a:t>
            </a:r>
          </a:p>
          <a:p>
            <a:pPr lvl="2"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GVE – lacrimal and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salivatory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secretions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88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VII cont’d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Geniculate ganglion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 – taste anterior 2/3 of tongue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GVA – sensation  from palate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GSA – Auricle &amp; external acoustic meatus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acial expression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acrimation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ecretion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Taste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Touch pain temperature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VIII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pons-medulla junction &amp;  does not exit skull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Vestibular nuclei 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vestibular nucleus (of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Bechterew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vestibular nucleus (of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Deiters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vestibular nucleus (Schwalbe) 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vestibular nucleus (of Roller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Cochlear nuclei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cochlear nucleus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cochlear nucleus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Vestibular nuclei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305800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5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Cochlear nuclei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6476999" cy="61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1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VIII cont’d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991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7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VIII cont’d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bodies and components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Vestibular ganglion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processes – nuclei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processes – utricle, saccule &amp; semicircular canals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SSA – equilibrium</a:t>
            </a:r>
          </a:p>
          <a:p>
            <a:pPr lvl="1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Spiral ganglion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processes – 2 cochlear nuclei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processes – begin hair cells of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 of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</a:t>
            </a:r>
            <a:endParaRPr lang="en-US" sz="2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SSA – hearing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913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91600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Introduction</a:t>
            </a:r>
            <a:b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12 pairs 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CNI – CNXII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CN I  &amp; CN II  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CNS pathways that are covered by meninges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contain 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oligodendrocytes  &amp; 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microglial cells</a:t>
            </a:r>
            <a:endParaRPr lang="en-US" sz="2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CN may </a:t>
            </a: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contain both 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afferent &amp; efferent axons which belong either:</a:t>
            </a:r>
          </a:p>
          <a:p>
            <a:pPr lvl="1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omatic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nervous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system </a:t>
            </a:r>
            <a:r>
              <a:rPr lang="en-US" sz="2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(somatic  fibers)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Autonomic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nervous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system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(visceral fibers)</a:t>
            </a:r>
            <a:endParaRPr lang="en-US" sz="26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ombinations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different GFT -  4 </a:t>
            </a: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possible 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compositions. </a:t>
            </a:r>
            <a:endParaRPr lang="en-US" sz="2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IX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52450"/>
            <a:ext cx="6138862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731520"/>
            <a:ext cx="246314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medulla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jugular foramen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IX cont’d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bodies and components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ambiguus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(medulla)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 – elevation of pharynx (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stylopharyngeus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salivary nucleus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GVE – secretion of saliva (parotid gland)</a:t>
            </a:r>
          </a:p>
          <a:p>
            <a:pPr lvl="1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ganglion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 - taste from post. 1/3 of tongue</a:t>
            </a:r>
          </a:p>
          <a:p>
            <a:pPr lvl="1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ganglion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GSA – external ear</a:t>
            </a:r>
          </a:p>
          <a:p>
            <a:pPr lvl="1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IX beyond skull base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38200"/>
            <a:ext cx="8610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4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00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16" y="600074"/>
            <a:ext cx="64865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416" y="762000"/>
            <a:ext cx="25269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 </a:t>
            </a:r>
          </a:p>
          <a:p>
            <a:pPr marL="457200" indent="-457200">
              <a:buFontTx/>
              <a:buChar char="-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medulla  </a:t>
            </a:r>
          </a:p>
          <a:p>
            <a:pPr marL="457200" indent="-457200">
              <a:buFontTx/>
              <a:buChar char="-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exists  through jugular foramen.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X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39925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bodies and components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ambiguus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(medulla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Muscles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pharynx (except the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stylopharyngeus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and palate (except the tensor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palatini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larynx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 soft palate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Dorsal nucleus (medulla) 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GVE  - Smooth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muscles and glands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thoracic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viscera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ganglion 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GVA -  sensation in lower pharynx, larynx, trachea, and other 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viscerae</a:t>
            </a:r>
            <a:r>
              <a:rPr lang="it-IT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it-I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  - taste on epiglottis</a:t>
            </a:r>
          </a:p>
          <a:p>
            <a:pPr lvl="1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ganglion 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GSA -  Auricle and external acoustic meatus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parasympathetic nerve 90%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XI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 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Cranial part – medulla &amp; exist through jugular foramen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 portion- cervical  &amp; ascends through foramen magnum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bodies and components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cord (cervical)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SVE- vagal component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GSE - Sternocleidomastoid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trapezius muscles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– flex of head, contralateral head rotation, elevation &amp; retraction of scapula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Motor nerve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XII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medulla  &amp; exists through  hypoglossal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canal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bodies and components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 XII (medulla)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GSE -  Extrinsic &amp; intrinsic muscles of tongue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Shape of tongue, protract, elevate &amp; retract the tongue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8683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with combination of GFT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867400"/>
          </a:xfrm>
        </p:spPr>
        <p:txBody>
          <a:bodyPr>
            <a:no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General somatic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afferents  </a:t>
            </a:r>
            <a:r>
              <a:rPr lang="en-US" sz="2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(GSA)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somatic sensation</a:t>
            </a:r>
            <a:endParaRPr lang="en-US" sz="26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impulses </a:t>
            </a: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the skin &amp;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skeletal 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muscle spindles</a:t>
            </a:r>
            <a:endParaRPr lang="en-US" sz="2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General somatic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efferents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(GSE)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somatomotor function</a:t>
            </a:r>
            <a:endParaRPr lang="en-US" sz="26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Innervation to skeletal muscles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General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visceral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afferents </a:t>
            </a:r>
            <a:r>
              <a:rPr lang="en-US" sz="2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(GVA)</a:t>
            </a: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visceral sensation</a:t>
            </a:r>
            <a:endParaRPr lang="en-US" sz="26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impulses </a:t>
            </a: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the viscera 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&amp; blood </a:t>
            </a: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vessels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General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visceral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efferents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(GVE)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visceromotor function</a:t>
            </a:r>
            <a:endParaRPr lang="en-US" sz="26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Innervation to smooth </a:t>
            </a: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muscle of the viscera, </a:t>
            </a:r>
            <a:r>
              <a:rPr lang="en-US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intraocular </a:t>
            </a:r>
            <a:r>
              <a:rPr lang="fr-FR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muscles</a:t>
            </a:r>
            <a:r>
              <a:rPr lang="fr-FR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heart</a:t>
            </a:r>
            <a:r>
              <a:rPr lang="fr-FR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salivary</a:t>
            </a:r>
            <a:r>
              <a:rPr lang="fr-FR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glands</a:t>
            </a:r>
            <a:r>
              <a:rPr lang="fr-FR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6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etc</a:t>
            </a:r>
            <a:endParaRPr lang="fr-FR" sz="2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with special fiber types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somatic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afferents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(SSA)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impulses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retina, auditory &amp; vestibular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apparatus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visceral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afferents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(SVA)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impulses from the taste buds of the tongue &amp;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olfactory mucosa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Special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visceral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efferents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(SVE)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 to skeletal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muscles derived from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branchial arches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branchiogenic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efferents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branchiogenic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muscles)</a:t>
            </a:r>
          </a:p>
        </p:txBody>
      </p:sp>
    </p:spTree>
    <p:extLst>
      <p:ext uri="{BB962C8B-B14F-4D97-AF65-F5344CB8AC3E}">
        <p14:creationId xmlns:p14="http://schemas.microsoft.com/office/powerpoint/2010/main" val="18865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067800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2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I cont’d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roof of nasal cavity (olfactory epithelium) &amp; exit through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Cribriform plate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supplied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nasal cavity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 components 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Olfaction (Smell)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sensory nerve </a:t>
            </a:r>
          </a:p>
        </p:txBody>
      </p:sp>
    </p:spTree>
    <p:extLst>
      <p:ext uri="{BB962C8B-B14F-4D97-AF65-F5344CB8AC3E}">
        <p14:creationId xmlns:p14="http://schemas.microsoft.com/office/powerpoint/2010/main" val="22891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II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810375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5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 II cont’d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Ganglion cells of retina &amp; exist through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with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opthalmic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artery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supplied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eye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hotorecptors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 components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Vision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Sensory nerve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992</Words>
  <Application>Microsoft Office PowerPoint</Application>
  <PresentationFormat>On-screen Show (4:3)</PresentationFormat>
  <Paragraphs>206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SUMMARY OF CRANIAL NERVES</vt:lpstr>
      <vt:lpstr>PowerPoint Presentation</vt:lpstr>
      <vt:lpstr> Introduction </vt:lpstr>
      <vt:lpstr>Components with combination of GFT</vt:lpstr>
      <vt:lpstr>Components with special fiber types</vt:lpstr>
      <vt:lpstr>CN I</vt:lpstr>
      <vt:lpstr>CN I cont’d</vt:lpstr>
      <vt:lpstr>CN II</vt:lpstr>
      <vt:lpstr>CN II cont’d</vt:lpstr>
      <vt:lpstr>CN of  extraocular muscles  CN III, CN IV &amp; CN VI</vt:lpstr>
      <vt:lpstr>CN III, IV &amp; VI</vt:lpstr>
      <vt:lpstr>CN III</vt:lpstr>
      <vt:lpstr>CN IV</vt:lpstr>
      <vt:lpstr>CN VI </vt:lpstr>
      <vt:lpstr>CN V</vt:lpstr>
      <vt:lpstr>CN V cont’d</vt:lpstr>
      <vt:lpstr>V1</vt:lpstr>
      <vt:lpstr>V2</vt:lpstr>
      <vt:lpstr>V3</vt:lpstr>
      <vt:lpstr>CN V cont’d</vt:lpstr>
      <vt:lpstr>CN VII</vt:lpstr>
      <vt:lpstr>Branches to muscles of facial expression</vt:lpstr>
      <vt:lpstr>CN VII</vt:lpstr>
      <vt:lpstr>CN VII cont’d</vt:lpstr>
      <vt:lpstr>CN VIII</vt:lpstr>
      <vt:lpstr>Vestibular nuclei</vt:lpstr>
      <vt:lpstr>Cochlear nuclei</vt:lpstr>
      <vt:lpstr>CN VIII cont’d</vt:lpstr>
      <vt:lpstr>CN VIII cont’d</vt:lpstr>
      <vt:lpstr>CN IX</vt:lpstr>
      <vt:lpstr>CN IX cont’d</vt:lpstr>
      <vt:lpstr>CN IX beyond skull base</vt:lpstr>
      <vt:lpstr>CN X</vt:lpstr>
      <vt:lpstr>CN X</vt:lpstr>
      <vt:lpstr>PowerPoint Presentation</vt:lpstr>
      <vt:lpstr>CN XI</vt:lpstr>
      <vt:lpstr>CN XII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47</cp:revision>
  <dcterms:created xsi:type="dcterms:W3CDTF">2023-07-06T06:10:07Z</dcterms:created>
  <dcterms:modified xsi:type="dcterms:W3CDTF">2023-07-07T10:38:09Z</dcterms:modified>
</cp:coreProperties>
</file>