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360" r:id="rId5"/>
    <p:sldId id="258" r:id="rId6"/>
    <p:sldId id="260" r:id="rId7"/>
    <p:sldId id="261" r:id="rId8"/>
    <p:sldId id="264" r:id="rId9"/>
    <p:sldId id="265" r:id="rId10"/>
    <p:sldId id="266" r:id="rId11"/>
    <p:sldId id="267" r:id="rId12"/>
    <p:sldId id="357" r:id="rId13"/>
    <p:sldId id="272" r:id="rId14"/>
    <p:sldId id="288" r:id="rId15"/>
    <p:sldId id="279" r:id="rId16"/>
    <p:sldId id="291" r:id="rId17"/>
    <p:sldId id="282" r:id="rId18"/>
    <p:sldId id="361" r:id="rId19"/>
    <p:sldId id="283" r:id="rId20"/>
    <p:sldId id="284" r:id="rId21"/>
    <p:sldId id="285" r:id="rId22"/>
    <p:sldId id="313" r:id="rId23"/>
    <p:sldId id="358" r:id="rId24"/>
    <p:sldId id="359" r:id="rId25"/>
    <p:sldId id="298" r:id="rId26"/>
    <p:sldId id="300" r:id="rId27"/>
    <p:sldId id="301" r:id="rId28"/>
    <p:sldId id="302" r:id="rId29"/>
    <p:sldId id="353" r:id="rId30"/>
    <p:sldId id="319" r:id="rId31"/>
    <p:sldId id="35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855" autoAdjust="0"/>
    <p:restoredTop sz="94660"/>
  </p:normalViewPr>
  <p:slideViewPr>
    <p:cSldViewPr>
      <p:cViewPr>
        <p:scale>
          <a:sx n="81" d="100"/>
          <a:sy n="81" d="100"/>
        </p:scale>
        <p:origin x="-10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6799-2802-4677-B9CB-DE398CC564B7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E009-066E-4850-809E-2F35E4EEB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0910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6799-2802-4677-B9CB-DE398CC564B7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E009-066E-4850-809E-2F35E4EEB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5784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6799-2802-4677-B9CB-DE398CC564B7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E009-066E-4850-809E-2F35E4EEB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3772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6799-2802-4677-B9CB-DE398CC564B7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E009-066E-4850-809E-2F35E4EEB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190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6799-2802-4677-B9CB-DE398CC564B7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E009-066E-4850-809E-2F35E4EEB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0431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6799-2802-4677-B9CB-DE398CC564B7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E009-066E-4850-809E-2F35E4EEB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4729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6799-2802-4677-B9CB-DE398CC564B7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E009-066E-4850-809E-2F35E4EEB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420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6799-2802-4677-B9CB-DE398CC564B7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E009-066E-4850-809E-2F35E4EEB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2780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6799-2802-4677-B9CB-DE398CC564B7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E009-066E-4850-809E-2F35E4EEB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331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6799-2802-4677-B9CB-DE398CC564B7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E009-066E-4850-809E-2F35E4EEB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39013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D6799-2802-4677-B9CB-DE398CC564B7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E009-066E-4850-809E-2F35E4EEB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8797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D6799-2802-4677-B9CB-DE398CC564B7}" type="datetimeFigureOut">
              <a:rPr lang="en-US" smtClean="0"/>
              <a:pPr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E009-066E-4850-809E-2F35E4EEB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330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/>
          </a:bodyPr>
          <a:lstStyle/>
          <a:p>
            <a:r>
              <a:rPr lang="en-IE" b="1" dirty="0"/>
              <a:t> </a:t>
            </a:r>
            <a:r>
              <a:rPr lang="en-IE" b="1" dirty="0" smtClean="0"/>
              <a:t>Thyroid </a:t>
            </a:r>
            <a:r>
              <a:rPr lang="en-IE" b="1" dirty="0" smtClean="0"/>
              <a:t>and </a:t>
            </a:r>
            <a:r>
              <a:rPr lang="en-IE" b="1" dirty="0"/>
              <a:t>parathyroid </a:t>
            </a:r>
            <a:r>
              <a:rPr lang="en-IE" b="1" dirty="0" smtClean="0"/>
              <a:t>glands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Mr. M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Banda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97603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Anatomical </a:t>
            </a:r>
            <a:r>
              <a:rPr lang="en-US" b="1" i="1" dirty="0" smtClean="0"/>
              <a:t>Relations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i="1" dirty="0" smtClean="0"/>
              <a:t>Medial surface is related to: Two tubes (trachea and </a:t>
            </a:r>
            <a:r>
              <a:rPr lang="en-US" sz="2000" i="1" dirty="0" err="1" smtClean="0"/>
              <a:t>oesophagus</a:t>
            </a:r>
            <a:r>
              <a:rPr lang="en-US" sz="2000" i="1" dirty="0" smtClean="0"/>
              <a:t>), two muscles (Inferior constrictor and </a:t>
            </a:r>
            <a:r>
              <a:rPr lang="en-US" sz="2000" i="1" dirty="0" err="1" smtClean="0"/>
              <a:t>cricothyroid</a:t>
            </a:r>
            <a:r>
              <a:rPr lang="en-US" sz="2000" i="1" dirty="0" smtClean="0"/>
              <a:t>), two nerves (external laryngeal and recurrent laryngeal)</a:t>
            </a:r>
          </a:p>
          <a:p>
            <a:pPr>
              <a:buFontTx/>
              <a:buChar char="-"/>
            </a:pPr>
            <a:endParaRPr lang="en-US" sz="20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514600"/>
            <a:ext cx="7162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25413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Anatomical Relations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i="1" dirty="0" err="1" smtClean="0"/>
              <a:t>Postero</a:t>
            </a:r>
            <a:r>
              <a:rPr lang="en-US" sz="2000" i="1" dirty="0" smtClean="0"/>
              <a:t> lateral or posterior surface is related to the carotid sheath</a:t>
            </a:r>
          </a:p>
          <a:p>
            <a:r>
              <a:rPr lang="en-US" sz="2000" i="1" dirty="0" smtClean="0"/>
              <a:t>It also overlaps the common carotid artery</a:t>
            </a:r>
          </a:p>
          <a:p>
            <a:r>
              <a:rPr lang="en-US" sz="2000" b="1" i="1" dirty="0" smtClean="0"/>
              <a:t>Anterior border </a:t>
            </a:r>
            <a:r>
              <a:rPr lang="en-US" sz="2000" i="1" dirty="0" smtClean="0"/>
              <a:t>is thin and related to anterior branch of superior thyroid artery</a:t>
            </a:r>
          </a:p>
          <a:p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743200"/>
            <a:ext cx="6019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654496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Anatomical </a:t>
            </a:r>
            <a:r>
              <a:rPr lang="en-US" b="1" dirty="0" smtClean="0"/>
              <a:t>Relations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5029200" cy="5105400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Posterior border </a:t>
            </a:r>
            <a:r>
              <a:rPr lang="en-US" i="1" dirty="0" smtClean="0"/>
              <a:t>is thick and rounded and separates medial and posterior surfaces</a:t>
            </a:r>
          </a:p>
          <a:p>
            <a:r>
              <a:rPr lang="en-US" i="1" dirty="0" smtClean="0"/>
              <a:t>Its related to:</a:t>
            </a:r>
          </a:p>
          <a:p>
            <a:pPr>
              <a:buFontTx/>
              <a:buChar char="-"/>
            </a:pPr>
            <a:r>
              <a:rPr lang="en-US" i="1" dirty="0" smtClean="0"/>
              <a:t>Inferior thyroid artery</a:t>
            </a:r>
          </a:p>
          <a:p>
            <a:pPr>
              <a:buFontTx/>
              <a:buChar char="-"/>
            </a:pPr>
            <a:r>
              <a:rPr lang="en-US" i="1" dirty="0" err="1" smtClean="0"/>
              <a:t>Anastomosis</a:t>
            </a:r>
            <a:r>
              <a:rPr lang="en-US" i="1" dirty="0" smtClean="0"/>
              <a:t> between superior and inferior thyroid artery</a:t>
            </a:r>
          </a:p>
          <a:p>
            <a:pPr>
              <a:buFontTx/>
              <a:buChar char="-"/>
            </a:pPr>
            <a:r>
              <a:rPr lang="en-US" i="1" dirty="0" smtClean="0"/>
              <a:t>Parathyroid glands</a:t>
            </a:r>
          </a:p>
          <a:p>
            <a:pPr>
              <a:buFontTx/>
              <a:buChar char="-"/>
            </a:pPr>
            <a:r>
              <a:rPr lang="en-US" i="1" dirty="0" smtClean="0"/>
              <a:t>Thoracic duct (on left side only)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43487" y="1600200"/>
            <a:ext cx="394811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Embryology of the thyroid 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i="1" dirty="0" smtClean="0"/>
              <a:t>The thyroid gland </a:t>
            </a:r>
          </a:p>
          <a:p>
            <a:pPr marL="109728" indent="0">
              <a:buNone/>
            </a:pPr>
            <a:r>
              <a:rPr lang="en-US" sz="2000" i="1" dirty="0" smtClean="0"/>
              <a:t>embryologically </a:t>
            </a:r>
          </a:p>
          <a:p>
            <a:pPr marL="109728" indent="0">
              <a:buNone/>
            </a:pPr>
            <a:r>
              <a:rPr lang="en-US" sz="2000" i="1" dirty="0" smtClean="0"/>
              <a:t>originates from</a:t>
            </a:r>
          </a:p>
          <a:p>
            <a:pPr marL="109728" indent="0">
              <a:buNone/>
            </a:pPr>
            <a:r>
              <a:rPr lang="en-US" sz="2000" i="1" dirty="0" smtClean="0"/>
              <a:t>the fourth pouch</a:t>
            </a:r>
          </a:p>
          <a:p>
            <a:pPr marL="109728" indent="0">
              <a:buNone/>
            </a:pPr>
            <a:r>
              <a:rPr lang="en-US" sz="2000" i="1" dirty="0" smtClean="0"/>
              <a:t> of the pharyngeal </a:t>
            </a:r>
          </a:p>
          <a:p>
            <a:pPr marL="109728" indent="0">
              <a:buNone/>
            </a:pPr>
            <a:r>
              <a:rPr lang="en-US" sz="2000" i="1" dirty="0" smtClean="0"/>
              <a:t>apparatus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4595446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698643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7538" y="38100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i="1" dirty="0" smtClean="0"/>
          </a:p>
          <a:p>
            <a:endParaRPr lang="en-US" i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Embryology of the thyroid gland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876800" y="2209800"/>
            <a:ext cx="4267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0" y="1219200"/>
            <a:ext cx="4876800" cy="5638800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en-US" i="1" dirty="0" smtClean="0"/>
              <a:t>The ventral region of the fourth pouch gives rise to the </a:t>
            </a:r>
            <a:r>
              <a:rPr lang="en-US" b="1" i="1" dirty="0" err="1" smtClean="0"/>
              <a:t>ultimobranchial</a:t>
            </a:r>
            <a:r>
              <a:rPr lang="en-US" b="1" i="1" dirty="0" smtClean="0"/>
              <a:t> body</a:t>
            </a:r>
            <a:r>
              <a:rPr lang="en-US" i="1" dirty="0" smtClean="0"/>
              <a:t>, which is later incorporated into the thyroid </a:t>
            </a:r>
            <a:r>
              <a:rPr lang="en-US" dirty="0" smtClean="0"/>
              <a:t>gland</a:t>
            </a:r>
          </a:p>
          <a:p>
            <a:pPr marL="285750" indent="-285750"/>
            <a:r>
              <a:rPr lang="en-US" i="1" dirty="0" smtClean="0"/>
              <a:t>Cells of the </a:t>
            </a:r>
            <a:r>
              <a:rPr lang="en-US" i="1" dirty="0" err="1" smtClean="0"/>
              <a:t>ultimobranchial</a:t>
            </a:r>
            <a:r>
              <a:rPr lang="en-US" i="1" dirty="0" smtClean="0"/>
              <a:t> body give rise to the </a:t>
            </a:r>
            <a:r>
              <a:rPr lang="en-US" b="1" i="1" dirty="0" err="1" smtClean="0"/>
              <a:t>parafollicular</a:t>
            </a:r>
            <a:r>
              <a:rPr lang="en-US" i="1" dirty="0" smtClean="0"/>
              <a:t>, or </a:t>
            </a:r>
            <a:r>
              <a:rPr lang="en-US" b="1" i="1" dirty="0" smtClean="0"/>
              <a:t>C, cells </a:t>
            </a:r>
            <a:r>
              <a:rPr lang="en-US" i="1" dirty="0" smtClean="0"/>
              <a:t>of the thyroid gland</a:t>
            </a:r>
            <a:r>
              <a:rPr lang="en-US" dirty="0" smtClean="0"/>
              <a:t>. </a:t>
            </a:r>
          </a:p>
          <a:p>
            <a:r>
              <a:rPr lang="en-US" i="1" dirty="0" smtClean="0"/>
              <a:t>These </a:t>
            </a:r>
            <a:r>
              <a:rPr lang="en-US" i="1" dirty="0" smtClean="0"/>
              <a:t>cells secrete </a:t>
            </a:r>
            <a:r>
              <a:rPr lang="en-US" b="1" i="1" dirty="0" err="1" smtClean="0"/>
              <a:t>calcitonin</a:t>
            </a:r>
            <a:r>
              <a:rPr lang="en-US" i="1" dirty="0" smtClean="0"/>
              <a:t>, a hormone involved in regulation of the calcium level in the blood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28829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Embryology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sz="2400" i="1" dirty="0"/>
              <a:t>Epithelium of the dorsal region of the fourth  pouch forms the </a:t>
            </a:r>
            <a:r>
              <a:rPr lang="en-US" sz="2400" b="1" i="1" dirty="0"/>
              <a:t>superior parathyroid gland</a:t>
            </a:r>
            <a:endParaRPr lang="en-US" sz="2400" i="1" dirty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520" y="2286000"/>
            <a:ext cx="7391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233791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smtClean="0"/>
              <a:t>Histology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25000" lnSpcReduction="20000"/>
          </a:bodyPr>
          <a:lstStyle/>
          <a:p>
            <a:pPr marL="109728" indent="0">
              <a:buNone/>
            </a:pPr>
            <a:r>
              <a:rPr lang="en-US" sz="5600" i="1" dirty="0" smtClean="0"/>
              <a:t>Made of two secretory cells:</a:t>
            </a:r>
          </a:p>
          <a:p>
            <a:pPr>
              <a:buFontTx/>
              <a:buChar char="-"/>
            </a:pPr>
            <a:r>
              <a:rPr lang="en-US" sz="5600" i="1" dirty="0" smtClean="0"/>
              <a:t>Follicular </a:t>
            </a:r>
            <a:r>
              <a:rPr lang="en-US" sz="5600" i="1" dirty="0"/>
              <a:t>cells (Lining follicles of </a:t>
            </a:r>
            <a:r>
              <a:rPr lang="en-US" sz="5600" i="1" dirty="0" smtClean="0"/>
              <a:t>gland) and secrete thyroxin (Lining is columnar when active and cuboidal at rest)</a:t>
            </a:r>
          </a:p>
          <a:p>
            <a:pPr>
              <a:buFontTx/>
              <a:buChar char="-"/>
            </a:pPr>
            <a:r>
              <a:rPr lang="en-US" sz="5600" i="1" dirty="0" err="1" smtClean="0"/>
              <a:t>Parafollicular</a:t>
            </a:r>
            <a:r>
              <a:rPr lang="en-US" sz="5600" i="1" dirty="0" smtClean="0"/>
              <a:t> cells (c cells):lie in between the </a:t>
            </a:r>
            <a:r>
              <a:rPr lang="en-US" sz="5600" i="1" dirty="0"/>
              <a:t>follicles (Secrete </a:t>
            </a:r>
            <a:r>
              <a:rPr lang="en-US" sz="5600" i="1" dirty="0" err="1"/>
              <a:t>thyro</a:t>
            </a:r>
            <a:r>
              <a:rPr lang="en-US" sz="5600" i="1" dirty="0"/>
              <a:t> calcitonin which </a:t>
            </a:r>
          </a:p>
          <a:p>
            <a:pPr marL="0" indent="0">
              <a:buNone/>
            </a:pPr>
            <a:r>
              <a:rPr lang="en-US" sz="5600" i="1" dirty="0"/>
              <a:t>promotes calcium deposition in</a:t>
            </a:r>
          </a:p>
          <a:p>
            <a:pPr marL="0" indent="0">
              <a:buNone/>
            </a:pPr>
            <a:r>
              <a:rPr lang="en-US" sz="5600" i="1" dirty="0" smtClean="0"/>
              <a:t>skeleton)</a:t>
            </a:r>
            <a:endParaRPr lang="en-US" sz="5600" i="1" dirty="0"/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pPr marL="0" indent="0" algn="r">
              <a:buNone/>
            </a:pPr>
            <a:endParaRPr lang="en-US" sz="1800" i="1" dirty="0" smtClean="0"/>
          </a:p>
          <a:p>
            <a:pPr marL="0" indent="0" algn="r">
              <a:buNone/>
            </a:pPr>
            <a:endParaRPr lang="en-US" sz="1800" i="1" dirty="0"/>
          </a:p>
          <a:p>
            <a:pPr marL="0" indent="0">
              <a:buNone/>
            </a:pPr>
            <a:r>
              <a:rPr lang="en-US" sz="9600" i="1" dirty="0" smtClean="0"/>
              <a:t>A section through parts of several </a:t>
            </a:r>
          </a:p>
          <a:p>
            <a:pPr marL="0" indent="0">
              <a:buNone/>
            </a:pPr>
            <a:r>
              <a:rPr lang="en-US" sz="9600" i="1" dirty="0" smtClean="0"/>
              <a:t>human thyroid follicles (F), </a:t>
            </a:r>
          </a:p>
          <a:p>
            <a:pPr marL="0" indent="0">
              <a:buNone/>
            </a:pPr>
            <a:r>
              <a:rPr lang="en-US" sz="9600" i="1" dirty="0" smtClean="0"/>
              <a:t>showing the follicular epithelium </a:t>
            </a:r>
          </a:p>
          <a:p>
            <a:pPr marL="0" indent="0">
              <a:buNone/>
            </a:pPr>
            <a:r>
              <a:rPr lang="en-US" sz="9600" i="1" dirty="0" smtClean="0"/>
              <a:t>(arrows) enclosing a lumen </a:t>
            </a:r>
          </a:p>
          <a:p>
            <a:pPr marL="0" indent="0">
              <a:buNone/>
            </a:pPr>
            <a:r>
              <a:rPr lang="en-US" sz="9600" i="1" dirty="0" smtClean="0"/>
              <a:t>filled with colloidal thyroglobulin (CT)..</a:t>
            </a:r>
          </a:p>
          <a:p>
            <a:pPr marL="0" indent="0">
              <a:buNone/>
            </a:pPr>
            <a:r>
              <a:rPr lang="en-US" sz="9600" i="1" dirty="0" smtClean="0"/>
              <a:t>A network of blood vessels (BV) </a:t>
            </a:r>
          </a:p>
          <a:p>
            <a:pPr marL="0" indent="0">
              <a:buNone/>
            </a:pPr>
            <a:r>
              <a:rPr lang="en-US" sz="9600" i="1" dirty="0" smtClean="0"/>
              <a:t>within connective tissue septa </a:t>
            </a:r>
          </a:p>
          <a:p>
            <a:pPr marL="0" indent="0">
              <a:buNone/>
            </a:pPr>
            <a:r>
              <a:rPr lang="en-US" sz="9600" i="1" dirty="0" smtClean="0"/>
              <a:t>surrounds the follicles</a:t>
            </a:r>
            <a:endParaRPr lang="en-US" sz="9600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90800"/>
            <a:ext cx="48006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993527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i="1" dirty="0"/>
              <a:t>Arterial blood supply 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2000" i="1" dirty="0" smtClean="0"/>
              <a:t>Supplied by the </a:t>
            </a:r>
          </a:p>
          <a:p>
            <a:pPr marL="0" indent="0">
              <a:buNone/>
            </a:pPr>
            <a:r>
              <a:rPr lang="en-US" sz="2000" i="1" dirty="0" smtClean="0"/>
              <a:t>superior and inferior </a:t>
            </a:r>
          </a:p>
          <a:p>
            <a:pPr marL="0" indent="0">
              <a:buNone/>
            </a:pPr>
            <a:r>
              <a:rPr lang="en-US" sz="2000" i="1" dirty="0" smtClean="0"/>
              <a:t>thyroid arteries</a:t>
            </a:r>
          </a:p>
          <a:p>
            <a:r>
              <a:rPr lang="en-US" sz="2000" b="1" i="1" dirty="0" smtClean="0"/>
              <a:t>superior thyroid arteries</a:t>
            </a:r>
          </a:p>
          <a:p>
            <a:pPr marL="0" indent="0">
              <a:buNone/>
            </a:pPr>
            <a:r>
              <a:rPr lang="en-US" sz="2000" i="1" dirty="0" smtClean="0"/>
              <a:t>is the first anterior branch of the </a:t>
            </a:r>
          </a:p>
          <a:p>
            <a:pPr marL="0" indent="0">
              <a:buNone/>
            </a:pPr>
            <a:r>
              <a:rPr lang="en-US" sz="2000" i="1" dirty="0" smtClean="0"/>
              <a:t>external carotid artery</a:t>
            </a:r>
          </a:p>
          <a:p>
            <a:r>
              <a:rPr lang="en-US" sz="2000" i="1" dirty="0" smtClean="0"/>
              <a:t>Divides into anterior </a:t>
            </a:r>
          </a:p>
          <a:p>
            <a:pPr marL="0" indent="0">
              <a:buNone/>
            </a:pPr>
            <a:r>
              <a:rPr lang="en-US" sz="2000" i="1" dirty="0" smtClean="0"/>
              <a:t>and posterior branches</a:t>
            </a:r>
          </a:p>
          <a:p>
            <a:r>
              <a:rPr lang="en-US" sz="2000" b="1" i="1" dirty="0" smtClean="0"/>
              <a:t>inferior thyroid </a:t>
            </a:r>
            <a:r>
              <a:rPr lang="en-US" sz="2000" b="1" i="1" dirty="0" smtClean="0"/>
              <a:t>arteries </a:t>
            </a:r>
            <a:r>
              <a:rPr lang="en-US" sz="2000" i="1" dirty="0" smtClean="0"/>
              <a:t>is a</a:t>
            </a:r>
          </a:p>
          <a:p>
            <a:pPr marL="0" indent="0">
              <a:buNone/>
            </a:pPr>
            <a:r>
              <a:rPr lang="en-US" sz="2000" i="1" dirty="0" smtClean="0"/>
              <a:t>branch of the </a:t>
            </a:r>
            <a:r>
              <a:rPr lang="en-US" sz="2000" i="1" dirty="0" err="1" smtClean="0"/>
              <a:t>thyrocervical</a:t>
            </a:r>
            <a:endParaRPr lang="en-US" sz="2000" i="1" dirty="0" smtClean="0"/>
          </a:p>
          <a:p>
            <a:pPr marL="0" indent="0">
              <a:buNone/>
            </a:pPr>
            <a:r>
              <a:rPr lang="en-US" sz="2000" i="1" dirty="0" smtClean="0"/>
              <a:t>trunk (arising from </a:t>
            </a:r>
            <a:r>
              <a:rPr lang="en-US" sz="2000" i="1" dirty="0" err="1" smtClean="0"/>
              <a:t>subclavian</a:t>
            </a:r>
            <a:r>
              <a:rPr lang="en-US" sz="2000" i="1" dirty="0" smtClean="0"/>
              <a:t> </a:t>
            </a:r>
          </a:p>
          <a:p>
            <a:pPr marL="0" indent="0">
              <a:buNone/>
            </a:pPr>
            <a:r>
              <a:rPr lang="en-US" sz="2000" i="1" dirty="0" smtClean="0"/>
              <a:t>artery)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372427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777895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Arterial blood supply 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752600"/>
            <a:ext cx="5257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2971800"/>
            <a:ext cx="457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err="1" smtClean="0"/>
              <a:t>Thyroidea</a:t>
            </a:r>
            <a:r>
              <a:rPr lang="en-GB" sz="3200" dirty="0" smtClean="0"/>
              <a:t> </a:t>
            </a:r>
            <a:r>
              <a:rPr lang="en-GB" sz="3200" dirty="0" err="1" smtClean="0"/>
              <a:t>ima</a:t>
            </a:r>
            <a:r>
              <a:rPr lang="en-GB" sz="3200" dirty="0" smtClean="0"/>
              <a:t> is a </a:t>
            </a:r>
            <a:r>
              <a:rPr lang="en-GB" sz="3200" dirty="0" smtClean="0"/>
              <a:t>variation anomalous </a:t>
            </a:r>
            <a:r>
              <a:rPr lang="en-GB" sz="3200" dirty="0" smtClean="0"/>
              <a:t>artery supplying the thyroid gland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000" b="1" i="1" dirty="0"/>
              <a:t>Venous drainage 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i="1" dirty="0" smtClean="0"/>
              <a:t>Drained by the</a:t>
            </a:r>
          </a:p>
          <a:p>
            <a:pPr marL="0" indent="0">
              <a:buNone/>
            </a:pPr>
            <a:r>
              <a:rPr lang="en-US" i="1" dirty="0" smtClean="0"/>
              <a:t> </a:t>
            </a:r>
            <a:r>
              <a:rPr lang="en-US" b="1" i="1" dirty="0" smtClean="0"/>
              <a:t>superior</a:t>
            </a:r>
            <a:r>
              <a:rPr lang="en-US" i="1" dirty="0" smtClean="0"/>
              <a:t>, </a:t>
            </a:r>
            <a:r>
              <a:rPr lang="en-US" b="1" i="1" dirty="0" smtClean="0"/>
              <a:t>middle</a:t>
            </a:r>
          </a:p>
          <a:p>
            <a:pPr marL="0" indent="0">
              <a:buNone/>
            </a:pPr>
            <a:r>
              <a:rPr lang="en-US" i="1" dirty="0" smtClean="0"/>
              <a:t>and </a:t>
            </a:r>
            <a:r>
              <a:rPr lang="en-US" b="1" i="1" dirty="0" smtClean="0"/>
              <a:t>inferior </a:t>
            </a:r>
          </a:p>
          <a:p>
            <a:pPr marL="0" indent="0">
              <a:buNone/>
            </a:pPr>
            <a:r>
              <a:rPr lang="en-US" b="1" i="1" dirty="0" smtClean="0"/>
              <a:t>thyroid</a:t>
            </a:r>
            <a:r>
              <a:rPr lang="en-US" i="1" dirty="0" smtClean="0"/>
              <a:t> </a:t>
            </a:r>
            <a:r>
              <a:rPr lang="en-US" b="1" i="1" dirty="0" smtClean="0"/>
              <a:t>veins</a:t>
            </a:r>
          </a:p>
          <a:p>
            <a:r>
              <a:rPr lang="en-US" i="1" dirty="0" smtClean="0"/>
              <a:t>The superior </a:t>
            </a:r>
          </a:p>
          <a:p>
            <a:pPr marL="0" indent="0">
              <a:buNone/>
            </a:pPr>
            <a:r>
              <a:rPr lang="en-US" i="1" dirty="0" smtClean="0"/>
              <a:t>and middle </a:t>
            </a:r>
          </a:p>
          <a:p>
            <a:pPr marL="0" indent="0">
              <a:buNone/>
            </a:pPr>
            <a:r>
              <a:rPr lang="en-US" i="1" dirty="0" smtClean="0"/>
              <a:t>thyroid veins </a:t>
            </a:r>
          </a:p>
          <a:p>
            <a:pPr marL="0" indent="0">
              <a:buNone/>
            </a:pPr>
            <a:r>
              <a:rPr lang="en-US" i="1" dirty="0" smtClean="0"/>
              <a:t>drain into the internal jugular</a:t>
            </a:r>
          </a:p>
          <a:p>
            <a:r>
              <a:rPr lang="en-US" i="1" dirty="0" smtClean="0"/>
              <a:t>The inferior </a:t>
            </a:r>
          </a:p>
          <a:p>
            <a:pPr marL="0" indent="0">
              <a:buNone/>
            </a:pPr>
            <a:r>
              <a:rPr lang="en-US" i="1" dirty="0" smtClean="0"/>
              <a:t>thyroid form a </a:t>
            </a:r>
          </a:p>
          <a:p>
            <a:pPr marL="0" indent="0">
              <a:buNone/>
            </a:pPr>
            <a:r>
              <a:rPr lang="en-US" i="1" dirty="0" smtClean="0"/>
              <a:t>plexus in front of the</a:t>
            </a:r>
          </a:p>
          <a:p>
            <a:pPr marL="0" indent="0">
              <a:buNone/>
            </a:pPr>
            <a:r>
              <a:rPr lang="en-US" i="1" dirty="0" smtClean="0"/>
              <a:t>trachea and drain into </a:t>
            </a:r>
          </a:p>
          <a:p>
            <a:pPr marL="0" indent="0">
              <a:buNone/>
            </a:pPr>
            <a:r>
              <a:rPr lang="en-US" i="1" dirty="0" smtClean="0"/>
              <a:t>the left brachiocephalic</a:t>
            </a:r>
          </a:p>
          <a:p>
            <a:pPr marL="0" indent="0">
              <a:buNone/>
            </a:pPr>
            <a:r>
              <a:rPr lang="en-US" i="1" dirty="0" smtClean="0"/>
              <a:t>vein</a:t>
            </a:r>
            <a:endParaRPr lang="en-US" i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07831"/>
            <a:ext cx="51435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192886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b="1" i="1" dirty="0" smtClean="0"/>
              <a:t>S</a:t>
            </a:r>
            <a:r>
              <a:rPr lang="en-US" sz="3600" b="1" i="1" dirty="0" smtClean="0"/>
              <a:t>tructure </a:t>
            </a:r>
            <a:r>
              <a:rPr lang="en-US" sz="3600" b="1" i="1" dirty="0" smtClean="0"/>
              <a:t>of Thyroid Gland</a:t>
            </a:r>
            <a:r>
              <a:rPr lang="en-US" sz="3600" i="1" dirty="0" smtClean="0"/>
              <a:t> 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Endocrine gland </a:t>
            </a:r>
            <a:endParaRPr lang="en-US" sz="3600" i="1" dirty="0" smtClean="0"/>
          </a:p>
          <a:p>
            <a:pPr marL="0" indent="0">
              <a:buNone/>
            </a:pPr>
            <a:r>
              <a:rPr lang="en-US" sz="3600" i="1" dirty="0" smtClean="0"/>
              <a:t>situated in lower </a:t>
            </a:r>
          </a:p>
          <a:p>
            <a:pPr marL="0" indent="0">
              <a:buNone/>
            </a:pPr>
            <a:r>
              <a:rPr lang="en-US" sz="3600" i="1" dirty="0" smtClean="0"/>
              <a:t>part of </a:t>
            </a:r>
            <a:r>
              <a:rPr lang="en-US" sz="3600" i="1" dirty="0" smtClean="0"/>
              <a:t>anterior and </a:t>
            </a:r>
            <a:endParaRPr lang="en-US" sz="3600" i="1" dirty="0" smtClean="0"/>
          </a:p>
          <a:p>
            <a:pPr marL="0" indent="0">
              <a:buNone/>
            </a:pPr>
            <a:r>
              <a:rPr lang="en-US" sz="3600" i="1" dirty="0" smtClean="0"/>
              <a:t>Lateral aspect of the trachea</a:t>
            </a:r>
            <a:endParaRPr lang="en-US" sz="3600" i="1" dirty="0" smtClean="0"/>
          </a:p>
          <a:p>
            <a:r>
              <a:rPr lang="en-US" sz="3600" i="1" dirty="0" smtClean="0"/>
              <a:t>Consists of two </a:t>
            </a:r>
          </a:p>
          <a:p>
            <a:pPr marL="0" indent="0">
              <a:buNone/>
            </a:pPr>
            <a:r>
              <a:rPr lang="en-US" sz="3600" i="1" dirty="0" smtClean="0"/>
              <a:t>lobes joined by isthmus</a:t>
            </a:r>
          </a:p>
          <a:p>
            <a:r>
              <a:rPr lang="en-US" sz="3600" i="1" dirty="0" smtClean="0"/>
              <a:t>A third lobe, pyramid</a:t>
            </a:r>
          </a:p>
          <a:p>
            <a:pPr marL="0" indent="0">
              <a:buNone/>
            </a:pPr>
            <a:r>
              <a:rPr lang="en-US" sz="3600" i="1" dirty="0" smtClean="0"/>
              <a:t>lobe maybe present </a:t>
            </a:r>
          </a:p>
          <a:p>
            <a:pPr marL="0" indent="0">
              <a:buNone/>
            </a:pPr>
            <a:r>
              <a:rPr lang="en-US" sz="3600" i="1" dirty="0" smtClean="0"/>
              <a:t>(projecting from either </a:t>
            </a:r>
          </a:p>
          <a:p>
            <a:pPr marL="0" indent="0">
              <a:buNone/>
            </a:pPr>
            <a:r>
              <a:rPr lang="en-US" sz="3600" i="1" dirty="0" smtClean="0"/>
              <a:t>of the lobes or isthmus)</a:t>
            </a:r>
          </a:p>
          <a:p>
            <a:r>
              <a:rPr lang="en-US" sz="3600" i="1" dirty="0" smtClean="0"/>
              <a:t>Elevated by a </a:t>
            </a:r>
          </a:p>
          <a:p>
            <a:pPr marL="0" indent="0">
              <a:buNone/>
            </a:pPr>
            <a:r>
              <a:rPr lang="en-US" sz="3600" i="1" dirty="0" err="1" smtClean="0"/>
              <a:t>fibromuscular</a:t>
            </a:r>
            <a:r>
              <a:rPr lang="en-US" sz="3600" i="1" dirty="0" smtClean="0"/>
              <a:t> band, </a:t>
            </a:r>
          </a:p>
          <a:p>
            <a:pPr marL="0" indent="0">
              <a:buNone/>
            </a:pPr>
            <a:r>
              <a:rPr lang="en-US" sz="3600" i="1" dirty="0" smtClean="0"/>
              <a:t>the </a:t>
            </a:r>
            <a:r>
              <a:rPr lang="en-US" sz="3600" b="1" i="1" dirty="0" err="1" smtClean="0"/>
              <a:t>levator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glandulae</a:t>
            </a:r>
            <a:r>
              <a:rPr lang="en-US" sz="3600" b="1" i="1" dirty="0" smtClean="0"/>
              <a:t> </a:t>
            </a:r>
          </a:p>
          <a:p>
            <a:pPr marL="0" indent="0">
              <a:buNone/>
            </a:pPr>
            <a:r>
              <a:rPr lang="en-US" sz="3600" b="1" i="1" dirty="0" err="1" smtClean="0"/>
              <a:t>thyroidae</a:t>
            </a:r>
            <a:endParaRPr lang="en-US" sz="3600" b="1" i="1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1033" descr="mso6A0FA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609600"/>
            <a:ext cx="4038600" cy="3733800"/>
          </a:xfrm>
          <a:prstGeom prst="rect">
            <a:avLst/>
          </a:prstGeom>
          <a:noFill/>
        </p:spPr>
      </p:pic>
      <p:sp>
        <p:nvSpPr>
          <p:cNvPr id="5" name="Line 1034"/>
          <p:cNvSpPr>
            <a:spLocks noChangeShapeType="1"/>
          </p:cNvSpPr>
          <p:nvPr/>
        </p:nvSpPr>
        <p:spPr bwMode="auto">
          <a:xfrm flipV="1">
            <a:off x="2743200" y="2819400"/>
            <a:ext cx="3886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505200"/>
            <a:ext cx="168592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001496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Lymphatic drainage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Upper part drained by upper deep cervical nodes directly or thru the </a:t>
            </a:r>
            <a:r>
              <a:rPr lang="en-US" i="1" dirty="0" err="1" smtClean="0"/>
              <a:t>Prelaryngeal</a:t>
            </a:r>
            <a:r>
              <a:rPr lang="en-US" i="1" dirty="0" smtClean="0"/>
              <a:t> nodes.</a:t>
            </a:r>
          </a:p>
          <a:p>
            <a:r>
              <a:rPr lang="en-US" i="1" dirty="0" smtClean="0"/>
              <a:t>Lower part drained to the deep cervical and also thru the </a:t>
            </a:r>
            <a:r>
              <a:rPr lang="en-US" i="1" dirty="0" err="1" smtClean="0"/>
              <a:t>pretraecheal</a:t>
            </a:r>
            <a:r>
              <a:rPr lang="en-US" i="1" dirty="0" smtClean="0"/>
              <a:t> node.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8263644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i="1" dirty="0"/>
              <a:t>Nerve supply 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b="1" i="1" dirty="0" smtClean="0"/>
              <a:t>Parasympathetic</a:t>
            </a:r>
            <a:endParaRPr lang="en-US" sz="2000" b="1" i="1" dirty="0" smtClean="0"/>
          </a:p>
          <a:p>
            <a:r>
              <a:rPr lang="en-US" sz="2000" i="1" dirty="0" err="1" smtClean="0"/>
              <a:t>Vagus</a:t>
            </a:r>
            <a:r>
              <a:rPr lang="en-US" sz="2000" i="1" dirty="0" smtClean="0"/>
              <a:t> nerve</a:t>
            </a:r>
          </a:p>
          <a:p>
            <a:pPr>
              <a:buNone/>
            </a:pPr>
            <a:r>
              <a:rPr lang="en-US" sz="2000" b="1" i="1" dirty="0" smtClean="0"/>
              <a:t>Sympathetic </a:t>
            </a:r>
            <a:endParaRPr lang="en-US" sz="2000" b="1" i="1" dirty="0" smtClean="0"/>
          </a:p>
          <a:p>
            <a:r>
              <a:rPr lang="en-US" sz="2000" i="1" dirty="0" smtClean="0"/>
              <a:t>Middle cervical </a:t>
            </a:r>
          </a:p>
          <a:p>
            <a:pPr marL="0" indent="0">
              <a:buNone/>
            </a:pPr>
            <a:r>
              <a:rPr lang="en-US" sz="2000" i="1" dirty="0" smtClean="0"/>
              <a:t>ganglion</a:t>
            </a:r>
          </a:p>
          <a:p>
            <a:r>
              <a:rPr lang="en-US" sz="2000" i="1" dirty="0" smtClean="0"/>
              <a:t>Superior and </a:t>
            </a:r>
          </a:p>
          <a:p>
            <a:pPr marL="0" indent="0">
              <a:buNone/>
            </a:pPr>
            <a:r>
              <a:rPr lang="en-US" sz="2000" i="1" dirty="0" smtClean="0"/>
              <a:t>inferior cervical </a:t>
            </a:r>
          </a:p>
          <a:p>
            <a:pPr marL="0" indent="0">
              <a:buNone/>
            </a:pPr>
            <a:r>
              <a:rPr lang="en-US" sz="2000" i="1" dirty="0" smtClean="0"/>
              <a:t>Ganglia </a:t>
            </a:r>
            <a:endParaRPr lang="en-US" sz="2000" i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066800"/>
            <a:ext cx="478155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86158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Clinical Relevance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n-CL" sz="2000" i="1" dirty="0" smtClean="0"/>
              <a:t>Goiter simply</a:t>
            </a:r>
          </a:p>
          <a:p>
            <a:pPr marL="0" indent="0">
              <a:buNone/>
            </a:pPr>
            <a:r>
              <a:rPr lang="arn-CL" sz="2000" i="1" dirty="0" smtClean="0"/>
              <a:t>means enlarged</a:t>
            </a:r>
          </a:p>
          <a:p>
            <a:pPr marL="0" indent="0">
              <a:buNone/>
            </a:pPr>
            <a:r>
              <a:rPr lang="arn-CL" sz="2000" i="1" dirty="0" smtClean="0"/>
              <a:t> thyroid</a:t>
            </a:r>
          </a:p>
          <a:p>
            <a:r>
              <a:rPr lang="en-US" sz="2000" i="1" dirty="0" smtClean="0"/>
              <a:t>Hypothyroidism</a:t>
            </a:r>
          </a:p>
          <a:p>
            <a:r>
              <a:rPr lang="en-US" sz="2000" i="1" dirty="0" smtClean="0"/>
              <a:t>Cretinism</a:t>
            </a:r>
          </a:p>
          <a:p>
            <a:r>
              <a:rPr lang="en-US" sz="2000" i="1" dirty="0" smtClean="0"/>
              <a:t>thyroiditis</a:t>
            </a:r>
          </a:p>
          <a:p>
            <a:r>
              <a:rPr lang="en-US" sz="2000" i="1" dirty="0" smtClean="0"/>
              <a:t>Hyperthyroidism</a:t>
            </a:r>
          </a:p>
          <a:p>
            <a:r>
              <a:rPr lang="en-US" sz="2000" i="1" dirty="0" smtClean="0"/>
              <a:t>Myxedema</a:t>
            </a:r>
            <a:r>
              <a:rPr lang="arn-CL" sz="2000" i="1" dirty="0" smtClean="0"/>
              <a:t> </a:t>
            </a:r>
          </a:p>
          <a:p>
            <a:r>
              <a:rPr lang="arn-CL" sz="2000" i="1" dirty="0" smtClean="0"/>
              <a:t>thyroid tumours</a:t>
            </a:r>
            <a:endParaRPr lang="en-US" sz="2000" i="1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4" descr="goitre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05907" y="1600200"/>
            <a:ext cx="5410201" cy="4800600"/>
          </a:xfrm>
          <a:prstGeom prst="rect">
            <a:avLst/>
          </a:prstGeo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2590800" y="1828800"/>
            <a:ext cx="3124200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334152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b="1" dirty="0" smtClean="0"/>
              <a:t>Clinical Relevance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5029200" cy="5715000"/>
          </a:xfrm>
        </p:spPr>
        <p:txBody>
          <a:bodyPr>
            <a:normAutofit/>
          </a:bodyPr>
          <a:lstStyle/>
          <a:p>
            <a:r>
              <a:rPr lang="en-GB" dirty="0" smtClean="0"/>
              <a:t>The left and right </a:t>
            </a:r>
            <a:r>
              <a:rPr lang="en-GB" b="1" dirty="0" smtClean="0"/>
              <a:t>recurrent laryngeal nerves</a:t>
            </a:r>
            <a:r>
              <a:rPr lang="en-GB" dirty="0" smtClean="0"/>
              <a:t> lie in close proximity to the thyroid gland and care must be taken not to damage them during thyroid surgery</a:t>
            </a:r>
            <a:r>
              <a:rPr lang="en-GB" dirty="0" smtClean="0"/>
              <a:t>.</a:t>
            </a:r>
          </a:p>
          <a:p>
            <a:r>
              <a:rPr lang="en-GB" dirty="0" smtClean="0"/>
              <a:t>RLN </a:t>
            </a:r>
            <a:r>
              <a:rPr lang="en-GB" dirty="0" smtClean="0"/>
              <a:t>hook around the right </a:t>
            </a:r>
            <a:r>
              <a:rPr lang="en-GB" dirty="0" err="1" smtClean="0"/>
              <a:t>subclavian</a:t>
            </a:r>
            <a:r>
              <a:rPr lang="en-GB" dirty="0" smtClean="0"/>
              <a:t> artery (right </a:t>
            </a:r>
            <a:r>
              <a:rPr lang="en-GB" dirty="0" smtClean="0"/>
              <a:t>RLN), </a:t>
            </a:r>
            <a:r>
              <a:rPr lang="en-GB" dirty="0" smtClean="0"/>
              <a:t>or the arch of aorta (left </a:t>
            </a:r>
            <a:r>
              <a:rPr lang="en-GB" dirty="0" smtClean="0"/>
              <a:t>RLN).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90" y="1600200"/>
            <a:ext cx="395121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Clinical </a:t>
            </a:r>
            <a:r>
              <a:rPr lang="en-US" b="1" dirty="0" smtClean="0"/>
              <a:t>Relevance: </a:t>
            </a:r>
            <a:r>
              <a:rPr lang="en-US" b="1" dirty="0" err="1" smtClean="0"/>
              <a:t>Thyroglossal</a:t>
            </a:r>
            <a:r>
              <a:rPr lang="en-US" b="1" dirty="0" smtClean="0"/>
              <a:t> </a:t>
            </a:r>
            <a:r>
              <a:rPr lang="en-US" b="1" dirty="0" smtClean="0"/>
              <a:t>Cyst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5257800"/>
          </a:xfrm>
        </p:spPr>
        <p:txBody>
          <a:bodyPr>
            <a:normAutofit/>
          </a:bodyPr>
          <a:lstStyle/>
          <a:p>
            <a:r>
              <a:rPr lang="en-GB" dirty="0" smtClean="0"/>
              <a:t>The descent of the developing thyroid gland forms the </a:t>
            </a:r>
            <a:r>
              <a:rPr lang="en-GB" b="1" dirty="0" err="1" smtClean="0"/>
              <a:t>thyroglossal</a:t>
            </a:r>
            <a:r>
              <a:rPr lang="en-GB" b="1" dirty="0" smtClean="0"/>
              <a:t> duct</a:t>
            </a:r>
            <a:r>
              <a:rPr lang="en-GB" dirty="0" smtClean="0"/>
              <a:t> – an </a:t>
            </a:r>
            <a:r>
              <a:rPr lang="en-GB" dirty="0" err="1" smtClean="0"/>
              <a:t>epithelialised</a:t>
            </a:r>
            <a:r>
              <a:rPr lang="en-GB" dirty="0" smtClean="0"/>
              <a:t> tract that connects the gland to its origin at the foramen </a:t>
            </a:r>
            <a:r>
              <a:rPr lang="en-GB" dirty="0" err="1" smtClean="0"/>
              <a:t>cecum</a:t>
            </a:r>
            <a:endParaRPr lang="en-GB" dirty="0" smtClean="0"/>
          </a:p>
          <a:p>
            <a:r>
              <a:rPr lang="en-GB" dirty="0" smtClean="0"/>
              <a:t>Ectopic thyroid tissue may remain along its path during descent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10200" y="838200"/>
            <a:ext cx="31718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3838575"/>
            <a:ext cx="22669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sz="2700" b="1" i="1" dirty="0" smtClean="0"/>
              <a:t>PARATHYROID </a:t>
            </a:r>
            <a:r>
              <a:rPr lang="en-US" sz="2700" b="1" i="1" dirty="0" smtClean="0"/>
              <a:t>GLAND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en-US" i="1" dirty="0" smtClean="0"/>
              <a:t> </a:t>
            </a:r>
            <a:r>
              <a:rPr lang="en-US" sz="2000" i="1" dirty="0" smtClean="0"/>
              <a:t>Usually paired, very small (less than 5 mm).  </a:t>
            </a:r>
          </a:p>
          <a:p>
            <a:pPr>
              <a:buFontTx/>
              <a:buChar char="•"/>
            </a:pPr>
            <a:r>
              <a:rPr lang="en-US" sz="2000" i="1" dirty="0" smtClean="0"/>
              <a:t>Called parathyroid glands because of their position on posterior margins outer surface of thyroid gland.</a:t>
            </a:r>
          </a:p>
          <a:p>
            <a:pPr>
              <a:buFontTx/>
              <a:buChar char="•"/>
            </a:pPr>
            <a:r>
              <a:rPr lang="en-US" sz="2000" i="1" dirty="0" smtClean="0"/>
              <a:t>The superior of each pair is near middle of margin of lobe, and the inferior of each pair usually at inferior apex of lobe</a:t>
            </a:r>
          </a:p>
          <a:p>
            <a:pPr>
              <a:buFontTx/>
              <a:buChar char="•"/>
            </a:pPr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2" descr="Thyro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0"/>
            <a:ext cx="7772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085282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Development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sz="2000" i="1" dirty="0" smtClean="0"/>
              <a:t>Like thyroid gland, develop from endodermal thickening in floor of early pharynx and epithelium of 3</a:t>
            </a:r>
            <a:r>
              <a:rPr lang="en-US" sz="2000" i="1" baseline="30000" dirty="0" smtClean="0"/>
              <a:t>rd</a:t>
            </a:r>
            <a:r>
              <a:rPr lang="en-US" sz="2000" i="1" dirty="0" smtClean="0"/>
              <a:t> and 4</a:t>
            </a:r>
            <a:r>
              <a:rPr lang="en-US" sz="2000" i="1" baseline="30000" dirty="0" smtClean="0"/>
              <a:t>th</a:t>
            </a:r>
            <a:r>
              <a:rPr lang="en-US" sz="2000" i="1" dirty="0" smtClean="0"/>
              <a:t> gill slit pouches.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298132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515" y="1905000"/>
            <a:ext cx="49149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743200" y="2514600"/>
            <a:ext cx="36576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2743200" y="2514600"/>
            <a:ext cx="34290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5031156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Blood supply, innervation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1036" descr=" 10_13.jpg                                                      00006EF0temp05                         BBA6EA72: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143000"/>
            <a:ext cx="8229600" cy="36317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59284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i="1" dirty="0" smtClean="0"/>
              <a:t>Function</a:t>
            </a:r>
            <a:endParaRPr lang="en-US" sz="2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i="1" dirty="0" smtClean="0"/>
              <a:t>Produces parathyroid hormone (</a:t>
            </a:r>
            <a:r>
              <a:rPr lang="en-US" sz="2000" i="1" dirty="0" err="1" smtClean="0"/>
              <a:t>pth</a:t>
            </a:r>
            <a:r>
              <a:rPr lang="en-US" sz="2000" i="1" dirty="0" smtClean="0"/>
              <a:t>), raises the level of calcium in the blood, decreases levels of blood phosphate. </a:t>
            </a:r>
          </a:p>
          <a:p>
            <a:pPr>
              <a:buFontTx/>
              <a:buChar char="-"/>
            </a:pPr>
            <a:r>
              <a:rPr lang="en-US" sz="2000" i="1" dirty="0" smtClean="0"/>
              <a:t> Partially antagonistic to calcitonin of thyroid gland.</a:t>
            </a:r>
          </a:p>
          <a:p>
            <a:pPr>
              <a:buFontTx/>
              <a:buChar char="-"/>
            </a:pPr>
            <a:endParaRPr lang="en-US" sz="2000" i="1" dirty="0" smtClean="0"/>
          </a:p>
          <a:p>
            <a:endParaRPr lang="en-US" dirty="0"/>
          </a:p>
        </p:txBody>
      </p:sp>
      <p:pic>
        <p:nvPicPr>
          <p:cNvPr id="4" name="Picture 2" descr="Thyro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43200"/>
            <a:ext cx="8915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43878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/>
              <a:t>Vascular supply and lymphatic drainage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i="1" dirty="0" smtClean="0"/>
              <a:t>Both superior and inferior</a:t>
            </a:r>
          </a:p>
          <a:p>
            <a:pPr marL="0" indent="0">
              <a:buNone/>
            </a:pPr>
            <a:r>
              <a:rPr lang="en-US" sz="1600" i="1" dirty="0" smtClean="0"/>
              <a:t> parathyroid glands are usually</a:t>
            </a:r>
          </a:p>
          <a:p>
            <a:pPr marL="0" indent="0">
              <a:buNone/>
            </a:pPr>
            <a:r>
              <a:rPr lang="en-US" sz="1600" i="1" dirty="0" smtClean="0"/>
              <a:t> supplied by the inferior</a:t>
            </a:r>
          </a:p>
          <a:p>
            <a:pPr marL="0" indent="0">
              <a:buNone/>
            </a:pPr>
            <a:r>
              <a:rPr lang="en-US" sz="1600" i="1" dirty="0" smtClean="0">
                <a:effectLst/>
              </a:rPr>
              <a:t>thyroid</a:t>
            </a:r>
            <a:r>
              <a:rPr lang="en-US" sz="1600" i="1" dirty="0" smtClean="0"/>
              <a:t> arteries</a:t>
            </a:r>
          </a:p>
          <a:p>
            <a:r>
              <a:rPr lang="en-US" sz="1600" i="1" dirty="0" smtClean="0"/>
              <a:t>the superior </a:t>
            </a:r>
            <a:r>
              <a:rPr lang="en-US" sz="1600" i="1" dirty="0" smtClean="0">
                <a:effectLst/>
              </a:rPr>
              <a:t>thyroid</a:t>
            </a:r>
            <a:r>
              <a:rPr lang="en-US" sz="1600" i="1" dirty="0" smtClean="0"/>
              <a:t> may</a:t>
            </a:r>
          </a:p>
          <a:p>
            <a:pPr marL="0" indent="0">
              <a:buNone/>
            </a:pPr>
            <a:r>
              <a:rPr lang="en-US" sz="1600" i="1" dirty="0" smtClean="0"/>
              <a:t> be supplied by the  superior </a:t>
            </a:r>
          </a:p>
          <a:p>
            <a:pPr marL="0" indent="0">
              <a:buNone/>
            </a:pPr>
            <a:r>
              <a:rPr lang="en-US" sz="1600" i="1" dirty="0" smtClean="0">
                <a:effectLst/>
              </a:rPr>
              <a:t>thyroid</a:t>
            </a:r>
            <a:r>
              <a:rPr lang="en-US" sz="1600" i="1" dirty="0" smtClean="0"/>
              <a:t> artery. </a:t>
            </a:r>
          </a:p>
          <a:p>
            <a:r>
              <a:rPr lang="en-US" sz="1600" i="1" dirty="0" smtClean="0"/>
              <a:t>The glands drain into the</a:t>
            </a:r>
          </a:p>
          <a:p>
            <a:pPr marL="0" indent="0">
              <a:buNone/>
            </a:pPr>
            <a:r>
              <a:rPr lang="en-US" sz="1600" i="1" dirty="0" smtClean="0"/>
              <a:t>plexus of veins on  the anterior</a:t>
            </a:r>
          </a:p>
          <a:p>
            <a:pPr marL="0" indent="0">
              <a:buNone/>
            </a:pPr>
            <a:r>
              <a:rPr lang="en-US" sz="1600" i="1" dirty="0" smtClean="0"/>
              <a:t>surface of the </a:t>
            </a:r>
            <a:r>
              <a:rPr lang="en-US" sz="1600" i="1" dirty="0" smtClean="0">
                <a:effectLst/>
              </a:rPr>
              <a:t>thyroid</a:t>
            </a:r>
            <a:r>
              <a:rPr lang="en-US" sz="1600" i="1" dirty="0" smtClean="0"/>
              <a:t>. </a:t>
            </a:r>
          </a:p>
          <a:p>
            <a:r>
              <a:rPr lang="en-US" sz="1600" i="1" dirty="0" smtClean="0"/>
              <a:t>Lymph vessels are numerous </a:t>
            </a:r>
          </a:p>
          <a:p>
            <a:pPr marL="0" indent="0">
              <a:buNone/>
            </a:pPr>
            <a:r>
              <a:rPr lang="en-US" sz="1600" i="1" dirty="0" smtClean="0"/>
              <a:t>and associated  with those of the</a:t>
            </a:r>
          </a:p>
          <a:p>
            <a:pPr marL="0" indent="0">
              <a:buNone/>
            </a:pPr>
            <a:r>
              <a:rPr lang="en-US" sz="1600" i="1" dirty="0" smtClean="0">
                <a:effectLst/>
              </a:rPr>
              <a:t>thyroid</a:t>
            </a:r>
            <a:r>
              <a:rPr lang="en-US" sz="1600" i="1" dirty="0" smtClean="0"/>
              <a:t> and thymus glands.</a:t>
            </a:r>
          </a:p>
          <a:p>
            <a:endParaRPr lang="en-US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372427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430323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i="1" dirty="0" smtClean="0"/>
              <a:t>S</a:t>
            </a:r>
            <a:r>
              <a:rPr lang="en-US" sz="3600" b="1" i="1" dirty="0" smtClean="0"/>
              <a:t>tructure </a:t>
            </a:r>
            <a:r>
              <a:rPr lang="en-US" sz="3600" b="1" i="1" dirty="0" smtClean="0"/>
              <a:t>of Thyroid Gland</a:t>
            </a:r>
            <a:r>
              <a:rPr lang="en-US" sz="3600" i="1" dirty="0" smtClean="0"/>
              <a:t> 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i="1" dirty="0" smtClean="0"/>
              <a:t>Each lobe measures  </a:t>
            </a:r>
            <a:r>
              <a:rPr lang="en-US" sz="1800" b="1" i="1" dirty="0" smtClean="0"/>
              <a:t>5cm x 2.5cm x 2.5 cm</a:t>
            </a:r>
            <a:r>
              <a:rPr lang="en-US" sz="1800" i="1" dirty="0" smtClean="0"/>
              <a:t>, Isthmus measures </a:t>
            </a:r>
            <a:r>
              <a:rPr lang="en-US" sz="1800" b="1" i="1" dirty="0" smtClean="0"/>
              <a:t>1.2cm x 1.2cm</a:t>
            </a:r>
          </a:p>
          <a:p>
            <a:r>
              <a:rPr lang="en-US" sz="1800" i="1" dirty="0" smtClean="0"/>
              <a:t>On average the gland weighs about </a:t>
            </a:r>
            <a:r>
              <a:rPr lang="en-US" sz="1800" b="1" i="1" dirty="0" smtClean="0"/>
              <a:t>25g</a:t>
            </a:r>
            <a:r>
              <a:rPr lang="en-US" sz="1800" i="1" dirty="0" smtClean="0"/>
              <a:t> and is It is larger in females than in males</a:t>
            </a:r>
          </a:p>
          <a:p>
            <a:r>
              <a:rPr lang="en-US" sz="1800" i="1" dirty="0" smtClean="0"/>
              <a:t>Decreases during menstruation and in </a:t>
            </a:r>
            <a:r>
              <a:rPr lang="en-US" sz="1800" i="1" dirty="0" smtClean="0"/>
              <a:t>pregnancy (in late stages of pregnancy)</a:t>
            </a:r>
          </a:p>
          <a:p>
            <a:r>
              <a:rPr lang="en-US" sz="1800" i="1" dirty="0" smtClean="0"/>
              <a:t>Increases in size in early stage of pregnancy</a:t>
            </a:r>
            <a:endParaRPr lang="en-US" sz="1800" i="1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1036" descr=" 10_13.jpg                                                      00006EF0temp05                         BBA6EA72: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646" y="2971800"/>
            <a:ext cx="8229600" cy="36317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242591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000" i="1" dirty="0" smtClean="0"/>
              <a:t>Applied anatomy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arn-CL" sz="1800" i="1" dirty="0" smtClean="0"/>
              <a:t>adenoma</a:t>
            </a:r>
            <a:r>
              <a:rPr lang="en-US" sz="1800" i="1" dirty="0" smtClean="0"/>
              <a:t>  </a:t>
            </a:r>
            <a:r>
              <a:rPr lang="ar-SA" sz="1800" i="1" dirty="0" smtClean="0"/>
              <a:t> &amp;</a:t>
            </a:r>
            <a:endParaRPr lang="en-US" sz="1800" i="1" dirty="0" smtClean="0"/>
          </a:p>
          <a:p>
            <a:pPr eaLnBrk="1" hangingPunct="1">
              <a:lnSpc>
                <a:spcPct val="80000"/>
              </a:lnSpc>
            </a:pPr>
            <a:r>
              <a:rPr lang="arn-CL" sz="1800" i="1" dirty="0" smtClean="0"/>
              <a:t>hyperplasia</a:t>
            </a:r>
            <a:r>
              <a:rPr lang="en-US" sz="1800" i="1" dirty="0" smtClean="0"/>
              <a:t>     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i="1" dirty="0" smtClean="0"/>
              <a:t>carcinoma of parathyroid</a:t>
            </a:r>
          </a:p>
          <a:p>
            <a:pPr>
              <a:lnSpc>
                <a:spcPct val="80000"/>
              </a:lnSpc>
            </a:pPr>
            <a:r>
              <a:rPr lang="en-US" sz="1800" i="1" dirty="0" smtClean="0"/>
              <a:t>multiple endocrine </a:t>
            </a:r>
            <a:r>
              <a:rPr lang="en-US" sz="1800" i="1" dirty="0" err="1" smtClean="0"/>
              <a:t>neoplasia</a:t>
            </a:r>
            <a:endParaRPr lang="en-US" sz="1800" i="1" dirty="0" smtClean="0"/>
          </a:p>
          <a:p>
            <a:pPr>
              <a:lnSpc>
                <a:spcPct val="80000"/>
              </a:lnSpc>
            </a:pPr>
            <a:r>
              <a:rPr lang="en-US" sz="1800" i="1" dirty="0" smtClean="0"/>
              <a:t>multiple endocrine </a:t>
            </a:r>
            <a:r>
              <a:rPr lang="en-US" sz="1800" i="1" dirty="0" err="1" smtClean="0"/>
              <a:t>neoplasia</a:t>
            </a:r>
            <a:r>
              <a:rPr lang="en-US" sz="1800" i="1" dirty="0" smtClean="0"/>
              <a:t> (</a:t>
            </a:r>
            <a:r>
              <a:rPr lang="arn-CL" sz="1800" i="1" dirty="0" smtClean="0"/>
              <a:t>men</a:t>
            </a:r>
            <a:r>
              <a:rPr lang="en-US" sz="1800" i="1" dirty="0" smtClean="0"/>
              <a:t>) </a:t>
            </a:r>
          </a:p>
          <a:p>
            <a:pPr>
              <a:lnSpc>
                <a:spcPct val="80000"/>
              </a:lnSpc>
            </a:pPr>
            <a:r>
              <a:rPr lang="en-US" sz="1800" i="1" dirty="0" smtClean="0"/>
              <a:t>Parathyroid </a:t>
            </a:r>
            <a:r>
              <a:rPr lang="arn-CL" sz="1800" i="1" dirty="0" smtClean="0"/>
              <a:t>adenom</a:t>
            </a:r>
            <a:r>
              <a:rPr lang="en-US" sz="1800" i="1" dirty="0" smtClean="0"/>
              <a:t>/hyperplasia</a:t>
            </a:r>
          </a:p>
          <a:p>
            <a:pPr>
              <a:lnSpc>
                <a:spcPct val="80000"/>
              </a:lnSpc>
            </a:pPr>
            <a:r>
              <a:rPr lang="en-US" sz="1800" i="1" dirty="0" smtClean="0"/>
              <a:t>Hyperparathyroidism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	</a:t>
            </a:r>
            <a:endParaRPr lang="en-US" sz="2000" dirty="0" smtClean="0"/>
          </a:p>
        </p:txBody>
      </p:sp>
      <p:pic>
        <p:nvPicPr>
          <p:cNvPr id="4" name="Picture 5" descr="endo0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81400"/>
            <a:ext cx="46482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128643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8000" dirty="0" smtClean="0">
                <a:latin typeface="Georgia" pitchFamily="18" charset="0"/>
              </a:rPr>
              <a:t>The End</a:t>
            </a:r>
          </a:p>
          <a:p>
            <a:pPr algn="ctr">
              <a:buNone/>
            </a:pPr>
            <a:r>
              <a:rPr lang="en-US" sz="8000" dirty="0" smtClean="0">
                <a:latin typeface="Georgia" pitchFamily="18" charset="0"/>
              </a:rPr>
              <a:t>Thank you!</a:t>
            </a:r>
            <a:endParaRPr lang="en-US" sz="80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Structure of Thyroid Gland</a:t>
            </a:r>
            <a:r>
              <a:rPr lang="en-US" i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800600" cy="4876800"/>
          </a:xfrm>
        </p:spPr>
        <p:txBody>
          <a:bodyPr/>
          <a:lstStyle/>
          <a:p>
            <a:pPr>
              <a:buNone/>
            </a:pPr>
            <a:r>
              <a:rPr lang="en-GB" b="1" dirty="0" err="1" smtClean="0"/>
              <a:t>Zukerkanle</a:t>
            </a:r>
            <a:r>
              <a:rPr lang="en-GB" b="1" dirty="0" smtClean="0"/>
              <a:t> Tubercle</a:t>
            </a:r>
          </a:p>
          <a:p>
            <a:r>
              <a:rPr lang="en-GB" dirty="0" smtClean="0"/>
              <a:t>ZT </a:t>
            </a:r>
            <a:r>
              <a:rPr lang="en-GB" dirty="0" smtClean="0"/>
              <a:t>is a normal protuberance of the thyroid gland arising from the </a:t>
            </a:r>
            <a:r>
              <a:rPr lang="en-GB" dirty="0" err="1" smtClean="0"/>
              <a:t>posterolateral</a:t>
            </a:r>
            <a:r>
              <a:rPr lang="en-GB" dirty="0" smtClean="0"/>
              <a:t> </a:t>
            </a:r>
            <a:r>
              <a:rPr lang="en-GB" dirty="0" smtClean="0"/>
              <a:t>margin</a:t>
            </a:r>
          </a:p>
          <a:p>
            <a:r>
              <a:rPr lang="en-GB" dirty="0" smtClean="0"/>
              <a:t>important anatomic landmark for the recurrent laryngeal nerve during </a:t>
            </a:r>
            <a:r>
              <a:rPr lang="en-GB" dirty="0" err="1" smtClean="0"/>
              <a:t>thyroidectomy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38774" y="2057400"/>
            <a:ext cx="3400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Function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Regulates basal metabolic rate</a:t>
            </a:r>
          </a:p>
          <a:p>
            <a:r>
              <a:rPr lang="en-US" i="1" dirty="0" smtClean="0"/>
              <a:t>Stimulates somatic and psychic growth</a:t>
            </a:r>
          </a:p>
          <a:p>
            <a:r>
              <a:rPr lang="en-US" i="1" dirty="0" smtClean="0"/>
              <a:t>Plays an important role in calcium metabolism</a:t>
            </a:r>
          </a:p>
          <a:p>
            <a:endParaRPr lang="en-US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2193605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Location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i="1" dirty="0" smtClean="0"/>
              <a:t>Lobes </a:t>
            </a:r>
            <a:r>
              <a:rPr lang="en-US" sz="2000" i="1" dirty="0" smtClean="0"/>
              <a:t>extend </a:t>
            </a:r>
            <a:r>
              <a:rPr lang="en-US" sz="2000" i="1" dirty="0" smtClean="0"/>
              <a:t>from the </a:t>
            </a:r>
            <a:r>
              <a:rPr lang="en-US" sz="2000" b="1" i="1" dirty="0" smtClean="0"/>
              <a:t>thyroid and </a:t>
            </a:r>
            <a:r>
              <a:rPr lang="en-US" sz="2000" b="1" i="1" dirty="0" err="1" smtClean="0"/>
              <a:t>cricoid</a:t>
            </a:r>
            <a:r>
              <a:rPr lang="en-US" sz="2000" b="1" i="1" dirty="0" smtClean="0"/>
              <a:t> cartilages </a:t>
            </a:r>
            <a:r>
              <a:rPr lang="en-US" sz="2000" i="1" dirty="0" smtClean="0"/>
              <a:t>to </a:t>
            </a:r>
            <a:r>
              <a:rPr lang="en-US" sz="2000" b="1" i="1" dirty="0" smtClean="0"/>
              <a:t>4</a:t>
            </a:r>
            <a:r>
              <a:rPr lang="en-US" sz="2000" b="1" i="1" baseline="30000" dirty="0" smtClean="0"/>
              <a:t>th</a:t>
            </a:r>
            <a:r>
              <a:rPr lang="en-US" sz="2000" b="1" i="1" dirty="0" smtClean="0"/>
              <a:t> or 5</a:t>
            </a:r>
            <a:r>
              <a:rPr lang="en-US" sz="2000" b="1" i="1" baseline="30000" dirty="0" smtClean="0"/>
              <a:t>th</a:t>
            </a:r>
            <a:r>
              <a:rPr lang="en-US" sz="2000" b="1" i="1" dirty="0" smtClean="0"/>
              <a:t> tracheal ring</a:t>
            </a:r>
          </a:p>
          <a:p>
            <a:r>
              <a:rPr lang="en-US" sz="2000" i="1" dirty="0" smtClean="0"/>
              <a:t>Isthmus extends from </a:t>
            </a:r>
            <a:r>
              <a:rPr lang="en-US" sz="2000" b="1" i="1" dirty="0" smtClean="0"/>
              <a:t>2</a:t>
            </a:r>
            <a:r>
              <a:rPr lang="en-US" sz="2000" b="1" i="1" baseline="30000" dirty="0" smtClean="0"/>
              <a:t>nd</a:t>
            </a:r>
            <a:r>
              <a:rPr lang="en-US" sz="2000" b="1" i="1" dirty="0" smtClean="0"/>
              <a:t> to 4</a:t>
            </a:r>
            <a:r>
              <a:rPr lang="en-US" sz="2000" b="1" i="1" baseline="30000" dirty="0" smtClean="0"/>
              <a:t>th</a:t>
            </a:r>
            <a:r>
              <a:rPr lang="en-US" sz="2000" b="1" i="1" dirty="0" smtClean="0"/>
              <a:t> tracheal ring</a:t>
            </a:r>
          </a:p>
          <a:p>
            <a:endParaRPr lang="en-US" sz="2000" dirty="0"/>
          </a:p>
        </p:txBody>
      </p:sp>
      <p:pic>
        <p:nvPicPr>
          <p:cNvPr id="4" name="Picture 2" descr="Thyro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4000" cy="3931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862441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b="1" i="1" dirty="0" smtClean="0"/>
              <a:t>Boundaries</a:t>
            </a:r>
            <a:r>
              <a:rPr lang="en-US" sz="3600" b="1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/>
          </a:bodyPr>
          <a:lstStyle/>
          <a:p>
            <a:r>
              <a:rPr lang="en-US" sz="2800" i="1" dirty="0" smtClean="0"/>
              <a:t>Lobes are conical in shape having an apex and a base</a:t>
            </a:r>
          </a:p>
          <a:p>
            <a:r>
              <a:rPr lang="en-US" sz="2800" i="1" dirty="0" smtClean="0"/>
              <a:t>Three surfaces: lateral, medial and </a:t>
            </a:r>
            <a:r>
              <a:rPr lang="en-US" sz="2800" i="1" dirty="0" err="1" smtClean="0"/>
              <a:t>postero</a:t>
            </a:r>
            <a:r>
              <a:rPr lang="en-US" sz="2800" i="1" dirty="0" smtClean="0"/>
              <a:t> lateral</a:t>
            </a:r>
          </a:p>
          <a:p>
            <a:r>
              <a:rPr lang="en-US" sz="2800" i="1" dirty="0" smtClean="0"/>
              <a:t>Two borders: anterior and posterior</a:t>
            </a:r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5" name="Picture 1036" descr=" 10_13.jpg                                                      00006EF0temp05                         BBA6EA72: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646" y="2971800"/>
            <a:ext cx="8229600" cy="36317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240442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600" b="1" i="1" dirty="0" smtClean="0"/>
              <a:t>Boundaries</a:t>
            </a:r>
            <a:r>
              <a:rPr lang="en-US" sz="3600" b="1" dirty="0" smtClean="0"/>
              <a:t>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i="1" dirty="0" smtClean="0"/>
              <a:t>Apex is directed upwards and slightly lateral</a:t>
            </a:r>
          </a:p>
          <a:p>
            <a:r>
              <a:rPr lang="en-US" sz="2000" i="1" dirty="0" smtClean="0"/>
              <a:t>Superiorly it is limited by the attachment of </a:t>
            </a:r>
            <a:r>
              <a:rPr lang="en-US" sz="2000" i="1" dirty="0" err="1" smtClean="0"/>
              <a:t>sternothyroid</a:t>
            </a:r>
            <a:endParaRPr lang="en-US" sz="2000" i="1" dirty="0" smtClean="0"/>
          </a:p>
          <a:p>
            <a:r>
              <a:rPr lang="en-US" sz="2000" i="1" dirty="0" smtClean="0"/>
              <a:t>The base is at the level of 4</a:t>
            </a:r>
            <a:r>
              <a:rPr lang="en-US" sz="2000" i="1" baseline="30000" dirty="0" smtClean="0"/>
              <a:t>th</a:t>
            </a:r>
            <a:r>
              <a:rPr lang="en-US" sz="2000" i="1" dirty="0" smtClean="0"/>
              <a:t> or 5</a:t>
            </a:r>
            <a:r>
              <a:rPr lang="en-US" sz="2000" i="1" baseline="30000" dirty="0" smtClean="0"/>
              <a:t>th</a:t>
            </a:r>
            <a:r>
              <a:rPr lang="en-US" sz="2000" i="1" dirty="0" smtClean="0"/>
              <a:t> tracheal ring</a:t>
            </a:r>
          </a:p>
          <a:p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1036" descr=" 10_13.jpg                                                      00006EF0temp05                         BBA6EA72: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061" y="2971800"/>
            <a:ext cx="8229600" cy="36317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173533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3600" b="1" i="1" dirty="0" smtClean="0"/>
              <a:t>Anatomical Relations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534400" cy="5105400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Lateral or superficial </a:t>
            </a:r>
          </a:p>
          <a:p>
            <a:pPr marL="0" indent="0">
              <a:buNone/>
            </a:pPr>
            <a:r>
              <a:rPr lang="en-US" sz="2400" i="1" dirty="0" smtClean="0"/>
              <a:t>surface is convex and is </a:t>
            </a:r>
          </a:p>
          <a:p>
            <a:pPr marL="0" indent="0">
              <a:buNone/>
            </a:pPr>
            <a:r>
              <a:rPr lang="en-US" sz="2400" i="1" dirty="0" smtClean="0"/>
              <a:t>covered by: </a:t>
            </a:r>
          </a:p>
          <a:p>
            <a:pPr marL="0" indent="0">
              <a:buNone/>
            </a:pPr>
            <a:r>
              <a:rPr lang="en-US" sz="2400" i="1" dirty="0" smtClean="0"/>
              <a:t>- </a:t>
            </a:r>
            <a:r>
              <a:rPr lang="en-US" sz="2400" i="1" dirty="0" err="1" smtClean="0"/>
              <a:t>Sternohyoid</a:t>
            </a:r>
            <a:r>
              <a:rPr lang="en-US" sz="2400" i="1" dirty="0" smtClean="0"/>
              <a:t>, </a:t>
            </a:r>
          </a:p>
          <a:p>
            <a:pPr marL="0" indent="0">
              <a:buNone/>
            </a:pPr>
            <a:r>
              <a:rPr lang="en-US" sz="2400" i="1" dirty="0" smtClean="0"/>
              <a:t>- Superior belly of </a:t>
            </a:r>
          </a:p>
          <a:p>
            <a:pPr marL="0" indent="0">
              <a:buNone/>
            </a:pPr>
            <a:r>
              <a:rPr lang="en-US" sz="2400" i="1" dirty="0" err="1" smtClean="0"/>
              <a:t>omohyoid</a:t>
            </a:r>
            <a:r>
              <a:rPr lang="en-US" sz="2400" i="1" dirty="0" smtClean="0"/>
              <a:t>, </a:t>
            </a:r>
          </a:p>
          <a:p>
            <a:pPr marL="0" indent="0">
              <a:buNone/>
            </a:pPr>
            <a:r>
              <a:rPr lang="en-US" sz="2400" i="1" dirty="0" smtClean="0"/>
              <a:t>- </a:t>
            </a:r>
            <a:r>
              <a:rPr lang="en-US" sz="2400" i="1" dirty="0" err="1" smtClean="0"/>
              <a:t>Sternothyroid</a:t>
            </a:r>
            <a:endParaRPr lang="en-US" sz="2400" i="1" dirty="0" smtClean="0"/>
          </a:p>
          <a:p>
            <a:r>
              <a:rPr lang="en-US" sz="2400" i="1" dirty="0" smtClean="0"/>
              <a:t>Anterior border of </a:t>
            </a:r>
          </a:p>
          <a:p>
            <a:pPr marL="0" indent="0">
              <a:buNone/>
            </a:pPr>
            <a:r>
              <a:rPr lang="en-US" sz="2400" i="1" dirty="0" smtClean="0"/>
              <a:t>Sternocleidomastoid</a:t>
            </a:r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726" y="1676400"/>
            <a:ext cx="576527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744612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7793</TotalTime>
  <Words>949</Words>
  <Application>Microsoft Office PowerPoint</Application>
  <PresentationFormat>On-screen Show (4:3)</PresentationFormat>
  <Paragraphs>201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 Thyroid and parathyroid glands </vt:lpstr>
      <vt:lpstr>Structure of Thyroid Gland </vt:lpstr>
      <vt:lpstr>Structure of Thyroid Gland </vt:lpstr>
      <vt:lpstr>Structure of Thyroid Gland </vt:lpstr>
      <vt:lpstr>Function </vt:lpstr>
      <vt:lpstr>Location</vt:lpstr>
      <vt:lpstr>Boundaries </vt:lpstr>
      <vt:lpstr>Boundaries </vt:lpstr>
      <vt:lpstr>Anatomical Relations</vt:lpstr>
      <vt:lpstr>Anatomical Relations</vt:lpstr>
      <vt:lpstr>Anatomical Relations</vt:lpstr>
      <vt:lpstr>Anatomical Relations</vt:lpstr>
      <vt:lpstr>Embryology of the thyroid gland</vt:lpstr>
      <vt:lpstr>Embryology of the thyroid gland</vt:lpstr>
      <vt:lpstr>Embryology</vt:lpstr>
      <vt:lpstr>Histology</vt:lpstr>
      <vt:lpstr>Arterial blood supply </vt:lpstr>
      <vt:lpstr>Arterial blood supply </vt:lpstr>
      <vt:lpstr>Venous drainage </vt:lpstr>
      <vt:lpstr>Lymphatic drainage</vt:lpstr>
      <vt:lpstr>Nerve supply </vt:lpstr>
      <vt:lpstr>Clinical Relevance</vt:lpstr>
      <vt:lpstr>Clinical Relevance</vt:lpstr>
      <vt:lpstr>Clinical Relevance: Thyroglossal Cyst</vt:lpstr>
      <vt:lpstr>PARATHYROID GLAND</vt:lpstr>
      <vt:lpstr>Development</vt:lpstr>
      <vt:lpstr>Blood supply, innervation</vt:lpstr>
      <vt:lpstr>Function</vt:lpstr>
      <vt:lpstr>Vascular supply and lymphatic drainage  </vt:lpstr>
      <vt:lpstr>Applied anatomy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Thyroid gland, parathyroid gland. Embryology. Infrahyoid muscles</dc:title>
  <dc:creator>Admin</dc:creator>
  <cp:lastModifiedBy>Windows User</cp:lastModifiedBy>
  <cp:revision>87</cp:revision>
  <dcterms:created xsi:type="dcterms:W3CDTF">2014-03-01T14:59:52Z</dcterms:created>
  <dcterms:modified xsi:type="dcterms:W3CDTF">2023-06-16T11:33:09Z</dcterms:modified>
</cp:coreProperties>
</file>