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9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92" r:id="rId36"/>
    <p:sldId id="289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6E8A-E288-4C65-8D2A-81A4DD2FAB3C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37BB-A235-4064-BC89-3D22F512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7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DE9F-5D39-5CB9-689D-C454751B1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EC639-7D84-7E2E-EEEA-C3458191F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C7594-4DDD-AF46-7C03-2F1F574E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82CA-309A-4A5E-BAA1-2C19775A39A2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6419B-19A2-F9E6-CC0E-6424278F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9BDE-8CDA-B4F5-941E-0D13790D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1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AFE4-F6C7-0752-CF8E-7CEB7E3D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4118A-F415-6ED0-0082-2AFD72E04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055B3-3FFA-76B4-A429-1B07C8B1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675B-E496-4016-A142-CAB58D73B7E4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4C426-9050-2E61-AA93-CBE5C6D0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CE19-9CC7-B261-485D-28537F03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1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10A038-BB88-78F2-6EA3-7D76E5D32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5D06D-FE37-81A5-E9BF-394B1ECED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A247-8C7C-3EBD-DAC6-EF6A752E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A4AD-F873-4D8F-8D3E-41A51DEF8C58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15975-90DA-6C4F-7E15-3CBA35D0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2774E-59CD-66CE-AFA2-797C90F5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9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0AD3-134E-FB77-D08C-8A2F9F03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0003-4CC1-7EA3-4892-1777D5F58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4ECC2-2454-905D-D0D3-20686A8A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D4536-7033-473A-ADC3-DFF833024696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31CF-75B8-0B7C-DD21-65EB45FD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D817-9D98-2669-5606-1B339D4F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4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41D4-7B4F-CB4E-C34E-4C7E87B5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5CC9-82D7-B0A3-B288-BDC56438A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25194-A1E2-984C-14E2-08B8B90B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56E-527E-41A1-BDE2-31E6E4D8B2CA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7A9C2-8D59-730E-1EB6-6DD709A8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F6E6-A2A4-5AB9-B99D-9CCAABD1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5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FE33-9418-E73D-F171-823FFC03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C3BD-0A19-468F-46CA-628B52A84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C05F5-5281-6A05-5803-B654EB723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AD277-DACE-19E0-6198-7F21EF8B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5B4-3754-4E86-A14B-CAB8FF17B556}" type="datetime1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B1DDC-4861-D3B2-6358-7892F2F1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F7227-4BF7-4609-EDB2-B0124A8E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0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3084-A12E-AA7E-E7E8-0B79CCE8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AAD15-7066-A86F-3B78-1A6AB86C6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6345E-3363-1F96-2D53-15B3EC7E4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5A0F6-85F8-C1E6-4AC9-9F2A9BD90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F47C1-FEC1-9A5C-4DF4-D745D2331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02D76-8D15-A10B-0C5B-F57F7750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DC00-E66F-4087-AE7F-D5535E20A15D}" type="datetime1">
              <a:rPr lang="en-GB" smtClean="0"/>
              <a:t>13/10/2023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1F896-AD3B-3978-21E6-D9964BB1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4F71F-2779-873F-EDC1-083D37BF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6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F112-1303-B779-3267-30326494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7003-9087-AB11-A8E2-E690CB05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626-CA5C-4C30-A252-1752B933223E}" type="datetime1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2B3F0-09CF-C879-19E5-D025BE11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91E72-0676-6A1B-0A98-DB96F121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BDE5B-DC7E-6F19-BB59-3582DE3B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18E-4233-403D-834E-F4BCFF91325E}" type="datetime1">
              <a:rPr lang="en-GB" smtClean="0"/>
              <a:t>13/10/2023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A88EE-D3EF-6C0D-AF6F-84DD02DF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896BF-FD17-A4A1-5A57-7729AC7A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11B0-74B9-17F9-9D60-7B450A73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C677C-96C7-EF75-B266-1767A66B4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4959E-0ABC-C4CB-FA98-3C3C66BF6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2D643-5533-99CD-74D8-C2205571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D7B1-8813-425F-B906-AACFF33D2A3D}" type="datetime1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96BC8-F67E-8146-9D5F-8B2BA4CC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39573-BC4B-581E-B9DC-7AE57909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8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5512-28BF-73A8-3312-C56C5A72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8DA92-860A-EC7C-30DC-EA9BCE82E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CEEE0-DFBB-A5AE-D83D-8232B1732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D7A9E-3C0B-BA69-B6A8-8C12FE3E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E1D-FD6F-4FE0-ACAA-502AF66773BE}" type="datetime1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E4D2C-B4F6-1CAD-F7C0-2919D124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5CA00-FA04-EBF0-7200-2701B4F2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3C495-EE90-5956-4AA6-E2682C4A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179C1-11C0-9F69-C8D3-583A30F21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FF29-6674-93EA-46B6-C890A06C7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F8DFF-D73C-40F7-9F84-0B9C75E21451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FB67-15AA-CFB1-69A2-D2D0E9E32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29ADB-22E2-38BF-3289-4EA9E3BDC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704B-06BE-4F10-885C-F38E1EADC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2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40EC-ED0B-AB1F-416E-C63FFF09F4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Retroviruses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043B8-6F7C-904B-44BD-3303D0398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PTM4310/3520 </a:t>
            </a:r>
          </a:p>
          <a:p>
            <a:r>
              <a:rPr lang="en-GB" dirty="0"/>
              <a:t>DR CHILESHE DAVID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22D98-FD86-0E38-BD91-C7E579D1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1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9C61-6B40-2291-1F0F-86F2296F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E1BB-607D-C30A-BF9E-86987A12C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First recognized in male homosexuals, haemophiliacs, and drug abusers.</a:t>
            </a:r>
          </a:p>
          <a:p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HIV-1 major cause of AIDS worldwide, HIV-2 is endemic in West Africa.</a:t>
            </a:r>
            <a:r>
              <a:rPr lang="en-GB" dirty="0"/>
              <a:t> </a:t>
            </a:r>
          </a:p>
          <a:p>
            <a:r>
              <a:rPr lang="en-GB" dirty="0"/>
              <a:t>Transmission is through anal and vaginal sex, intravenous drug use, and by exposure to infective bodily fluids. Highest risk in receptive anal sex.</a:t>
            </a:r>
          </a:p>
          <a:p>
            <a:r>
              <a:rPr lang="en-GB" dirty="0"/>
              <a:t>Mother-to-child transmission can readily occur; risk significantly reduced due to ART during pregnancy.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0F692-8DFC-AE36-5D7A-E505BC92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FC57-E264-F56E-20F5-7FEE04F3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Epidemiology…….</a:t>
            </a:r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F41F1FD-8994-CF42-FC10-E4B71BAFC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98" y="1276504"/>
            <a:ext cx="6083710" cy="48669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3B6AA-74A8-677B-E992-5252BE49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11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CC3A5B-2FCC-2B1D-9414-18B5C778A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08" y="1291252"/>
            <a:ext cx="5257798" cy="48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4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3C8F-9899-A590-6399-4E7DD9F8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Epidemiology…..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3692-31C8-A9CE-7C2C-3B461280A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Condom usage, circumcision, and ART reduces risk of transmission.</a:t>
            </a:r>
          </a:p>
          <a:p>
            <a:r>
              <a:rPr lang="en-GB" dirty="0"/>
              <a:t>Transmission risk increases due to disruption of vaginal or rectal mucosal integrity in traumatic sex.</a:t>
            </a:r>
          </a:p>
          <a:p>
            <a:r>
              <a:rPr lang="en-GB" dirty="0"/>
              <a:t>HIV probably recognizes Langerhans cells dendrites followed by transfer to submucosal cells such as macrophages, dendritic cells, CD4 T-cells.</a:t>
            </a:r>
          </a:p>
          <a:p>
            <a:r>
              <a:rPr lang="en-GB" dirty="0"/>
              <a:t>Thirty-seven million people living with HIV worldwide as of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B422E-B587-A428-4616-AB50C8A2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54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E9C19C-3335-F037-C7C7-04589461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60123-6821-FBC4-88D4-6D79008D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6526"/>
            <a:ext cx="11724968" cy="62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0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A3E302-7032-832D-E676-CA60D7F2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HIV-1 Clades and Geographic Distribution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50801-F0D4-0AD8-A1EC-3B98755D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Based on genetic variation, three classes of HIV-1 have developed worldwide, including M (major), O (outlying), and N (new). </a:t>
            </a:r>
          </a:p>
          <a:p>
            <a:r>
              <a:rPr lang="en-GB" dirty="0"/>
              <a:t>Class M accounts for more than 90% of all HIV-1 cases globally and is further classified into several subtypes or clades, including A to H and recombinants. </a:t>
            </a:r>
          </a:p>
          <a:p>
            <a:r>
              <a:rPr lang="en-GB" dirty="0"/>
              <a:t>There is also some argument that certain clades may have increased risk of transmission and progress to AIDS more rapidly than others. </a:t>
            </a:r>
          </a:p>
          <a:p>
            <a:r>
              <a:rPr lang="en-GB" dirty="0"/>
              <a:t>Understanding the immunopathogenesis of the emerging HIV-1 clades is key to vaccine development.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E486A-5D09-00BC-83C7-6A46C9E4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2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F269-F1C7-142A-14CE-FDCBE761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707"/>
          </a:xfrm>
        </p:spPr>
        <p:txBody>
          <a:bodyPr/>
          <a:lstStyle/>
          <a:p>
            <a:r>
              <a:rPr lang="en-GB" dirty="0"/>
              <a:t>Pathogenesis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6848AF-E64F-6BB3-636F-D521B2543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39" y="1342103"/>
            <a:ext cx="10353368" cy="50142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50EC0-B4D7-967E-A3E8-9F6AF259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6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F877-6024-AD5F-6F67-49B95CB5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Pathogenesis…...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149D0-272E-B478-44CD-E073CE00D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target cells are CD4+/CCR5, most likely Langerhans cells or macrophages.</a:t>
            </a:r>
          </a:p>
          <a:p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Cell-to-cell fusion transfers HIV to CD4+/CCR5 mucosal CD4  T-lymphocytes.</a:t>
            </a:r>
          </a:p>
          <a:p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Dendritic cells also participate in transfer of HIV to CD4 T-lymphocytes.</a:t>
            </a:r>
          </a:p>
          <a:p>
            <a:r>
              <a:rPr lang="en-GB" dirty="0"/>
              <a:t>Massive depletion of mucosal CD4+ T-lymphocytes in GALT.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3E31A-ED7E-CACA-F243-784D7BF1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6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7EDF-A65F-F231-6EE3-DDD4927C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Pathogenesis…...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A4E42-FAB6-AAE3-B91F-312CF1932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000" dirty="0"/>
              <a:t>Partial control of HIV by immune response to a set point.</a:t>
            </a:r>
          </a:p>
          <a:p>
            <a:endParaRPr lang="en-GB" sz="3000" b="0" i="0" dirty="0">
              <a:solidFill>
                <a:srgbClr val="242021"/>
              </a:solidFill>
              <a:effectLst/>
              <a:latin typeface="MyriadPro-Semibold"/>
            </a:endParaRPr>
          </a:p>
          <a:p>
            <a:r>
              <a:rPr lang="en-GB" sz="3000" b="0" i="0" dirty="0">
                <a:solidFill>
                  <a:srgbClr val="242021"/>
                </a:solidFill>
                <a:effectLst/>
                <a:latin typeface="MyriadPro-Semibold"/>
              </a:rPr>
              <a:t>T-lymphocytes expressing CD4+/CXCR4 are infected more</a:t>
            </a:r>
            <a:br>
              <a:rPr lang="en-GB" sz="3000" b="0" i="0" dirty="0">
                <a:solidFill>
                  <a:srgbClr val="242021"/>
                </a:solidFill>
                <a:effectLst/>
                <a:latin typeface="MyriadPro-Semibold"/>
              </a:rPr>
            </a:br>
            <a:r>
              <a:rPr lang="en-GB" sz="3000" b="0" i="0" dirty="0">
                <a:solidFill>
                  <a:srgbClr val="242021"/>
                </a:solidFill>
                <a:effectLst/>
                <a:latin typeface="MyriadPro-Semibold"/>
              </a:rPr>
              <a:t>efficiently.</a:t>
            </a:r>
          </a:p>
          <a:p>
            <a:endParaRPr lang="en-GB" sz="3000" dirty="0"/>
          </a:p>
          <a:p>
            <a:r>
              <a:rPr lang="en-GB" sz="3000" dirty="0"/>
              <a:t> Non-CD4+ cells may also be infected through CCR5 or CXCR4.</a:t>
            </a:r>
          </a:p>
          <a:p>
            <a:endParaRPr lang="en-GB" sz="3000" b="0" i="0" dirty="0">
              <a:solidFill>
                <a:srgbClr val="242021"/>
              </a:solidFill>
              <a:effectLst/>
              <a:latin typeface="MyriadPro-Semibold"/>
            </a:endParaRPr>
          </a:p>
          <a:p>
            <a:r>
              <a:rPr lang="en-GB" sz="3000" b="0" i="0" dirty="0">
                <a:solidFill>
                  <a:srgbClr val="242021"/>
                </a:solidFill>
                <a:effectLst/>
                <a:latin typeface="MyriadPro-Semibold"/>
              </a:rPr>
              <a:t>HIV-infected monocytes infiltrate the CNS and differentiate into</a:t>
            </a:r>
            <a:br>
              <a:rPr lang="en-GB" sz="3000" b="0" i="0" dirty="0">
                <a:solidFill>
                  <a:srgbClr val="242021"/>
                </a:solidFill>
                <a:effectLst/>
                <a:latin typeface="MyriadPro-Semibold"/>
              </a:rPr>
            </a:br>
            <a:r>
              <a:rPr lang="en-GB" sz="3000" b="0" i="0" dirty="0">
                <a:solidFill>
                  <a:srgbClr val="242021"/>
                </a:solidFill>
                <a:effectLst/>
                <a:latin typeface="MyriadPro-Semibold"/>
              </a:rPr>
              <a:t>perivascular macrophages that harbour HIV in the CNS.</a:t>
            </a:r>
            <a:br>
              <a:rPr lang="en-GB" sz="3000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DDA0F-E63D-062A-4B37-BBBC36A6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4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2018-600F-5E30-43D2-A395CB7A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Pathogenesis…...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E722-703C-8BB1-13D3-D9F79E565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R5-HIV predominates initially in early infection, whereas X4-HIV emerges in late infection.</a:t>
            </a:r>
          </a:p>
          <a:p>
            <a:r>
              <a:rPr lang="en-GB" dirty="0"/>
              <a:t>X4-HIV replicates more efficiently in T-lymphocytes and depletes these cell types.</a:t>
            </a:r>
          </a:p>
          <a:p>
            <a:r>
              <a:rPr lang="en-GB" dirty="0"/>
              <a:t>Ten billion HIV particles produced every day in infected individuals.</a:t>
            </a:r>
          </a:p>
          <a:p>
            <a:r>
              <a:rPr lang="en-GB" dirty="0"/>
              <a:t>Mutation results in altered phenotype and tropisms.</a:t>
            </a:r>
          </a:p>
          <a:p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Some immune control of virus is seen during the clinical latency</a:t>
            </a:r>
            <a:b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</a:br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period, but this is later lost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FCBBE-10CE-EEB8-5C35-466325BD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8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BD70-66DD-9BD8-E4DD-31C7641C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Pathogenesis…...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4F5D4-BD71-7306-1273-B6CD43A93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Level of plasma viremia directly correlates with disease progression.</a:t>
            </a:r>
          </a:p>
          <a:p>
            <a:r>
              <a:rPr lang="en-GB" dirty="0"/>
              <a:t>HIV infection causes immune activation as a result of production of proinflammatory cytokines and chemokines.</a:t>
            </a:r>
          </a:p>
          <a:p>
            <a:r>
              <a:rPr lang="en-GB" dirty="0"/>
              <a:t>Early control of infection by innate immunity through TLR and induction of INF-, However HIV interferes with the components of innate immunity.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HIV specific CTLs control viremia by killing HIV-infected cells, </a:t>
            </a:r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INF-</a:t>
            </a:r>
            <a:r>
              <a:rPr lang="el-GR" sz="2800" b="0" i="0" dirty="0">
                <a:solidFill>
                  <a:srgbClr val="242021"/>
                </a:solidFill>
                <a:effectLst/>
                <a:latin typeface="MyriadPro-Semibold"/>
              </a:rPr>
              <a:t>γ </a:t>
            </a:r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and </a:t>
            </a:r>
            <a:r>
              <a:rPr lang="el-GR" sz="2800" b="0" i="0" dirty="0">
                <a:solidFill>
                  <a:srgbClr val="242021"/>
                </a:solidFill>
                <a:effectLst/>
                <a:latin typeface="MyriadPro-Semibold"/>
              </a:rPr>
              <a:t>β-</a:t>
            </a:r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chemokines (MIP 1-</a:t>
            </a:r>
            <a:r>
              <a:rPr lang="el-GR" sz="2800" b="0" i="0" dirty="0">
                <a:solidFill>
                  <a:srgbClr val="242021"/>
                </a:solidFill>
                <a:effectLst/>
                <a:latin typeface="MyriadPro-Semibold"/>
              </a:rPr>
              <a:t>α, </a:t>
            </a:r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MIP 1-</a:t>
            </a:r>
            <a:r>
              <a:rPr lang="el-GR" sz="2800" b="0" i="0" dirty="0">
                <a:solidFill>
                  <a:srgbClr val="242021"/>
                </a:solidFill>
                <a:effectLst/>
                <a:latin typeface="MyriadPro-Semibold"/>
              </a:rPr>
              <a:t>β, </a:t>
            </a:r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and RANTES) reduce viral spread.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Neutralizing antibodies also control viremia.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6DC19-6222-C20E-DAC8-81157754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5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1D23-C3D8-445D-A4F0-B8AC1153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826E-0569-C284-A4F0-E2B65E385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Enveloped (+) RNA viruses that encode reverse transcriptase enzyme, which converts retroviral RNA genome into double-stranded DNA.</a:t>
            </a:r>
          </a:p>
          <a:p>
            <a:r>
              <a:rPr lang="en-GB" dirty="0" err="1"/>
              <a:t>Oncoretroviruses</a:t>
            </a:r>
            <a:r>
              <a:rPr lang="en-GB" dirty="0"/>
              <a:t> cause tumours in many animals. HTLV-I and HTLV-II are associated with human leukaemia's/lymphomas.</a:t>
            </a:r>
          </a:p>
          <a:p>
            <a:r>
              <a:rPr lang="en-GB" dirty="0"/>
              <a:t>HIV-1 and HIV-2 are lentiviruses;HIV-1 is the major cause of AIDS worldwide.</a:t>
            </a:r>
          </a:p>
          <a:p>
            <a:r>
              <a:rPr lang="en-GB" dirty="0"/>
              <a:t>Oncoviruses usually not cytolytic; they transform cells by various mechanisms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02EA8-013E-B833-726D-7D50DB63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2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A528-351A-63AD-D176-C35D001B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Pathogenesis…...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2FDC-EC3A-A8B7-83CA-3C9396CB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CTL and neutralizing antibody escape variants emerge due to mutation that allow continued viral replication.</a:t>
            </a:r>
          </a:p>
          <a:p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Lack of help to B and T-lymphocytes due to CD4 T-lymphocytes killing by HIV.</a:t>
            </a:r>
          </a:p>
          <a:p>
            <a:r>
              <a:rPr lang="en-GB" dirty="0"/>
              <a:t>Immune system fails to eliminate HIV from infected hosts.</a:t>
            </a:r>
          </a:p>
          <a:p>
            <a:r>
              <a:rPr lang="en-GB" dirty="0"/>
              <a:t>Immune deficiency related to reduction in numbers and normal functions of CD4+ T-lymphocytes.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A6F36-943B-756B-D44B-12A69C87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0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3E3B-2F65-25F4-D048-0EC57C2A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Pathogenesis…...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C8FFF-0529-A58E-49A2-8E1117833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Infected individuals are susceptible to other infections and malignancies due to immune suppression.</a:t>
            </a:r>
          </a:p>
          <a:p>
            <a:pPr marL="0" indent="0">
              <a:buNone/>
            </a:pPr>
            <a:r>
              <a:rPr lang="en-GB" b="1" dirty="0"/>
              <a:t>HIV persists in reservoirs during treatment</a:t>
            </a:r>
            <a:r>
              <a:rPr lang="en-GB" dirty="0"/>
              <a:t>:</a:t>
            </a:r>
          </a:p>
          <a:p>
            <a:r>
              <a:rPr lang="en-GB" dirty="0"/>
              <a:t>Lymphoid tissues (GALT, lymph nodes) and cellular reservoirs</a:t>
            </a:r>
          </a:p>
          <a:p>
            <a:pPr marL="0" indent="0">
              <a:buNone/>
            </a:pPr>
            <a:r>
              <a:rPr lang="en-GB" dirty="0"/>
              <a:t>(resting T-lymphocytes, monocytes/macrophages) for HIV.</a:t>
            </a:r>
          </a:p>
          <a:p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HIV persists in CD4 central, transitional, and effector memory T-lymphocytes.</a:t>
            </a:r>
          </a:p>
          <a:p>
            <a:r>
              <a:rPr lang="en-GB" dirty="0"/>
              <a:t>HIV DNA is found in bone marrow, CD34 stem cells.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6E16E-6161-ACA1-EB48-65BCFB6B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6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8E8F-5653-535F-1832-C52F7FCC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6803"/>
          </a:xfrm>
        </p:spPr>
        <p:txBody>
          <a:bodyPr/>
          <a:lstStyle/>
          <a:p>
            <a:r>
              <a:rPr lang="en-GB" dirty="0"/>
              <a:t>Pathogenesis…...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14CB06-002E-86E5-CAE7-B3FBB6C9D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426" y="973394"/>
            <a:ext cx="9350477" cy="57885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05A01-5846-7C17-6F09-0AA09875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55B9B-8F0E-CA51-7BE9-F9DB79D2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143" y="302342"/>
            <a:ext cx="1988573" cy="15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41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514A-71BC-06A9-D1CE-D9E46FCA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syndrome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4441F-64C3-DDA9-0BE7-A1269F147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en-GB" dirty="0"/>
              <a:t>Early symptoms may include flu or mononucleosis like illness.</a:t>
            </a:r>
          </a:p>
          <a:p>
            <a:r>
              <a:rPr lang="en-GB" dirty="0"/>
              <a:t>Progression to AIDS is highly variable among individuals,</a:t>
            </a:r>
            <a:r>
              <a:rPr lang="en-GB" b="0" i="0" dirty="0">
                <a:solidFill>
                  <a:srgbClr val="242021"/>
                </a:solidFill>
                <a:effectLst/>
                <a:latin typeface="MyriadPro-Semibold"/>
              </a:rPr>
              <a:t> HIV treatment prevents progression to AIDS.</a:t>
            </a:r>
            <a:endParaRPr lang="en-GB" dirty="0"/>
          </a:p>
          <a:p>
            <a:r>
              <a:rPr lang="en-GB" dirty="0"/>
              <a:t>Individuals with overt AIDS usually have fewer than 200 CD4+ lymphocytes/mm˄3.</a:t>
            </a:r>
          </a:p>
          <a:p>
            <a:r>
              <a:rPr lang="en-GB" dirty="0" err="1"/>
              <a:t>Pneumocystosis</a:t>
            </a:r>
            <a:r>
              <a:rPr lang="en-GB" dirty="0"/>
              <a:t>, candidiasis, </a:t>
            </a:r>
            <a:r>
              <a:rPr lang="en-GB" dirty="0" err="1"/>
              <a:t>mycobacteriosis</a:t>
            </a:r>
            <a:r>
              <a:rPr lang="en-GB" dirty="0"/>
              <a:t>, and CMV are common.</a:t>
            </a:r>
          </a:p>
          <a:p>
            <a:r>
              <a:rPr lang="en-GB" dirty="0"/>
              <a:t>HIV is also neurotropic and can lead to dementia.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949B-ADE9-A73C-E6AD-044331A4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8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8567-A24B-85EC-8AEB-93BC3A35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C80AD-20F9-0BFF-A724-1DB588CE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Antibodies detected 3 to 12 weeks after infection. Risk of transmission during window period is high.</a:t>
            </a:r>
          </a:p>
          <a:p>
            <a:r>
              <a:rPr lang="en-GB" dirty="0"/>
              <a:t>Three types of HIV-1 test available, antibody, antigen antibody combination and viral nucleic acid.</a:t>
            </a:r>
          </a:p>
          <a:p>
            <a:r>
              <a:rPr lang="en-GB" dirty="0"/>
              <a:t>ELISA screens for antibody, Western blot used for confirmation of HIV-specific antibodies.</a:t>
            </a:r>
          </a:p>
          <a:p>
            <a:r>
              <a:rPr lang="en-GB" dirty="0"/>
              <a:t>HIV rapid tests screen for HIV antibodies, require no instrumentation, but require confirmation.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EE0B7-3F05-B2D6-A7B8-FD0212E5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66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7267-F76A-7797-17C2-B57AA197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Diagnosis…..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C9DD9-CCB6-CC17-FEC5-AA4F15FF5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Combination 4th-generation HIV test detects both HIV antigen and HIV antibody 2 to 6 weeks after infection.</a:t>
            </a:r>
          </a:p>
          <a:p>
            <a:r>
              <a:rPr lang="en-GB" dirty="0"/>
              <a:t>Nucleic acid test detects HIV RNA by PCR in 7 to 28 days after infection.</a:t>
            </a:r>
          </a:p>
          <a:p>
            <a:r>
              <a:rPr lang="en-GB" dirty="0"/>
              <a:t>HIV RNA levels important to assess ART efficacy.</a:t>
            </a:r>
          </a:p>
          <a:p>
            <a:r>
              <a:rPr lang="en-GB" dirty="0"/>
              <a:t>HIV DNA/RNA PCR testing used to diagnose HIV infection in infants and quantitate plasma viremia and assess drug efficacy.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21C8C-F6FB-7239-625B-57A2C030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31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3365-1A13-F495-5B2C-5E867AB3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5E29-BD22-A3BE-A31C-5ED24857E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Six classes of antiretroviral agents available, several combination pills also available.</a:t>
            </a:r>
          </a:p>
          <a:p>
            <a:r>
              <a:rPr lang="en-GB" dirty="0"/>
              <a:t>Combinations of ARTs used in treatment to bring viral load down to undetectable levels within 6 months.</a:t>
            </a:r>
          </a:p>
          <a:p>
            <a:r>
              <a:rPr lang="en-GB" dirty="0"/>
              <a:t>Three drugs in combination for ART(?).</a:t>
            </a:r>
          </a:p>
          <a:p>
            <a:r>
              <a:rPr lang="en-GB" sz="2800" b="0" i="0" dirty="0">
                <a:solidFill>
                  <a:srgbClr val="242021"/>
                </a:solidFill>
                <a:effectLst/>
                <a:latin typeface="MyriadPro-Semibold"/>
              </a:rPr>
              <a:t>HIV regimens recommended for occupational and nonoccupational postexposure prophylaxis and preexposure in high-risk individuals to prevent infection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89121-D258-F050-E08B-CD7DAF92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79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BBBF-4AF4-FED5-E733-469858FF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136526"/>
            <a:ext cx="10763865" cy="1441552"/>
          </a:xfrm>
        </p:spPr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Treatment…..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3840A9-B11D-6262-BC8B-E4E482901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49" y="1268361"/>
            <a:ext cx="11430000" cy="52245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F18E7-45C8-E1ED-2D72-4E62C5B0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15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7C6B-2BEF-447C-24E9-55DA209C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Treatment…..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6E7E-F9D1-200C-E127-D8C014FC2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of ART during pregnancy reduces mother-to-child transmission to  less than 1%.</a:t>
            </a:r>
          </a:p>
          <a:p>
            <a:r>
              <a:rPr lang="en-GB" dirty="0"/>
              <a:t>ART has significantly reduced the risk of opportunistic infections.</a:t>
            </a:r>
          </a:p>
          <a:p>
            <a:r>
              <a:rPr lang="en-GB" dirty="0"/>
              <a:t>Reconstitution of immune system due to ART success causes immune reconstitution inflammatory syndrome (IRIS).</a:t>
            </a:r>
          </a:p>
          <a:p>
            <a:r>
              <a:rPr lang="en-GB" dirty="0"/>
              <a:t>Complications of ART include body fat accumulation, dyslipidaemia, abnormal glucose metabolism, cardiovascular disease, and bone disorders.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7A49B-04B7-B8B6-F87D-51A7186C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08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F4E3-B0E2-4B1E-95E5-A085B8D0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Treatment…..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D2F00-932B-2E7E-04B1-C57DDF721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Antiretroviral treatment is recommended for all HIV infected individuals regardless of CD4 T-cell count.</a:t>
            </a:r>
          </a:p>
          <a:p>
            <a:r>
              <a:rPr lang="en-GB" dirty="0"/>
              <a:t>Viral load and CD4 T-cell count monitored regularly to determine ART efficacy and immune deficiency.</a:t>
            </a:r>
          </a:p>
          <a:p>
            <a:r>
              <a:rPr lang="en-GB" dirty="0"/>
              <a:t>HIV genotyping to determine ART resistance should be done before initiating therapy.</a:t>
            </a:r>
          </a:p>
          <a:p>
            <a:r>
              <a:rPr lang="en-GB" dirty="0"/>
              <a:t>Drug resistance is an expected development with treatment.</a:t>
            </a:r>
          </a:p>
          <a:p>
            <a:r>
              <a:rPr lang="en-GB" dirty="0"/>
              <a:t>Prophylaxis of opportunistic infections is especially important.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E9BF7-6C56-D9E9-7140-E301C64F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8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8F49-5EDD-8683-8D11-F9D87108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5386-57D8-B8DC-1310-75C38553A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Lentiviruses cause a long clinical latency period in infected patients in the presence of viremia before causing disease.</a:t>
            </a:r>
          </a:p>
          <a:p>
            <a:endParaRPr lang="en-GB" dirty="0"/>
          </a:p>
          <a:p>
            <a:r>
              <a:rPr lang="en-GB" dirty="0"/>
              <a:t>HIV-1 attacks and destroys CD4+ T-lymphocytes.</a:t>
            </a:r>
          </a:p>
          <a:p>
            <a:endParaRPr lang="en-GB" dirty="0"/>
          </a:p>
          <a:p>
            <a:r>
              <a:rPr lang="en-GB" dirty="0"/>
              <a:t>HIV-1 also infects monocytes/macrophages, dendritic cells,</a:t>
            </a:r>
          </a:p>
          <a:p>
            <a:pPr marL="0" indent="0">
              <a:buNone/>
            </a:pPr>
            <a:r>
              <a:rPr lang="en-GB" dirty="0"/>
              <a:t>   Langerhans cells, and certain cells of the central nervous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7CABE-63D2-F08B-969A-0C7A5279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3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316D-5C65-DAD3-4DE3-12F8F2FF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257A4-EFCD-9980-01EB-27787400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594"/>
            <a:ext cx="10515600" cy="5062281"/>
          </a:xfrm>
        </p:spPr>
        <p:txBody>
          <a:bodyPr>
            <a:normAutofit fontScale="92500" lnSpcReduction="20000"/>
          </a:bodyPr>
          <a:lstStyle/>
          <a:p>
            <a:r>
              <a:rPr lang="en-GB" sz="3300" dirty="0"/>
              <a:t>Education is the cornerstone of prevention.</a:t>
            </a:r>
          </a:p>
          <a:p>
            <a:endParaRPr lang="en-GB" sz="3300" dirty="0"/>
          </a:p>
          <a:p>
            <a:r>
              <a:rPr lang="en-GB" sz="3300" dirty="0"/>
              <a:t>Screening for asymptomatic infection in pregnancy aids effective prophylaxis.</a:t>
            </a:r>
          </a:p>
          <a:p>
            <a:endParaRPr lang="en-GB" sz="3300" dirty="0"/>
          </a:p>
          <a:p>
            <a:r>
              <a:rPr lang="en-GB" sz="3300" dirty="0"/>
              <a:t>Condoms, if properly used, can effectively prevent transmission.</a:t>
            </a:r>
          </a:p>
          <a:p>
            <a:endParaRPr lang="en-GB" sz="3300" dirty="0"/>
          </a:p>
          <a:p>
            <a:r>
              <a:rPr lang="en-GB" sz="3300" dirty="0"/>
              <a:t>Male circumcision decreases HIV transmission in men.</a:t>
            </a:r>
          </a:p>
          <a:p>
            <a:pPr marL="0" indent="0">
              <a:buNone/>
            </a:pPr>
            <a:endParaRPr lang="en-GB" sz="33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3300" b="0" i="0" dirty="0">
                <a:solidFill>
                  <a:srgbClr val="0166B3"/>
                </a:solidFill>
                <a:effectLst/>
                <a:latin typeface="MyriadPro-Semibold"/>
              </a:rPr>
              <a:t>What are the hurdles for HIV vaccine development</a:t>
            </a:r>
            <a:r>
              <a:rPr lang="en-GB" sz="2800" b="0" i="0" dirty="0">
                <a:solidFill>
                  <a:srgbClr val="0166B3"/>
                </a:solidFill>
                <a:effectLst/>
                <a:latin typeface="MyriadPro-Semibold"/>
              </a:rPr>
              <a:t>?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7C18F-1EF0-5E48-43CF-5EE6A37F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28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2E76-4BFA-BEBE-735B-3D1880D9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T-Lymphotropic Or T-cell Leukaemia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4846-25DB-152F-15ED-9D36BC77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HTLV has two members, HTLV-I and HTLV-II, which cause disease in humans.</a:t>
            </a:r>
          </a:p>
          <a:p>
            <a:r>
              <a:rPr lang="en-GB" dirty="0"/>
              <a:t>HTLV-I causes two distinct diseases; adult T-cell leukaemia/lymphoma (ATLL) and HTLV-associated myelopathy (HAM, a neurologic disease). </a:t>
            </a:r>
          </a:p>
          <a:p>
            <a:r>
              <a:rPr lang="en-GB" dirty="0"/>
              <a:t>HTLV-II may also cause these diseases but has been primarily linked to variant hairy cell leukaemia.</a:t>
            </a:r>
          </a:p>
          <a:p>
            <a:r>
              <a:rPr lang="en-GB" sz="2800" b="0" i="0" dirty="0">
                <a:solidFill>
                  <a:srgbClr val="242021"/>
                </a:solidFill>
                <a:effectLst/>
                <a:latin typeface="MinionPro-Regular"/>
              </a:rPr>
              <a:t>Similar to other retroviruses, HTLV has the usual retroviral </a:t>
            </a:r>
            <a:r>
              <a:rPr lang="en-GB" sz="2800" b="0" i="1" dirty="0">
                <a:solidFill>
                  <a:srgbClr val="242021"/>
                </a:solidFill>
                <a:effectLst/>
                <a:latin typeface="MinionPro-It"/>
              </a:rPr>
              <a:t>gag</a:t>
            </a:r>
            <a:r>
              <a:rPr lang="en-GB" sz="2800" b="0" i="0" dirty="0">
                <a:solidFill>
                  <a:srgbClr val="242021"/>
                </a:solidFill>
                <a:effectLst/>
                <a:latin typeface="MinionPro-Regular"/>
              </a:rPr>
              <a:t>, </a:t>
            </a:r>
            <a:r>
              <a:rPr lang="en-GB" sz="2800" b="0" i="1" dirty="0">
                <a:solidFill>
                  <a:srgbClr val="242021"/>
                </a:solidFill>
                <a:effectLst/>
                <a:latin typeface="MinionPro-It"/>
              </a:rPr>
              <a:t>pol</a:t>
            </a:r>
            <a:r>
              <a:rPr lang="en-GB" sz="2800" b="0" i="0" dirty="0">
                <a:solidFill>
                  <a:srgbClr val="242021"/>
                </a:solidFill>
                <a:effectLst/>
                <a:latin typeface="MinionPro-Regular"/>
              </a:rPr>
              <a:t>, and </a:t>
            </a:r>
            <a:r>
              <a:rPr lang="en-GB" sz="2800" b="0" i="1" dirty="0">
                <a:solidFill>
                  <a:srgbClr val="242021"/>
                </a:solidFill>
                <a:effectLst/>
                <a:latin typeface="MinionPro-It"/>
              </a:rPr>
              <a:t>env </a:t>
            </a:r>
            <a:r>
              <a:rPr lang="en-GB" sz="2800" b="0" i="0" dirty="0">
                <a:solidFill>
                  <a:srgbClr val="242021"/>
                </a:solidFill>
                <a:effectLst/>
                <a:latin typeface="MinionPro-Regular"/>
              </a:rPr>
              <a:t>genes, but also encode two regulatory proteins: Tax and Rex.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5CFE0-20CE-1692-1CFB-7BC4B8B2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94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857D-895C-14A9-C21E-E6D6CD4E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Human T-Lymphotropic Or T-cell Leukaemia Virus……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41908-938D-6444-4B43-70D54CFD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Tax is a transcriptional activator of HTLV LTR and is also required for transformation.</a:t>
            </a:r>
          </a:p>
          <a:p>
            <a:r>
              <a:rPr lang="en-GB" dirty="0"/>
              <a:t>Rex, similar to HIV-1 Rev, is a posttranscriptional activator that increases transport of structural protein mRNAs from nucleus to cytoplasm.</a:t>
            </a:r>
          </a:p>
          <a:p>
            <a:r>
              <a:rPr lang="en-GB" dirty="0"/>
              <a:t> In addition, other HTLV proteins are similar to HIV-1 proteins but differ in sequence and antigenicity. </a:t>
            </a:r>
          </a:p>
          <a:p>
            <a:r>
              <a:rPr lang="en-GB" dirty="0"/>
              <a:t>The HTLV envelope glycoproteins are gp46 and gp21, whereas the capsid protein is p24.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802A6-42C7-51FC-4883-B0E484ED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46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DCF7-4543-42EB-BD0C-1475BAD5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Human T-Lymphotropic Or T-cell Leukaemia Virus……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CBF6D-802C-014D-5189-B7D0F6F4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solidFill>
                  <a:srgbClr val="242021"/>
                </a:solidFill>
                <a:effectLst/>
              </a:rPr>
              <a:t>HTLV-I and HTLV-II use the same unidentified receptor.</a:t>
            </a:r>
            <a:r>
              <a:rPr lang="en-GB" dirty="0">
                <a:solidFill>
                  <a:srgbClr val="242021"/>
                </a:solidFill>
              </a:rPr>
              <a:t> </a:t>
            </a:r>
            <a:r>
              <a:rPr lang="en-GB" sz="2800" b="0" i="0" dirty="0">
                <a:solidFill>
                  <a:srgbClr val="242021"/>
                </a:solidFill>
                <a:effectLst/>
              </a:rPr>
              <a:t>Preferentially infects T-lymphocytes. </a:t>
            </a:r>
            <a:r>
              <a:rPr lang="en-GB" dirty="0"/>
              <a:t>Transmission via cell associated fluids.</a:t>
            </a:r>
          </a:p>
          <a:p>
            <a:r>
              <a:rPr lang="en-GB" dirty="0"/>
              <a:t>Long latency period of 20 to 30 years. 1% to 2.5% of HTLV-infected patients progress to ATLL. CSF finding abnormal in HAM/TSP.</a:t>
            </a:r>
          </a:p>
          <a:p>
            <a:r>
              <a:rPr lang="en-GB" dirty="0"/>
              <a:t>Diagnosis is by EIA or PCR.</a:t>
            </a:r>
          </a:p>
          <a:p>
            <a:r>
              <a:rPr lang="en-GB" dirty="0"/>
              <a:t>In some patients with HAM/TSP, a combination of antiretrovirals and interferon has shown benefit, and corticosteroids may relieve symptoms.</a:t>
            </a:r>
          </a:p>
          <a:p>
            <a:r>
              <a:rPr lang="en-GB" dirty="0"/>
              <a:t> ATLL is generally treated by anticancer chemotherapy.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81609-B4DF-3FBB-6983-E6528C09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88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CF5DA-FF27-EE11-FF9B-B12D7FFF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34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115F7-785E-1EB3-2C30-13931307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0" y="136525"/>
            <a:ext cx="11385755" cy="63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04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147C7E-92EE-CBA8-1186-9519F6E2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C5593-3FB7-9CD5-6E8D-6DF5F879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35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11806E7-271F-98B3-F39B-4FEB80F76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174" y="1356853"/>
            <a:ext cx="10943303" cy="4999498"/>
          </a:xfrm>
        </p:spPr>
      </p:pic>
    </p:spTree>
    <p:extLst>
      <p:ext uri="{BB962C8B-B14F-4D97-AF65-F5344CB8AC3E}">
        <p14:creationId xmlns:p14="http://schemas.microsoft.com/office/powerpoint/2010/main" val="2836188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DC9811-920E-0635-A46A-715BC97F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0914B-C3BA-E5B3-B6B5-CFB0D356D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Viruses are bad and should be avoided</a:t>
            </a:r>
            <a:b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800" b="0" i="1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Except when they save the planet</a:t>
            </a:r>
            <a:b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800" b="0" i="1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maybe if it saves you from the next virus</a:t>
            </a:r>
            <a:b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800" b="0" i="1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Epidemics are not single events</a:t>
            </a:r>
            <a:b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800" b="0" i="1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Epidemics evolve</a:t>
            </a:r>
            <a:b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800" b="0" i="1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Detailed understanding of replication leads to new therapy</a:t>
            </a:r>
            <a:endParaRPr lang="en-GB" sz="2800" b="0" i="1" dirty="0">
              <a:solidFill>
                <a:srgbClr val="000000"/>
              </a:solidFill>
              <a:effectLst/>
              <a:latin typeface="ArialMT"/>
            </a:endParaRPr>
          </a:p>
          <a:p>
            <a: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Antivirals are useful: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Instituted as early as possible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Adherence is essential.</a:t>
            </a:r>
            <a:br>
              <a:rPr lang="en-GB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BA50DA-3EE8-B199-44C0-0785B6DB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24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AE8330-41E3-1D24-D491-05E86876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4C1265-433C-DBF2-920B-CE531F0C2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F271E-5579-27FB-0508-23BAB637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9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66CA10-6D93-C68E-FD67-9063361D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Structure</a:t>
            </a:r>
            <a:r>
              <a:rPr lang="en-GB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9A9483-96C7-2A06-A832-6E9D5477D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323" y="0"/>
            <a:ext cx="7737986" cy="640079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41EC42-600F-351B-EF1B-4527B41BE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691" y="2057400"/>
            <a:ext cx="3200400" cy="3811588"/>
          </a:xfrm>
        </p:spPr>
        <p:txBody>
          <a:bodyPr>
            <a:normAutofit/>
          </a:bodyPr>
          <a:lstStyle/>
          <a:p>
            <a:r>
              <a:rPr lang="en-GB" sz="2800" dirty="0"/>
              <a:t>All retroviruses are remarkably similar in their basic virion composition and structure.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FE31E-1942-131E-E99F-2618E9B2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9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4B3278-FC66-5EAF-B2D8-DA3A1E9E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Retroviral Genes and Proteins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D73EC6-229C-EE44-0A21-E0F8B8080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9586"/>
            <a:ext cx="9751142" cy="4336027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B7DBC2-5F0B-33F4-F031-941B0927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1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8D108-6DBF-1C4F-AC5B-6475FE4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978"/>
          </a:xfrm>
        </p:spPr>
        <p:txBody>
          <a:bodyPr/>
          <a:lstStyle/>
          <a:p>
            <a:r>
              <a:rPr lang="en-GB" dirty="0"/>
              <a:t>Retroviral Replication Cycle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90C7DE-70DF-AF5C-6D87-5A4EAABBE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106128"/>
            <a:ext cx="10515600" cy="53867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5F359-DE18-B978-A7E3-A383F4A3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20B9-DCD2-C17D-8E0E-DC585542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Retroviral Replication Cycle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8A10F9-944A-4D87-50CB-EA134E4FD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86348"/>
            <a:ext cx="9426677" cy="49700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494F2-6A0B-7101-8CFE-81B4ECF4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4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308A-84E3-D20B-E54D-391E180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Retroviral Genes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958BDC-332E-499C-0546-C2D707B3D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19084"/>
            <a:ext cx="9441426" cy="48372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EE86B-1AFC-646E-5E8D-A35FE985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6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6CAA-826C-0ADB-D09A-B71EE830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Roles of HIV-1 Regulatory and Accessory Proteins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31B3F1-8002-1A8D-4884-69543279B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73045"/>
            <a:ext cx="10090355" cy="4232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40570-1187-4DEF-7397-D81C6F25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704B-06BE-4F10-885C-F38E1EADC7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3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1598</Words>
  <Application>Microsoft Office PowerPoint</Application>
  <PresentationFormat>Widescreen</PresentationFormat>
  <Paragraphs>177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ArialMT</vt:lpstr>
      <vt:lpstr>Calibri</vt:lpstr>
      <vt:lpstr>Calibri Light</vt:lpstr>
      <vt:lpstr>MinionPro-It</vt:lpstr>
      <vt:lpstr>MinionPro-Regular</vt:lpstr>
      <vt:lpstr>MyriadPro-Semibold</vt:lpstr>
      <vt:lpstr>Wingdings</vt:lpstr>
      <vt:lpstr>Office Theme</vt:lpstr>
      <vt:lpstr>Retroviruses</vt:lpstr>
      <vt:lpstr>Introduction</vt:lpstr>
      <vt:lpstr>Introduction</vt:lpstr>
      <vt:lpstr>Structure </vt:lpstr>
      <vt:lpstr>Major Retroviral Genes and Proteins</vt:lpstr>
      <vt:lpstr>Retroviral Replication Cycle</vt:lpstr>
      <vt:lpstr>Retroviral Replication Cycle</vt:lpstr>
      <vt:lpstr>Retroviral Genes</vt:lpstr>
      <vt:lpstr>Roles of HIV-1 Regulatory and Accessory Proteins</vt:lpstr>
      <vt:lpstr>Epidemiology</vt:lpstr>
      <vt:lpstr>Epidemiology…….</vt:lpstr>
      <vt:lpstr>Epidemiology…..</vt:lpstr>
      <vt:lpstr>PowerPoint Presentation</vt:lpstr>
      <vt:lpstr> HIV-1 Clades and Geographic Distribution</vt:lpstr>
      <vt:lpstr>Pathogenesis</vt:lpstr>
      <vt:lpstr>Pathogenesis…...</vt:lpstr>
      <vt:lpstr>Pathogenesis…...</vt:lpstr>
      <vt:lpstr>Pathogenesis…...</vt:lpstr>
      <vt:lpstr>Pathogenesis…...</vt:lpstr>
      <vt:lpstr>Pathogenesis…...</vt:lpstr>
      <vt:lpstr>Pathogenesis…...</vt:lpstr>
      <vt:lpstr>Pathogenesis…...</vt:lpstr>
      <vt:lpstr>Clinical syndrome </vt:lpstr>
      <vt:lpstr>Diagnosis</vt:lpstr>
      <vt:lpstr>Diagnosis…..</vt:lpstr>
      <vt:lpstr>Treatment</vt:lpstr>
      <vt:lpstr>Treatment…..</vt:lpstr>
      <vt:lpstr>Treatment…..</vt:lpstr>
      <vt:lpstr>Treatment…..</vt:lpstr>
      <vt:lpstr>Prevention</vt:lpstr>
      <vt:lpstr>Human T-Lymphotropic Or T-cell Leukaemia Virus</vt:lpstr>
      <vt:lpstr>Human T-Lymphotropic Or T-cell Leukaemia Virus……</vt:lpstr>
      <vt:lpstr>Human T-Lymphotropic Or T-cell Leukaemia Virus……</vt:lpstr>
      <vt:lpstr>PowerPoint Presentation</vt:lpstr>
      <vt:lpstr>Summary </vt:lpstr>
      <vt:lpstr>Lessons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Retroviruses</dc:title>
  <dc:creator>PC</dc:creator>
  <cp:lastModifiedBy>PC</cp:lastModifiedBy>
  <cp:revision>9</cp:revision>
  <dcterms:created xsi:type="dcterms:W3CDTF">2023-10-11T11:45:08Z</dcterms:created>
  <dcterms:modified xsi:type="dcterms:W3CDTF">2023-10-13T10:18:51Z</dcterms:modified>
</cp:coreProperties>
</file>